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923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embeddedFontLst>
    <p:embeddedFont>
      <p:font typeface="Bookman Old Style" panose="02050604050505020204" pitchFamily="18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Rockwell" panose="020B0604020202020204" charset="0"/>
      <p:regular r:id="rId33"/>
      <p:bold r:id="rId34"/>
      <p:italic r:id="rId35"/>
      <p:bold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1077">
          <p15:clr>
            <a:srgbClr val="747775"/>
          </p15:clr>
        </p15:guide>
        <p15:guide id="4" pos="119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045CB1-BEE9-45EA-9CA8-A671BFC26E4B}">
  <a:tblStyle styleId="{18045CB1-BEE9-45EA-9CA8-A671BFC26E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474" y="96"/>
      </p:cViewPr>
      <p:guideLst>
        <p:guide orient="horz" pos="1620"/>
        <p:guide pos="2880"/>
        <p:guide pos="1077"/>
        <p:guide pos="11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47079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5344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47b3439754_1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47b3439754_1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1262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47b3439754_1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47b3439754_1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4353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47b3439754_1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47b3439754_1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2657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47b3439754_1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47b3439754_1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371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47b3439754_1_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47b3439754_1_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26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47b3439754_1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7" name="Google Shape;487;g247b3439754_1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2593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47b3439754_1_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47b3439754_1_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9825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g247b3439754_1_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1" name="Google Shape;651;g247b3439754_1_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4393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247b3439754_1_6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247b3439754_1_6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20140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47b3439754_1_5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247b3439754_1_5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08862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fc6d5b2beb5309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fc6d5b2beb5309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8768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247ff29b359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247ff29b359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71144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247ff29b359_0_3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247ff29b359_0_3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8211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2241a53c51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2241a53c51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145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241a53c518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241a53c518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4285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7b343975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47b343975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68382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7b3439754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7b3439754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7253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47b3439754_1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47b3439754_1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464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7b3439754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47b3439754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7757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7b3439754_1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47b3439754_1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404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47b3439754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47b3439754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55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6452" y="841772"/>
            <a:ext cx="6751097" cy="17907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96452" y="2701528"/>
            <a:ext cx="6751097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405210695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3217030"/>
            <a:ext cx="7775673" cy="614516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465991"/>
            <a:ext cx="7775673" cy="2534801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831546"/>
            <a:ext cx="7774499" cy="511854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22452496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2568644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3153615"/>
            <a:ext cx="7765321" cy="1194140"/>
          </a:xfrm>
        </p:spPr>
        <p:txBody>
          <a:bodyPr anchor="ctr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285567103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244678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707524"/>
            <a:ext cx="6564224" cy="320109"/>
          </a:xfrm>
        </p:spPr>
        <p:txBody>
          <a:bodyPr anchor="t">
            <a:normAutofit/>
          </a:bodyPr>
          <a:lstStyle>
            <a:lvl1pPr marL="0" indent="0" algn="r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3153616"/>
            <a:ext cx="7765322" cy="118978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  <p:sp>
        <p:nvSpPr>
          <p:cNvPr id="11" name="TextBox 10"/>
          <p:cNvSpPr txBox="1"/>
          <p:nvPr/>
        </p:nvSpPr>
        <p:spPr>
          <a:xfrm>
            <a:off x="627459" y="55143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93467" y="2229070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7695307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1595207"/>
            <a:ext cx="7766495" cy="188387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3487917"/>
            <a:ext cx="7765322" cy="855483"/>
          </a:xfrm>
        </p:spPr>
        <p:txBody>
          <a:bodyPr anchor="t"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8587089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66240"/>
            <a:ext cx="2474217" cy="617479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183718"/>
            <a:ext cx="2474217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1566240"/>
            <a:ext cx="2473919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183718"/>
            <a:ext cx="2474866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1566240"/>
            <a:ext cx="2468408" cy="617478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183718"/>
            <a:ext cx="2468408" cy="2159682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278913260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457201"/>
            <a:ext cx="7765322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146924"/>
            <a:ext cx="2474216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1724240"/>
            <a:ext cx="2205038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3579121"/>
            <a:ext cx="2474216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146924"/>
            <a:ext cx="2474237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724240"/>
            <a:ext cx="2197894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3579120"/>
            <a:ext cx="2475252" cy="764279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146924"/>
            <a:ext cx="2467425" cy="432197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500" b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1724240"/>
            <a:ext cx="2199085" cy="1143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3579121"/>
            <a:ext cx="2470694" cy="764278"/>
          </a:xfrm>
        </p:spPr>
        <p:txBody>
          <a:bodyPr anchor="t"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664202829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653181283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57200"/>
            <a:ext cx="1906993" cy="38862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457200"/>
            <a:ext cx="5744029" cy="3886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6273130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048508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5390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30598706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16886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9090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492920"/>
            <a:ext cx="7300134" cy="2139553"/>
          </a:xfrm>
        </p:spPr>
        <p:txBody>
          <a:bodyPr anchor="b">
            <a:normAutofit/>
          </a:bodyPr>
          <a:lstStyle>
            <a:lvl1pPr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2701529"/>
            <a:ext cx="7300134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201007397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1566240"/>
            <a:ext cx="3829503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1566240"/>
            <a:ext cx="3820616" cy="27771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88193392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457201"/>
            <a:ext cx="7765321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354" y="1566240"/>
            <a:ext cx="3659399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184174"/>
            <a:ext cx="3830406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1502" y="1566240"/>
            <a:ext cx="3649166" cy="617934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184174"/>
            <a:ext cx="3821518" cy="2159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2443561602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166710992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044508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2949178" cy="1771650"/>
          </a:xfrm>
        </p:spPr>
        <p:txBody>
          <a:bodyPr anchor="b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457200"/>
            <a:ext cx="4642119" cy="38862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228850"/>
            <a:ext cx="2949178" cy="2114549"/>
          </a:xfrm>
        </p:spPr>
        <p:txBody>
          <a:bodyPr/>
          <a:lstStyle>
            <a:lvl1pPr marL="0" indent="0" algn="ctr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2380118337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457200"/>
            <a:ext cx="4447330" cy="1771650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68603" y="569161"/>
            <a:ext cx="2441517" cy="3662279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2228850"/>
            <a:ext cx="4451213" cy="2114550"/>
          </a:xfrm>
        </p:spPr>
        <p:txBody>
          <a:bodyPr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78824610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457200"/>
            <a:ext cx="7765321" cy="9947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572048"/>
            <a:ext cx="7765322" cy="2771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4412457"/>
            <a:ext cx="500464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4412457"/>
            <a:ext cx="56515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 smtClean="0"/>
              <a:t>‹#›</a:t>
            </a:fld>
            <a:endParaRPr lang="vi"/>
          </a:p>
        </p:txBody>
      </p:sp>
    </p:spTree>
    <p:extLst>
      <p:ext uri="{BB962C8B-B14F-4D97-AF65-F5344CB8AC3E}">
        <p14:creationId xmlns:p14="http://schemas.microsoft.com/office/powerpoint/2010/main" val="35652671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4" r:id="rId1"/>
    <p:sldLayoutId id="2147483925" r:id="rId2"/>
    <p:sldLayoutId id="2147483926" r:id="rId3"/>
    <p:sldLayoutId id="2147483927" r:id="rId4"/>
    <p:sldLayoutId id="2147483928" r:id="rId5"/>
    <p:sldLayoutId id="2147483929" r:id="rId6"/>
    <p:sldLayoutId id="2147483930" r:id="rId7"/>
    <p:sldLayoutId id="2147483931" r:id="rId8"/>
    <p:sldLayoutId id="2147483932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  <p:sldLayoutId id="2147483941" r:id="rId18"/>
    <p:sldLayoutId id="2147483942" r:id="rId19"/>
    <p:sldLayoutId id="2147483943" r:id="rId20"/>
    <p:sldLayoutId id="2147483944" r:id="rId21"/>
  </p:sldLayoutIdLst>
  <p:hf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255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Font typeface="Arial" panose="020B0604020202020204" pitchFamily="34" charset="0"/>
        <a:buChar char="•"/>
        <a:defRPr sz="9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408430" y="1019270"/>
            <a:ext cx="552577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PROJECT</a:t>
            </a:r>
            <a:endParaRPr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708773" y="2235706"/>
            <a:ext cx="6779608" cy="20453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CACHE SIMULATION</a:t>
            </a:r>
            <a:endParaRPr lang="en-US"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Nguyễn</a:t>
            </a: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Đức</a:t>
            </a: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Hưng</a:t>
            </a: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(Leader)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Lê </a:t>
            </a:r>
            <a:r>
              <a:rPr lang="en-US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Đình</a:t>
            </a: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</a:t>
            </a: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3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Chí Thành</a:t>
            </a:r>
            <a:endParaRPr sz="23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2"/>
          <p:cNvSpPr txBox="1">
            <a:spLocks noGrp="1"/>
          </p:cNvSpPr>
          <p:nvPr>
            <p:ph type="title"/>
          </p:nvPr>
        </p:nvSpPr>
        <p:spPr>
          <a:xfrm>
            <a:off x="819150" y="499925"/>
            <a:ext cx="7505700" cy="730500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vi" b="1" dirty="0">
                <a:solidFill>
                  <a:schemeClr val="bg1"/>
                </a:solidFill>
              </a:rPr>
              <a:t>Cache Structure: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96" name="Google Shape;296;p2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10</a:t>
            </a:fld>
            <a:endParaRPr/>
          </a:p>
        </p:txBody>
      </p:sp>
      <p:sp>
        <p:nvSpPr>
          <p:cNvPr id="268" name="Google Shape;268;p22"/>
          <p:cNvSpPr txBox="1"/>
          <p:nvPr/>
        </p:nvSpPr>
        <p:spPr>
          <a:xfrm>
            <a:off x="819150" y="1230425"/>
            <a:ext cx="7505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9" name="Google Shape;26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9025" y="1765050"/>
            <a:ext cx="3438424" cy="14980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70" name="Google Shape;270;p22"/>
          <p:cNvGraphicFramePr/>
          <p:nvPr/>
        </p:nvGraphicFramePr>
        <p:xfrm>
          <a:off x="423575" y="1230425"/>
          <a:ext cx="8296850" cy="3662675"/>
        </p:xfrm>
        <a:graphic>
          <a:graphicData uri="http://schemas.openxmlformats.org/drawingml/2006/table">
            <a:tbl>
              <a:tblPr>
                <a:noFill/>
                <a:tableStyleId>{18045CB1-BEE9-45EA-9CA8-A671BFC26E4B}</a:tableStyleId>
              </a:tblPr>
              <a:tblGrid>
                <a:gridCol w="4148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1484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5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 b="1"/>
                        <a:t>Instruction Cache</a:t>
                      </a:r>
                      <a:endParaRPr sz="18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 b="1"/>
                        <a:t>Data Cache</a:t>
                      </a:r>
                      <a:endParaRPr sz="1800"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96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2211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71" name="Google Shape;27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3675" y="1765050"/>
            <a:ext cx="2314275" cy="17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22"/>
          <p:cNvSpPr txBox="1"/>
          <p:nvPr/>
        </p:nvSpPr>
        <p:spPr>
          <a:xfrm>
            <a:off x="421400" y="3667588"/>
            <a:ext cx="414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2-way associative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3" name="Google Shape;273;p22"/>
          <p:cNvGrpSpPr/>
          <p:nvPr/>
        </p:nvGrpSpPr>
        <p:grpSpPr>
          <a:xfrm>
            <a:off x="1821650" y="3462225"/>
            <a:ext cx="1783675" cy="462075"/>
            <a:chOff x="1821650" y="3462225"/>
            <a:chExt cx="1783675" cy="462075"/>
          </a:xfrm>
        </p:grpSpPr>
        <p:cxnSp>
          <p:nvCxnSpPr>
            <p:cNvPr id="274" name="Google Shape;274;p22"/>
            <p:cNvCxnSpPr/>
            <p:nvPr/>
          </p:nvCxnSpPr>
          <p:spPr>
            <a:xfrm>
              <a:off x="2613225" y="3912925"/>
              <a:ext cx="1038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22"/>
            <p:cNvCxnSpPr/>
            <p:nvPr/>
          </p:nvCxnSpPr>
          <p:spPr>
            <a:xfrm rot="10800000">
              <a:off x="2714625" y="3524400"/>
              <a:ext cx="0" cy="3999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22"/>
            <p:cNvCxnSpPr/>
            <p:nvPr/>
          </p:nvCxnSpPr>
          <p:spPr>
            <a:xfrm>
              <a:off x="1885950" y="3543300"/>
              <a:ext cx="16383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22"/>
            <p:cNvCxnSpPr/>
            <p:nvPr/>
          </p:nvCxnSpPr>
          <p:spPr>
            <a:xfrm rot="10800000" flipH="1">
              <a:off x="3514725" y="3462225"/>
              <a:ext cx="90600" cy="906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22"/>
            <p:cNvCxnSpPr/>
            <p:nvPr/>
          </p:nvCxnSpPr>
          <p:spPr>
            <a:xfrm rot="10800000">
              <a:off x="1821650" y="3479000"/>
              <a:ext cx="78600" cy="786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9" name="Google Shape;279;p22"/>
          <p:cNvSpPr txBox="1"/>
          <p:nvPr/>
        </p:nvSpPr>
        <p:spPr>
          <a:xfrm>
            <a:off x="4572000" y="3671975"/>
            <a:ext cx="4148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4-way associative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0" name="Google Shape;280;p22"/>
          <p:cNvGrpSpPr/>
          <p:nvPr/>
        </p:nvGrpSpPr>
        <p:grpSpPr>
          <a:xfrm>
            <a:off x="5522100" y="3230100"/>
            <a:ext cx="2986150" cy="694200"/>
            <a:chOff x="5522100" y="3230100"/>
            <a:chExt cx="2986150" cy="694200"/>
          </a:xfrm>
        </p:grpSpPr>
        <p:cxnSp>
          <p:nvCxnSpPr>
            <p:cNvPr id="281" name="Google Shape;281;p22"/>
            <p:cNvCxnSpPr/>
            <p:nvPr/>
          </p:nvCxnSpPr>
          <p:spPr>
            <a:xfrm>
              <a:off x="6768450" y="3912925"/>
              <a:ext cx="2706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22"/>
            <p:cNvCxnSpPr/>
            <p:nvPr/>
          </p:nvCxnSpPr>
          <p:spPr>
            <a:xfrm rot="10800000">
              <a:off x="7039050" y="3314700"/>
              <a:ext cx="0" cy="6096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22"/>
            <p:cNvCxnSpPr/>
            <p:nvPr/>
          </p:nvCxnSpPr>
          <p:spPr>
            <a:xfrm>
              <a:off x="5572125" y="3309925"/>
              <a:ext cx="2864700" cy="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4" name="Google Shape;284;p22"/>
            <p:cNvCxnSpPr/>
            <p:nvPr/>
          </p:nvCxnSpPr>
          <p:spPr>
            <a:xfrm rot="10800000" flipH="1">
              <a:off x="8417650" y="3230100"/>
              <a:ext cx="90600" cy="906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5" name="Google Shape;285;p22"/>
            <p:cNvCxnSpPr/>
            <p:nvPr/>
          </p:nvCxnSpPr>
          <p:spPr>
            <a:xfrm rot="10800000">
              <a:off x="5522100" y="3236100"/>
              <a:ext cx="78600" cy="786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6" name="Google Shape;286;p22"/>
          <p:cNvSpPr txBox="1"/>
          <p:nvPr/>
        </p:nvSpPr>
        <p:spPr>
          <a:xfrm>
            <a:off x="423550" y="4315925"/>
            <a:ext cx="8296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16K Sets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7" name="Google Shape;287;p22"/>
          <p:cNvGrpSpPr/>
          <p:nvPr/>
        </p:nvGrpSpPr>
        <p:grpSpPr>
          <a:xfrm>
            <a:off x="3716000" y="1724950"/>
            <a:ext cx="1458525" cy="2590975"/>
            <a:chOff x="3716000" y="1724950"/>
            <a:chExt cx="1458525" cy="2590975"/>
          </a:xfrm>
        </p:grpSpPr>
        <p:cxnSp>
          <p:nvCxnSpPr>
            <p:cNvPr id="288" name="Google Shape;288;p22"/>
            <p:cNvCxnSpPr>
              <a:stCxn id="286" idx="0"/>
            </p:cNvCxnSpPr>
            <p:nvPr/>
          </p:nvCxnSpPr>
          <p:spPr>
            <a:xfrm rot="10800000">
              <a:off x="4569850" y="2488925"/>
              <a:ext cx="2100" cy="182700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diamond" w="med" len="med"/>
            </a:ln>
          </p:spPr>
        </p:cxnSp>
        <p:cxnSp>
          <p:nvCxnSpPr>
            <p:cNvPr id="289" name="Google Shape;289;p22"/>
            <p:cNvCxnSpPr>
              <a:endCxn id="269" idx="1"/>
            </p:cNvCxnSpPr>
            <p:nvPr/>
          </p:nvCxnSpPr>
          <p:spPr>
            <a:xfrm>
              <a:off x="3850725" y="2514063"/>
              <a:ext cx="1188300" cy="0"/>
            </a:xfrm>
            <a:prstGeom prst="straightConnector1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0" name="Google Shape;290;p22"/>
            <p:cNvCxnSpPr/>
            <p:nvPr/>
          </p:nvCxnSpPr>
          <p:spPr>
            <a:xfrm>
              <a:off x="3850700" y="1821650"/>
              <a:ext cx="0" cy="165930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22"/>
            <p:cNvCxnSpPr/>
            <p:nvPr/>
          </p:nvCxnSpPr>
          <p:spPr>
            <a:xfrm>
              <a:off x="5039000" y="1830425"/>
              <a:ext cx="0" cy="165930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22"/>
            <p:cNvCxnSpPr/>
            <p:nvPr/>
          </p:nvCxnSpPr>
          <p:spPr>
            <a:xfrm rot="10800000">
              <a:off x="3767650" y="1735125"/>
              <a:ext cx="96900" cy="9690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3" name="Google Shape;293;p22"/>
            <p:cNvCxnSpPr/>
            <p:nvPr/>
          </p:nvCxnSpPr>
          <p:spPr>
            <a:xfrm flipH="1">
              <a:off x="3716000" y="3470475"/>
              <a:ext cx="134700" cy="13470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4" name="Google Shape;294;p22"/>
            <p:cNvCxnSpPr/>
            <p:nvPr/>
          </p:nvCxnSpPr>
          <p:spPr>
            <a:xfrm rot="10800000" flipH="1">
              <a:off x="5053625" y="1724950"/>
              <a:ext cx="120900" cy="12090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22"/>
            <p:cNvCxnSpPr/>
            <p:nvPr/>
          </p:nvCxnSpPr>
          <p:spPr>
            <a:xfrm>
              <a:off x="5046725" y="3491225"/>
              <a:ext cx="110700" cy="110700"/>
            </a:xfrm>
            <a:prstGeom prst="straightConnector1">
              <a:avLst/>
            </a:prstGeom>
            <a:no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/>
                                        <p:tgtEl>
                                          <p:spTgt spid="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8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8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8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600"/>
                            </p:stCondLst>
                            <p:childTnLst>
                              <p:par>
                                <p:cTn id="1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8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800"/>
                                        <p:tgtEl>
                                          <p:spTgt spid="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400"/>
                            </p:stCondLst>
                            <p:childTnLst>
                              <p:par>
                                <p:cTn id="2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800"/>
                                        <p:tgtEl>
                                          <p:spTgt spid="2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800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4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6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2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8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7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3"/>
          <p:cNvSpPr txBox="1">
            <a:spLocks noGrp="1"/>
          </p:cNvSpPr>
          <p:nvPr>
            <p:ph type="body" idx="1"/>
          </p:nvPr>
        </p:nvSpPr>
        <p:spPr>
          <a:xfrm>
            <a:off x="1612943" y="1927902"/>
            <a:ext cx="7531057" cy="14703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000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vi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000"/>
            </a:pPr>
            <a:r>
              <a:rPr lang="vi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2" name="Google Shape;302;p2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4"/>
          <p:cNvSpPr txBox="1">
            <a:spLocks noGrp="1"/>
          </p:cNvSpPr>
          <p:nvPr>
            <p:ph type="title"/>
          </p:nvPr>
        </p:nvSpPr>
        <p:spPr>
          <a:xfrm>
            <a:off x="819150" y="195125"/>
            <a:ext cx="7505700" cy="730500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vi" b="1" dirty="0">
                <a:solidFill>
                  <a:schemeClr val="bg1"/>
                </a:solidFill>
              </a:rPr>
              <a:t>Read Data &amp; Fetch Instruction: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379" name="Google Shape;379;p2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12</a:t>
            </a:fld>
            <a:endParaRPr/>
          </a:p>
        </p:txBody>
      </p:sp>
      <p:sp>
        <p:nvSpPr>
          <p:cNvPr id="308" name="Google Shape;308;p24"/>
          <p:cNvSpPr/>
          <p:nvPr/>
        </p:nvSpPr>
        <p:spPr>
          <a:xfrm>
            <a:off x="819150" y="1668675"/>
            <a:ext cx="591300" cy="352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dirty="0">
                <a:solidFill>
                  <a:schemeClr val="bg1"/>
                </a:solidFill>
              </a:rPr>
              <a:t>Start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309" name="Google Shape;309;p24"/>
          <p:cNvSpPr txBox="1"/>
          <p:nvPr/>
        </p:nvSpPr>
        <p:spPr>
          <a:xfrm>
            <a:off x="819150" y="697025"/>
            <a:ext cx="256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Read Data Cases: 6 cases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0" name="Google Shape;310;p24"/>
          <p:cNvGrpSpPr/>
          <p:nvPr/>
        </p:nvGrpSpPr>
        <p:grpSpPr>
          <a:xfrm>
            <a:off x="1410450" y="1479525"/>
            <a:ext cx="2356125" cy="1097650"/>
            <a:chOff x="1410450" y="1479525"/>
            <a:chExt cx="2356125" cy="1097650"/>
          </a:xfrm>
        </p:grpSpPr>
        <p:cxnSp>
          <p:nvCxnSpPr>
            <p:cNvPr id="311" name="Google Shape;311;p24"/>
            <p:cNvCxnSpPr>
              <a:stCxn id="312" idx="2"/>
              <a:endCxn id="313" idx="0"/>
            </p:cNvCxnSpPr>
            <p:nvPr/>
          </p:nvCxnSpPr>
          <p:spPr>
            <a:xfrm>
              <a:off x="2577675" y="2210025"/>
              <a:ext cx="0" cy="32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314" name="Google Shape;314;p24"/>
            <p:cNvGrpSpPr/>
            <p:nvPr/>
          </p:nvGrpSpPr>
          <p:grpSpPr>
            <a:xfrm>
              <a:off x="1410450" y="1479525"/>
              <a:ext cx="2356125" cy="1097650"/>
              <a:chOff x="1410450" y="1479525"/>
              <a:chExt cx="2356125" cy="1097650"/>
            </a:xfrm>
          </p:grpSpPr>
          <p:sp>
            <p:nvSpPr>
              <p:cNvPr id="315" name="Google Shape;315;p24"/>
              <p:cNvSpPr txBox="1"/>
              <p:nvPr/>
            </p:nvSpPr>
            <p:spPr>
              <a:xfrm>
                <a:off x="3483375" y="1479525"/>
                <a:ext cx="283200" cy="3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"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6" name="Google Shape;316;p24"/>
              <p:cNvGrpSpPr/>
              <p:nvPr/>
            </p:nvGrpSpPr>
            <p:grpSpPr>
              <a:xfrm>
                <a:off x="1410450" y="1479525"/>
                <a:ext cx="2334375" cy="1097650"/>
                <a:chOff x="1410450" y="1479525"/>
                <a:chExt cx="2334375" cy="1097650"/>
              </a:xfrm>
            </p:grpSpPr>
            <p:sp>
              <p:nvSpPr>
                <p:cNvPr id="312" name="Google Shape;312;p24"/>
                <p:cNvSpPr/>
                <p:nvPr/>
              </p:nvSpPr>
              <p:spPr>
                <a:xfrm>
                  <a:off x="1650225" y="1479525"/>
                  <a:ext cx="1854900" cy="730500"/>
                </a:xfrm>
                <a:prstGeom prst="diamond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" sz="1100" dirty="0" smtClean="0">
                      <a:solidFill>
                        <a:schemeClr val="bg1"/>
                      </a:solidFill>
                    </a:rPr>
                    <a:t>Addr_Tag==Line_Tag?</a:t>
                  </a:r>
                  <a:endParaRPr sz="11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17" name="Google Shape;317;p24"/>
                <p:cNvCxnSpPr>
                  <a:stCxn id="308" idx="3"/>
                </p:cNvCxnSpPr>
                <p:nvPr/>
              </p:nvCxnSpPr>
              <p:spPr>
                <a:xfrm>
                  <a:off x="1410450" y="1844775"/>
                  <a:ext cx="2832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18" name="Google Shape;318;p24"/>
                <p:cNvCxnSpPr>
                  <a:stCxn id="312" idx="3"/>
                  <a:endCxn id="319" idx="1"/>
                </p:cNvCxnSpPr>
                <p:nvPr/>
              </p:nvCxnSpPr>
              <p:spPr>
                <a:xfrm>
                  <a:off x="3505125" y="1844775"/>
                  <a:ext cx="2397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20" name="Google Shape;320;p24"/>
                <p:cNvSpPr txBox="1"/>
                <p:nvPr/>
              </p:nvSpPr>
              <p:spPr>
                <a:xfrm>
                  <a:off x="2577675" y="2176975"/>
                  <a:ext cx="2832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"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21" name="Google Shape;321;p24"/>
          <p:cNvSpPr/>
          <p:nvPr/>
        </p:nvSpPr>
        <p:spPr>
          <a:xfrm>
            <a:off x="2082225" y="4528200"/>
            <a:ext cx="990900" cy="3522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 dirty="0">
                <a:solidFill>
                  <a:schemeClr val="bg1"/>
                </a:solidFill>
              </a:rPr>
              <a:t>Find LRU</a:t>
            </a:r>
            <a:endParaRPr sz="1100" dirty="0">
              <a:solidFill>
                <a:schemeClr val="bg1"/>
              </a:solidFill>
            </a:endParaRPr>
          </a:p>
        </p:txBody>
      </p:sp>
      <p:grpSp>
        <p:nvGrpSpPr>
          <p:cNvPr id="322" name="Google Shape;322;p24"/>
          <p:cNvGrpSpPr/>
          <p:nvPr/>
        </p:nvGrpSpPr>
        <p:grpSpPr>
          <a:xfrm>
            <a:off x="3744900" y="1171875"/>
            <a:ext cx="2314600" cy="1038150"/>
            <a:chOff x="3744900" y="1171875"/>
            <a:chExt cx="2314600" cy="1038150"/>
          </a:xfrm>
        </p:grpSpPr>
        <p:cxnSp>
          <p:nvCxnSpPr>
            <p:cNvPr id="323" name="Google Shape;323;p24"/>
            <p:cNvCxnSpPr>
              <a:stCxn id="319" idx="0"/>
              <a:endCxn id="324" idx="2"/>
            </p:cNvCxnSpPr>
            <p:nvPr/>
          </p:nvCxnSpPr>
          <p:spPr>
            <a:xfrm rot="10800000">
              <a:off x="4750800" y="1277925"/>
              <a:ext cx="0" cy="201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325" name="Google Shape;325;p24"/>
            <p:cNvGrpSpPr/>
            <p:nvPr/>
          </p:nvGrpSpPr>
          <p:grpSpPr>
            <a:xfrm>
              <a:off x="3744900" y="1171875"/>
              <a:ext cx="2314600" cy="1038150"/>
              <a:chOff x="3744900" y="1171875"/>
              <a:chExt cx="2314600" cy="1038150"/>
            </a:xfrm>
          </p:grpSpPr>
          <p:sp>
            <p:nvSpPr>
              <p:cNvPr id="326" name="Google Shape;326;p24"/>
              <p:cNvSpPr txBox="1"/>
              <p:nvPr/>
            </p:nvSpPr>
            <p:spPr>
              <a:xfrm>
                <a:off x="5746763" y="1444575"/>
                <a:ext cx="283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"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7" name="Google Shape;327;p24"/>
              <p:cNvGrpSpPr/>
              <p:nvPr/>
            </p:nvGrpSpPr>
            <p:grpSpPr>
              <a:xfrm>
                <a:off x="3744900" y="1171875"/>
                <a:ext cx="2314600" cy="1038150"/>
                <a:chOff x="3744900" y="1171875"/>
                <a:chExt cx="2314600" cy="1038150"/>
              </a:xfrm>
            </p:grpSpPr>
            <p:sp>
              <p:nvSpPr>
                <p:cNvPr id="319" name="Google Shape;319;p24"/>
                <p:cNvSpPr/>
                <p:nvPr/>
              </p:nvSpPr>
              <p:spPr>
                <a:xfrm>
                  <a:off x="3744900" y="1479525"/>
                  <a:ext cx="2011800" cy="730500"/>
                </a:xfrm>
                <a:prstGeom prst="diamond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" sz="1100" dirty="0" smtClean="0">
                      <a:solidFill>
                        <a:schemeClr val="bg1"/>
                      </a:solidFill>
                    </a:rPr>
                    <a:t>Line_Valid?</a:t>
                  </a:r>
                  <a:endParaRPr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28" name="Google Shape;328;p24"/>
                <p:cNvSpPr txBox="1"/>
                <p:nvPr/>
              </p:nvSpPr>
              <p:spPr>
                <a:xfrm>
                  <a:off x="4750800" y="1171875"/>
                  <a:ext cx="3444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"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29" name="Google Shape;329;p24"/>
                <p:cNvCxnSpPr>
                  <a:cxnSpLocks/>
                  <a:stCxn id="319" idx="3"/>
                  <a:endCxn id="330" idx="1"/>
                </p:cNvCxnSpPr>
                <p:nvPr/>
              </p:nvCxnSpPr>
              <p:spPr>
                <a:xfrm>
                  <a:off x="5756700" y="1844775"/>
                  <a:ext cx="302800" cy="4063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</p:grpSp>
      <p:grpSp>
        <p:nvGrpSpPr>
          <p:cNvPr id="331" name="Google Shape;331;p24"/>
          <p:cNvGrpSpPr/>
          <p:nvPr/>
        </p:nvGrpSpPr>
        <p:grpSpPr>
          <a:xfrm>
            <a:off x="1650225" y="2287699"/>
            <a:ext cx="4925875" cy="2254476"/>
            <a:chOff x="1650225" y="2287699"/>
            <a:chExt cx="4925875" cy="2254476"/>
          </a:xfrm>
        </p:grpSpPr>
        <p:sp>
          <p:nvSpPr>
            <p:cNvPr id="332" name="Google Shape;332;p24"/>
            <p:cNvSpPr/>
            <p:nvPr/>
          </p:nvSpPr>
          <p:spPr>
            <a:xfrm>
              <a:off x="1650225" y="3582125"/>
              <a:ext cx="1854900" cy="730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100" dirty="0">
                  <a:solidFill>
                    <a:schemeClr val="bg1"/>
                  </a:solidFill>
                </a:rPr>
                <a:t>Line_Valid?</a:t>
              </a:r>
              <a:endParaRPr sz="1100" dirty="0">
                <a:solidFill>
                  <a:schemeClr val="bg1"/>
                </a:solidFill>
              </a:endParaRPr>
            </a:p>
          </p:txBody>
        </p:sp>
        <p:sp>
          <p:nvSpPr>
            <p:cNvPr id="333" name="Google Shape;333;p24"/>
            <p:cNvSpPr txBox="1"/>
            <p:nvPr/>
          </p:nvSpPr>
          <p:spPr>
            <a:xfrm>
              <a:off x="3477513" y="3582125"/>
              <a:ext cx="2832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4" name="Google Shape;334;p24"/>
            <p:cNvCxnSpPr>
              <a:stCxn id="332" idx="2"/>
              <a:endCxn id="321" idx="0"/>
            </p:cNvCxnSpPr>
            <p:nvPr/>
          </p:nvCxnSpPr>
          <p:spPr>
            <a:xfrm>
              <a:off x="2577675" y="4312625"/>
              <a:ext cx="0" cy="21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5" name="Google Shape;335;p24"/>
            <p:cNvSpPr txBox="1"/>
            <p:nvPr/>
          </p:nvSpPr>
          <p:spPr>
            <a:xfrm>
              <a:off x="2653875" y="4189975"/>
              <a:ext cx="2832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6" name="Google Shape;336;p24"/>
            <p:cNvCxnSpPr>
              <a:cxnSpLocks/>
              <a:stCxn id="332" idx="3"/>
              <a:endCxn id="330" idx="2"/>
            </p:cNvCxnSpPr>
            <p:nvPr/>
          </p:nvCxnSpPr>
          <p:spPr>
            <a:xfrm flipV="1">
              <a:off x="3505125" y="2287699"/>
              <a:ext cx="3070975" cy="1659676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337" name="Google Shape;337;p24"/>
          <p:cNvGrpSpPr/>
          <p:nvPr/>
        </p:nvGrpSpPr>
        <p:grpSpPr>
          <a:xfrm>
            <a:off x="6608350" y="2763900"/>
            <a:ext cx="2310300" cy="497425"/>
            <a:chOff x="6608350" y="2763900"/>
            <a:chExt cx="2310300" cy="497425"/>
          </a:xfrm>
        </p:grpSpPr>
        <p:sp>
          <p:nvSpPr>
            <p:cNvPr id="338" name="Google Shape;338;p24"/>
            <p:cNvSpPr/>
            <p:nvPr/>
          </p:nvSpPr>
          <p:spPr>
            <a:xfrm>
              <a:off x="7662850" y="2763900"/>
              <a:ext cx="1255800" cy="497425"/>
            </a:xfrm>
            <a:prstGeom prst="flowChartProcess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100" dirty="0">
                  <a:solidFill>
                    <a:schemeClr val="bg1"/>
                  </a:solidFill>
                </a:rPr>
                <a:t>Write back Dirty LRU Line</a:t>
              </a:r>
              <a:endParaRPr sz="1100" dirty="0">
                <a:solidFill>
                  <a:schemeClr val="bg1"/>
                </a:solidFill>
              </a:endParaRPr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6608350" y="2778925"/>
              <a:ext cx="990900" cy="461700"/>
            </a:xfrm>
            <a:prstGeom prst="flowChartProcess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100" dirty="0">
                  <a:solidFill>
                    <a:schemeClr val="bg1"/>
                  </a:solidFill>
                </a:rPr>
                <a:t>Evict Line</a:t>
              </a:r>
              <a:endParaRPr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40" name="Google Shape;340;p24"/>
          <p:cNvGrpSpPr/>
          <p:nvPr/>
        </p:nvGrpSpPr>
        <p:grpSpPr>
          <a:xfrm>
            <a:off x="3073125" y="3233200"/>
            <a:ext cx="5670375" cy="1471100"/>
            <a:chOff x="3073125" y="3233200"/>
            <a:chExt cx="5670375" cy="1471100"/>
          </a:xfrm>
        </p:grpSpPr>
        <p:sp>
          <p:nvSpPr>
            <p:cNvPr id="341" name="Google Shape;341;p24"/>
            <p:cNvSpPr/>
            <p:nvPr/>
          </p:nvSpPr>
          <p:spPr>
            <a:xfrm>
              <a:off x="6678312" y="3569600"/>
              <a:ext cx="1782000" cy="730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100" dirty="0">
                  <a:solidFill>
                    <a:schemeClr val="bg1"/>
                  </a:solidFill>
                </a:rPr>
                <a:t>LRU_Line Dirty?</a:t>
              </a:r>
              <a:endParaRPr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42" name="Google Shape;342;p24"/>
            <p:cNvCxnSpPr>
              <a:stCxn id="321" idx="3"/>
              <a:endCxn id="341" idx="2"/>
            </p:cNvCxnSpPr>
            <p:nvPr/>
          </p:nvCxnSpPr>
          <p:spPr>
            <a:xfrm rot="10800000" flipH="1">
              <a:off x="3073125" y="4300200"/>
              <a:ext cx="4496100" cy="4041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3" name="Google Shape;343;p24"/>
            <p:cNvSpPr txBox="1"/>
            <p:nvPr/>
          </p:nvSpPr>
          <p:spPr>
            <a:xfrm>
              <a:off x="7554438" y="3233200"/>
              <a:ext cx="28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4" name="Google Shape;344;p24"/>
            <p:cNvCxnSpPr>
              <a:stCxn id="341" idx="3"/>
              <a:endCxn id="338" idx="2"/>
            </p:cNvCxnSpPr>
            <p:nvPr/>
          </p:nvCxnSpPr>
          <p:spPr>
            <a:xfrm rot="10800000">
              <a:off x="8290812" y="3261350"/>
              <a:ext cx="169500" cy="673500"/>
            </a:xfrm>
            <a:prstGeom prst="bentConnector4">
              <a:avLst>
                <a:gd name="adj1" fmla="val -140487"/>
                <a:gd name="adj2" fmla="val 77118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45" name="Google Shape;345;p24"/>
            <p:cNvSpPr txBox="1"/>
            <p:nvPr/>
          </p:nvSpPr>
          <p:spPr>
            <a:xfrm>
              <a:off x="8460300" y="3954250"/>
              <a:ext cx="2832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6" name="Google Shape;346;p24"/>
            <p:cNvCxnSpPr>
              <a:stCxn id="341" idx="0"/>
              <a:endCxn id="339" idx="2"/>
            </p:cNvCxnSpPr>
            <p:nvPr/>
          </p:nvCxnSpPr>
          <p:spPr>
            <a:xfrm rot="5400000" flipH="1">
              <a:off x="7171962" y="3172250"/>
              <a:ext cx="329100" cy="465600"/>
            </a:xfrm>
            <a:prstGeom prst="bentConnector3">
              <a:avLst>
                <a:gd name="adj1" fmla="val 49981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347" name="Google Shape;347;p24"/>
          <p:cNvGrpSpPr/>
          <p:nvPr/>
        </p:nvGrpSpPr>
        <p:grpSpPr>
          <a:xfrm>
            <a:off x="7103800" y="2143800"/>
            <a:ext cx="1187550" cy="635125"/>
            <a:chOff x="7103800" y="2143800"/>
            <a:chExt cx="1187550" cy="635125"/>
          </a:xfrm>
        </p:grpSpPr>
        <p:cxnSp>
          <p:nvCxnSpPr>
            <p:cNvPr id="348" name="Google Shape;348;p24"/>
            <p:cNvCxnSpPr>
              <a:stCxn id="338" idx="0"/>
              <a:endCxn id="349" idx="2"/>
            </p:cNvCxnSpPr>
            <p:nvPr/>
          </p:nvCxnSpPr>
          <p:spPr>
            <a:xfrm rot="-5400000">
              <a:off x="7981000" y="2453550"/>
              <a:ext cx="620100" cy="600"/>
            </a:xfrm>
            <a:prstGeom prst="bentConnector3">
              <a:avLst>
                <a:gd name="adj1" fmla="val 5001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50" name="Google Shape;350;p24"/>
            <p:cNvCxnSpPr>
              <a:stCxn id="339" idx="0"/>
              <a:endCxn id="349" idx="2"/>
            </p:cNvCxnSpPr>
            <p:nvPr/>
          </p:nvCxnSpPr>
          <p:spPr>
            <a:xfrm rot="-5400000">
              <a:off x="7379650" y="1867975"/>
              <a:ext cx="635100" cy="1186800"/>
            </a:xfrm>
            <a:prstGeom prst="bentConnector3">
              <a:avLst>
                <a:gd name="adj1" fmla="val 32621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351" name="Google Shape;351;p24"/>
          <p:cNvGrpSpPr/>
          <p:nvPr/>
        </p:nvGrpSpPr>
        <p:grpSpPr>
          <a:xfrm>
            <a:off x="4371900" y="925625"/>
            <a:ext cx="4214800" cy="352200"/>
            <a:chOff x="4371900" y="925625"/>
            <a:chExt cx="4214800" cy="352200"/>
          </a:xfrm>
        </p:grpSpPr>
        <p:sp>
          <p:nvSpPr>
            <p:cNvPr id="324" name="Google Shape;324;p24"/>
            <p:cNvSpPr/>
            <p:nvPr/>
          </p:nvSpPr>
          <p:spPr>
            <a:xfrm>
              <a:off x="4371900" y="925625"/>
              <a:ext cx="757800" cy="352200"/>
            </a:xfrm>
            <a:prstGeom prst="flowChartProcess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 dirty="0">
                  <a:solidFill>
                    <a:schemeClr val="bg1"/>
                  </a:solidFill>
                </a:rPr>
                <a:t>Read</a:t>
              </a:r>
              <a:endParaRPr sz="1200" dirty="0">
                <a:solidFill>
                  <a:schemeClr val="bg1"/>
                </a:solidFill>
              </a:endParaRPr>
            </a:p>
          </p:txBody>
        </p:sp>
        <p:sp>
          <p:nvSpPr>
            <p:cNvPr id="352" name="Google Shape;352;p24"/>
            <p:cNvSpPr/>
            <p:nvPr/>
          </p:nvSpPr>
          <p:spPr>
            <a:xfrm>
              <a:off x="7995400" y="925625"/>
              <a:ext cx="591300" cy="352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 dirty="0">
                  <a:solidFill>
                    <a:schemeClr val="bg1"/>
                  </a:solidFill>
                </a:rPr>
                <a:t>End</a:t>
              </a:r>
              <a:endParaRPr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353" name="Google Shape;353;p24"/>
            <p:cNvCxnSpPr>
              <a:endCxn id="352" idx="1"/>
            </p:cNvCxnSpPr>
            <p:nvPr/>
          </p:nvCxnSpPr>
          <p:spPr>
            <a:xfrm>
              <a:off x="5129800" y="1101725"/>
              <a:ext cx="2865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54" name="Google Shape;354;p24"/>
          <p:cNvGrpSpPr/>
          <p:nvPr/>
        </p:nvGrpSpPr>
        <p:grpSpPr>
          <a:xfrm>
            <a:off x="6059500" y="1277950"/>
            <a:ext cx="2859150" cy="1009749"/>
            <a:chOff x="6059500" y="1277950"/>
            <a:chExt cx="2859150" cy="1009749"/>
          </a:xfrm>
        </p:grpSpPr>
        <p:grpSp>
          <p:nvGrpSpPr>
            <p:cNvPr id="355" name="Google Shape;355;p24"/>
            <p:cNvGrpSpPr/>
            <p:nvPr/>
          </p:nvGrpSpPr>
          <p:grpSpPr>
            <a:xfrm>
              <a:off x="6059500" y="1409976"/>
              <a:ext cx="2859150" cy="877723"/>
              <a:chOff x="6059500" y="1409976"/>
              <a:chExt cx="2859150" cy="877723"/>
            </a:xfrm>
          </p:grpSpPr>
          <p:sp>
            <p:nvSpPr>
              <p:cNvPr id="349" name="Google Shape;349;p24"/>
              <p:cNvSpPr/>
              <p:nvPr/>
            </p:nvSpPr>
            <p:spPr>
              <a:xfrm>
                <a:off x="7662850" y="1545850"/>
                <a:ext cx="1255800" cy="597825"/>
              </a:xfrm>
              <a:prstGeom prst="flowChartProcess">
                <a:avLst/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" sz="1200" dirty="0">
                    <a:solidFill>
                      <a:schemeClr val="bg1"/>
                    </a:solidFill>
                  </a:rPr>
                  <a:t>Read from L2 ⇒ Read</a:t>
                </a:r>
                <a:endParaRPr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0" name="Google Shape;330;p24"/>
              <p:cNvSpPr/>
              <p:nvPr/>
            </p:nvSpPr>
            <p:spPr>
              <a:xfrm>
                <a:off x="6059500" y="1409976"/>
                <a:ext cx="1033200" cy="877723"/>
              </a:xfrm>
              <a:prstGeom prst="flowChartProcess">
                <a:avLst/>
              </a:prstGeom>
              <a:solidFill>
                <a:srgbClr val="00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" sz="1200" dirty="0">
                    <a:solidFill>
                      <a:schemeClr val="bg1"/>
                    </a:solidFill>
                  </a:rPr>
                  <a:t>Evict INVALID Line</a:t>
                </a:r>
                <a:endParaRPr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356" name="Google Shape;356;p24"/>
              <p:cNvCxnSpPr>
                <a:cxnSpLocks/>
                <a:stCxn id="330" idx="3"/>
                <a:endCxn id="349" idx="1"/>
              </p:cNvCxnSpPr>
              <p:nvPr/>
            </p:nvCxnSpPr>
            <p:spPr>
              <a:xfrm flipV="1">
                <a:off x="7092700" y="1844763"/>
                <a:ext cx="570150" cy="4075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357" name="Google Shape;357;p24"/>
            <p:cNvCxnSpPr>
              <a:stCxn id="349" idx="0"/>
              <a:endCxn id="352" idx="2"/>
            </p:cNvCxnSpPr>
            <p:nvPr/>
          </p:nvCxnSpPr>
          <p:spPr>
            <a:xfrm rot="10800000" flipH="1">
              <a:off x="8290750" y="1277950"/>
              <a:ext cx="300" cy="267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358" name="Google Shape;358;p24"/>
          <p:cNvGrpSpPr/>
          <p:nvPr/>
        </p:nvGrpSpPr>
        <p:grpSpPr>
          <a:xfrm>
            <a:off x="1650225" y="2143675"/>
            <a:ext cx="6640525" cy="1478100"/>
            <a:chOff x="1650225" y="2143675"/>
            <a:chExt cx="6640525" cy="1478100"/>
          </a:xfrm>
        </p:grpSpPr>
        <p:sp>
          <p:nvSpPr>
            <p:cNvPr id="313" name="Google Shape;313;p24"/>
            <p:cNvSpPr/>
            <p:nvPr/>
          </p:nvSpPr>
          <p:spPr>
            <a:xfrm>
              <a:off x="1650225" y="2530825"/>
              <a:ext cx="1854900" cy="730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100" dirty="0">
                  <a:solidFill>
                    <a:schemeClr val="bg1"/>
                  </a:solidFill>
                </a:rPr>
                <a:t>EmptyLine?</a:t>
              </a:r>
              <a:endParaRPr sz="1100" dirty="0">
                <a:solidFill>
                  <a:schemeClr val="bg1"/>
                </a:solidFill>
              </a:endParaRPr>
            </a:p>
          </p:txBody>
        </p:sp>
        <p:sp>
          <p:nvSpPr>
            <p:cNvPr id="359" name="Google Shape;359;p24"/>
            <p:cNvSpPr txBox="1"/>
            <p:nvPr/>
          </p:nvSpPr>
          <p:spPr>
            <a:xfrm>
              <a:off x="3477525" y="2454525"/>
              <a:ext cx="2832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dirty="0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0" name="Google Shape;360;p24"/>
            <p:cNvCxnSpPr>
              <a:stCxn id="313" idx="2"/>
              <a:endCxn id="361" idx="0"/>
            </p:cNvCxnSpPr>
            <p:nvPr/>
          </p:nvCxnSpPr>
          <p:spPr>
            <a:xfrm>
              <a:off x="2577675" y="3261325"/>
              <a:ext cx="0" cy="32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62" name="Google Shape;362;p24"/>
            <p:cNvSpPr txBox="1"/>
            <p:nvPr/>
          </p:nvSpPr>
          <p:spPr>
            <a:xfrm>
              <a:off x="2653875" y="3221575"/>
              <a:ext cx="28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63" name="Google Shape;363;p24"/>
            <p:cNvCxnSpPr>
              <a:stCxn id="313" idx="3"/>
            </p:cNvCxnSpPr>
            <p:nvPr/>
          </p:nvCxnSpPr>
          <p:spPr>
            <a:xfrm>
              <a:off x="3505125" y="2896075"/>
              <a:ext cx="24888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4" name="Google Shape;364;p24"/>
            <p:cNvCxnSpPr/>
            <p:nvPr/>
          </p:nvCxnSpPr>
          <p:spPr>
            <a:xfrm rot="10800000">
              <a:off x="5980000" y="2562200"/>
              <a:ext cx="0" cy="3414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24"/>
            <p:cNvCxnSpPr/>
            <p:nvPr/>
          </p:nvCxnSpPr>
          <p:spPr>
            <a:xfrm>
              <a:off x="5981700" y="2571175"/>
              <a:ext cx="22632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6" name="Google Shape;366;p24"/>
            <p:cNvCxnSpPr>
              <a:endCxn id="349" idx="2"/>
            </p:cNvCxnSpPr>
            <p:nvPr/>
          </p:nvCxnSpPr>
          <p:spPr>
            <a:xfrm rot="10800000">
              <a:off x="8290750" y="2143675"/>
              <a:ext cx="0" cy="432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367" name="Google Shape;367;p24"/>
          <p:cNvSpPr txBox="1"/>
          <p:nvPr/>
        </p:nvSpPr>
        <p:spPr>
          <a:xfrm>
            <a:off x="819150" y="1001825"/>
            <a:ext cx="337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What about </a:t>
            </a:r>
            <a:r>
              <a:rPr lang="vi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instruction fetch</a:t>
            </a:r>
            <a:r>
              <a:rPr lang="vi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(IF)?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4"/>
          <p:cNvSpPr txBox="1"/>
          <p:nvPr/>
        </p:nvSpPr>
        <p:spPr>
          <a:xfrm>
            <a:off x="819150" y="1001813"/>
            <a:ext cx="3378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IF is similar to Read but no </a:t>
            </a:r>
            <a:r>
              <a:rPr lang="vi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DIRTY!</a:t>
            </a:r>
            <a:endParaRPr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9" name="Google Shape;369;p24"/>
          <p:cNvGrpSpPr/>
          <p:nvPr/>
        </p:nvGrpSpPr>
        <p:grpSpPr>
          <a:xfrm>
            <a:off x="6930400" y="3552800"/>
            <a:ext cx="1318525" cy="791850"/>
            <a:chOff x="6930400" y="3552800"/>
            <a:chExt cx="1318525" cy="791850"/>
          </a:xfrm>
        </p:grpSpPr>
        <p:cxnSp>
          <p:nvCxnSpPr>
            <p:cNvPr id="370" name="Google Shape;370;p24"/>
            <p:cNvCxnSpPr/>
            <p:nvPr/>
          </p:nvCxnSpPr>
          <p:spPr>
            <a:xfrm>
              <a:off x="6930400" y="3552800"/>
              <a:ext cx="1299300" cy="750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1" name="Google Shape;371;p24"/>
            <p:cNvCxnSpPr/>
            <p:nvPr/>
          </p:nvCxnSpPr>
          <p:spPr>
            <a:xfrm rot="10800000" flipH="1">
              <a:off x="6951425" y="3595550"/>
              <a:ext cx="1297500" cy="7491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2" name="Google Shape;372;p24"/>
          <p:cNvGrpSpPr/>
          <p:nvPr/>
        </p:nvGrpSpPr>
        <p:grpSpPr>
          <a:xfrm>
            <a:off x="7038313" y="2616675"/>
            <a:ext cx="1318525" cy="791850"/>
            <a:chOff x="6930400" y="3552800"/>
            <a:chExt cx="1318525" cy="791850"/>
          </a:xfrm>
        </p:grpSpPr>
        <p:cxnSp>
          <p:nvCxnSpPr>
            <p:cNvPr id="373" name="Google Shape;373;p24"/>
            <p:cNvCxnSpPr/>
            <p:nvPr/>
          </p:nvCxnSpPr>
          <p:spPr>
            <a:xfrm>
              <a:off x="6930400" y="3552800"/>
              <a:ext cx="1299300" cy="7503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4" name="Google Shape;374;p24"/>
            <p:cNvCxnSpPr/>
            <p:nvPr/>
          </p:nvCxnSpPr>
          <p:spPr>
            <a:xfrm rot="10800000" flipH="1">
              <a:off x="6951425" y="3595550"/>
              <a:ext cx="1297500" cy="749100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75" name="Google Shape;375;p24"/>
          <p:cNvGrpSpPr/>
          <p:nvPr/>
        </p:nvGrpSpPr>
        <p:grpSpPr>
          <a:xfrm>
            <a:off x="3073125" y="2143800"/>
            <a:ext cx="5217625" cy="2736600"/>
            <a:chOff x="3073125" y="2143800"/>
            <a:chExt cx="5217625" cy="2736600"/>
          </a:xfrm>
        </p:grpSpPr>
        <p:sp>
          <p:nvSpPr>
            <p:cNvPr id="376" name="Google Shape;376;p24"/>
            <p:cNvSpPr/>
            <p:nvPr/>
          </p:nvSpPr>
          <p:spPr>
            <a:xfrm>
              <a:off x="3800950" y="4528200"/>
              <a:ext cx="990900" cy="352200"/>
            </a:xfrm>
            <a:prstGeom prst="rect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100" dirty="0">
                  <a:solidFill>
                    <a:schemeClr val="bg1"/>
                  </a:solidFill>
                </a:rPr>
                <a:t>Evict Line</a:t>
              </a:r>
              <a:endParaRPr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377" name="Google Shape;377;p24"/>
            <p:cNvCxnSpPr>
              <a:stCxn id="321" idx="3"/>
              <a:endCxn id="376" idx="1"/>
            </p:cNvCxnSpPr>
            <p:nvPr/>
          </p:nvCxnSpPr>
          <p:spPr>
            <a:xfrm>
              <a:off x="3073125" y="4704300"/>
              <a:ext cx="727800" cy="0"/>
            </a:xfrm>
            <a:prstGeom prst="straightConnector1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378" name="Google Shape;378;p24"/>
            <p:cNvCxnSpPr>
              <a:stCxn id="376" idx="3"/>
              <a:endCxn id="349" idx="2"/>
            </p:cNvCxnSpPr>
            <p:nvPr/>
          </p:nvCxnSpPr>
          <p:spPr>
            <a:xfrm rot="10800000" flipH="1">
              <a:off x="4791850" y="2143800"/>
              <a:ext cx="3498900" cy="2560500"/>
            </a:xfrm>
            <a:prstGeom prst="bentConnector2">
              <a:avLst/>
            </a:prstGeom>
            <a:noFill/>
            <a:ln w="38100" cap="flat" cmpd="sng">
              <a:solidFill>
                <a:srgbClr val="0000FF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sp>
        <p:nvSpPr>
          <p:cNvPr id="3" name="Hộp Văn bản 2">
            <a:extLst>
              <a:ext uri="{FF2B5EF4-FFF2-40B4-BE49-F238E27FC236}">
                <a16:creationId xmlns="" xmlns:a16="http://schemas.microsoft.com/office/drawing/2014/main" id="{68C0AC4E-3349-1C75-ECCC-E64C66ACDFBF}"/>
              </a:ext>
            </a:extLst>
          </p:cNvPr>
          <p:cNvSpPr txBox="1"/>
          <p:nvPr/>
        </p:nvSpPr>
        <p:spPr>
          <a:xfrm>
            <a:off x="3463031" y="1493434"/>
            <a:ext cx="3678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US"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Hộp Văn bản 4">
            <a:extLst>
              <a:ext uri="{FF2B5EF4-FFF2-40B4-BE49-F238E27FC236}">
                <a16:creationId xmlns="" xmlns:a16="http://schemas.microsoft.com/office/drawing/2014/main" id="{21C4D038-2BE2-16D3-9BF1-CDA978B70CE7}"/>
              </a:ext>
            </a:extLst>
          </p:cNvPr>
          <p:cNvSpPr txBox="1"/>
          <p:nvPr/>
        </p:nvSpPr>
        <p:spPr>
          <a:xfrm>
            <a:off x="2312388" y="2193486"/>
            <a:ext cx="3918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lang="en-US"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Hộp Văn bản 6">
            <a:extLst>
              <a:ext uri="{FF2B5EF4-FFF2-40B4-BE49-F238E27FC236}">
                <a16:creationId xmlns="" xmlns:a16="http://schemas.microsoft.com/office/drawing/2014/main" id="{A15CF18E-D06D-D256-C833-FF958F45FDC4}"/>
              </a:ext>
            </a:extLst>
          </p:cNvPr>
          <p:cNvSpPr txBox="1"/>
          <p:nvPr/>
        </p:nvSpPr>
        <p:spPr>
          <a:xfrm>
            <a:off x="3511795" y="2540490"/>
            <a:ext cx="359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US" dirty="0"/>
          </a:p>
        </p:txBody>
      </p:sp>
      <p:sp>
        <p:nvSpPr>
          <p:cNvPr id="9" name="Hộp Văn bản 8">
            <a:extLst>
              <a:ext uri="{FF2B5EF4-FFF2-40B4-BE49-F238E27FC236}">
                <a16:creationId xmlns="" xmlns:a16="http://schemas.microsoft.com/office/drawing/2014/main" id="{C37E9D14-C671-3E66-7EA4-210A6B7552CC}"/>
              </a:ext>
            </a:extLst>
          </p:cNvPr>
          <p:cNvSpPr txBox="1"/>
          <p:nvPr/>
        </p:nvSpPr>
        <p:spPr>
          <a:xfrm>
            <a:off x="2317768" y="3191523"/>
            <a:ext cx="3776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0</a:t>
            </a:r>
            <a:endParaRPr lang="en-US" dirty="0"/>
          </a:p>
        </p:txBody>
      </p:sp>
      <p:sp>
        <p:nvSpPr>
          <p:cNvPr id="11" name="Hộp Văn bản 10">
            <a:extLst>
              <a:ext uri="{FF2B5EF4-FFF2-40B4-BE49-F238E27FC236}">
                <a16:creationId xmlns="" xmlns:a16="http://schemas.microsoft.com/office/drawing/2014/main" id="{79D92816-A35C-B157-FA05-BE8C3AB8224C}"/>
              </a:ext>
            </a:extLst>
          </p:cNvPr>
          <p:cNvSpPr txBox="1"/>
          <p:nvPr/>
        </p:nvSpPr>
        <p:spPr>
          <a:xfrm>
            <a:off x="3477531" y="3634709"/>
            <a:ext cx="35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0</a:t>
            </a:r>
            <a:endParaRPr lang="en-US" dirty="0"/>
          </a:p>
        </p:txBody>
      </p:sp>
      <p:sp>
        <p:nvSpPr>
          <p:cNvPr id="12" name="Hộp Văn bản 11">
            <a:extLst>
              <a:ext uri="{FF2B5EF4-FFF2-40B4-BE49-F238E27FC236}">
                <a16:creationId xmlns="" xmlns:a16="http://schemas.microsoft.com/office/drawing/2014/main" id="{49A5E059-7B3E-4A1E-C860-0C75E12B5E6F}"/>
              </a:ext>
            </a:extLst>
          </p:cNvPr>
          <p:cNvSpPr txBox="1"/>
          <p:nvPr/>
        </p:nvSpPr>
        <p:spPr>
          <a:xfrm>
            <a:off x="2293406" y="4235747"/>
            <a:ext cx="359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US" dirty="0"/>
          </a:p>
        </p:txBody>
      </p:sp>
      <p:sp>
        <p:nvSpPr>
          <p:cNvPr id="13" name="Hộp Văn bản 12">
            <a:extLst>
              <a:ext uri="{FF2B5EF4-FFF2-40B4-BE49-F238E27FC236}">
                <a16:creationId xmlns="" xmlns:a16="http://schemas.microsoft.com/office/drawing/2014/main" id="{952C1374-4ECC-A89D-EBE8-45EB94C4B21B}"/>
              </a:ext>
            </a:extLst>
          </p:cNvPr>
          <p:cNvSpPr txBox="1"/>
          <p:nvPr/>
        </p:nvSpPr>
        <p:spPr>
          <a:xfrm>
            <a:off x="4436435" y="1205327"/>
            <a:ext cx="359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US" dirty="0"/>
          </a:p>
        </p:txBody>
      </p:sp>
      <p:sp>
        <p:nvSpPr>
          <p:cNvPr id="14" name="Hộp Văn bản 13">
            <a:extLst>
              <a:ext uri="{FF2B5EF4-FFF2-40B4-BE49-F238E27FC236}">
                <a16:creationId xmlns="" xmlns:a16="http://schemas.microsoft.com/office/drawing/2014/main" id="{F7EAB2A1-60E5-FC23-C1B1-C376BD950663}"/>
              </a:ext>
            </a:extLst>
          </p:cNvPr>
          <p:cNvSpPr txBox="1"/>
          <p:nvPr/>
        </p:nvSpPr>
        <p:spPr>
          <a:xfrm>
            <a:off x="5700825" y="1483961"/>
            <a:ext cx="35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0</a:t>
            </a:r>
            <a:endParaRPr lang="en-US" dirty="0"/>
          </a:p>
        </p:txBody>
      </p:sp>
      <p:sp>
        <p:nvSpPr>
          <p:cNvPr id="15" name="Hộp Văn bản 14">
            <a:extLst>
              <a:ext uri="{FF2B5EF4-FFF2-40B4-BE49-F238E27FC236}">
                <a16:creationId xmlns="" xmlns:a16="http://schemas.microsoft.com/office/drawing/2014/main" id="{D1355C91-2B49-271A-453E-C12514BC3683}"/>
              </a:ext>
            </a:extLst>
          </p:cNvPr>
          <p:cNvSpPr txBox="1"/>
          <p:nvPr/>
        </p:nvSpPr>
        <p:spPr>
          <a:xfrm>
            <a:off x="8406765" y="3604894"/>
            <a:ext cx="359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lang="en-US" dirty="0"/>
          </a:p>
        </p:txBody>
      </p:sp>
      <p:sp>
        <p:nvSpPr>
          <p:cNvPr id="16" name="Hộp Văn bản 15">
            <a:extLst>
              <a:ext uri="{FF2B5EF4-FFF2-40B4-BE49-F238E27FC236}">
                <a16:creationId xmlns="" xmlns:a16="http://schemas.microsoft.com/office/drawing/2014/main" id="{E824785E-F757-731C-3B3C-9929B54AA7A7}"/>
              </a:ext>
            </a:extLst>
          </p:cNvPr>
          <p:cNvSpPr txBox="1"/>
          <p:nvPr/>
        </p:nvSpPr>
        <p:spPr>
          <a:xfrm>
            <a:off x="7569225" y="3318957"/>
            <a:ext cx="35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0</a:t>
            </a:r>
            <a:endParaRPr 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6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6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6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6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600"/>
                                        <p:tgtEl>
                                          <p:spTgt spid="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4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0"/>
                            </p:stCondLst>
                            <p:childTnLst>
                              <p:par>
                                <p:cTn id="7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6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600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5"/>
          <p:cNvSpPr txBox="1">
            <a:spLocks noGrp="1"/>
          </p:cNvSpPr>
          <p:nvPr>
            <p:ph type="title"/>
          </p:nvPr>
        </p:nvSpPr>
        <p:spPr>
          <a:xfrm>
            <a:off x="819150" y="195125"/>
            <a:ext cx="75057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vi" b="1" dirty="0">
                <a:solidFill>
                  <a:schemeClr val="bg1"/>
                </a:solidFill>
              </a:rPr>
              <a:t>Write Data: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444" name="Google Shape;444;p2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13</a:t>
            </a:fld>
            <a:endParaRPr/>
          </a:p>
        </p:txBody>
      </p:sp>
      <p:sp>
        <p:nvSpPr>
          <p:cNvPr id="385" name="Google Shape;385;p25"/>
          <p:cNvSpPr/>
          <p:nvPr/>
        </p:nvSpPr>
        <p:spPr>
          <a:xfrm>
            <a:off x="819150" y="1668675"/>
            <a:ext cx="591300" cy="352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dirty="0">
                <a:solidFill>
                  <a:schemeClr val="bg1"/>
                </a:solidFill>
              </a:rPr>
              <a:t>Start</a:t>
            </a:r>
            <a:endParaRPr sz="1200" dirty="0">
              <a:solidFill>
                <a:schemeClr val="bg1"/>
              </a:solidFill>
            </a:endParaRPr>
          </a:p>
        </p:txBody>
      </p:sp>
      <p:sp>
        <p:nvSpPr>
          <p:cNvPr id="386" name="Google Shape;386;p25"/>
          <p:cNvSpPr txBox="1"/>
          <p:nvPr/>
        </p:nvSpPr>
        <p:spPr>
          <a:xfrm>
            <a:off x="819150" y="697025"/>
            <a:ext cx="256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Calibri"/>
                <a:ea typeface="Calibri"/>
                <a:cs typeface="Calibri"/>
                <a:sym typeface="Calibri"/>
              </a:rPr>
              <a:t>Write Data Cases: 6 cases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7" name="Google Shape;387;p25"/>
          <p:cNvGrpSpPr/>
          <p:nvPr/>
        </p:nvGrpSpPr>
        <p:grpSpPr>
          <a:xfrm>
            <a:off x="1410450" y="1479525"/>
            <a:ext cx="2356125" cy="1097650"/>
            <a:chOff x="1410450" y="1479525"/>
            <a:chExt cx="2356125" cy="1097650"/>
          </a:xfrm>
        </p:grpSpPr>
        <p:cxnSp>
          <p:nvCxnSpPr>
            <p:cNvPr id="388" name="Google Shape;388;p25"/>
            <p:cNvCxnSpPr>
              <a:stCxn id="389" idx="2"/>
              <a:endCxn id="390" idx="0"/>
            </p:cNvCxnSpPr>
            <p:nvPr/>
          </p:nvCxnSpPr>
          <p:spPr>
            <a:xfrm>
              <a:off x="2577675" y="2210025"/>
              <a:ext cx="0" cy="32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391" name="Google Shape;391;p25"/>
            <p:cNvGrpSpPr/>
            <p:nvPr/>
          </p:nvGrpSpPr>
          <p:grpSpPr>
            <a:xfrm>
              <a:off x="1410450" y="1479525"/>
              <a:ext cx="2356125" cy="1097650"/>
              <a:chOff x="1410450" y="1479525"/>
              <a:chExt cx="2356125" cy="1097650"/>
            </a:xfrm>
          </p:grpSpPr>
          <p:sp>
            <p:nvSpPr>
              <p:cNvPr id="392" name="Google Shape;392;p25"/>
              <p:cNvSpPr txBox="1"/>
              <p:nvPr/>
            </p:nvSpPr>
            <p:spPr>
              <a:xfrm>
                <a:off x="3483375" y="1479525"/>
                <a:ext cx="283200" cy="3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"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3" name="Google Shape;393;p25"/>
              <p:cNvGrpSpPr/>
              <p:nvPr/>
            </p:nvGrpSpPr>
            <p:grpSpPr>
              <a:xfrm>
                <a:off x="1410450" y="1479525"/>
                <a:ext cx="2334375" cy="1097650"/>
                <a:chOff x="1410450" y="1479525"/>
                <a:chExt cx="2334375" cy="1097650"/>
              </a:xfrm>
            </p:grpSpPr>
            <p:sp>
              <p:nvSpPr>
                <p:cNvPr id="389" name="Google Shape;389;p25"/>
                <p:cNvSpPr/>
                <p:nvPr/>
              </p:nvSpPr>
              <p:spPr>
                <a:xfrm>
                  <a:off x="1650225" y="1479525"/>
                  <a:ext cx="1854900" cy="730500"/>
                </a:xfrm>
                <a:prstGeom prst="diamond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" sz="1100" dirty="0">
                      <a:solidFill>
                        <a:schemeClr val="bg1"/>
                      </a:solidFill>
                    </a:rPr>
                    <a:t>Addr_Tag==Line_Tag?</a:t>
                  </a:r>
                  <a:endParaRPr sz="1100" dirty="0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394" name="Google Shape;394;p25"/>
                <p:cNvCxnSpPr>
                  <a:stCxn id="385" idx="3"/>
                </p:cNvCxnSpPr>
                <p:nvPr/>
              </p:nvCxnSpPr>
              <p:spPr>
                <a:xfrm>
                  <a:off x="1410450" y="1844775"/>
                  <a:ext cx="2832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395" name="Google Shape;395;p25"/>
                <p:cNvCxnSpPr>
                  <a:stCxn id="389" idx="3"/>
                  <a:endCxn id="396" idx="1"/>
                </p:cNvCxnSpPr>
                <p:nvPr/>
              </p:nvCxnSpPr>
              <p:spPr>
                <a:xfrm>
                  <a:off x="3505125" y="1844775"/>
                  <a:ext cx="239700" cy="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397" name="Google Shape;397;p25"/>
                <p:cNvSpPr txBox="1"/>
                <p:nvPr/>
              </p:nvSpPr>
              <p:spPr>
                <a:xfrm>
                  <a:off x="2577675" y="2176975"/>
                  <a:ext cx="2832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">
                      <a:latin typeface="Calibri"/>
                      <a:ea typeface="Calibri"/>
                      <a:cs typeface="Calibri"/>
                      <a:sym typeface="Calibri"/>
                    </a:rPr>
                    <a:t>0</a:t>
                  </a:r>
                  <a:endParaRPr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398" name="Google Shape;398;p25"/>
          <p:cNvSpPr/>
          <p:nvPr/>
        </p:nvSpPr>
        <p:spPr>
          <a:xfrm>
            <a:off x="2082225" y="4528200"/>
            <a:ext cx="990900" cy="3522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100" dirty="0">
                <a:solidFill>
                  <a:schemeClr val="bg1"/>
                </a:solidFill>
              </a:rPr>
              <a:t>Find LRU</a:t>
            </a:r>
            <a:endParaRPr sz="1100" dirty="0">
              <a:solidFill>
                <a:schemeClr val="bg1"/>
              </a:solidFill>
            </a:endParaRPr>
          </a:p>
        </p:txBody>
      </p:sp>
      <p:grpSp>
        <p:nvGrpSpPr>
          <p:cNvPr id="399" name="Google Shape;399;p25"/>
          <p:cNvGrpSpPr/>
          <p:nvPr/>
        </p:nvGrpSpPr>
        <p:grpSpPr>
          <a:xfrm>
            <a:off x="3744900" y="1171875"/>
            <a:ext cx="2285063" cy="1038150"/>
            <a:chOff x="3744900" y="1171875"/>
            <a:chExt cx="2285063" cy="1038150"/>
          </a:xfrm>
        </p:grpSpPr>
        <p:cxnSp>
          <p:nvCxnSpPr>
            <p:cNvPr id="400" name="Google Shape;400;p25"/>
            <p:cNvCxnSpPr>
              <a:stCxn id="396" idx="0"/>
              <a:endCxn id="401" idx="2"/>
            </p:cNvCxnSpPr>
            <p:nvPr/>
          </p:nvCxnSpPr>
          <p:spPr>
            <a:xfrm rot="10800000">
              <a:off x="4750800" y="1277925"/>
              <a:ext cx="0" cy="2016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402" name="Google Shape;402;p25"/>
            <p:cNvGrpSpPr/>
            <p:nvPr/>
          </p:nvGrpSpPr>
          <p:grpSpPr>
            <a:xfrm>
              <a:off x="3744900" y="1171875"/>
              <a:ext cx="2285063" cy="1038150"/>
              <a:chOff x="3744900" y="1171875"/>
              <a:chExt cx="2285063" cy="1038150"/>
            </a:xfrm>
          </p:grpSpPr>
          <p:sp>
            <p:nvSpPr>
              <p:cNvPr id="403" name="Google Shape;403;p25"/>
              <p:cNvSpPr txBox="1"/>
              <p:nvPr/>
            </p:nvSpPr>
            <p:spPr>
              <a:xfrm>
                <a:off x="5746763" y="1444575"/>
                <a:ext cx="283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">
                    <a:latin typeface="Calibri"/>
                    <a:ea typeface="Calibri"/>
                    <a:cs typeface="Calibri"/>
                    <a:sym typeface="Calibri"/>
                  </a:rPr>
                  <a:t>0</a:t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4" name="Google Shape;404;p25"/>
              <p:cNvGrpSpPr/>
              <p:nvPr/>
            </p:nvGrpSpPr>
            <p:grpSpPr>
              <a:xfrm>
                <a:off x="3744900" y="1171875"/>
                <a:ext cx="2251575" cy="1038150"/>
                <a:chOff x="3744900" y="1171875"/>
                <a:chExt cx="2251575" cy="1038150"/>
              </a:xfrm>
            </p:grpSpPr>
            <p:sp>
              <p:nvSpPr>
                <p:cNvPr id="396" name="Google Shape;396;p25"/>
                <p:cNvSpPr/>
                <p:nvPr/>
              </p:nvSpPr>
              <p:spPr>
                <a:xfrm>
                  <a:off x="3744900" y="1479525"/>
                  <a:ext cx="2011800" cy="730500"/>
                </a:xfrm>
                <a:prstGeom prst="diamond">
                  <a:avLst/>
                </a:prstGeom>
                <a:solidFill>
                  <a:schemeClr val="lt2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" sz="1100" dirty="0">
                      <a:solidFill>
                        <a:schemeClr val="bg1"/>
                      </a:solidFill>
                    </a:rPr>
                    <a:t>Line_Valid?</a:t>
                  </a:r>
                  <a:endParaRPr sz="1100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05" name="Google Shape;405;p25"/>
                <p:cNvSpPr txBox="1"/>
                <p:nvPr/>
              </p:nvSpPr>
              <p:spPr>
                <a:xfrm>
                  <a:off x="4750800" y="1171875"/>
                  <a:ext cx="344400" cy="400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vi">
                      <a:latin typeface="Calibri"/>
                      <a:ea typeface="Calibri"/>
                      <a:cs typeface="Calibri"/>
                      <a:sym typeface="Calibri"/>
                    </a:rPr>
                    <a:t>1</a:t>
                  </a:r>
                  <a:endParaRPr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406" name="Google Shape;406;p25"/>
                <p:cNvCxnSpPr>
                  <a:stCxn id="396" idx="3"/>
                  <a:endCxn id="407" idx="1"/>
                </p:cNvCxnSpPr>
                <p:nvPr/>
              </p:nvCxnSpPr>
              <p:spPr>
                <a:xfrm flipV="1">
                  <a:off x="5756700" y="1808229"/>
                  <a:ext cx="239775" cy="36546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triangle" w="med" len="med"/>
                </a:ln>
              </p:spPr>
            </p:cxnSp>
          </p:grpSp>
        </p:grpSp>
      </p:grpSp>
      <p:grpSp>
        <p:nvGrpSpPr>
          <p:cNvPr id="408" name="Google Shape;408;p25"/>
          <p:cNvGrpSpPr/>
          <p:nvPr/>
        </p:nvGrpSpPr>
        <p:grpSpPr>
          <a:xfrm>
            <a:off x="1650225" y="2124507"/>
            <a:ext cx="4894363" cy="2417668"/>
            <a:chOff x="1650225" y="2124507"/>
            <a:chExt cx="4894363" cy="2417668"/>
          </a:xfrm>
        </p:grpSpPr>
        <p:sp>
          <p:nvSpPr>
            <p:cNvPr id="409" name="Google Shape;409;p25"/>
            <p:cNvSpPr/>
            <p:nvPr/>
          </p:nvSpPr>
          <p:spPr>
            <a:xfrm>
              <a:off x="1650225" y="3582125"/>
              <a:ext cx="1854900" cy="730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100" dirty="0">
                  <a:solidFill>
                    <a:schemeClr val="bg1"/>
                  </a:solidFill>
                </a:rPr>
                <a:t>Line_Valid?</a:t>
              </a:r>
              <a:endParaRPr sz="1100" dirty="0">
                <a:solidFill>
                  <a:schemeClr val="bg1"/>
                </a:solidFill>
              </a:endParaRPr>
            </a:p>
          </p:txBody>
        </p:sp>
        <p:sp>
          <p:nvSpPr>
            <p:cNvPr id="410" name="Google Shape;410;p25"/>
            <p:cNvSpPr txBox="1"/>
            <p:nvPr/>
          </p:nvSpPr>
          <p:spPr>
            <a:xfrm>
              <a:off x="3477513" y="3582125"/>
              <a:ext cx="2832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1" name="Google Shape;411;p25"/>
            <p:cNvCxnSpPr>
              <a:stCxn id="409" idx="2"/>
              <a:endCxn id="398" idx="0"/>
            </p:cNvCxnSpPr>
            <p:nvPr/>
          </p:nvCxnSpPr>
          <p:spPr>
            <a:xfrm>
              <a:off x="2577675" y="4312625"/>
              <a:ext cx="0" cy="21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12" name="Google Shape;412;p25"/>
            <p:cNvSpPr txBox="1"/>
            <p:nvPr/>
          </p:nvSpPr>
          <p:spPr>
            <a:xfrm>
              <a:off x="2653875" y="4189975"/>
              <a:ext cx="2832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13" name="Google Shape;413;p25"/>
            <p:cNvCxnSpPr>
              <a:stCxn id="409" idx="3"/>
              <a:endCxn id="407" idx="2"/>
            </p:cNvCxnSpPr>
            <p:nvPr/>
          </p:nvCxnSpPr>
          <p:spPr>
            <a:xfrm flipV="1">
              <a:off x="3505125" y="2124507"/>
              <a:ext cx="3039463" cy="1822868"/>
            </a:xfrm>
            <a:prstGeom prst="bentConnector2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414" name="Google Shape;414;p25"/>
          <p:cNvGrpSpPr/>
          <p:nvPr/>
        </p:nvGrpSpPr>
        <p:grpSpPr>
          <a:xfrm>
            <a:off x="6608350" y="2763900"/>
            <a:ext cx="2310300" cy="497425"/>
            <a:chOff x="6608350" y="2763900"/>
            <a:chExt cx="2310300" cy="497425"/>
          </a:xfrm>
        </p:grpSpPr>
        <p:sp>
          <p:nvSpPr>
            <p:cNvPr id="415" name="Google Shape;415;p25"/>
            <p:cNvSpPr/>
            <p:nvPr/>
          </p:nvSpPr>
          <p:spPr>
            <a:xfrm>
              <a:off x="7662850" y="2763900"/>
              <a:ext cx="1255800" cy="497425"/>
            </a:xfrm>
            <a:prstGeom prst="flowChartProcess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100" dirty="0">
                  <a:solidFill>
                    <a:schemeClr val="bg1"/>
                  </a:solidFill>
                </a:rPr>
                <a:t>Write back Dirty LRU Line</a:t>
              </a:r>
              <a:endParaRPr sz="1100" dirty="0">
                <a:solidFill>
                  <a:schemeClr val="bg1"/>
                </a:solidFill>
              </a:endParaRPr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6608350" y="2778925"/>
              <a:ext cx="990900" cy="461700"/>
            </a:xfrm>
            <a:prstGeom prst="flowChartProcess">
              <a:avLst/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100" dirty="0">
                  <a:solidFill>
                    <a:schemeClr val="bg1"/>
                  </a:solidFill>
                </a:rPr>
                <a:t>Evict Line</a:t>
              </a:r>
              <a:endParaRPr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7" name="Google Shape;417;p25"/>
          <p:cNvGrpSpPr/>
          <p:nvPr/>
        </p:nvGrpSpPr>
        <p:grpSpPr>
          <a:xfrm>
            <a:off x="3073125" y="3233200"/>
            <a:ext cx="5670375" cy="1471100"/>
            <a:chOff x="3073125" y="3233200"/>
            <a:chExt cx="5670375" cy="1471100"/>
          </a:xfrm>
        </p:grpSpPr>
        <p:sp>
          <p:nvSpPr>
            <p:cNvPr id="418" name="Google Shape;418;p25"/>
            <p:cNvSpPr/>
            <p:nvPr/>
          </p:nvSpPr>
          <p:spPr>
            <a:xfrm>
              <a:off x="6678312" y="3569600"/>
              <a:ext cx="1782000" cy="730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100" dirty="0">
                  <a:solidFill>
                    <a:schemeClr val="bg1"/>
                  </a:solidFill>
                </a:rPr>
                <a:t>LRU_Line Dirty?</a:t>
              </a:r>
              <a:endParaRPr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19" name="Google Shape;419;p25"/>
            <p:cNvCxnSpPr>
              <a:stCxn id="398" idx="3"/>
              <a:endCxn id="418" idx="2"/>
            </p:cNvCxnSpPr>
            <p:nvPr/>
          </p:nvCxnSpPr>
          <p:spPr>
            <a:xfrm rot="10800000" flipH="1">
              <a:off x="3073125" y="4300200"/>
              <a:ext cx="4496100" cy="4041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0" name="Google Shape;420;p25"/>
            <p:cNvSpPr txBox="1"/>
            <p:nvPr/>
          </p:nvSpPr>
          <p:spPr>
            <a:xfrm>
              <a:off x="7554438" y="3233200"/>
              <a:ext cx="28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1" name="Google Shape;421;p25"/>
            <p:cNvCxnSpPr>
              <a:stCxn id="418" idx="3"/>
              <a:endCxn id="415" idx="2"/>
            </p:cNvCxnSpPr>
            <p:nvPr/>
          </p:nvCxnSpPr>
          <p:spPr>
            <a:xfrm rot="10800000">
              <a:off x="8290812" y="3261350"/>
              <a:ext cx="169500" cy="673500"/>
            </a:xfrm>
            <a:prstGeom prst="bentConnector4">
              <a:avLst>
                <a:gd name="adj1" fmla="val -140487"/>
                <a:gd name="adj2" fmla="val 77118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2" name="Google Shape;422;p25"/>
            <p:cNvSpPr txBox="1"/>
            <p:nvPr/>
          </p:nvSpPr>
          <p:spPr>
            <a:xfrm>
              <a:off x="8460300" y="3954250"/>
              <a:ext cx="2832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23" name="Google Shape;423;p25"/>
            <p:cNvCxnSpPr>
              <a:stCxn id="418" idx="0"/>
              <a:endCxn id="416" idx="2"/>
            </p:cNvCxnSpPr>
            <p:nvPr/>
          </p:nvCxnSpPr>
          <p:spPr>
            <a:xfrm rot="5400000" flipH="1">
              <a:off x="7171962" y="3172250"/>
              <a:ext cx="329100" cy="465600"/>
            </a:xfrm>
            <a:prstGeom prst="bentConnector3">
              <a:avLst>
                <a:gd name="adj1" fmla="val 49981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424" name="Google Shape;424;p25"/>
          <p:cNvGrpSpPr/>
          <p:nvPr/>
        </p:nvGrpSpPr>
        <p:grpSpPr>
          <a:xfrm>
            <a:off x="7103800" y="2143800"/>
            <a:ext cx="1187550" cy="635125"/>
            <a:chOff x="7103800" y="2143800"/>
            <a:chExt cx="1187550" cy="635125"/>
          </a:xfrm>
        </p:grpSpPr>
        <p:cxnSp>
          <p:nvCxnSpPr>
            <p:cNvPr id="425" name="Google Shape;425;p25"/>
            <p:cNvCxnSpPr>
              <a:stCxn id="415" idx="0"/>
              <a:endCxn id="426" idx="2"/>
            </p:cNvCxnSpPr>
            <p:nvPr/>
          </p:nvCxnSpPr>
          <p:spPr>
            <a:xfrm rot="-5400000">
              <a:off x="7981000" y="2453550"/>
              <a:ext cx="620100" cy="600"/>
            </a:xfrm>
            <a:prstGeom prst="bentConnector3">
              <a:avLst>
                <a:gd name="adj1" fmla="val 50010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427" name="Google Shape;427;p25"/>
            <p:cNvCxnSpPr>
              <a:stCxn id="416" idx="0"/>
              <a:endCxn id="426" idx="2"/>
            </p:cNvCxnSpPr>
            <p:nvPr/>
          </p:nvCxnSpPr>
          <p:spPr>
            <a:xfrm rot="-5400000">
              <a:off x="7379650" y="1867975"/>
              <a:ext cx="635100" cy="1186800"/>
            </a:xfrm>
            <a:prstGeom prst="bentConnector3">
              <a:avLst>
                <a:gd name="adj1" fmla="val 32621"/>
              </a:avLst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428" name="Google Shape;428;p25"/>
          <p:cNvGrpSpPr/>
          <p:nvPr/>
        </p:nvGrpSpPr>
        <p:grpSpPr>
          <a:xfrm>
            <a:off x="4371900" y="925625"/>
            <a:ext cx="4214800" cy="352200"/>
            <a:chOff x="4371900" y="925625"/>
            <a:chExt cx="4214800" cy="352200"/>
          </a:xfrm>
        </p:grpSpPr>
        <p:sp>
          <p:nvSpPr>
            <p:cNvPr id="401" name="Google Shape;401;p25"/>
            <p:cNvSpPr/>
            <p:nvPr/>
          </p:nvSpPr>
          <p:spPr>
            <a:xfrm>
              <a:off x="4371900" y="925625"/>
              <a:ext cx="757800" cy="352200"/>
            </a:xfrm>
            <a:prstGeom prst="flowChartProcess">
              <a:avLst/>
            </a:prstGeom>
            <a:solidFill>
              <a:srgbClr val="FF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 dirty="0">
                  <a:solidFill>
                    <a:schemeClr val="bg1"/>
                  </a:solidFill>
                </a:rPr>
                <a:t>Write ⇒ Dirty=1</a:t>
              </a:r>
              <a:endParaRPr sz="1200" dirty="0">
                <a:solidFill>
                  <a:schemeClr val="bg1"/>
                </a:solidFill>
              </a:endParaRPr>
            </a:p>
          </p:txBody>
        </p:sp>
        <p:sp>
          <p:nvSpPr>
            <p:cNvPr id="429" name="Google Shape;429;p25"/>
            <p:cNvSpPr/>
            <p:nvPr/>
          </p:nvSpPr>
          <p:spPr>
            <a:xfrm>
              <a:off x="7995400" y="925625"/>
              <a:ext cx="591300" cy="352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 dirty="0">
                  <a:solidFill>
                    <a:schemeClr val="bg1"/>
                  </a:solidFill>
                </a:rPr>
                <a:t>End</a:t>
              </a:r>
              <a:endParaRPr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430" name="Google Shape;430;p25"/>
            <p:cNvCxnSpPr>
              <a:endCxn id="429" idx="1"/>
            </p:cNvCxnSpPr>
            <p:nvPr/>
          </p:nvCxnSpPr>
          <p:spPr>
            <a:xfrm>
              <a:off x="5129800" y="1101725"/>
              <a:ext cx="2865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31" name="Google Shape;431;p25"/>
          <p:cNvGrpSpPr/>
          <p:nvPr/>
        </p:nvGrpSpPr>
        <p:grpSpPr>
          <a:xfrm>
            <a:off x="5996475" y="1277950"/>
            <a:ext cx="2922175" cy="865725"/>
            <a:chOff x="5996475" y="1277950"/>
            <a:chExt cx="2922175" cy="865725"/>
          </a:xfrm>
        </p:grpSpPr>
        <p:grpSp>
          <p:nvGrpSpPr>
            <p:cNvPr id="432" name="Google Shape;432;p25"/>
            <p:cNvGrpSpPr/>
            <p:nvPr/>
          </p:nvGrpSpPr>
          <p:grpSpPr>
            <a:xfrm>
              <a:off x="5996475" y="1491950"/>
              <a:ext cx="2922175" cy="651725"/>
              <a:chOff x="5996475" y="1491950"/>
              <a:chExt cx="2922175" cy="651725"/>
            </a:xfrm>
          </p:grpSpPr>
          <p:sp>
            <p:nvSpPr>
              <p:cNvPr id="426" name="Google Shape;426;p25"/>
              <p:cNvSpPr/>
              <p:nvPr/>
            </p:nvSpPr>
            <p:spPr>
              <a:xfrm>
                <a:off x="7662850" y="1545850"/>
                <a:ext cx="1255800" cy="597825"/>
              </a:xfrm>
              <a:prstGeom prst="flowChartProcess">
                <a:avLst/>
              </a:prstGeom>
              <a:solidFill>
                <a:srgbClr val="FF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" sz="1200" dirty="0">
                    <a:solidFill>
                      <a:schemeClr val="bg1"/>
                    </a:solidFill>
                  </a:rPr>
                  <a:t>Read from L2 ⇒ Write ⇒ Dirty =1</a:t>
                </a:r>
                <a:endParaRPr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7" name="Google Shape;407;p25"/>
              <p:cNvSpPr/>
              <p:nvPr/>
            </p:nvSpPr>
            <p:spPr>
              <a:xfrm>
                <a:off x="5996475" y="1491950"/>
                <a:ext cx="1096225" cy="632557"/>
              </a:xfrm>
              <a:prstGeom prst="flowChartProcess">
                <a:avLst/>
              </a:prstGeom>
              <a:solidFill>
                <a:srgbClr val="00FF00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vi" sz="1200" dirty="0">
                    <a:solidFill>
                      <a:schemeClr val="bg1"/>
                    </a:solidFill>
                  </a:rPr>
                  <a:t>Evict INVALID Line</a:t>
                </a:r>
                <a:endParaRPr sz="120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33" name="Google Shape;433;p25"/>
              <p:cNvCxnSpPr>
                <a:stCxn id="407" idx="3"/>
                <a:endCxn id="426" idx="1"/>
              </p:cNvCxnSpPr>
              <p:nvPr/>
            </p:nvCxnSpPr>
            <p:spPr>
              <a:xfrm>
                <a:off x="7092700" y="1808229"/>
                <a:ext cx="570150" cy="36534"/>
              </a:xfrm>
              <a:prstGeom prst="straightConnector1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434" name="Google Shape;434;p25"/>
            <p:cNvCxnSpPr>
              <a:stCxn id="426" idx="0"/>
              <a:endCxn id="429" idx="2"/>
            </p:cNvCxnSpPr>
            <p:nvPr/>
          </p:nvCxnSpPr>
          <p:spPr>
            <a:xfrm rot="10800000" flipH="1">
              <a:off x="8290750" y="1277950"/>
              <a:ext cx="300" cy="267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35" name="Google Shape;435;p25"/>
          <p:cNvGrpSpPr/>
          <p:nvPr/>
        </p:nvGrpSpPr>
        <p:grpSpPr>
          <a:xfrm>
            <a:off x="1650225" y="2143675"/>
            <a:ext cx="6640525" cy="1478100"/>
            <a:chOff x="1650225" y="2143675"/>
            <a:chExt cx="6640525" cy="1478100"/>
          </a:xfrm>
        </p:grpSpPr>
        <p:sp>
          <p:nvSpPr>
            <p:cNvPr id="390" name="Google Shape;390;p25"/>
            <p:cNvSpPr/>
            <p:nvPr/>
          </p:nvSpPr>
          <p:spPr>
            <a:xfrm>
              <a:off x="1650225" y="2530825"/>
              <a:ext cx="1854900" cy="730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100" dirty="0">
                  <a:solidFill>
                    <a:schemeClr val="bg1"/>
                  </a:solidFill>
                </a:rPr>
                <a:t>EmptyLine?</a:t>
              </a:r>
              <a:endParaRPr sz="1100" dirty="0">
                <a:solidFill>
                  <a:schemeClr val="bg1"/>
                </a:solidFill>
              </a:endParaRPr>
            </a:p>
          </p:txBody>
        </p:sp>
        <p:sp>
          <p:nvSpPr>
            <p:cNvPr id="436" name="Google Shape;436;p25"/>
            <p:cNvSpPr txBox="1"/>
            <p:nvPr/>
          </p:nvSpPr>
          <p:spPr>
            <a:xfrm>
              <a:off x="3477525" y="2454525"/>
              <a:ext cx="2832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37" name="Google Shape;437;p25"/>
            <p:cNvCxnSpPr>
              <a:stCxn id="390" idx="2"/>
              <a:endCxn id="438" idx="0"/>
            </p:cNvCxnSpPr>
            <p:nvPr/>
          </p:nvCxnSpPr>
          <p:spPr>
            <a:xfrm>
              <a:off x="2577675" y="3261325"/>
              <a:ext cx="0" cy="32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9" name="Google Shape;439;p25"/>
            <p:cNvSpPr txBox="1"/>
            <p:nvPr/>
          </p:nvSpPr>
          <p:spPr>
            <a:xfrm>
              <a:off x="2653875" y="3221575"/>
              <a:ext cx="28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40" name="Google Shape;440;p25"/>
            <p:cNvCxnSpPr>
              <a:stCxn id="390" idx="3"/>
            </p:cNvCxnSpPr>
            <p:nvPr/>
          </p:nvCxnSpPr>
          <p:spPr>
            <a:xfrm>
              <a:off x="3505125" y="2896075"/>
              <a:ext cx="24888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25"/>
            <p:cNvCxnSpPr/>
            <p:nvPr/>
          </p:nvCxnSpPr>
          <p:spPr>
            <a:xfrm rot="10800000">
              <a:off x="5980000" y="2562200"/>
              <a:ext cx="0" cy="3414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25"/>
            <p:cNvCxnSpPr/>
            <p:nvPr/>
          </p:nvCxnSpPr>
          <p:spPr>
            <a:xfrm>
              <a:off x="5981700" y="2571175"/>
              <a:ext cx="22632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25"/>
            <p:cNvCxnSpPr>
              <a:endCxn id="426" idx="2"/>
            </p:cNvCxnSpPr>
            <p:nvPr/>
          </p:nvCxnSpPr>
          <p:spPr>
            <a:xfrm rot="10800000">
              <a:off x="8290750" y="2143675"/>
              <a:ext cx="0" cy="43290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" name="Hộp Văn bản 1">
            <a:extLst>
              <a:ext uri="{FF2B5EF4-FFF2-40B4-BE49-F238E27FC236}">
                <a16:creationId xmlns="" xmlns:a16="http://schemas.microsoft.com/office/drawing/2014/main" id="{3C3EB8BD-C863-1175-9C65-D516EF3877C3}"/>
              </a:ext>
            </a:extLst>
          </p:cNvPr>
          <p:cNvSpPr txBox="1"/>
          <p:nvPr/>
        </p:nvSpPr>
        <p:spPr>
          <a:xfrm>
            <a:off x="2637706" y="2161393"/>
            <a:ext cx="35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0</a:t>
            </a:r>
            <a:endParaRPr lang="en-US" dirty="0"/>
          </a:p>
        </p:txBody>
      </p:sp>
      <p:sp>
        <p:nvSpPr>
          <p:cNvPr id="3" name="Hộp Văn bản 2">
            <a:extLst>
              <a:ext uri="{FF2B5EF4-FFF2-40B4-BE49-F238E27FC236}">
                <a16:creationId xmlns="" xmlns:a16="http://schemas.microsoft.com/office/drawing/2014/main" id="{E0577F82-1A52-781C-F859-6233623884FA}"/>
              </a:ext>
            </a:extLst>
          </p:cNvPr>
          <p:cNvSpPr txBox="1"/>
          <p:nvPr/>
        </p:nvSpPr>
        <p:spPr>
          <a:xfrm>
            <a:off x="2607131" y="3220384"/>
            <a:ext cx="35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0</a:t>
            </a:r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="" xmlns:a16="http://schemas.microsoft.com/office/drawing/2014/main" id="{EA6A289E-1848-CE47-97CB-A64C12174E2E}"/>
              </a:ext>
            </a:extLst>
          </p:cNvPr>
          <p:cNvSpPr txBox="1"/>
          <p:nvPr/>
        </p:nvSpPr>
        <p:spPr>
          <a:xfrm>
            <a:off x="3549765" y="3550493"/>
            <a:ext cx="35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0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="" xmlns:a16="http://schemas.microsoft.com/office/drawing/2014/main" id="{B7EC938F-F3C2-2D63-2544-A3405CC205DE}"/>
              </a:ext>
            </a:extLst>
          </p:cNvPr>
          <p:cNvSpPr txBox="1"/>
          <p:nvPr/>
        </p:nvSpPr>
        <p:spPr>
          <a:xfrm>
            <a:off x="7573298" y="3280162"/>
            <a:ext cx="35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0</a:t>
            </a:r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="" xmlns:a16="http://schemas.microsoft.com/office/drawing/2014/main" id="{DACD80D5-AA69-2A2C-F222-61377DC23DCB}"/>
              </a:ext>
            </a:extLst>
          </p:cNvPr>
          <p:cNvSpPr txBox="1"/>
          <p:nvPr/>
        </p:nvSpPr>
        <p:spPr>
          <a:xfrm>
            <a:off x="3416557" y="1440727"/>
            <a:ext cx="35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1</a:t>
            </a:r>
            <a:endParaRPr lang="en-US" dirty="0"/>
          </a:p>
        </p:txBody>
      </p:sp>
      <p:sp>
        <p:nvSpPr>
          <p:cNvPr id="7" name="Hộp Văn bản 6">
            <a:extLst>
              <a:ext uri="{FF2B5EF4-FFF2-40B4-BE49-F238E27FC236}">
                <a16:creationId xmlns="" xmlns:a16="http://schemas.microsoft.com/office/drawing/2014/main" id="{41C4D12A-A088-1D34-BD8E-5E9B91B585A5}"/>
              </a:ext>
            </a:extLst>
          </p:cNvPr>
          <p:cNvSpPr txBox="1"/>
          <p:nvPr/>
        </p:nvSpPr>
        <p:spPr>
          <a:xfrm>
            <a:off x="3513772" y="2526742"/>
            <a:ext cx="35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1</a:t>
            </a:r>
            <a:endParaRPr lang="en-US" dirty="0"/>
          </a:p>
        </p:txBody>
      </p:sp>
      <p:sp>
        <p:nvSpPr>
          <p:cNvPr id="8" name="Hộp Văn bản 7">
            <a:extLst>
              <a:ext uri="{FF2B5EF4-FFF2-40B4-BE49-F238E27FC236}">
                <a16:creationId xmlns="" xmlns:a16="http://schemas.microsoft.com/office/drawing/2014/main" id="{1A59E505-1590-22CC-AE0F-62DC3A1112E9}"/>
              </a:ext>
            </a:extLst>
          </p:cNvPr>
          <p:cNvSpPr txBox="1"/>
          <p:nvPr/>
        </p:nvSpPr>
        <p:spPr>
          <a:xfrm>
            <a:off x="2648479" y="4189975"/>
            <a:ext cx="35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1</a:t>
            </a:r>
            <a:endParaRPr lang="en-US" dirty="0"/>
          </a:p>
        </p:txBody>
      </p:sp>
      <p:sp>
        <p:nvSpPr>
          <p:cNvPr id="9" name="Hộp Văn bản 8">
            <a:extLst>
              <a:ext uri="{FF2B5EF4-FFF2-40B4-BE49-F238E27FC236}">
                <a16:creationId xmlns="" xmlns:a16="http://schemas.microsoft.com/office/drawing/2014/main" id="{51485736-5327-847A-72F3-3123FCEDE585}"/>
              </a:ext>
            </a:extLst>
          </p:cNvPr>
          <p:cNvSpPr txBox="1"/>
          <p:nvPr/>
        </p:nvSpPr>
        <p:spPr>
          <a:xfrm>
            <a:off x="8490075" y="3939088"/>
            <a:ext cx="35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1</a:t>
            </a:r>
            <a:endParaRPr lang="en-US" dirty="0"/>
          </a:p>
        </p:txBody>
      </p:sp>
      <p:sp>
        <p:nvSpPr>
          <p:cNvPr id="10" name="Hộp Văn bản 9">
            <a:extLst>
              <a:ext uri="{FF2B5EF4-FFF2-40B4-BE49-F238E27FC236}">
                <a16:creationId xmlns="" xmlns:a16="http://schemas.microsoft.com/office/drawing/2014/main" id="{842A663F-5162-EA13-ED86-0A014F662E6F}"/>
              </a:ext>
            </a:extLst>
          </p:cNvPr>
          <p:cNvSpPr txBox="1"/>
          <p:nvPr/>
        </p:nvSpPr>
        <p:spPr>
          <a:xfrm>
            <a:off x="5700566" y="1389381"/>
            <a:ext cx="35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0</a:t>
            </a:r>
            <a:endParaRPr lang="en-US" dirty="0"/>
          </a:p>
        </p:txBody>
      </p:sp>
      <p:sp>
        <p:nvSpPr>
          <p:cNvPr id="11" name="Hộp Văn bản 10">
            <a:extLst>
              <a:ext uri="{FF2B5EF4-FFF2-40B4-BE49-F238E27FC236}">
                <a16:creationId xmlns="" xmlns:a16="http://schemas.microsoft.com/office/drawing/2014/main" id="{E47EF2AA-CCDF-F974-DE61-FDD6D8505498}"/>
              </a:ext>
            </a:extLst>
          </p:cNvPr>
          <p:cNvSpPr txBox="1"/>
          <p:nvPr/>
        </p:nvSpPr>
        <p:spPr>
          <a:xfrm>
            <a:off x="4878475" y="1232751"/>
            <a:ext cx="35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1</a:t>
            </a:r>
            <a:endParaRPr 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600"/>
                                        <p:tgtEl>
                                          <p:spTgt spid="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6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6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6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6"/>
          <p:cNvSpPr txBox="1">
            <a:spLocks noGrp="1"/>
          </p:cNvSpPr>
          <p:nvPr>
            <p:ph type="title"/>
          </p:nvPr>
        </p:nvSpPr>
        <p:spPr>
          <a:xfrm>
            <a:off x="819150" y="195125"/>
            <a:ext cx="75057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vi" b="1" dirty="0">
                <a:solidFill>
                  <a:schemeClr val="bg1"/>
                </a:solidFill>
              </a:rPr>
              <a:t>Eviction from L2 </a:t>
            </a:r>
            <a:r>
              <a:rPr lang="en-US" b="1" dirty="0">
                <a:solidFill>
                  <a:schemeClr val="bg1"/>
                </a:solidFill>
              </a:rPr>
              <a:t>to</a:t>
            </a:r>
            <a:r>
              <a:rPr lang="vi" b="1" dirty="0">
                <a:solidFill>
                  <a:schemeClr val="bg1"/>
                </a:solidFill>
              </a:rPr>
              <a:t> L1: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484" name="Google Shape;484;p2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14</a:t>
            </a:fld>
            <a:endParaRPr/>
          </a:p>
        </p:txBody>
      </p:sp>
      <p:sp>
        <p:nvSpPr>
          <p:cNvPr id="451" name="Google Shape;451;p26"/>
          <p:cNvSpPr txBox="1"/>
          <p:nvPr/>
        </p:nvSpPr>
        <p:spPr>
          <a:xfrm>
            <a:off x="819150" y="697025"/>
            <a:ext cx="2561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Calibri"/>
                <a:ea typeface="Calibri"/>
                <a:cs typeface="Calibri"/>
                <a:sym typeface="Calibri"/>
              </a:rPr>
              <a:t>Eviction: 4 cases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50;p26">
            <a:extLst>
              <a:ext uri="{FF2B5EF4-FFF2-40B4-BE49-F238E27FC236}">
                <a16:creationId xmlns="" xmlns:a16="http://schemas.microsoft.com/office/drawing/2014/main" id="{364BCEA7-8991-74B3-BDC1-7DF4090DCFA7}"/>
              </a:ext>
            </a:extLst>
          </p:cNvPr>
          <p:cNvSpPr/>
          <p:nvPr/>
        </p:nvSpPr>
        <p:spPr>
          <a:xfrm>
            <a:off x="819150" y="1668675"/>
            <a:ext cx="591300" cy="352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200" dirty="0">
                <a:solidFill>
                  <a:schemeClr val="bg1"/>
                </a:solidFill>
              </a:rPr>
              <a:t>Start</a:t>
            </a:r>
            <a:endParaRPr sz="1200" dirty="0">
              <a:solidFill>
                <a:schemeClr val="bg1"/>
              </a:solidFill>
            </a:endParaRPr>
          </a:p>
        </p:txBody>
      </p:sp>
      <p:grpSp>
        <p:nvGrpSpPr>
          <p:cNvPr id="491" name="Google Shape;452;p26">
            <a:extLst>
              <a:ext uri="{FF2B5EF4-FFF2-40B4-BE49-F238E27FC236}">
                <a16:creationId xmlns="" xmlns:a16="http://schemas.microsoft.com/office/drawing/2014/main" id="{95E68D7B-7C3C-64C1-804B-BD8947FCC741}"/>
              </a:ext>
            </a:extLst>
          </p:cNvPr>
          <p:cNvGrpSpPr/>
          <p:nvPr/>
        </p:nvGrpSpPr>
        <p:grpSpPr>
          <a:xfrm>
            <a:off x="1410450" y="1479525"/>
            <a:ext cx="2422575" cy="1097650"/>
            <a:chOff x="1410450" y="1479525"/>
            <a:chExt cx="2422575" cy="1097650"/>
          </a:xfrm>
        </p:grpSpPr>
        <p:sp>
          <p:nvSpPr>
            <p:cNvPr id="492" name="Google Shape;453;p26">
              <a:extLst>
                <a:ext uri="{FF2B5EF4-FFF2-40B4-BE49-F238E27FC236}">
                  <a16:creationId xmlns="" xmlns:a16="http://schemas.microsoft.com/office/drawing/2014/main" id="{4F4836D8-10A8-2DD7-6D3A-B4731AD4015C}"/>
                </a:ext>
              </a:extLst>
            </p:cNvPr>
            <p:cNvSpPr txBox="1"/>
            <p:nvPr/>
          </p:nvSpPr>
          <p:spPr>
            <a:xfrm>
              <a:off x="3483375" y="1479525"/>
              <a:ext cx="2832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54;p26">
              <a:extLst>
                <a:ext uri="{FF2B5EF4-FFF2-40B4-BE49-F238E27FC236}">
                  <a16:creationId xmlns="" xmlns:a16="http://schemas.microsoft.com/office/drawing/2014/main" id="{0368701E-633B-FB86-FB31-8C4B24527C50}"/>
                </a:ext>
              </a:extLst>
            </p:cNvPr>
            <p:cNvSpPr/>
            <p:nvPr/>
          </p:nvSpPr>
          <p:spPr>
            <a:xfrm>
              <a:off x="1650225" y="1479525"/>
              <a:ext cx="1854900" cy="730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100" dirty="0">
                  <a:solidFill>
                    <a:schemeClr val="bg1"/>
                  </a:solidFill>
                </a:rPr>
                <a:t>Evict_Tag==Line_Tag?</a:t>
              </a:r>
              <a:endParaRPr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494" name="Google Shape;455;p26">
              <a:extLst>
                <a:ext uri="{FF2B5EF4-FFF2-40B4-BE49-F238E27FC236}">
                  <a16:creationId xmlns="" xmlns:a16="http://schemas.microsoft.com/office/drawing/2014/main" id="{A5944D3E-D22D-2802-6574-212E88EFB936}"/>
                </a:ext>
              </a:extLst>
            </p:cNvPr>
            <p:cNvCxnSpPr>
              <a:stCxn id="490" idx="3"/>
            </p:cNvCxnSpPr>
            <p:nvPr/>
          </p:nvCxnSpPr>
          <p:spPr>
            <a:xfrm>
              <a:off x="1410450" y="1844775"/>
              <a:ext cx="283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95" name="Google Shape;456;p26">
              <a:extLst>
                <a:ext uri="{FF2B5EF4-FFF2-40B4-BE49-F238E27FC236}">
                  <a16:creationId xmlns="" xmlns:a16="http://schemas.microsoft.com/office/drawing/2014/main" id="{C6B813A0-F3A9-66B5-6B34-96E03D63B196}"/>
                </a:ext>
              </a:extLst>
            </p:cNvPr>
            <p:cNvSpPr txBox="1"/>
            <p:nvPr/>
          </p:nvSpPr>
          <p:spPr>
            <a:xfrm>
              <a:off x="2577675" y="2176975"/>
              <a:ext cx="28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496" name="Google Shape;457;p26">
              <a:extLst>
                <a:ext uri="{FF2B5EF4-FFF2-40B4-BE49-F238E27FC236}">
                  <a16:creationId xmlns="" xmlns:a16="http://schemas.microsoft.com/office/drawing/2014/main" id="{DF0EEDAF-D88A-DB99-00DA-A14FFA5A063F}"/>
                </a:ext>
              </a:extLst>
            </p:cNvPr>
            <p:cNvCxnSpPr>
              <a:stCxn id="493" idx="2"/>
              <a:endCxn id="512" idx="0"/>
            </p:cNvCxnSpPr>
            <p:nvPr/>
          </p:nvCxnSpPr>
          <p:spPr>
            <a:xfrm>
              <a:off x="2577675" y="2210025"/>
              <a:ext cx="0" cy="32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497" name="Google Shape;459;p26">
              <a:extLst>
                <a:ext uri="{FF2B5EF4-FFF2-40B4-BE49-F238E27FC236}">
                  <a16:creationId xmlns="" xmlns:a16="http://schemas.microsoft.com/office/drawing/2014/main" id="{9633D49C-1A19-5855-7776-D6CF262A6757}"/>
                </a:ext>
              </a:extLst>
            </p:cNvPr>
            <p:cNvCxnSpPr>
              <a:stCxn id="493" idx="3"/>
              <a:endCxn id="502" idx="1"/>
            </p:cNvCxnSpPr>
            <p:nvPr/>
          </p:nvCxnSpPr>
          <p:spPr>
            <a:xfrm>
              <a:off x="3505125" y="1844775"/>
              <a:ext cx="32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498" name="Google Shape;461;p26">
            <a:extLst>
              <a:ext uri="{FF2B5EF4-FFF2-40B4-BE49-F238E27FC236}">
                <a16:creationId xmlns="" xmlns:a16="http://schemas.microsoft.com/office/drawing/2014/main" id="{C779447F-AFE7-0E6F-B408-3C833C027A38}"/>
              </a:ext>
            </a:extLst>
          </p:cNvPr>
          <p:cNvGrpSpPr/>
          <p:nvPr/>
        </p:nvGrpSpPr>
        <p:grpSpPr>
          <a:xfrm>
            <a:off x="3731100" y="4123625"/>
            <a:ext cx="2969400" cy="693600"/>
            <a:chOff x="3731100" y="4123625"/>
            <a:chExt cx="2969400" cy="693600"/>
          </a:xfrm>
        </p:grpSpPr>
        <p:sp>
          <p:nvSpPr>
            <p:cNvPr id="499" name="Google Shape;462;p26">
              <a:extLst>
                <a:ext uri="{FF2B5EF4-FFF2-40B4-BE49-F238E27FC236}">
                  <a16:creationId xmlns="" xmlns:a16="http://schemas.microsoft.com/office/drawing/2014/main" id="{37F23843-BCAA-4136-BBD0-33F4AFD59DE9}"/>
                </a:ext>
              </a:extLst>
            </p:cNvPr>
            <p:cNvSpPr/>
            <p:nvPr/>
          </p:nvSpPr>
          <p:spPr>
            <a:xfrm>
              <a:off x="3731100" y="4465025"/>
              <a:ext cx="1681800" cy="3522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100">
                  <a:solidFill>
                    <a:srgbClr val="212529"/>
                  </a:solidFill>
                </a:rPr>
                <a:t>Write back dirty Line</a:t>
              </a:r>
              <a:endParaRPr sz="1100">
                <a:solidFill>
                  <a:srgbClr val="212529"/>
                </a:solidFill>
              </a:endParaRPr>
            </a:p>
          </p:txBody>
        </p:sp>
        <p:cxnSp>
          <p:nvCxnSpPr>
            <p:cNvPr id="500" name="Google Shape;463;p26">
              <a:extLst>
                <a:ext uri="{FF2B5EF4-FFF2-40B4-BE49-F238E27FC236}">
                  <a16:creationId xmlns="" xmlns:a16="http://schemas.microsoft.com/office/drawing/2014/main" id="{414063AE-189C-E130-4F61-980A5A94AB7C}"/>
                </a:ext>
              </a:extLst>
            </p:cNvPr>
            <p:cNvCxnSpPr>
              <a:stCxn id="499" idx="3"/>
              <a:endCxn id="509" idx="2"/>
            </p:cNvCxnSpPr>
            <p:nvPr/>
          </p:nvCxnSpPr>
          <p:spPr>
            <a:xfrm rot="10800000" flipH="1">
              <a:off x="5412900" y="4123625"/>
              <a:ext cx="1287600" cy="5175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501" name="Google Shape;465;p26">
            <a:extLst>
              <a:ext uri="{FF2B5EF4-FFF2-40B4-BE49-F238E27FC236}">
                <a16:creationId xmlns="" xmlns:a16="http://schemas.microsoft.com/office/drawing/2014/main" id="{8F322FDF-FEF4-0D9E-939B-1FE40D0989B3}"/>
              </a:ext>
            </a:extLst>
          </p:cNvPr>
          <p:cNvGrpSpPr/>
          <p:nvPr/>
        </p:nvGrpSpPr>
        <p:grpSpPr>
          <a:xfrm>
            <a:off x="3833100" y="1668675"/>
            <a:ext cx="4695750" cy="352200"/>
            <a:chOff x="3833100" y="1668675"/>
            <a:chExt cx="4695750" cy="352200"/>
          </a:xfrm>
        </p:grpSpPr>
        <p:sp>
          <p:nvSpPr>
            <p:cNvPr id="502" name="Google Shape;460;p26">
              <a:extLst>
                <a:ext uri="{FF2B5EF4-FFF2-40B4-BE49-F238E27FC236}">
                  <a16:creationId xmlns="" xmlns:a16="http://schemas.microsoft.com/office/drawing/2014/main" id="{BCF3C8DA-4098-4A6D-6525-40FD5003F266}"/>
                </a:ext>
              </a:extLst>
            </p:cNvPr>
            <p:cNvSpPr/>
            <p:nvPr/>
          </p:nvSpPr>
          <p:spPr>
            <a:xfrm>
              <a:off x="3833100" y="1668675"/>
              <a:ext cx="1681800" cy="35220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100" dirty="0">
                  <a:solidFill>
                    <a:srgbClr val="FFFF00"/>
                  </a:solidFill>
                </a:rPr>
                <a:t>ERROR: Line not found</a:t>
              </a:r>
              <a:endParaRPr sz="1100" dirty="0">
                <a:solidFill>
                  <a:srgbClr val="FFFF00"/>
                </a:solidFill>
              </a:endParaRPr>
            </a:p>
          </p:txBody>
        </p:sp>
        <p:sp>
          <p:nvSpPr>
            <p:cNvPr id="503" name="Google Shape;466;p26">
              <a:extLst>
                <a:ext uri="{FF2B5EF4-FFF2-40B4-BE49-F238E27FC236}">
                  <a16:creationId xmlns="" xmlns:a16="http://schemas.microsoft.com/office/drawing/2014/main" id="{35CF6BA7-51D2-47FE-FA74-4A4E5192B65B}"/>
                </a:ext>
              </a:extLst>
            </p:cNvPr>
            <p:cNvSpPr/>
            <p:nvPr/>
          </p:nvSpPr>
          <p:spPr>
            <a:xfrm>
              <a:off x="7937550" y="1668675"/>
              <a:ext cx="591300" cy="352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 dirty="0">
                  <a:solidFill>
                    <a:schemeClr val="bg1"/>
                  </a:solidFill>
                </a:rPr>
                <a:t>End</a:t>
              </a:r>
              <a:endParaRPr sz="1200" dirty="0">
                <a:solidFill>
                  <a:schemeClr val="bg1"/>
                </a:solidFill>
              </a:endParaRPr>
            </a:p>
          </p:txBody>
        </p:sp>
        <p:cxnSp>
          <p:nvCxnSpPr>
            <p:cNvPr id="504" name="Google Shape;467;p26">
              <a:extLst>
                <a:ext uri="{FF2B5EF4-FFF2-40B4-BE49-F238E27FC236}">
                  <a16:creationId xmlns="" xmlns:a16="http://schemas.microsoft.com/office/drawing/2014/main" id="{EC2A8D85-6626-2A81-5F8B-845D21182603}"/>
                </a:ext>
              </a:extLst>
            </p:cNvPr>
            <p:cNvCxnSpPr>
              <a:stCxn id="502" idx="3"/>
              <a:endCxn id="503" idx="1"/>
            </p:cNvCxnSpPr>
            <p:nvPr/>
          </p:nvCxnSpPr>
          <p:spPr>
            <a:xfrm>
              <a:off x="5514900" y="1844775"/>
              <a:ext cx="2422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05" name="Google Shape;468;p26">
            <a:extLst>
              <a:ext uri="{FF2B5EF4-FFF2-40B4-BE49-F238E27FC236}">
                <a16:creationId xmlns="" xmlns:a16="http://schemas.microsoft.com/office/drawing/2014/main" id="{334222F1-62DD-3DD4-9547-4924F3738D1C}"/>
              </a:ext>
            </a:extLst>
          </p:cNvPr>
          <p:cNvGrpSpPr/>
          <p:nvPr/>
        </p:nvGrpSpPr>
        <p:grpSpPr>
          <a:xfrm>
            <a:off x="3833100" y="1844875"/>
            <a:ext cx="4104600" cy="1227300"/>
            <a:chOff x="3833100" y="1844875"/>
            <a:chExt cx="4104600" cy="1227300"/>
          </a:xfrm>
        </p:grpSpPr>
        <p:sp>
          <p:nvSpPr>
            <p:cNvPr id="506" name="Google Shape;469;p26">
              <a:extLst>
                <a:ext uri="{FF2B5EF4-FFF2-40B4-BE49-F238E27FC236}">
                  <a16:creationId xmlns="" xmlns:a16="http://schemas.microsoft.com/office/drawing/2014/main" id="{55990188-9237-60C0-395F-D7FDAAD5309E}"/>
                </a:ext>
              </a:extLst>
            </p:cNvPr>
            <p:cNvSpPr/>
            <p:nvPr/>
          </p:nvSpPr>
          <p:spPr>
            <a:xfrm>
              <a:off x="3833100" y="2719975"/>
              <a:ext cx="1681800" cy="352200"/>
            </a:xfrm>
            <a:prstGeom prst="rect">
              <a:avLst/>
            </a:prstGeom>
            <a:solidFill>
              <a:srgbClr val="CCCCCC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100">
                  <a:solidFill>
                    <a:srgbClr val="212529"/>
                  </a:solidFill>
                </a:rPr>
                <a:t>Ignore the line</a:t>
              </a:r>
              <a:endParaRPr sz="1100">
                <a:solidFill>
                  <a:srgbClr val="212529"/>
                </a:solidFill>
              </a:endParaRPr>
            </a:p>
          </p:txBody>
        </p:sp>
        <p:cxnSp>
          <p:nvCxnSpPr>
            <p:cNvPr id="507" name="Google Shape;470;p26">
              <a:extLst>
                <a:ext uri="{FF2B5EF4-FFF2-40B4-BE49-F238E27FC236}">
                  <a16:creationId xmlns="" xmlns:a16="http://schemas.microsoft.com/office/drawing/2014/main" id="{1C1E41B3-A571-68B4-3E22-CDFB437CD487}"/>
                </a:ext>
              </a:extLst>
            </p:cNvPr>
            <p:cNvCxnSpPr>
              <a:stCxn id="506" idx="3"/>
              <a:endCxn id="503" idx="1"/>
            </p:cNvCxnSpPr>
            <p:nvPr/>
          </p:nvCxnSpPr>
          <p:spPr>
            <a:xfrm rot="10800000" flipH="1">
              <a:off x="5514900" y="1844875"/>
              <a:ext cx="2422800" cy="1051200"/>
            </a:xfrm>
            <a:prstGeom prst="bentConnector3">
              <a:avLst>
                <a:gd name="adj1" fmla="val 49997"/>
              </a:avLst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508" name="Google Shape;471;p26">
            <a:extLst>
              <a:ext uri="{FF2B5EF4-FFF2-40B4-BE49-F238E27FC236}">
                <a16:creationId xmlns="" xmlns:a16="http://schemas.microsoft.com/office/drawing/2014/main" id="{EB36EB9C-AC60-F674-A69E-D3082632C37A}"/>
              </a:ext>
            </a:extLst>
          </p:cNvPr>
          <p:cNvGrpSpPr/>
          <p:nvPr/>
        </p:nvGrpSpPr>
        <p:grpSpPr>
          <a:xfrm>
            <a:off x="5859625" y="2020775"/>
            <a:ext cx="2373600" cy="2102700"/>
            <a:chOff x="5859625" y="2020775"/>
            <a:chExt cx="2373600" cy="2102700"/>
          </a:xfrm>
        </p:grpSpPr>
        <p:sp>
          <p:nvSpPr>
            <p:cNvPr id="509" name="Google Shape;464;p26">
              <a:extLst>
                <a:ext uri="{FF2B5EF4-FFF2-40B4-BE49-F238E27FC236}">
                  <a16:creationId xmlns="" xmlns:a16="http://schemas.microsoft.com/office/drawing/2014/main" id="{F8E2F26F-B646-919E-35B3-D19E7F8A3103}"/>
                </a:ext>
              </a:extLst>
            </p:cNvPr>
            <p:cNvSpPr/>
            <p:nvPr/>
          </p:nvSpPr>
          <p:spPr>
            <a:xfrm>
              <a:off x="5859625" y="3771275"/>
              <a:ext cx="1681800" cy="352200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100">
                  <a:solidFill>
                    <a:srgbClr val="212529"/>
                  </a:solidFill>
                </a:rPr>
                <a:t>Set Line Valid=0</a:t>
              </a:r>
              <a:endParaRPr sz="1100">
                <a:solidFill>
                  <a:srgbClr val="212529"/>
                </a:solidFill>
              </a:endParaRPr>
            </a:p>
          </p:txBody>
        </p:sp>
        <p:cxnSp>
          <p:nvCxnSpPr>
            <p:cNvPr id="510" name="Google Shape;472;p26">
              <a:extLst>
                <a:ext uri="{FF2B5EF4-FFF2-40B4-BE49-F238E27FC236}">
                  <a16:creationId xmlns="" xmlns:a16="http://schemas.microsoft.com/office/drawing/2014/main" id="{A4E79406-F924-BB27-0B51-5E38F3DE0EE8}"/>
                </a:ext>
              </a:extLst>
            </p:cNvPr>
            <p:cNvCxnSpPr>
              <a:stCxn id="509" idx="3"/>
              <a:endCxn id="503" idx="2"/>
            </p:cNvCxnSpPr>
            <p:nvPr/>
          </p:nvCxnSpPr>
          <p:spPr>
            <a:xfrm rot="10800000" flipH="1">
              <a:off x="7541425" y="2020775"/>
              <a:ext cx="691800" cy="19266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</p:grpSp>
      <p:grpSp>
        <p:nvGrpSpPr>
          <p:cNvPr id="511" name="Google Shape;473;p26">
            <a:extLst>
              <a:ext uri="{FF2B5EF4-FFF2-40B4-BE49-F238E27FC236}">
                <a16:creationId xmlns="" xmlns:a16="http://schemas.microsoft.com/office/drawing/2014/main" id="{1CECDD95-5C1F-5A31-EE05-C582F05B7D45}"/>
              </a:ext>
            </a:extLst>
          </p:cNvPr>
          <p:cNvGrpSpPr/>
          <p:nvPr/>
        </p:nvGrpSpPr>
        <p:grpSpPr>
          <a:xfrm>
            <a:off x="1650225" y="2495225"/>
            <a:ext cx="2182800" cy="1149775"/>
            <a:chOff x="1650225" y="2495225"/>
            <a:chExt cx="2182800" cy="1149775"/>
          </a:xfrm>
        </p:grpSpPr>
        <p:sp>
          <p:nvSpPr>
            <p:cNvPr id="512" name="Google Shape;458;p26">
              <a:extLst>
                <a:ext uri="{FF2B5EF4-FFF2-40B4-BE49-F238E27FC236}">
                  <a16:creationId xmlns="" xmlns:a16="http://schemas.microsoft.com/office/drawing/2014/main" id="{D5F73A69-5231-15B2-5402-41F788CBE370}"/>
                </a:ext>
              </a:extLst>
            </p:cNvPr>
            <p:cNvSpPr/>
            <p:nvPr/>
          </p:nvSpPr>
          <p:spPr>
            <a:xfrm>
              <a:off x="1650225" y="2530825"/>
              <a:ext cx="1854900" cy="730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100" dirty="0">
                  <a:solidFill>
                    <a:schemeClr val="bg1"/>
                  </a:solidFill>
                </a:rPr>
                <a:t>Line-&gt;Valid==0?</a:t>
              </a:r>
              <a:endParaRPr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513" name="Google Shape;474;p26">
              <a:extLst>
                <a:ext uri="{FF2B5EF4-FFF2-40B4-BE49-F238E27FC236}">
                  <a16:creationId xmlns="" xmlns:a16="http://schemas.microsoft.com/office/drawing/2014/main" id="{A9493D82-4D36-D55A-27E7-3E9AF993576F}"/>
                </a:ext>
              </a:extLst>
            </p:cNvPr>
            <p:cNvCxnSpPr>
              <a:stCxn id="512" idx="2"/>
              <a:endCxn id="518" idx="0"/>
            </p:cNvCxnSpPr>
            <p:nvPr/>
          </p:nvCxnSpPr>
          <p:spPr>
            <a:xfrm>
              <a:off x="2577675" y="3261325"/>
              <a:ext cx="0" cy="32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14" name="Google Shape;476;p26">
              <a:extLst>
                <a:ext uri="{FF2B5EF4-FFF2-40B4-BE49-F238E27FC236}">
                  <a16:creationId xmlns="" xmlns:a16="http://schemas.microsoft.com/office/drawing/2014/main" id="{792B3CB5-A1B3-112B-C51E-4B1AF2DC3933}"/>
                </a:ext>
              </a:extLst>
            </p:cNvPr>
            <p:cNvCxnSpPr>
              <a:stCxn id="512" idx="3"/>
              <a:endCxn id="506" idx="1"/>
            </p:cNvCxnSpPr>
            <p:nvPr/>
          </p:nvCxnSpPr>
          <p:spPr>
            <a:xfrm>
              <a:off x="3505125" y="2896075"/>
              <a:ext cx="32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15" name="Google Shape;477;p26">
              <a:extLst>
                <a:ext uri="{FF2B5EF4-FFF2-40B4-BE49-F238E27FC236}">
                  <a16:creationId xmlns="" xmlns:a16="http://schemas.microsoft.com/office/drawing/2014/main" id="{A5C1E916-A80C-3D7D-393D-F0BFA97E40CD}"/>
                </a:ext>
              </a:extLst>
            </p:cNvPr>
            <p:cNvSpPr txBox="1"/>
            <p:nvPr/>
          </p:nvSpPr>
          <p:spPr>
            <a:xfrm>
              <a:off x="2577675" y="3244800"/>
              <a:ext cx="28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478;p26">
              <a:extLst>
                <a:ext uri="{FF2B5EF4-FFF2-40B4-BE49-F238E27FC236}">
                  <a16:creationId xmlns="" xmlns:a16="http://schemas.microsoft.com/office/drawing/2014/main" id="{5B7F7C20-6DFD-FDCA-43D7-6A569CD75BF5}"/>
                </a:ext>
              </a:extLst>
            </p:cNvPr>
            <p:cNvSpPr txBox="1"/>
            <p:nvPr/>
          </p:nvSpPr>
          <p:spPr>
            <a:xfrm>
              <a:off x="3447900" y="2495225"/>
              <a:ext cx="28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479;p26">
            <a:extLst>
              <a:ext uri="{FF2B5EF4-FFF2-40B4-BE49-F238E27FC236}">
                <a16:creationId xmlns="" xmlns:a16="http://schemas.microsoft.com/office/drawing/2014/main" id="{987AC94D-EE7D-8F5D-A317-D94D1002A607}"/>
              </a:ext>
            </a:extLst>
          </p:cNvPr>
          <p:cNvGrpSpPr/>
          <p:nvPr/>
        </p:nvGrpSpPr>
        <p:grpSpPr>
          <a:xfrm>
            <a:off x="1650225" y="3530575"/>
            <a:ext cx="4209300" cy="1139950"/>
            <a:chOff x="1650225" y="3530575"/>
            <a:chExt cx="4209300" cy="1139950"/>
          </a:xfrm>
        </p:grpSpPr>
        <p:sp>
          <p:nvSpPr>
            <p:cNvPr id="518" name="Google Shape;475;p26">
              <a:extLst>
                <a:ext uri="{FF2B5EF4-FFF2-40B4-BE49-F238E27FC236}">
                  <a16:creationId xmlns="" xmlns:a16="http://schemas.microsoft.com/office/drawing/2014/main" id="{03C74F52-6EC4-BB15-D42B-28F40D0284A5}"/>
                </a:ext>
              </a:extLst>
            </p:cNvPr>
            <p:cNvSpPr/>
            <p:nvPr/>
          </p:nvSpPr>
          <p:spPr>
            <a:xfrm>
              <a:off x="1650225" y="3582125"/>
              <a:ext cx="1854900" cy="730500"/>
            </a:xfrm>
            <a:prstGeom prst="diamond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100" dirty="0">
                  <a:solidFill>
                    <a:schemeClr val="bg1"/>
                  </a:solidFill>
                </a:rPr>
                <a:t>Line-&gt;Dirty==0?</a:t>
              </a:r>
              <a:endParaRPr sz="1100" dirty="0">
                <a:solidFill>
                  <a:schemeClr val="bg1"/>
                </a:solidFill>
              </a:endParaRPr>
            </a:p>
          </p:txBody>
        </p:sp>
        <p:cxnSp>
          <p:nvCxnSpPr>
            <p:cNvPr id="519" name="Google Shape;480;p26">
              <a:extLst>
                <a:ext uri="{FF2B5EF4-FFF2-40B4-BE49-F238E27FC236}">
                  <a16:creationId xmlns="" xmlns:a16="http://schemas.microsoft.com/office/drawing/2014/main" id="{36E23A02-3D56-97E9-9C4A-77548E850204}"/>
                </a:ext>
              </a:extLst>
            </p:cNvPr>
            <p:cNvCxnSpPr>
              <a:stCxn id="518" idx="3"/>
              <a:endCxn id="509" idx="1"/>
            </p:cNvCxnSpPr>
            <p:nvPr/>
          </p:nvCxnSpPr>
          <p:spPr>
            <a:xfrm>
              <a:off x="3505125" y="3947375"/>
              <a:ext cx="23544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20" name="Google Shape;481;p26">
              <a:extLst>
                <a:ext uri="{FF2B5EF4-FFF2-40B4-BE49-F238E27FC236}">
                  <a16:creationId xmlns="" xmlns:a16="http://schemas.microsoft.com/office/drawing/2014/main" id="{E79FE0FB-0C82-870C-140F-49B59970057D}"/>
                </a:ext>
              </a:extLst>
            </p:cNvPr>
            <p:cNvCxnSpPr>
              <a:stCxn id="518" idx="2"/>
              <a:endCxn id="499" idx="1"/>
            </p:cNvCxnSpPr>
            <p:nvPr/>
          </p:nvCxnSpPr>
          <p:spPr>
            <a:xfrm rot="-5400000" flipH="1">
              <a:off x="2990175" y="3900125"/>
              <a:ext cx="328500" cy="11535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sp>
          <p:nvSpPr>
            <p:cNvPr id="521" name="Google Shape;482;p26">
              <a:extLst>
                <a:ext uri="{FF2B5EF4-FFF2-40B4-BE49-F238E27FC236}">
                  <a16:creationId xmlns="" xmlns:a16="http://schemas.microsoft.com/office/drawing/2014/main" id="{D5E13632-DF27-5690-D1CF-EB617C517CA6}"/>
                </a:ext>
              </a:extLst>
            </p:cNvPr>
            <p:cNvSpPr txBox="1"/>
            <p:nvPr/>
          </p:nvSpPr>
          <p:spPr>
            <a:xfrm>
              <a:off x="2600025" y="4270325"/>
              <a:ext cx="28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483;p26">
              <a:extLst>
                <a:ext uri="{FF2B5EF4-FFF2-40B4-BE49-F238E27FC236}">
                  <a16:creationId xmlns="" xmlns:a16="http://schemas.microsoft.com/office/drawing/2014/main" id="{DF22CB2C-25CE-FDEA-7D45-A5249D5CA286}"/>
                </a:ext>
              </a:extLst>
            </p:cNvPr>
            <p:cNvSpPr txBox="1"/>
            <p:nvPr/>
          </p:nvSpPr>
          <p:spPr>
            <a:xfrm>
              <a:off x="3473625" y="3530575"/>
              <a:ext cx="283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Hộp Văn bản 1">
            <a:extLst>
              <a:ext uri="{FF2B5EF4-FFF2-40B4-BE49-F238E27FC236}">
                <a16:creationId xmlns="" xmlns:a16="http://schemas.microsoft.com/office/drawing/2014/main" id="{A367A413-245F-E669-B148-F869E9EFF6E6}"/>
              </a:ext>
            </a:extLst>
          </p:cNvPr>
          <p:cNvSpPr txBox="1"/>
          <p:nvPr/>
        </p:nvSpPr>
        <p:spPr>
          <a:xfrm>
            <a:off x="3492327" y="1405964"/>
            <a:ext cx="35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0</a:t>
            </a:r>
            <a:endParaRPr lang="en-US" dirty="0"/>
          </a:p>
        </p:txBody>
      </p:sp>
      <p:sp>
        <p:nvSpPr>
          <p:cNvPr id="3" name="Hộp Văn bản 2">
            <a:extLst>
              <a:ext uri="{FF2B5EF4-FFF2-40B4-BE49-F238E27FC236}">
                <a16:creationId xmlns="" xmlns:a16="http://schemas.microsoft.com/office/drawing/2014/main" id="{4949B287-840D-A184-2661-2663CD3F013B}"/>
              </a:ext>
            </a:extLst>
          </p:cNvPr>
          <p:cNvSpPr txBox="1"/>
          <p:nvPr/>
        </p:nvSpPr>
        <p:spPr>
          <a:xfrm>
            <a:off x="3501648" y="2535259"/>
            <a:ext cx="35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0</a:t>
            </a:r>
            <a:endParaRPr lang="en-US" dirty="0"/>
          </a:p>
        </p:txBody>
      </p:sp>
      <p:sp>
        <p:nvSpPr>
          <p:cNvPr id="4" name="Hộp Văn bản 3">
            <a:extLst>
              <a:ext uri="{FF2B5EF4-FFF2-40B4-BE49-F238E27FC236}">
                <a16:creationId xmlns="" xmlns:a16="http://schemas.microsoft.com/office/drawing/2014/main" id="{330A0264-559F-9DFA-5AF2-AF77AAA90D5C}"/>
              </a:ext>
            </a:extLst>
          </p:cNvPr>
          <p:cNvSpPr txBox="1"/>
          <p:nvPr/>
        </p:nvSpPr>
        <p:spPr>
          <a:xfrm>
            <a:off x="3432948" y="3533328"/>
            <a:ext cx="35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0</a:t>
            </a:r>
            <a:endParaRPr lang="en-US" dirty="0"/>
          </a:p>
        </p:txBody>
      </p:sp>
      <p:sp>
        <p:nvSpPr>
          <p:cNvPr id="5" name="Hộp Văn bản 4">
            <a:extLst>
              <a:ext uri="{FF2B5EF4-FFF2-40B4-BE49-F238E27FC236}">
                <a16:creationId xmlns="" xmlns:a16="http://schemas.microsoft.com/office/drawing/2014/main" id="{005FDB51-AB3A-CCA1-7F55-C39FA33150BE}"/>
              </a:ext>
            </a:extLst>
          </p:cNvPr>
          <p:cNvSpPr txBox="1"/>
          <p:nvPr/>
        </p:nvSpPr>
        <p:spPr>
          <a:xfrm>
            <a:off x="2636180" y="3198473"/>
            <a:ext cx="35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1</a:t>
            </a:r>
            <a:endParaRPr lang="en-US" dirty="0"/>
          </a:p>
        </p:txBody>
      </p:sp>
      <p:sp>
        <p:nvSpPr>
          <p:cNvPr id="6" name="Hộp Văn bản 5">
            <a:extLst>
              <a:ext uri="{FF2B5EF4-FFF2-40B4-BE49-F238E27FC236}">
                <a16:creationId xmlns="" xmlns:a16="http://schemas.microsoft.com/office/drawing/2014/main" id="{B7808170-23F3-3C3A-C490-0B8E834BECCA}"/>
              </a:ext>
            </a:extLst>
          </p:cNvPr>
          <p:cNvSpPr txBox="1"/>
          <p:nvPr/>
        </p:nvSpPr>
        <p:spPr>
          <a:xfrm>
            <a:off x="2657973" y="2125893"/>
            <a:ext cx="35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1</a:t>
            </a:r>
            <a:endParaRPr lang="en-US" dirty="0"/>
          </a:p>
        </p:txBody>
      </p:sp>
      <p:sp>
        <p:nvSpPr>
          <p:cNvPr id="7" name="Hộp Văn bản 6">
            <a:extLst>
              <a:ext uri="{FF2B5EF4-FFF2-40B4-BE49-F238E27FC236}">
                <a16:creationId xmlns="" xmlns:a16="http://schemas.microsoft.com/office/drawing/2014/main" id="{2B9365D2-B695-2E0F-B1A9-42D54D7816A6}"/>
              </a:ext>
            </a:extLst>
          </p:cNvPr>
          <p:cNvSpPr txBox="1"/>
          <p:nvPr/>
        </p:nvSpPr>
        <p:spPr>
          <a:xfrm>
            <a:off x="2660907" y="4235430"/>
            <a:ext cx="350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  <a:sym typeface="Calibri"/>
              </a:rPr>
              <a:t>1</a:t>
            </a:r>
            <a:endParaRPr lang="en-US" dirty="0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6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6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600"/>
                                        <p:tgtEl>
                                          <p:spTgt spid="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600"/>
                                        <p:tgtEl>
                                          <p:spTgt spid="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600"/>
                                        <p:tgtEl>
                                          <p:spTgt spid="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6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7"/>
          <p:cNvSpPr txBox="1">
            <a:spLocks noGrp="1"/>
          </p:cNvSpPr>
          <p:nvPr>
            <p:ph type="body" idx="1"/>
          </p:nvPr>
        </p:nvSpPr>
        <p:spPr>
          <a:xfrm>
            <a:off x="1728900" y="1959164"/>
            <a:ext cx="7415100" cy="137159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000"/>
            </a:pPr>
            <a:r>
              <a:rPr lang="en-US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</a:t>
            </a:r>
            <a:r>
              <a:rPr lang="vi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and Verification</a:t>
            </a:r>
            <a:endParaRPr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0" name="Google Shape;490;p2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28"/>
          <p:cNvSpPr txBox="1">
            <a:spLocks noGrp="1"/>
          </p:cNvSpPr>
          <p:nvPr>
            <p:ph type="title"/>
          </p:nvPr>
        </p:nvSpPr>
        <p:spPr>
          <a:xfrm>
            <a:off x="819150" y="499925"/>
            <a:ext cx="75057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vi" b="1" dirty="0">
                <a:solidFill>
                  <a:schemeClr val="bg1"/>
                </a:solidFill>
              </a:rPr>
              <a:t>Read/Write Test: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496" name="Google Shape;496;p2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16</a:t>
            </a:fld>
            <a:endParaRPr/>
          </a:p>
        </p:txBody>
      </p:sp>
      <p:graphicFrame>
        <p:nvGraphicFramePr>
          <p:cNvPr id="497" name="Google Shape;497;p28"/>
          <p:cNvGraphicFramePr/>
          <p:nvPr/>
        </p:nvGraphicFramePr>
        <p:xfrm>
          <a:off x="300875" y="1230425"/>
          <a:ext cx="8594825" cy="1828650"/>
        </p:xfrm>
        <a:graphic>
          <a:graphicData uri="http://schemas.openxmlformats.org/drawingml/2006/table">
            <a:tbl>
              <a:tblPr>
                <a:noFill/>
                <a:tableStyleId>{18045CB1-BEE9-45EA-9CA8-A671BFC26E4B}</a:tableStyleId>
              </a:tblPr>
              <a:tblGrid>
                <a:gridCol w="577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312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0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1857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857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857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1857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227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4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 b="1"/>
                        <a:t>Set 4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 b="1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vi" sz="1200" b="1"/>
                        <a:t>|</a:t>
                      </a:r>
                      <a:r>
                        <a:rPr lang="vi" sz="1200" b="1">
                          <a:solidFill>
                            <a:srgbClr val="FF00FF"/>
                          </a:solidFill>
                        </a:rPr>
                        <a:t>D</a:t>
                      </a:r>
                      <a:r>
                        <a:rPr lang="vi" sz="1200" b="1"/>
                        <a:t>|</a:t>
                      </a:r>
                      <a:r>
                        <a:rPr lang="vi" sz="1200" b="1">
                          <a:solidFill>
                            <a:srgbClr val="4A86E8"/>
                          </a:solidFill>
                        </a:rPr>
                        <a:t>LRU</a:t>
                      </a:r>
                      <a:endParaRPr sz="1200" b="1">
                        <a:solidFill>
                          <a:srgbClr val="4A86E8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L0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L1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L2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L3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8" name="Google Shape;498;p28"/>
          <p:cNvSpPr txBox="1"/>
          <p:nvPr/>
        </p:nvSpPr>
        <p:spPr>
          <a:xfrm>
            <a:off x="1791900" y="1230425"/>
            <a:ext cx="1039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R 0010013F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9" name="Google Shape;499;p28"/>
          <p:cNvGrpSpPr/>
          <p:nvPr/>
        </p:nvGrpSpPr>
        <p:grpSpPr>
          <a:xfrm>
            <a:off x="965750" y="1596150"/>
            <a:ext cx="653100" cy="1466475"/>
            <a:chOff x="1295100" y="1596150"/>
            <a:chExt cx="653100" cy="1466475"/>
          </a:xfrm>
        </p:grpSpPr>
        <p:sp>
          <p:nvSpPr>
            <p:cNvPr id="500" name="Google Shape;500;p28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28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28"/>
            <p:cNvSpPr txBox="1"/>
            <p:nvPr/>
          </p:nvSpPr>
          <p:spPr>
            <a:xfrm>
              <a:off x="1295100" y="23311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28"/>
            <p:cNvSpPr txBox="1"/>
            <p:nvPr/>
          </p:nvSpPr>
          <p:spPr>
            <a:xfrm>
              <a:off x="1295100" y="269332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4" name="Google Shape;504;p28"/>
          <p:cNvGrpSpPr/>
          <p:nvPr/>
        </p:nvGrpSpPr>
        <p:grpSpPr>
          <a:xfrm>
            <a:off x="1763850" y="1596150"/>
            <a:ext cx="1095300" cy="1462875"/>
            <a:chOff x="1763850" y="1596150"/>
            <a:chExt cx="1095300" cy="1462875"/>
          </a:xfrm>
        </p:grpSpPr>
        <p:sp>
          <p:nvSpPr>
            <p:cNvPr id="505" name="Google Shape;505;p28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0x0010013F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28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28"/>
            <p:cNvSpPr txBox="1"/>
            <p:nvPr/>
          </p:nvSpPr>
          <p:spPr>
            <a:xfrm>
              <a:off x="1763850" y="23275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28"/>
            <p:cNvSpPr txBox="1"/>
            <p:nvPr/>
          </p:nvSpPr>
          <p:spPr>
            <a:xfrm>
              <a:off x="1763850" y="269332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9" name="Google Shape;509;p28"/>
          <p:cNvGrpSpPr/>
          <p:nvPr/>
        </p:nvGrpSpPr>
        <p:grpSpPr>
          <a:xfrm>
            <a:off x="965750" y="1596150"/>
            <a:ext cx="653100" cy="1466475"/>
            <a:chOff x="1295100" y="1596150"/>
            <a:chExt cx="653100" cy="1466475"/>
          </a:xfrm>
        </p:grpSpPr>
        <p:sp>
          <p:nvSpPr>
            <p:cNvPr id="510" name="Google Shape;510;p28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8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8"/>
            <p:cNvSpPr txBox="1"/>
            <p:nvPr/>
          </p:nvSpPr>
          <p:spPr>
            <a:xfrm>
              <a:off x="1295100" y="23311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8"/>
            <p:cNvSpPr txBox="1"/>
            <p:nvPr/>
          </p:nvSpPr>
          <p:spPr>
            <a:xfrm>
              <a:off x="1295100" y="269332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4" name="Google Shape;514;p28"/>
          <p:cNvSpPr txBox="1"/>
          <p:nvPr/>
        </p:nvSpPr>
        <p:spPr>
          <a:xfrm>
            <a:off x="3004150" y="1230425"/>
            <a:ext cx="1039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R 0030013F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15" name="Google Shape;515;p28"/>
          <p:cNvGrpSpPr/>
          <p:nvPr/>
        </p:nvGrpSpPr>
        <p:grpSpPr>
          <a:xfrm>
            <a:off x="2976100" y="1597950"/>
            <a:ext cx="1095300" cy="1462875"/>
            <a:chOff x="1763850" y="1596150"/>
            <a:chExt cx="1095300" cy="1462875"/>
          </a:xfrm>
        </p:grpSpPr>
        <p:sp>
          <p:nvSpPr>
            <p:cNvPr id="516" name="Google Shape;516;p28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0x0010013F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28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0x0030013F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28"/>
            <p:cNvSpPr txBox="1"/>
            <p:nvPr/>
          </p:nvSpPr>
          <p:spPr>
            <a:xfrm>
              <a:off x="1763850" y="23275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28"/>
            <p:cNvSpPr txBox="1"/>
            <p:nvPr/>
          </p:nvSpPr>
          <p:spPr>
            <a:xfrm>
              <a:off x="1763850" y="269332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0" name="Google Shape;520;p28"/>
          <p:cNvGrpSpPr/>
          <p:nvPr/>
        </p:nvGrpSpPr>
        <p:grpSpPr>
          <a:xfrm>
            <a:off x="965750" y="1596150"/>
            <a:ext cx="653100" cy="1466475"/>
            <a:chOff x="1295100" y="1596150"/>
            <a:chExt cx="653100" cy="1466475"/>
          </a:xfrm>
        </p:grpSpPr>
        <p:sp>
          <p:nvSpPr>
            <p:cNvPr id="521" name="Google Shape;521;p28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28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28"/>
            <p:cNvSpPr txBox="1"/>
            <p:nvPr/>
          </p:nvSpPr>
          <p:spPr>
            <a:xfrm>
              <a:off x="1295100" y="23311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28"/>
            <p:cNvSpPr txBox="1"/>
            <p:nvPr/>
          </p:nvSpPr>
          <p:spPr>
            <a:xfrm>
              <a:off x="1295100" y="269332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5" name="Google Shape;525;p28"/>
          <p:cNvSpPr txBox="1"/>
          <p:nvPr/>
        </p:nvSpPr>
        <p:spPr>
          <a:xfrm>
            <a:off x="4181375" y="1230425"/>
            <a:ext cx="1039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R 0430013F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6" name="Google Shape;526;p28"/>
          <p:cNvGrpSpPr/>
          <p:nvPr/>
        </p:nvGrpSpPr>
        <p:grpSpPr>
          <a:xfrm>
            <a:off x="4153325" y="1596150"/>
            <a:ext cx="1095300" cy="1462875"/>
            <a:chOff x="1763850" y="1596150"/>
            <a:chExt cx="1095300" cy="1462875"/>
          </a:xfrm>
        </p:grpSpPr>
        <p:sp>
          <p:nvSpPr>
            <p:cNvPr id="527" name="Google Shape;527;p28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0x0010013F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28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0x0030013F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28"/>
            <p:cNvSpPr txBox="1"/>
            <p:nvPr/>
          </p:nvSpPr>
          <p:spPr>
            <a:xfrm>
              <a:off x="1763850" y="23275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0x0430013F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0" name="Google Shape;530;p28"/>
            <p:cNvSpPr txBox="1"/>
            <p:nvPr/>
          </p:nvSpPr>
          <p:spPr>
            <a:xfrm>
              <a:off x="1763850" y="269332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31" name="Google Shape;531;p28"/>
          <p:cNvGrpSpPr/>
          <p:nvPr/>
        </p:nvGrpSpPr>
        <p:grpSpPr>
          <a:xfrm>
            <a:off x="965750" y="1596150"/>
            <a:ext cx="653100" cy="1466475"/>
            <a:chOff x="1295100" y="1596150"/>
            <a:chExt cx="653100" cy="1466475"/>
          </a:xfrm>
        </p:grpSpPr>
        <p:sp>
          <p:nvSpPr>
            <p:cNvPr id="532" name="Google Shape;532;p28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3" name="Google Shape;533;p28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4" name="Google Shape;534;p28"/>
            <p:cNvSpPr txBox="1"/>
            <p:nvPr/>
          </p:nvSpPr>
          <p:spPr>
            <a:xfrm>
              <a:off x="1295100" y="23311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8"/>
            <p:cNvSpPr txBox="1"/>
            <p:nvPr/>
          </p:nvSpPr>
          <p:spPr>
            <a:xfrm>
              <a:off x="1295100" y="269332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6" name="Google Shape;536;p28"/>
          <p:cNvSpPr txBox="1"/>
          <p:nvPr/>
        </p:nvSpPr>
        <p:spPr>
          <a:xfrm>
            <a:off x="5358600" y="1230425"/>
            <a:ext cx="109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R 0030013B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37" name="Google Shape;537;p28"/>
          <p:cNvGrpSpPr/>
          <p:nvPr/>
        </p:nvGrpSpPr>
        <p:grpSpPr>
          <a:xfrm>
            <a:off x="5358600" y="1596150"/>
            <a:ext cx="1095300" cy="1462875"/>
            <a:chOff x="1763850" y="1596150"/>
            <a:chExt cx="1095300" cy="1462875"/>
          </a:xfrm>
        </p:grpSpPr>
        <p:sp>
          <p:nvSpPr>
            <p:cNvPr id="538" name="Google Shape;538;p28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0x0010013F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9" name="Google Shape;539;p28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0x0030013B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0" name="Google Shape;540;p28"/>
            <p:cNvSpPr txBox="1"/>
            <p:nvPr/>
          </p:nvSpPr>
          <p:spPr>
            <a:xfrm>
              <a:off x="1763850" y="23275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0x0430013F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1" name="Google Shape;541;p28"/>
            <p:cNvSpPr txBox="1"/>
            <p:nvPr/>
          </p:nvSpPr>
          <p:spPr>
            <a:xfrm>
              <a:off x="1763850" y="269332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2" name="Google Shape;542;p28"/>
          <p:cNvGrpSpPr/>
          <p:nvPr/>
        </p:nvGrpSpPr>
        <p:grpSpPr>
          <a:xfrm>
            <a:off x="965750" y="1596150"/>
            <a:ext cx="653100" cy="1466475"/>
            <a:chOff x="1295100" y="1596150"/>
            <a:chExt cx="653100" cy="1466475"/>
          </a:xfrm>
        </p:grpSpPr>
        <p:sp>
          <p:nvSpPr>
            <p:cNvPr id="543" name="Google Shape;543;p28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4" name="Google Shape;544;p28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5" name="Google Shape;545;p28"/>
            <p:cNvSpPr txBox="1"/>
            <p:nvPr/>
          </p:nvSpPr>
          <p:spPr>
            <a:xfrm>
              <a:off x="1295100" y="23311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8"/>
            <p:cNvSpPr txBox="1"/>
            <p:nvPr/>
          </p:nvSpPr>
          <p:spPr>
            <a:xfrm>
              <a:off x="1295100" y="269332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7" name="Google Shape;547;p28"/>
          <p:cNvSpPr txBox="1"/>
          <p:nvPr/>
        </p:nvSpPr>
        <p:spPr>
          <a:xfrm>
            <a:off x="6535800" y="1230425"/>
            <a:ext cx="109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R C030013F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48" name="Google Shape;548;p28"/>
          <p:cNvGrpSpPr/>
          <p:nvPr/>
        </p:nvGrpSpPr>
        <p:grpSpPr>
          <a:xfrm>
            <a:off x="6535800" y="1597950"/>
            <a:ext cx="1095300" cy="1462875"/>
            <a:chOff x="1763850" y="1596150"/>
            <a:chExt cx="1095300" cy="1462875"/>
          </a:xfrm>
        </p:grpSpPr>
        <p:sp>
          <p:nvSpPr>
            <p:cNvPr id="549" name="Google Shape;549;p28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0x0010013F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28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0x0030013B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28"/>
            <p:cNvSpPr txBox="1"/>
            <p:nvPr/>
          </p:nvSpPr>
          <p:spPr>
            <a:xfrm>
              <a:off x="1763850" y="23275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0x0430013F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28"/>
            <p:cNvSpPr txBox="1"/>
            <p:nvPr/>
          </p:nvSpPr>
          <p:spPr>
            <a:xfrm>
              <a:off x="1763850" y="269332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0xC030013F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53" name="Google Shape;553;p28"/>
          <p:cNvGrpSpPr/>
          <p:nvPr/>
        </p:nvGrpSpPr>
        <p:grpSpPr>
          <a:xfrm>
            <a:off x="965750" y="1596150"/>
            <a:ext cx="653100" cy="1466475"/>
            <a:chOff x="1295100" y="1596150"/>
            <a:chExt cx="653100" cy="1466475"/>
          </a:xfrm>
        </p:grpSpPr>
        <p:sp>
          <p:nvSpPr>
            <p:cNvPr id="554" name="Google Shape;554;p28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28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28"/>
            <p:cNvSpPr txBox="1"/>
            <p:nvPr/>
          </p:nvSpPr>
          <p:spPr>
            <a:xfrm>
              <a:off x="1295100" y="23311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28"/>
            <p:cNvSpPr txBox="1"/>
            <p:nvPr/>
          </p:nvSpPr>
          <p:spPr>
            <a:xfrm>
              <a:off x="1295100" y="269332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8" name="Google Shape;558;p28"/>
          <p:cNvSpPr txBox="1"/>
          <p:nvPr/>
        </p:nvSpPr>
        <p:spPr>
          <a:xfrm>
            <a:off x="7713000" y="1230425"/>
            <a:ext cx="10953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R 0010013C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9" name="Google Shape;559;p28"/>
          <p:cNvGrpSpPr/>
          <p:nvPr/>
        </p:nvGrpSpPr>
        <p:grpSpPr>
          <a:xfrm>
            <a:off x="7741100" y="1596150"/>
            <a:ext cx="1095300" cy="1462875"/>
            <a:chOff x="1763850" y="1596150"/>
            <a:chExt cx="1095300" cy="1462875"/>
          </a:xfrm>
        </p:grpSpPr>
        <p:sp>
          <p:nvSpPr>
            <p:cNvPr id="560" name="Google Shape;560;p28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0x0010013C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28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0x0030013B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28"/>
            <p:cNvSpPr txBox="1"/>
            <p:nvPr/>
          </p:nvSpPr>
          <p:spPr>
            <a:xfrm>
              <a:off x="1763850" y="23275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0x0430013F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28"/>
            <p:cNvSpPr txBox="1"/>
            <p:nvPr/>
          </p:nvSpPr>
          <p:spPr>
            <a:xfrm>
              <a:off x="1763850" y="269332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0xC030013F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4" name="Google Shape;564;p28"/>
          <p:cNvGrpSpPr/>
          <p:nvPr/>
        </p:nvGrpSpPr>
        <p:grpSpPr>
          <a:xfrm>
            <a:off x="965750" y="1596150"/>
            <a:ext cx="653100" cy="1466475"/>
            <a:chOff x="1295100" y="1596150"/>
            <a:chExt cx="653100" cy="1466475"/>
          </a:xfrm>
        </p:grpSpPr>
        <p:sp>
          <p:nvSpPr>
            <p:cNvPr id="565" name="Google Shape;565;p28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28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28"/>
            <p:cNvSpPr txBox="1"/>
            <p:nvPr/>
          </p:nvSpPr>
          <p:spPr>
            <a:xfrm>
              <a:off x="1295100" y="23311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28"/>
            <p:cNvSpPr txBox="1"/>
            <p:nvPr/>
          </p:nvSpPr>
          <p:spPr>
            <a:xfrm>
              <a:off x="1295100" y="269332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9" name="Google Shape;569;p28"/>
          <p:cNvGrpSpPr/>
          <p:nvPr/>
        </p:nvGrpSpPr>
        <p:grpSpPr>
          <a:xfrm>
            <a:off x="965750" y="1596150"/>
            <a:ext cx="653100" cy="1466475"/>
            <a:chOff x="1295100" y="1596150"/>
            <a:chExt cx="653100" cy="1466475"/>
          </a:xfrm>
        </p:grpSpPr>
        <p:sp>
          <p:nvSpPr>
            <p:cNvPr id="570" name="Google Shape;570;p28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28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28"/>
            <p:cNvSpPr txBox="1"/>
            <p:nvPr/>
          </p:nvSpPr>
          <p:spPr>
            <a:xfrm>
              <a:off x="1295100" y="23311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28"/>
            <p:cNvSpPr txBox="1"/>
            <p:nvPr/>
          </p:nvSpPr>
          <p:spPr>
            <a:xfrm>
              <a:off x="1295100" y="269332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4" name="Google Shape;574;p28"/>
          <p:cNvSpPr txBox="1"/>
          <p:nvPr/>
        </p:nvSpPr>
        <p:spPr>
          <a:xfrm>
            <a:off x="1791900" y="1230425"/>
            <a:ext cx="10392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R F010013C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75" name="Google Shape;575;p28"/>
          <p:cNvGrpSpPr/>
          <p:nvPr/>
        </p:nvGrpSpPr>
        <p:grpSpPr>
          <a:xfrm>
            <a:off x="1763850" y="1596150"/>
            <a:ext cx="1095300" cy="1462875"/>
            <a:chOff x="1763850" y="1596150"/>
            <a:chExt cx="1095300" cy="1462875"/>
          </a:xfrm>
        </p:grpSpPr>
        <p:sp>
          <p:nvSpPr>
            <p:cNvPr id="576" name="Google Shape;576;p28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0x0010013C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28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0x0030013B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8"/>
            <p:cNvSpPr txBox="1"/>
            <p:nvPr/>
          </p:nvSpPr>
          <p:spPr>
            <a:xfrm>
              <a:off x="1763850" y="23275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0xF010013C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9" name="Google Shape;579;p28"/>
            <p:cNvSpPr txBox="1"/>
            <p:nvPr/>
          </p:nvSpPr>
          <p:spPr>
            <a:xfrm>
              <a:off x="1763850" y="269332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0xC030013F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0" name="Google Shape;580;p28"/>
          <p:cNvGrpSpPr/>
          <p:nvPr/>
        </p:nvGrpSpPr>
        <p:grpSpPr>
          <a:xfrm>
            <a:off x="2972613" y="1596150"/>
            <a:ext cx="1095300" cy="1462875"/>
            <a:chOff x="1763850" y="1596150"/>
            <a:chExt cx="1095300" cy="1462875"/>
          </a:xfrm>
        </p:grpSpPr>
        <p:sp>
          <p:nvSpPr>
            <p:cNvPr id="581" name="Google Shape;581;p28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0x0010013C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2" name="Google Shape;582;p28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0x0030013E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3" name="Google Shape;583;p28"/>
            <p:cNvSpPr txBox="1"/>
            <p:nvPr/>
          </p:nvSpPr>
          <p:spPr>
            <a:xfrm>
              <a:off x="1763850" y="23275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0xF010013C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4" name="Google Shape;584;p28"/>
            <p:cNvSpPr txBox="1"/>
            <p:nvPr/>
          </p:nvSpPr>
          <p:spPr>
            <a:xfrm>
              <a:off x="1763850" y="269332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0xC030013F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5" name="Google Shape;585;p28"/>
          <p:cNvSpPr txBox="1"/>
          <p:nvPr/>
        </p:nvSpPr>
        <p:spPr>
          <a:xfrm>
            <a:off x="2936538" y="1230425"/>
            <a:ext cx="1139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W 0030013E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6" name="Google Shape;586;p28"/>
          <p:cNvGrpSpPr/>
          <p:nvPr/>
        </p:nvGrpSpPr>
        <p:grpSpPr>
          <a:xfrm>
            <a:off x="965750" y="1596150"/>
            <a:ext cx="653100" cy="1466475"/>
            <a:chOff x="1295100" y="1596150"/>
            <a:chExt cx="653100" cy="1466475"/>
          </a:xfrm>
        </p:grpSpPr>
        <p:sp>
          <p:nvSpPr>
            <p:cNvPr id="587" name="Google Shape;587;p28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8" name="Google Shape;588;p28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1|1|3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9" name="Google Shape;589;p28"/>
            <p:cNvSpPr txBox="1"/>
            <p:nvPr/>
          </p:nvSpPr>
          <p:spPr>
            <a:xfrm>
              <a:off x="1295100" y="23311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0" name="Google Shape;590;p28"/>
            <p:cNvSpPr txBox="1"/>
            <p:nvPr/>
          </p:nvSpPr>
          <p:spPr>
            <a:xfrm>
              <a:off x="1295100" y="269332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1" name="Google Shape;591;p28"/>
          <p:cNvSpPr txBox="1"/>
          <p:nvPr/>
        </p:nvSpPr>
        <p:spPr>
          <a:xfrm>
            <a:off x="4147563" y="1230425"/>
            <a:ext cx="1139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W F010013D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92" name="Google Shape;592;p28"/>
          <p:cNvGrpSpPr/>
          <p:nvPr/>
        </p:nvGrpSpPr>
        <p:grpSpPr>
          <a:xfrm>
            <a:off x="4153313" y="1596150"/>
            <a:ext cx="1095300" cy="1462875"/>
            <a:chOff x="1763850" y="1596150"/>
            <a:chExt cx="1095300" cy="1462875"/>
          </a:xfrm>
        </p:grpSpPr>
        <p:sp>
          <p:nvSpPr>
            <p:cNvPr id="593" name="Google Shape;593;p28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0x0010013C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4" name="Google Shape;594;p28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0x0030013E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5" name="Google Shape;595;p28"/>
            <p:cNvSpPr txBox="1"/>
            <p:nvPr/>
          </p:nvSpPr>
          <p:spPr>
            <a:xfrm>
              <a:off x="1763850" y="23275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0xF010013D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6" name="Google Shape;596;p28"/>
            <p:cNvSpPr txBox="1"/>
            <p:nvPr/>
          </p:nvSpPr>
          <p:spPr>
            <a:xfrm>
              <a:off x="1763850" y="269332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0xC030013F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7" name="Google Shape;597;p28"/>
          <p:cNvGrpSpPr/>
          <p:nvPr/>
        </p:nvGrpSpPr>
        <p:grpSpPr>
          <a:xfrm>
            <a:off x="965750" y="1594350"/>
            <a:ext cx="653100" cy="1466475"/>
            <a:chOff x="1295100" y="1596150"/>
            <a:chExt cx="653100" cy="1466475"/>
          </a:xfrm>
        </p:grpSpPr>
        <p:sp>
          <p:nvSpPr>
            <p:cNvPr id="598" name="Google Shape;598;p28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28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1|1|2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0" name="Google Shape;600;p28"/>
            <p:cNvSpPr txBox="1"/>
            <p:nvPr/>
          </p:nvSpPr>
          <p:spPr>
            <a:xfrm>
              <a:off x="1295100" y="23311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1|1|3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28"/>
            <p:cNvSpPr txBox="1"/>
            <p:nvPr/>
          </p:nvSpPr>
          <p:spPr>
            <a:xfrm>
              <a:off x="1295100" y="269332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2" name="Google Shape;602;p28"/>
          <p:cNvSpPr txBox="1"/>
          <p:nvPr/>
        </p:nvSpPr>
        <p:spPr>
          <a:xfrm>
            <a:off x="5341675" y="1230425"/>
            <a:ext cx="1139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W 0010013E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3" name="Google Shape;603;p28"/>
          <p:cNvGrpSpPr/>
          <p:nvPr/>
        </p:nvGrpSpPr>
        <p:grpSpPr>
          <a:xfrm>
            <a:off x="5358588" y="1596150"/>
            <a:ext cx="1095300" cy="1462875"/>
            <a:chOff x="1763850" y="1596150"/>
            <a:chExt cx="1095300" cy="1462875"/>
          </a:xfrm>
        </p:grpSpPr>
        <p:sp>
          <p:nvSpPr>
            <p:cNvPr id="604" name="Google Shape;604;p28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0x0010013E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28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0x0030013E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28"/>
            <p:cNvSpPr txBox="1"/>
            <p:nvPr/>
          </p:nvSpPr>
          <p:spPr>
            <a:xfrm>
              <a:off x="1763850" y="23275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0xF010013D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8"/>
            <p:cNvSpPr txBox="1"/>
            <p:nvPr/>
          </p:nvSpPr>
          <p:spPr>
            <a:xfrm>
              <a:off x="1763850" y="269332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0xC030013F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8" name="Google Shape;608;p28"/>
          <p:cNvGrpSpPr/>
          <p:nvPr/>
        </p:nvGrpSpPr>
        <p:grpSpPr>
          <a:xfrm>
            <a:off x="965750" y="1596150"/>
            <a:ext cx="653100" cy="1466475"/>
            <a:chOff x="1295100" y="1596150"/>
            <a:chExt cx="653100" cy="1466475"/>
          </a:xfrm>
        </p:grpSpPr>
        <p:sp>
          <p:nvSpPr>
            <p:cNvPr id="609" name="Google Shape;609;p28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1|1|3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28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1|1|1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28"/>
            <p:cNvSpPr txBox="1"/>
            <p:nvPr/>
          </p:nvSpPr>
          <p:spPr>
            <a:xfrm>
              <a:off x="1295100" y="23311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1|1|2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28"/>
            <p:cNvSpPr txBox="1"/>
            <p:nvPr/>
          </p:nvSpPr>
          <p:spPr>
            <a:xfrm>
              <a:off x="1295100" y="269332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3" name="Google Shape;613;p28"/>
          <p:cNvSpPr txBox="1"/>
          <p:nvPr/>
        </p:nvSpPr>
        <p:spPr>
          <a:xfrm>
            <a:off x="6513738" y="1230425"/>
            <a:ext cx="1139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R 0430013F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14" name="Google Shape;614;p28"/>
          <p:cNvGrpSpPr/>
          <p:nvPr/>
        </p:nvGrpSpPr>
        <p:grpSpPr>
          <a:xfrm>
            <a:off x="6549838" y="1597950"/>
            <a:ext cx="1095300" cy="1462875"/>
            <a:chOff x="1763850" y="1596150"/>
            <a:chExt cx="1095300" cy="1462875"/>
          </a:xfrm>
        </p:grpSpPr>
        <p:sp>
          <p:nvSpPr>
            <p:cNvPr id="615" name="Google Shape;615;p28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0x0010013E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28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0x0030013E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28"/>
            <p:cNvSpPr txBox="1"/>
            <p:nvPr/>
          </p:nvSpPr>
          <p:spPr>
            <a:xfrm>
              <a:off x="1763850" y="23275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0xF010013D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8" name="Google Shape;618;p28"/>
            <p:cNvSpPr txBox="1"/>
            <p:nvPr/>
          </p:nvSpPr>
          <p:spPr>
            <a:xfrm>
              <a:off x="1763850" y="269332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0x0430013F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19" name="Google Shape;619;p28"/>
          <p:cNvGrpSpPr/>
          <p:nvPr/>
        </p:nvGrpSpPr>
        <p:grpSpPr>
          <a:xfrm>
            <a:off x="965750" y="1596150"/>
            <a:ext cx="653100" cy="1466475"/>
            <a:chOff x="1295100" y="1596150"/>
            <a:chExt cx="653100" cy="1466475"/>
          </a:xfrm>
        </p:grpSpPr>
        <p:sp>
          <p:nvSpPr>
            <p:cNvPr id="620" name="Google Shape;620;p28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1|1|2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1" name="Google Shape;621;p28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1|1|0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2" name="Google Shape;622;p28"/>
            <p:cNvSpPr txBox="1"/>
            <p:nvPr/>
          </p:nvSpPr>
          <p:spPr>
            <a:xfrm>
              <a:off x="1295100" y="23311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1|1|1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28"/>
            <p:cNvSpPr txBox="1"/>
            <p:nvPr/>
          </p:nvSpPr>
          <p:spPr>
            <a:xfrm>
              <a:off x="1295100" y="269332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4" name="Google Shape;624;p28"/>
          <p:cNvGrpSpPr/>
          <p:nvPr/>
        </p:nvGrpSpPr>
        <p:grpSpPr>
          <a:xfrm>
            <a:off x="7741088" y="1597950"/>
            <a:ext cx="1095300" cy="1462875"/>
            <a:chOff x="1763850" y="1596150"/>
            <a:chExt cx="1095300" cy="1462875"/>
          </a:xfrm>
        </p:grpSpPr>
        <p:sp>
          <p:nvSpPr>
            <p:cNvPr id="625" name="Google Shape;625;p28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0x0010013E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6" name="Google Shape;626;p28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0xFE10013C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7" name="Google Shape;627;p28"/>
            <p:cNvSpPr txBox="1"/>
            <p:nvPr/>
          </p:nvSpPr>
          <p:spPr>
            <a:xfrm>
              <a:off x="1763850" y="23275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0xF010013D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8" name="Google Shape;628;p28"/>
            <p:cNvSpPr txBox="1"/>
            <p:nvPr/>
          </p:nvSpPr>
          <p:spPr>
            <a:xfrm>
              <a:off x="1763850" y="269332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0x0430013F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9" name="Google Shape;629;p28"/>
          <p:cNvSpPr txBox="1"/>
          <p:nvPr/>
        </p:nvSpPr>
        <p:spPr>
          <a:xfrm>
            <a:off x="7685813" y="1230425"/>
            <a:ext cx="1139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latin typeface="Calibri"/>
                <a:ea typeface="Calibri"/>
                <a:cs typeface="Calibri"/>
                <a:sym typeface="Calibri"/>
              </a:rPr>
              <a:t>W FE10013C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0" name="Google Shape;630;p28"/>
          <p:cNvGrpSpPr/>
          <p:nvPr/>
        </p:nvGrpSpPr>
        <p:grpSpPr>
          <a:xfrm>
            <a:off x="965750" y="1596150"/>
            <a:ext cx="653100" cy="1466475"/>
            <a:chOff x="1295100" y="1596150"/>
            <a:chExt cx="653100" cy="1466475"/>
          </a:xfrm>
        </p:grpSpPr>
        <p:sp>
          <p:nvSpPr>
            <p:cNvPr id="631" name="Google Shape;631;p28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1|1|1</a:t>
              </a:r>
              <a:endParaRPr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2" name="Google Shape;632;p28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1|1|3</a:t>
              </a:r>
              <a:endParaRPr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8"/>
            <p:cNvSpPr txBox="1"/>
            <p:nvPr/>
          </p:nvSpPr>
          <p:spPr>
            <a:xfrm>
              <a:off x="1295100" y="23311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1|1|0</a:t>
              </a:r>
              <a:endParaRPr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4" name="Google Shape;634;p28"/>
            <p:cNvSpPr txBox="1"/>
            <p:nvPr/>
          </p:nvSpPr>
          <p:spPr>
            <a:xfrm>
              <a:off x="1295100" y="269332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1|0|2</a:t>
              </a:r>
              <a:endParaRPr sz="1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5" name="Google Shape;635;p28"/>
          <p:cNvSpPr txBox="1"/>
          <p:nvPr/>
        </p:nvSpPr>
        <p:spPr>
          <a:xfrm>
            <a:off x="4473650" y="634325"/>
            <a:ext cx="403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vi" sz="1800" baseline="30000"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vi" sz="18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vi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Calculate expected result by hand!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6" name="Google Shape;636;p28"/>
          <p:cNvSpPr txBox="1"/>
          <p:nvPr/>
        </p:nvSpPr>
        <p:spPr>
          <a:xfrm>
            <a:off x="293400" y="3118350"/>
            <a:ext cx="31122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(1)   UM ⇒ Read from L2 &lt;0x0010013F&gt;</a:t>
            </a:r>
            <a:endParaRPr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7" name="Google Shape;637;p28"/>
          <p:cNvSpPr txBox="1"/>
          <p:nvPr/>
        </p:nvSpPr>
        <p:spPr>
          <a:xfrm>
            <a:off x="293400" y="3342450"/>
            <a:ext cx="31122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(2)   UM ⇒ Read from L2 &lt;0x0030013F&gt;</a:t>
            </a:r>
            <a:endParaRPr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8" name="Google Shape;638;p28"/>
          <p:cNvSpPr txBox="1"/>
          <p:nvPr/>
        </p:nvSpPr>
        <p:spPr>
          <a:xfrm>
            <a:off x="293400" y="3566550"/>
            <a:ext cx="31122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(3)   UM ⇒ Read from L2 &lt;0x0430013F&gt;</a:t>
            </a:r>
            <a:endParaRPr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9" name="Google Shape;639;p28"/>
          <p:cNvSpPr txBox="1"/>
          <p:nvPr/>
        </p:nvSpPr>
        <p:spPr>
          <a:xfrm>
            <a:off x="293400" y="3790650"/>
            <a:ext cx="31122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(5)   UM ⇒ Read from L2 &lt;0xC030013F&gt;</a:t>
            </a:r>
            <a:endParaRPr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0" name="Google Shape;640;p28"/>
          <p:cNvSpPr txBox="1"/>
          <p:nvPr/>
        </p:nvSpPr>
        <p:spPr>
          <a:xfrm>
            <a:off x="293400" y="4014750"/>
            <a:ext cx="49935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(7)   CM ⇒ L1 evict &lt;0x0430013F&gt; ➡ Read from L2 &lt;0xF010013C&gt;</a:t>
            </a:r>
            <a:endParaRPr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1" name="Google Shape;641;p28"/>
          <p:cNvSpPr txBox="1"/>
          <p:nvPr/>
        </p:nvSpPr>
        <p:spPr>
          <a:xfrm>
            <a:off x="293400" y="4238850"/>
            <a:ext cx="49935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(11) CM ⇒ L1 evict &lt;0xC030013F&gt; ➡ Read from L2 &lt;0x0430013F&gt;</a:t>
            </a:r>
            <a:endParaRPr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2" name="Google Shape;642;p28"/>
          <p:cNvSpPr txBox="1"/>
          <p:nvPr/>
        </p:nvSpPr>
        <p:spPr>
          <a:xfrm>
            <a:off x="293400" y="4462950"/>
            <a:ext cx="53127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(12) CM ⇒ L1 write back &lt;0x0030013E&gt; ➡ RFO from L2 &lt;0xFE10013C&gt;</a:t>
            </a:r>
            <a:endParaRPr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28"/>
          <p:cNvSpPr txBox="1"/>
          <p:nvPr/>
        </p:nvSpPr>
        <p:spPr>
          <a:xfrm>
            <a:off x="4473650" y="634313"/>
            <a:ext cx="403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vi" sz="1800" baseline="30000"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vi" sz="18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vi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Compare! - L1 ⇔ L2 messages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4" name="Google Shape;6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1050" y="1275000"/>
            <a:ext cx="758190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645" name="Google Shape;645;p28"/>
          <p:cNvSpPr txBox="1"/>
          <p:nvPr/>
        </p:nvSpPr>
        <p:spPr>
          <a:xfrm>
            <a:off x="4473650" y="634313"/>
            <a:ext cx="403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vi" sz="1800" baseline="30000"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vi" sz="18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vi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Compare! - L1 summary!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6" name="Google Shape;646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9100" y="3116163"/>
            <a:ext cx="6798371" cy="17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3685" y="1215725"/>
            <a:ext cx="3112200" cy="1642759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28"/>
          <p:cNvSpPr txBox="1"/>
          <p:nvPr/>
        </p:nvSpPr>
        <p:spPr>
          <a:xfrm>
            <a:off x="4473650" y="634313"/>
            <a:ext cx="403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vi" sz="1800" baseline="30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" sz="18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vi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Compare! - L1 Statistics!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4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6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6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6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6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6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600"/>
                                        <p:tgtEl>
                                          <p:spTgt spid="6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6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6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600"/>
                                        <p:tgtEl>
                                          <p:spTgt spid="5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00"/>
                            </p:stCondLst>
                            <p:childTnLst>
                              <p:par>
                                <p:cTn id="4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6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600"/>
                                        <p:tgtEl>
                                          <p:spTgt spid="6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6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6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600"/>
                                        <p:tgtEl>
                                          <p:spTgt spid="5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"/>
                            </p:stCondLst>
                            <p:childTnLst>
                              <p:par>
                                <p:cTn id="6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6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600"/>
                                        <p:tgtEl>
                                          <p:spTgt spid="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6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6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6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"/>
                            </p:stCondLst>
                            <p:childTnLst>
                              <p:par>
                                <p:cTn id="8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6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6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6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600"/>
                            </p:stCondLst>
                            <p:childTnLst>
                              <p:par>
                                <p:cTn id="9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6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600"/>
                                        <p:tgtEl>
                                          <p:spTgt spid="6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6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6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6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00"/>
                            </p:stCondLst>
                            <p:childTnLst>
                              <p:par>
                                <p:cTn id="1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6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6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2" dur="500"/>
                                        <p:tgtEl>
                                          <p:spTgt spid="5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5"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9" dur="500"/>
                                        <p:tgtEl>
                                          <p:spTgt spid="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500"/>
                            </p:stCondLst>
                            <p:childTnLst>
                              <p:par>
                                <p:cTn id="145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6" dur="500"/>
                                        <p:tgtEl>
                                          <p:spTgt spid="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2500"/>
                            </p:stCondLst>
                            <p:childTnLst>
                              <p:par>
                                <p:cTn id="159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0"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6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6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3600"/>
                            </p:stCondLst>
                            <p:childTnLst>
                              <p:par>
                                <p:cTn id="17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10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600"/>
                                        <p:tgtEl>
                                          <p:spTgt spid="6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6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6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8" dur="6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600"/>
                            </p:stCondLst>
                            <p:childTnLst>
                              <p:par>
                                <p:cTn id="1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6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6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600"/>
                                        <p:tgtEl>
                                          <p:spTgt spid="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600"/>
                                        <p:tgtEl>
                                          <p:spTgt spid="5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8" dur="600"/>
                                        <p:tgtEl>
                                          <p:spTgt spid="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6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600"/>
                                        <p:tgtEl>
                                          <p:spTgt spid="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6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600"/>
                            </p:stCondLst>
                            <p:childTnLst>
                              <p:par>
                                <p:cTn id="2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600"/>
                                        <p:tgtEl>
                                          <p:spTgt spid="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6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1" dur="600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3" dur="6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600"/>
                            </p:stCondLst>
                            <p:childTnLst>
                              <p:par>
                                <p:cTn id="23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8" dur="600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600"/>
                                        <p:tgtEl>
                                          <p:spTgt spid="6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6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9" dur="600"/>
                                        <p:tgtEl>
                                          <p:spTgt spid="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6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600"/>
                            </p:stCondLst>
                            <p:childTnLst>
                              <p:par>
                                <p:cTn id="2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6" dur="600"/>
                                        <p:tgtEl>
                                          <p:spTgt spid="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600"/>
                                        <p:tgtEl>
                                          <p:spTgt spid="6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6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6" dur="6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7" dur="6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600"/>
                            </p:stCondLst>
                            <p:childTnLst>
                              <p:par>
                                <p:cTn id="27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2" dur="600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3" dur="600"/>
                                        <p:tgtEl>
                                          <p:spTgt spid="6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4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6" dur="600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7" dur="600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8" fill="hold">
                      <p:stCondLst>
                        <p:cond delay="indefinite"/>
                      </p:stCondLst>
                      <p:childTnLst>
                        <p:par>
                          <p:cTn id="279" fill="hold">
                            <p:stCondLst>
                              <p:cond delay="0"/>
                            </p:stCondLst>
                            <p:childTnLst>
                              <p:par>
                                <p:cTn id="28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81" dur="1000"/>
                                        <p:tgtEl>
                                          <p:spTgt spid="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6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000"/>
                            </p:stCondLst>
                            <p:childTnLst>
                              <p:par>
                                <p:cTn id="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6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600"/>
                            </p:stCondLst>
                            <p:childTnLst>
                              <p:par>
                                <p:cTn id="29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3" dur="600"/>
                                        <p:tgtEl>
                                          <p:spTgt spid="6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6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0" dur="1000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1" dur="1000"/>
                                        <p:tgtEl>
                                          <p:spTgt spid="6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1000"/>
                            </p:stCondLst>
                            <p:childTnLst>
                              <p:par>
                                <p:cTn id="30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6" dur="600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7" dur="600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0" dur="600"/>
                                        <p:tgtEl>
                                          <p:spTgt spid="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9"/>
          <p:cNvSpPr txBox="1">
            <a:spLocks noGrp="1"/>
          </p:cNvSpPr>
          <p:nvPr>
            <p:ph type="title"/>
          </p:nvPr>
        </p:nvSpPr>
        <p:spPr>
          <a:xfrm>
            <a:off x="819150" y="499925"/>
            <a:ext cx="75057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vi" b="1" dirty="0">
                <a:solidFill>
                  <a:schemeClr val="bg1"/>
                </a:solidFill>
              </a:rPr>
              <a:t>Instruction Fetch</a:t>
            </a:r>
            <a:r>
              <a:rPr lang="vi" b="1" dirty="0"/>
              <a:t>:</a:t>
            </a:r>
            <a:endParaRPr b="1" dirty="0"/>
          </a:p>
        </p:txBody>
      </p:sp>
      <p:sp>
        <p:nvSpPr>
          <p:cNvPr id="654" name="Google Shape;654;p2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17</a:t>
            </a:fld>
            <a:endParaRPr/>
          </a:p>
        </p:txBody>
      </p:sp>
      <p:graphicFrame>
        <p:nvGraphicFramePr>
          <p:cNvPr id="655" name="Google Shape;655;p29"/>
          <p:cNvGraphicFramePr/>
          <p:nvPr/>
        </p:nvGraphicFramePr>
        <p:xfrm>
          <a:off x="300875" y="1230425"/>
          <a:ext cx="8594700" cy="2194500"/>
        </p:xfrm>
        <a:graphic>
          <a:graphicData uri="http://schemas.openxmlformats.org/drawingml/2006/table">
            <a:tbl>
              <a:tblPr>
                <a:noFill/>
                <a:tableStyleId>{18045CB1-BEE9-45EA-9CA8-A671BFC26E4B}</a:tableStyleId>
              </a:tblPr>
              <a:tblGrid>
                <a:gridCol w="577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630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2562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25625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25625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25625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25625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25625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6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 b="1"/>
                        <a:t>Set 9</a:t>
                      </a:r>
                      <a:endParaRPr sz="1200" b="1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 b="1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vi" sz="1200" b="1"/>
                        <a:t>|</a:t>
                      </a:r>
                      <a:r>
                        <a:rPr lang="vi" sz="1200" b="1">
                          <a:solidFill>
                            <a:srgbClr val="4A86E8"/>
                          </a:solidFill>
                        </a:rPr>
                        <a:t>LRU</a:t>
                      </a:r>
                      <a:endParaRPr sz="1200" b="1">
                        <a:solidFill>
                          <a:srgbClr val="4A86E8"/>
                        </a:solidFill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L0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L1</a:t>
                      </a:r>
                      <a:endParaRPr sz="1200"/>
                    </a:p>
                  </a:txBody>
                  <a:tcPr marL="91425" marR="91425" marT="91425" marB="91425" anchor="ctr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 b="1"/>
                        <a:t>Set 9</a:t>
                      </a:r>
                      <a:endParaRPr sz="1200" b="1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 b="1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vi" sz="1200" b="1"/>
                        <a:t>|</a:t>
                      </a:r>
                      <a:r>
                        <a:rPr lang="vi" sz="1200" b="1">
                          <a:solidFill>
                            <a:srgbClr val="4A86E8"/>
                          </a:solidFill>
                        </a:rPr>
                        <a:t>LRU</a:t>
                      </a:r>
                      <a:endParaRPr sz="1200" b="1">
                        <a:solidFill>
                          <a:srgbClr val="4A86E8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L0</a:t>
                      </a:r>
                      <a:endParaRPr sz="1200"/>
                    </a:p>
                  </a:txBody>
                  <a:tcPr marL="91425" marR="91425" marT="91425" marB="91425" anchor="ctr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L1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56" name="Google Shape;656;p29"/>
          <p:cNvGrpSpPr/>
          <p:nvPr/>
        </p:nvGrpSpPr>
        <p:grpSpPr>
          <a:xfrm>
            <a:off x="958719" y="1596175"/>
            <a:ext cx="491784" cy="733225"/>
            <a:chOff x="1295100" y="1596150"/>
            <a:chExt cx="653100" cy="733225"/>
          </a:xfrm>
        </p:grpSpPr>
        <p:sp>
          <p:nvSpPr>
            <p:cNvPr id="657" name="Google Shape;657;p29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8" name="Google Shape;658;p29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0|0</a:t>
              </a:r>
              <a:endParaRPr sz="12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9" name="Google Shape;659;p29"/>
          <p:cNvGrpSpPr/>
          <p:nvPr/>
        </p:nvGrpSpPr>
        <p:grpSpPr>
          <a:xfrm>
            <a:off x="958719" y="2695150"/>
            <a:ext cx="491784" cy="733225"/>
            <a:chOff x="1295100" y="1596150"/>
            <a:chExt cx="653100" cy="733225"/>
          </a:xfrm>
        </p:grpSpPr>
        <p:sp>
          <p:nvSpPr>
            <p:cNvPr id="660" name="Google Shape;660;p29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1" name="Google Shape;661;p29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0|0</a:t>
              </a:r>
              <a:endParaRPr sz="12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2" name="Google Shape;662;p29"/>
          <p:cNvGrpSpPr/>
          <p:nvPr/>
        </p:nvGrpSpPr>
        <p:grpSpPr>
          <a:xfrm>
            <a:off x="1582288" y="1230425"/>
            <a:ext cx="7262150" cy="1462950"/>
            <a:chOff x="1582288" y="1230425"/>
            <a:chExt cx="7262150" cy="1462950"/>
          </a:xfrm>
        </p:grpSpPr>
        <p:sp>
          <p:nvSpPr>
            <p:cNvPr id="663" name="Google Shape;663;p29"/>
            <p:cNvSpPr txBox="1"/>
            <p:nvPr/>
          </p:nvSpPr>
          <p:spPr>
            <a:xfrm>
              <a:off x="1582288" y="1230425"/>
              <a:ext cx="1139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IF 10100240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4" name="Google Shape;664;p29"/>
            <p:cNvSpPr txBox="1"/>
            <p:nvPr/>
          </p:nvSpPr>
          <p:spPr>
            <a:xfrm>
              <a:off x="2806838" y="1230425"/>
              <a:ext cx="1139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IF 10100241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29"/>
            <p:cNvSpPr txBox="1"/>
            <p:nvPr/>
          </p:nvSpPr>
          <p:spPr>
            <a:xfrm>
              <a:off x="4031388" y="1230425"/>
              <a:ext cx="1139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IF 10100242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9"/>
            <p:cNvSpPr txBox="1"/>
            <p:nvPr/>
          </p:nvSpPr>
          <p:spPr>
            <a:xfrm>
              <a:off x="5255938" y="1230425"/>
              <a:ext cx="1139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IF 10100243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29"/>
            <p:cNvSpPr txBox="1"/>
            <p:nvPr/>
          </p:nvSpPr>
          <p:spPr>
            <a:xfrm>
              <a:off x="6480488" y="1230425"/>
              <a:ext cx="1139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IF 18100240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29"/>
            <p:cNvSpPr txBox="1"/>
            <p:nvPr/>
          </p:nvSpPr>
          <p:spPr>
            <a:xfrm>
              <a:off x="7705038" y="1230425"/>
              <a:ext cx="1139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IF 18100241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9"/>
            <p:cNvSpPr txBox="1"/>
            <p:nvPr/>
          </p:nvSpPr>
          <p:spPr>
            <a:xfrm>
              <a:off x="1582288" y="2327675"/>
              <a:ext cx="1139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IF 18100242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29"/>
            <p:cNvSpPr txBox="1"/>
            <p:nvPr/>
          </p:nvSpPr>
          <p:spPr>
            <a:xfrm>
              <a:off x="2806838" y="2327675"/>
              <a:ext cx="1139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IF 18100243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29"/>
            <p:cNvSpPr txBox="1"/>
            <p:nvPr/>
          </p:nvSpPr>
          <p:spPr>
            <a:xfrm>
              <a:off x="4031388" y="2327675"/>
              <a:ext cx="1139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IF 1C100243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2" name="Google Shape;672;p29"/>
          <p:cNvGrpSpPr/>
          <p:nvPr/>
        </p:nvGrpSpPr>
        <p:grpSpPr>
          <a:xfrm>
            <a:off x="1582288" y="1596188"/>
            <a:ext cx="1095300" cy="731425"/>
            <a:chOff x="1763850" y="1596150"/>
            <a:chExt cx="1095300" cy="731425"/>
          </a:xfrm>
        </p:grpSpPr>
        <p:sp>
          <p:nvSpPr>
            <p:cNvPr id="673" name="Google Shape;673;p29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0x10100240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29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5" name="Google Shape;675;p29"/>
          <p:cNvGrpSpPr/>
          <p:nvPr/>
        </p:nvGrpSpPr>
        <p:grpSpPr>
          <a:xfrm>
            <a:off x="958719" y="1596175"/>
            <a:ext cx="491784" cy="733225"/>
            <a:chOff x="1295100" y="1596150"/>
            <a:chExt cx="653100" cy="733225"/>
          </a:xfrm>
        </p:grpSpPr>
        <p:sp>
          <p:nvSpPr>
            <p:cNvPr id="676" name="Google Shape;676;p29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29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0|0</a:t>
              </a:r>
              <a:endParaRPr sz="12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8" name="Google Shape;678;p29"/>
          <p:cNvGrpSpPr/>
          <p:nvPr/>
        </p:nvGrpSpPr>
        <p:grpSpPr>
          <a:xfrm>
            <a:off x="2809388" y="1596175"/>
            <a:ext cx="1095300" cy="731425"/>
            <a:chOff x="1763850" y="1596150"/>
            <a:chExt cx="1095300" cy="731425"/>
          </a:xfrm>
        </p:grpSpPr>
        <p:sp>
          <p:nvSpPr>
            <p:cNvPr id="679" name="Google Shape;679;p29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0x10100241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29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1" name="Google Shape;681;p29"/>
          <p:cNvSpPr txBox="1"/>
          <p:nvPr/>
        </p:nvSpPr>
        <p:spPr>
          <a:xfrm>
            <a:off x="300875" y="3472075"/>
            <a:ext cx="3012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(1) UM ⇒ Read from L2 &lt;0x10100240&gt;</a:t>
            </a:r>
            <a:endParaRPr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82" name="Google Shape;682;p29"/>
          <p:cNvGrpSpPr/>
          <p:nvPr/>
        </p:nvGrpSpPr>
        <p:grpSpPr>
          <a:xfrm>
            <a:off x="4024338" y="1597075"/>
            <a:ext cx="1095300" cy="731425"/>
            <a:chOff x="1763850" y="1596150"/>
            <a:chExt cx="1095300" cy="731425"/>
          </a:xfrm>
        </p:grpSpPr>
        <p:sp>
          <p:nvSpPr>
            <p:cNvPr id="683" name="Google Shape;683;p29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0x10100242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29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5" name="Google Shape;685;p29"/>
          <p:cNvGrpSpPr/>
          <p:nvPr/>
        </p:nvGrpSpPr>
        <p:grpSpPr>
          <a:xfrm>
            <a:off x="5263588" y="1597075"/>
            <a:ext cx="1095300" cy="731425"/>
            <a:chOff x="1763850" y="1596150"/>
            <a:chExt cx="1095300" cy="731425"/>
          </a:xfrm>
        </p:grpSpPr>
        <p:sp>
          <p:nvSpPr>
            <p:cNvPr id="686" name="Google Shape;686;p29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0x10100243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29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88" name="Google Shape;688;p29"/>
          <p:cNvGrpSpPr/>
          <p:nvPr/>
        </p:nvGrpSpPr>
        <p:grpSpPr>
          <a:xfrm>
            <a:off x="6502838" y="1596175"/>
            <a:ext cx="1095300" cy="731425"/>
            <a:chOff x="1763850" y="1596150"/>
            <a:chExt cx="1095300" cy="731425"/>
          </a:xfrm>
        </p:grpSpPr>
        <p:sp>
          <p:nvSpPr>
            <p:cNvPr id="689" name="Google Shape;689;p29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0x10100243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29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0x18100240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1" name="Google Shape;691;p29"/>
          <p:cNvGrpSpPr/>
          <p:nvPr/>
        </p:nvGrpSpPr>
        <p:grpSpPr>
          <a:xfrm>
            <a:off x="958719" y="1596175"/>
            <a:ext cx="491784" cy="733225"/>
            <a:chOff x="1295100" y="1596150"/>
            <a:chExt cx="653100" cy="733225"/>
          </a:xfrm>
        </p:grpSpPr>
        <p:sp>
          <p:nvSpPr>
            <p:cNvPr id="692" name="Google Shape;692;p29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29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1|1</a:t>
              </a:r>
              <a:endParaRPr sz="12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4" name="Google Shape;694;p29"/>
          <p:cNvSpPr txBox="1"/>
          <p:nvPr/>
        </p:nvSpPr>
        <p:spPr>
          <a:xfrm>
            <a:off x="300875" y="3696175"/>
            <a:ext cx="30123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(5) UM ⇒ Read from L2 &lt;0x18100240&gt;</a:t>
            </a:r>
            <a:endParaRPr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5" name="Google Shape;695;p29"/>
          <p:cNvGrpSpPr/>
          <p:nvPr/>
        </p:nvGrpSpPr>
        <p:grpSpPr>
          <a:xfrm>
            <a:off x="7742088" y="1597075"/>
            <a:ext cx="1095300" cy="731425"/>
            <a:chOff x="1763850" y="1596150"/>
            <a:chExt cx="1095300" cy="731425"/>
          </a:xfrm>
        </p:grpSpPr>
        <p:sp>
          <p:nvSpPr>
            <p:cNvPr id="696" name="Google Shape;696;p29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0x10100243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29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0x18100241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8" name="Google Shape;698;p29"/>
          <p:cNvGrpSpPr/>
          <p:nvPr/>
        </p:nvGrpSpPr>
        <p:grpSpPr>
          <a:xfrm>
            <a:off x="1582288" y="2693400"/>
            <a:ext cx="1095300" cy="731425"/>
            <a:chOff x="1763850" y="1596150"/>
            <a:chExt cx="1095300" cy="731425"/>
          </a:xfrm>
        </p:grpSpPr>
        <p:sp>
          <p:nvSpPr>
            <p:cNvPr id="699" name="Google Shape;699;p29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0x10100243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29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0x18100242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1" name="Google Shape;701;p29"/>
          <p:cNvGrpSpPr/>
          <p:nvPr/>
        </p:nvGrpSpPr>
        <p:grpSpPr>
          <a:xfrm>
            <a:off x="958719" y="2695150"/>
            <a:ext cx="491784" cy="733225"/>
            <a:chOff x="1295100" y="1596150"/>
            <a:chExt cx="653100" cy="733225"/>
          </a:xfrm>
        </p:grpSpPr>
        <p:sp>
          <p:nvSpPr>
            <p:cNvPr id="702" name="Google Shape;702;p29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29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1|1</a:t>
              </a:r>
              <a:endParaRPr sz="12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4" name="Google Shape;704;p29"/>
          <p:cNvGrpSpPr/>
          <p:nvPr/>
        </p:nvGrpSpPr>
        <p:grpSpPr>
          <a:xfrm>
            <a:off x="2809388" y="2693350"/>
            <a:ext cx="1095300" cy="731425"/>
            <a:chOff x="1763850" y="1596150"/>
            <a:chExt cx="1095300" cy="731425"/>
          </a:xfrm>
        </p:grpSpPr>
        <p:sp>
          <p:nvSpPr>
            <p:cNvPr id="705" name="Google Shape;705;p29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0x10100243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29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0x18100243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07" name="Google Shape;707;p29"/>
          <p:cNvGrpSpPr/>
          <p:nvPr/>
        </p:nvGrpSpPr>
        <p:grpSpPr>
          <a:xfrm>
            <a:off x="4050563" y="2693350"/>
            <a:ext cx="1095300" cy="731425"/>
            <a:chOff x="1763850" y="1596150"/>
            <a:chExt cx="1095300" cy="731425"/>
          </a:xfrm>
        </p:grpSpPr>
        <p:sp>
          <p:nvSpPr>
            <p:cNvPr id="708" name="Google Shape;708;p29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0x1C100243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29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0x18100243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0" name="Google Shape;710;p29"/>
          <p:cNvGrpSpPr/>
          <p:nvPr/>
        </p:nvGrpSpPr>
        <p:grpSpPr>
          <a:xfrm>
            <a:off x="958719" y="2695150"/>
            <a:ext cx="491784" cy="733225"/>
            <a:chOff x="1295100" y="1596150"/>
            <a:chExt cx="653100" cy="733225"/>
          </a:xfrm>
        </p:grpSpPr>
        <p:sp>
          <p:nvSpPr>
            <p:cNvPr id="711" name="Google Shape;711;p29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29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solidFill>
                    <a:srgbClr val="212529"/>
                  </a:solidFill>
                  <a:latin typeface="Calibri"/>
                  <a:ea typeface="Calibri"/>
                  <a:cs typeface="Calibri"/>
                  <a:sym typeface="Calibri"/>
                </a:rPr>
                <a:t>1|0</a:t>
              </a:r>
              <a:endParaRPr sz="1200"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3" name="Google Shape;713;p29"/>
          <p:cNvSpPr txBox="1"/>
          <p:nvPr/>
        </p:nvSpPr>
        <p:spPr>
          <a:xfrm>
            <a:off x="300875" y="3920275"/>
            <a:ext cx="4691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(9) CM ⇒ L1 Evict &lt;0x10100243&gt; Read from L2 &lt;0x18100240&gt;</a:t>
            </a:r>
            <a:endParaRPr dirty="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29"/>
          <p:cNvSpPr txBox="1"/>
          <p:nvPr/>
        </p:nvSpPr>
        <p:spPr>
          <a:xfrm>
            <a:off x="4496350" y="634313"/>
            <a:ext cx="403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vi" sz="1800" baseline="30000"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vi" sz="18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vi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Calculated expected results by hand!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5" name="Google Shape;715;p29"/>
          <p:cNvSpPr txBox="1"/>
          <p:nvPr/>
        </p:nvSpPr>
        <p:spPr>
          <a:xfrm>
            <a:off x="4496350" y="634313"/>
            <a:ext cx="403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vi" sz="1800" baseline="30000"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vi" sz="18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vi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Compare! - L1 ⇔ L2 messages!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6" name="Google Shape;71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6150" y="2404538"/>
            <a:ext cx="7496175" cy="990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p29"/>
          <p:cNvSpPr txBox="1"/>
          <p:nvPr/>
        </p:nvSpPr>
        <p:spPr>
          <a:xfrm>
            <a:off x="4496350" y="634325"/>
            <a:ext cx="455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vi" sz="1800" baseline="30000"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vi" sz="18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vi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Compare! - L1 Instruction Cache Content!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18" name="Google Shape;71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925" y="3395150"/>
            <a:ext cx="5772150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29"/>
          <p:cNvSpPr txBox="1"/>
          <p:nvPr/>
        </p:nvSpPr>
        <p:spPr>
          <a:xfrm>
            <a:off x="4496350" y="634325"/>
            <a:ext cx="4554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vi" sz="1800" baseline="30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vi" sz="1800" dirty="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vi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Compare! - L1 Statistics!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20" name="Google Shape;72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36100" y="1498750"/>
            <a:ext cx="3324225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6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6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4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600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600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1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1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600"/>
                                        <p:tgtEl>
                                          <p:spTgt spid="6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600"/>
                                        <p:tgtEl>
                                          <p:spTgt spid="6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3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3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600"/>
                                        <p:tgtEl>
                                          <p:spTgt spid="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600"/>
                                        <p:tgtEl>
                                          <p:spTgt spid="6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1000"/>
                                        <p:tgtEl>
                                          <p:spTgt spid="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600"/>
                                        <p:tgtEl>
                                          <p:spTgt spid="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4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3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600"/>
                                        <p:tgtEl>
                                          <p:spTgt spid="6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600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3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6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3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600"/>
                                        <p:tgtEl>
                                          <p:spTgt spid="7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600"/>
                                        <p:tgtEl>
                                          <p:spTgt spid="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600"/>
                                        <p:tgtEl>
                                          <p:spTgt spid="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300"/>
                                        <p:tgtEl>
                                          <p:spTgt spid="7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00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3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2" dur="6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600"/>
                                        <p:tgtEl>
                                          <p:spTgt spid="7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600"/>
                            </p:stCondLst>
                            <p:childTnLst>
                              <p:par>
                                <p:cTn id="11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60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60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6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60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600"/>
                                        <p:tgtEl>
                                          <p:spTgt spid="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0" dur="600"/>
                                        <p:tgtEl>
                                          <p:spTgt spid="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600"/>
                            </p:stCondLst>
                            <p:childTnLst>
                              <p:par>
                                <p:cTn id="13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6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6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6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3" dur="6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600"/>
                                        <p:tgtEl>
                                          <p:spTgt spid="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7" dur="600"/>
                                        <p:tgtEl>
                                          <p:spTgt spid="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600"/>
                            </p:stCondLst>
                            <p:childTnLst>
                              <p:par>
                                <p:cTn id="1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60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600"/>
                                        <p:tgtEl>
                                          <p:spTgt spid="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6" dur="1000"/>
                                        <p:tgtEl>
                                          <p:spTgt spid="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30"/>
          <p:cNvSpPr txBox="1">
            <a:spLocks noGrp="1"/>
          </p:cNvSpPr>
          <p:nvPr>
            <p:ph type="title"/>
          </p:nvPr>
        </p:nvSpPr>
        <p:spPr>
          <a:xfrm>
            <a:off x="819150" y="499925"/>
            <a:ext cx="75057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vi" b="1" dirty="0">
                <a:solidFill>
                  <a:schemeClr val="bg1"/>
                </a:solidFill>
              </a:rPr>
              <a:t>Eviction Test: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726" name="Google Shape;726;p3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18</a:t>
            </a:fld>
            <a:endParaRPr/>
          </a:p>
        </p:txBody>
      </p:sp>
      <p:graphicFrame>
        <p:nvGraphicFramePr>
          <p:cNvPr id="727" name="Google Shape;727;p30"/>
          <p:cNvGraphicFramePr/>
          <p:nvPr/>
        </p:nvGraphicFramePr>
        <p:xfrm>
          <a:off x="300875" y="1230425"/>
          <a:ext cx="8594725" cy="1828650"/>
        </p:xfrm>
        <a:graphic>
          <a:graphicData uri="http://schemas.openxmlformats.org/drawingml/2006/table">
            <a:tbl>
              <a:tblPr>
                <a:noFill/>
                <a:tableStyleId>{18045CB1-BEE9-45EA-9CA8-A671BFC26E4B}</a:tableStyleId>
              </a:tblPr>
              <a:tblGrid>
                <a:gridCol w="5778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7934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2039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2039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2039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20390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120390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120390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</a:tblGrid>
              <a:tr h="344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 b="1"/>
                        <a:t>Set 4</a:t>
                      </a:r>
                      <a:endParaRPr sz="12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 b="1">
                          <a:solidFill>
                            <a:srgbClr val="FF0000"/>
                          </a:solidFill>
                        </a:rPr>
                        <a:t>V</a:t>
                      </a:r>
                      <a:r>
                        <a:rPr lang="vi" sz="1200" b="1"/>
                        <a:t>|</a:t>
                      </a:r>
                      <a:r>
                        <a:rPr lang="vi" sz="1200" b="1">
                          <a:solidFill>
                            <a:srgbClr val="FF00FF"/>
                          </a:solidFill>
                        </a:rPr>
                        <a:t>D</a:t>
                      </a:r>
                      <a:r>
                        <a:rPr lang="vi" sz="1200" b="1"/>
                        <a:t>|</a:t>
                      </a:r>
                      <a:r>
                        <a:rPr lang="vi" sz="1200" b="1">
                          <a:solidFill>
                            <a:srgbClr val="4A86E8"/>
                          </a:solidFill>
                        </a:rPr>
                        <a:t>LRU</a:t>
                      </a:r>
                      <a:endParaRPr sz="1200" b="1">
                        <a:solidFill>
                          <a:srgbClr val="4A86E8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5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L0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5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L1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5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L2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594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200"/>
                        <a:t>L3</a:t>
                      </a:r>
                      <a:endParaRPr sz="120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28" name="Google Shape;728;p30"/>
          <p:cNvGrpSpPr/>
          <p:nvPr/>
        </p:nvGrpSpPr>
        <p:grpSpPr>
          <a:xfrm>
            <a:off x="965750" y="1596150"/>
            <a:ext cx="653100" cy="1466475"/>
            <a:chOff x="1295100" y="1596150"/>
            <a:chExt cx="653100" cy="1466475"/>
          </a:xfrm>
        </p:grpSpPr>
        <p:sp>
          <p:nvSpPr>
            <p:cNvPr id="729" name="Google Shape;729;p30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30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30"/>
            <p:cNvSpPr txBox="1"/>
            <p:nvPr/>
          </p:nvSpPr>
          <p:spPr>
            <a:xfrm>
              <a:off x="1295100" y="23311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30"/>
            <p:cNvSpPr txBox="1"/>
            <p:nvPr/>
          </p:nvSpPr>
          <p:spPr>
            <a:xfrm>
              <a:off x="1295100" y="269332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33" name="Google Shape;733;p30"/>
          <p:cNvGrpSpPr/>
          <p:nvPr/>
        </p:nvGrpSpPr>
        <p:grpSpPr>
          <a:xfrm>
            <a:off x="1709988" y="1230425"/>
            <a:ext cx="7136525" cy="365700"/>
            <a:chOff x="1709988" y="1230425"/>
            <a:chExt cx="7136525" cy="365700"/>
          </a:xfrm>
        </p:grpSpPr>
        <p:sp>
          <p:nvSpPr>
            <p:cNvPr id="734" name="Google Shape;734;p30"/>
            <p:cNvSpPr txBox="1"/>
            <p:nvPr/>
          </p:nvSpPr>
          <p:spPr>
            <a:xfrm>
              <a:off x="1709988" y="1230425"/>
              <a:ext cx="1139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R 0010013F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30"/>
            <p:cNvSpPr txBox="1"/>
            <p:nvPr/>
          </p:nvSpPr>
          <p:spPr>
            <a:xfrm>
              <a:off x="2909413" y="1230425"/>
              <a:ext cx="1139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R 0030013F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30"/>
            <p:cNvSpPr txBox="1"/>
            <p:nvPr/>
          </p:nvSpPr>
          <p:spPr>
            <a:xfrm>
              <a:off x="4108838" y="1230425"/>
              <a:ext cx="1139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R 0430013F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30"/>
            <p:cNvSpPr txBox="1"/>
            <p:nvPr/>
          </p:nvSpPr>
          <p:spPr>
            <a:xfrm>
              <a:off x="5308263" y="1230425"/>
              <a:ext cx="1139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R 0030013B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8" name="Google Shape;738;p30"/>
            <p:cNvSpPr txBox="1"/>
            <p:nvPr/>
          </p:nvSpPr>
          <p:spPr>
            <a:xfrm>
              <a:off x="6507688" y="1230425"/>
              <a:ext cx="1139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R C030013F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9" name="Google Shape;739;p30"/>
            <p:cNvSpPr txBox="1"/>
            <p:nvPr/>
          </p:nvSpPr>
          <p:spPr>
            <a:xfrm>
              <a:off x="7707113" y="1230425"/>
              <a:ext cx="1139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R 0010013C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0" name="Google Shape;740;p30"/>
          <p:cNvGrpSpPr/>
          <p:nvPr/>
        </p:nvGrpSpPr>
        <p:grpSpPr>
          <a:xfrm>
            <a:off x="1709988" y="1597950"/>
            <a:ext cx="1095300" cy="1462875"/>
            <a:chOff x="1763850" y="1596150"/>
            <a:chExt cx="1095300" cy="1462875"/>
          </a:xfrm>
        </p:grpSpPr>
        <p:sp>
          <p:nvSpPr>
            <p:cNvPr id="741" name="Google Shape;741;p30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0x0010013F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2" name="Google Shape;742;p30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3" name="Google Shape;743;p30"/>
            <p:cNvSpPr txBox="1"/>
            <p:nvPr/>
          </p:nvSpPr>
          <p:spPr>
            <a:xfrm>
              <a:off x="1763850" y="23275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0"/>
            <p:cNvSpPr txBox="1"/>
            <p:nvPr/>
          </p:nvSpPr>
          <p:spPr>
            <a:xfrm>
              <a:off x="1763850" y="269332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5" name="Google Shape;745;p30"/>
          <p:cNvGrpSpPr/>
          <p:nvPr/>
        </p:nvGrpSpPr>
        <p:grpSpPr>
          <a:xfrm>
            <a:off x="965750" y="1596150"/>
            <a:ext cx="653100" cy="1466475"/>
            <a:chOff x="1295100" y="1596150"/>
            <a:chExt cx="653100" cy="1466475"/>
          </a:xfrm>
        </p:grpSpPr>
        <p:sp>
          <p:nvSpPr>
            <p:cNvPr id="746" name="Google Shape;746;p30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0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8" name="Google Shape;748;p30"/>
            <p:cNvSpPr txBox="1"/>
            <p:nvPr/>
          </p:nvSpPr>
          <p:spPr>
            <a:xfrm>
              <a:off x="1295100" y="23311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9" name="Google Shape;749;p30"/>
            <p:cNvSpPr txBox="1"/>
            <p:nvPr/>
          </p:nvSpPr>
          <p:spPr>
            <a:xfrm>
              <a:off x="1295100" y="269332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0" name="Google Shape;750;p30"/>
          <p:cNvSpPr txBox="1"/>
          <p:nvPr/>
        </p:nvSpPr>
        <p:spPr>
          <a:xfrm>
            <a:off x="300875" y="3138225"/>
            <a:ext cx="31122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(1)   UM ⇒ Read from L2 &lt;0x0010013F&gt;</a:t>
            </a:r>
            <a:endParaRPr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1" name="Google Shape;751;p30"/>
          <p:cNvGrpSpPr/>
          <p:nvPr/>
        </p:nvGrpSpPr>
        <p:grpSpPr>
          <a:xfrm>
            <a:off x="2928913" y="1597950"/>
            <a:ext cx="1095300" cy="1462875"/>
            <a:chOff x="1763850" y="1596150"/>
            <a:chExt cx="1095300" cy="1462875"/>
          </a:xfrm>
        </p:grpSpPr>
        <p:sp>
          <p:nvSpPr>
            <p:cNvPr id="752" name="Google Shape;752;p30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0x0010013F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3" name="Google Shape;753;p30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0x0030013F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4" name="Google Shape;754;p30"/>
            <p:cNvSpPr txBox="1"/>
            <p:nvPr/>
          </p:nvSpPr>
          <p:spPr>
            <a:xfrm>
              <a:off x="1763850" y="23275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30"/>
            <p:cNvSpPr txBox="1"/>
            <p:nvPr/>
          </p:nvSpPr>
          <p:spPr>
            <a:xfrm>
              <a:off x="1763850" y="269332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6" name="Google Shape;756;p30"/>
          <p:cNvGrpSpPr/>
          <p:nvPr/>
        </p:nvGrpSpPr>
        <p:grpSpPr>
          <a:xfrm>
            <a:off x="965750" y="1596150"/>
            <a:ext cx="653100" cy="1466475"/>
            <a:chOff x="1295100" y="1596150"/>
            <a:chExt cx="653100" cy="1466475"/>
          </a:xfrm>
        </p:grpSpPr>
        <p:sp>
          <p:nvSpPr>
            <p:cNvPr id="757" name="Google Shape;757;p30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30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30"/>
            <p:cNvSpPr txBox="1"/>
            <p:nvPr/>
          </p:nvSpPr>
          <p:spPr>
            <a:xfrm>
              <a:off x="1295100" y="23311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30"/>
            <p:cNvSpPr txBox="1"/>
            <p:nvPr/>
          </p:nvSpPr>
          <p:spPr>
            <a:xfrm>
              <a:off x="1295100" y="269332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61" name="Google Shape;761;p30"/>
          <p:cNvSpPr txBox="1"/>
          <p:nvPr/>
        </p:nvSpPr>
        <p:spPr>
          <a:xfrm>
            <a:off x="300875" y="3362325"/>
            <a:ext cx="31122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(2)   UM ⇒ Read from L2 &lt;0x0030013F&gt;</a:t>
            </a:r>
            <a:endParaRPr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2" name="Google Shape;762;p30"/>
          <p:cNvGrpSpPr/>
          <p:nvPr/>
        </p:nvGrpSpPr>
        <p:grpSpPr>
          <a:xfrm>
            <a:off x="4147838" y="1597950"/>
            <a:ext cx="1095300" cy="1462875"/>
            <a:chOff x="1763850" y="1596150"/>
            <a:chExt cx="1095300" cy="1462875"/>
          </a:xfrm>
        </p:grpSpPr>
        <p:sp>
          <p:nvSpPr>
            <p:cNvPr id="763" name="Google Shape;763;p30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0x0010013F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30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0x0030013F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30"/>
            <p:cNvSpPr txBox="1"/>
            <p:nvPr/>
          </p:nvSpPr>
          <p:spPr>
            <a:xfrm>
              <a:off x="1763850" y="23275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0x0430013F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30"/>
            <p:cNvSpPr txBox="1"/>
            <p:nvPr/>
          </p:nvSpPr>
          <p:spPr>
            <a:xfrm>
              <a:off x="1763850" y="269332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67" name="Google Shape;767;p30"/>
          <p:cNvGrpSpPr/>
          <p:nvPr/>
        </p:nvGrpSpPr>
        <p:grpSpPr>
          <a:xfrm>
            <a:off x="965750" y="1596150"/>
            <a:ext cx="653100" cy="1466475"/>
            <a:chOff x="1295100" y="1596150"/>
            <a:chExt cx="653100" cy="1466475"/>
          </a:xfrm>
        </p:grpSpPr>
        <p:sp>
          <p:nvSpPr>
            <p:cNvPr id="768" name="Google Shape;768;p30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30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30"/>
            <p:cNvSpPr txBox="1"/>
            <p:nvPr/>
          </p:nvSpPr>
          <p:spPr>
            <a:xfrm>
              <a:off x="1295100" y="23311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30"/>
            <p:cNvSpPr txBox="1"/>
            <p:nvPr/>
          </p:nvSpPr>
          <p:spPr>
            <a:xfrm>
              <a:off x="1295100" y="269332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2" name="Google Shape;772;p30"/>
          <p:cNvSpPr txBox="1"/>
          <p:nvPr/>
        </p:nvSpPr>
        <p:spPr>
          <a:xfrm>
            <a:off x="300875" y="3586425"/>
            <a:ext cx="31122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(3)   UM ⇒ Read from L2 &lt;0x0430013F&gt;</a:t>
            </a:r>
            <a:endParaRPr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73" name="Google Shape;773;p30"/>
          <p:cNvGrpSpPr/>
          <p:nvPr/>
        </p:nvGrpSpPr>
        <p:grpSpPr>
          <a:xfrm>
            <a:off x="5334288" y="1597950"/>
            <a:ext cx="1095300" cy="1462875"/>
            <a:chOff x="1763850" y="1596150"/>
            <a:chExt cx="1095300" cy="1462875"/>
          </a:xfrm>
        </p:grpSpPr>
        <p:sp>
          <p:nvSpPr>
            <p:cNvPr id="774" name="Google Shape;774;p30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0x0010013F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30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0x0030013B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30"/>
            <p:cNvSpPr txBox="1"/>
            <p:nvPr/>
          </p:nvSpPr>
          <p:spPr>
            <a:xfrm>
              <a:off x="1763850" y="23275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0x0430013F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0"/>
            <p:cNvSpPr txBox="1"/>
            <p:nvPr/>
          </p:nvSpPr>
          <p:spPr>
            <a:xfrm>
              <a:off x="1763850" y="269332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0x00000000</a:t>
              </a:r>
              <a:endParaRPr>
                <a:solidFill>
                  <a:srgbClr val="21252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8" name="Google Shape;778;p30"/>
          <p:cNvGrpSpPr/>
          <p:nvPr/>
        </p:nvGrpSpPr>
        <p:grpSpPr>
          <a:xfrm>
            <a:off x="965750" y="1596150"/>
            <a:ext cx="653100" cy="1466475"/>
            <a:chOff x="1295100" y="1596150"/>
            <a:chExt cx="653100" cy="1466475"/>
          </a:xfrm>
        </p:grpSpPr>
        <p:sp>
          <p:nvSpPr>
            <p:cNvPr id="779" name="Google Shape;779;p30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0" name="Google Shape;780;p30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1" name="Google Shape;781;p30"/>
            <p:cNvSpPr txBox="1"/>
            <p:nvPr/>
          </p:nvSpPr>
          <p:spPr>
            <a:xfrm>
              <a:off x="1295100" y="23311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2" name="Google Shape;782;p30"/>
            <p:cNvSpPr txBox="1"/>
            <p:nvPr/>
          </p:nvSpPr>
          <p:spPr>
            <a:xfrm>
              <a:off x="1295100" y="269332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3" name="Google Shape;783;p30"/>
          <p:cNvGrpSpPr/>
          <p:nvPr/>
        </p:nvGrpSpPr>
        <p:grpSpPr>
          <a:xfrm>
            <a:off x="6520738" y="1597950"/>
            <a:ext cx="1095300" cy="1462875"/>
            <a:chOff x="1763850" y="1596150"/>
            <a:chExt cx="1095300" cy="1462875"/>
          </a:xfrm>
        </p:grpSpPr>
        <p:sp>
          <p:nvSpPr>
            <p:cNvPr id="784" name="Google Shape;784;p30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0x0010013F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30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0x0030013B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30"/>
            <p:cNvSpPr txBox="1"/>
            <p:nvPr/>
          </p:nvSpPr>
          <p:spPr>
            <a:xfrm>
              <a:off x="1763850" y="23275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0x0430013F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30"/>
            <p:cNvSpPr txBox="1"/>
            <p:nvPr/>
          </p:nvSpPr>
          <p:spPr>
            <a:xfrm>
              <a:off x="1763850" y="269332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0xC030013F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88" name="Google Shape;788;p30"/>
          <p:cNvGrpSpPr/>
          <p:nvPr/>
        </p:nvGrpSpPr>
        <p:grpSpPr>
          <a:xfrm>
            <a:off x="965750" y="1596150"/>
            <a:ext cx="653100" cy="1466475"/>
            <a:chOff x="1295100" y="1596150"/>
            <a:chExt cx="653100" cy="1466475"/>
          </a:xfrm>
        </p:grpSpPr>
        <p:sp>
          <p:nvSpPr>
            <p:cNvPr id="789" name="Google Shape;789;p30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30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30"/>
            <p:cNvSpPr txBox="1"/>
            <p:nvPr/>
          </p:nvSpPr>
          <p:spPr>
            <a:xfrm>
              <a:off x="1295100" y="23311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30"/>
            <p:cNvSpPr txBox="1"/>
            <p:nvPr/>
          </p:nvSpPr>
          <p:spPr>
            <a:xfrm>
              <a:off x="1295100" y="269332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3" name="Google Shape;793;p30"/>
          <p:cNvSpPr txBox="1"/>
          <p:nvPr/>
        </p:nvSpPr>
        <p:spPr>
          <a:xfrm>
            <a:off x="300875" y="3810525"/>
            <a:ext cx="31122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(5)   UM ⇒ Read from L2 &lt;0xC030013F&gt;</a:t>
            </a:r>
            <a:endParaRPr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4" name="Google Shape;794;p30"/>
          <p:cNvGrpSpPr/>
          <p:nvPr/>
        </p:nvGrpSpPr>
        <p:grpSpPr>
          <a:xfrm>
            <a:off x="7739663" y="1597950"/>
            <a:ext cx="1095300" cy="1462875"/>
            <a:chOff x="1763850" y="1596150"/>
            <a:chExt cx="1095300" cy="1462875"/>
          </a:xfrm>
        </p:grpSpPr>
        <p:sp>
          <p:nvSpPr>
            <p:cNvPr id="795" name="Google Shape;795;p30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0x0010013C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30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0x0030013B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30"/>
            <p:cNvSpPr txBox="1"/>
            <p:nvPr/>
          </p:nvSpPr>
          <p:spPr>
            <a:xfrm>
              <a:off x="1763850" y="23275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0x0430013F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30"/>
            <p:cNvSpPr txBox="1"/>
            <p:nvPr/>
          </p:nvSpPr>
          <p:spPr>
            <a:xfrm>
              <a:off x="1763850" y="269332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0xC030013F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9" name="Google Shape;799;p30"/>
          <p:cNvGrpSpPr/>
          <p:nvPr/>
        </p:nvGrpSpPr>
        <p:grpSpPr>
          <a:xfrm>
            <a:off x="965750" y="1596150"/>
            <a:ext cx="653100" cy="1466475"/>
            <a:chOff x="1295100" y="1596150"/>
            <a:chExt cx="653100" cy="1466475"/>
          </a:xfrm>
        </p:grpSpPr>
        <p:sp>
          <p:nvSpPr>
            <p:cNvPr id="800" name="Google Shape;800;p30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30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30"/>
            <p:cNvSpPr txBox="1"/>
            <p:nvPr/>
          </p:nvSpPr>
          <p:spPr>
            <a:xfrm>
              <a:off x="1295100" y="23311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0"/>
            <p:cNvSpPr txBox="1"/>
            <p:nvPr/>
          </p:nvSpPr>
          <p:spPr>
            <a:xfrm>
              <a:off x="1295100" y="269332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4" name="Google Shape;804;p30"/>
          <p:cNvGrpSpPr/>
          <p:nvPr/>
        </p:nvGrpSpPr>
        <p:grpSpPr>
          <a:xfrm>
            <a:off x="1707450" y="1230425"/>
            <a:ext cx="3538250" cy="365700"/>
            <a:chOff x="2413713" y="-1797875"/>
            <a:chExt cx="3538250" cy="365700"/>
          </a:xfrm>
        </p:grpSpPr>
        <p:sp>
          <p:nvSpPr>
            <p:cNvPr id="805" name="Google Shape;805;p30"/>
            <p:cNvSpPr txBox="1"/>
            <p:nvPr/>
          </p:nvSpPr>
          <p:spPr>
            <a:xfrm>
              <a:off x="2413713" y="-1797875"/>
              <a:ext cx="1139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R F010013C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0"/>
            <p:cNvSpPr txBox="1"/>
            <p:nvPr/>
          </p:nvSpPr>
          <p:spPr>
            <a:xfrm>
              <a:off x="3613138" y="-1797875"/>
              <a:ext cx="1139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I 0010013E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30"/>
            <p:cNvSpPr txBox="1"/>
            <p:nvPr/>
          </p:nvSpPr>
          <p:spPr>
            <a:xfrm>
              <a:off x="4812563" y="-1797875"/>
              <a:ext cx="11394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R 0010013D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8" name="Google Shape;808;p30"/>
          <p:cNvGrpSpPr/>
          <p:nvPr/>
        </p:nvGrpSpPr>
        <p:grpSpPr>
          <a:xfrm>
            <a:off x="1726225" y="1597950"/>
            <a:ext cx="1095300" cy="1462875"/>
            <a:chOff x="1763850" y="1596150"/>
            <a:chExt cx="1095300" cy="1462875"/>
          </a:xfrm>
        </p:grpSpPr>
        <p:sp>
          <p:nvSpPr>
            <p:cNvPr id="809" name="Google Shape;809;p30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0x0010013C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30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0x0030013B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30"/>
            <p:cNvSpPr txBox="1"/>
            <p:nvPr/>
          </p:nvSpPr>
          <p:spPr>
            <a:xfrm>
              <a:off x="1763850" y="23275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0xF010013C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30"/>
            <p:cNvSpPr txBox="1"/>
            <p:nvPr/>
          </p:nvSpPr>
          <p:spPr>
            <a:xfrm>
              <a:off x="1763850" y="269332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0xC030013F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3" name="Google Shape;813;p30"/>
          <p:cNvGrpSpPr/>
          <p:nvPr/>
        </p:nvGrpSpPr>
        <p:grpSpPr>
          <a:xfrm>
            <a:off x="965725" y="1596150"/>
            <a:ext cx="653100" cy="1466475"/>
            <a:chOff x="1295100" y="1596150"/>
            <a:chExt cx="653100" cy="1466475"/>
          </a:xfrm>
        </p:grpSpPr>
        <p:sp>
          <p:nvSpPr>
            <p:cNvPr id="814" name="Google Shape;814;p30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30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30"/>
            <p:cNvSpPr txBox="1"/>
            <p:nvPr/>
          </p:nvSpPr>
          <p:spPr>
            <a:xfrm>
              <a:off x="1295100" y="23311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30"/>
            <p:cNvSpPr txBox="1"/>
            <p:nvPr/>
          </p:nvSpPr>
          <p:spPr>
            <a:xfrm>
              <a:off x="1295100" y="269332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8" name="Google Shape;818;p30"/>
          <p:cNvSpPr txBox="1"/>
          <p:nvPr/>
        </p:nvSpPr>
        <p:spPr>
          <a:xfrm>
            <a:off x="300875" y="4034625"/>
            <a:ext cx="5033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(7)   CM ⇒ L1 Evict &lt;0x0430013F&gt; ➡  Read from L2 &lt;0xC030013F&gt;</a:t>
            </a:r>
            <a:endParaRPr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9" name="Google Shape;819;p30"/>
          <p:cNvGrpSpPr/>
          <p:nvPr/>
        </p:nvGrpSpPr>
        <p:grpSpPr>
          <a:xfrm>
            <a:off x="2928925" y="1597938"/>
            <a:ext cx="1095300" cy="1462875"/>
            <a:chOff x="1763850" y="1596150"/>
            <a:chExt cx="1095300" cy="1462875"/>
          </a:xfrm>
        </p:grpSpPr>
        <p:sp>
          <p:nvSpPr>
            <p:cNvPr id="820" name="Google Shape;820;p30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0x0010013E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30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0x0030013B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30"/>
            <p:cNvSpPr txBox="1"/>
            <p:nvPr/>
          </p:nvSpPr>
          <p:spPr>
            <a:xfrm>
              <a:off x="1763850" y="23275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0xF010013C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30"/>
            <p:cNvSpPr txBox="1"/>
            <p:nvPr/>
          </p:nvSpPr>
          <p:spPr>
            <a:xfrm>
              <a:off x="1763850" y="269332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0xC030013F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4" name="Google Shape;824;p30"/>
          <p:cNvGrpSpPr/>
          <p:nvPr/>
        </p:nvGrpSpPr>
        <p:grpSpPr>
          <a:xfrm>
            <a:off x="965725" y="1596150"/>
            <a:ext cx="653100" cy="1466475"/>
            <a:chOff x="1295100" y="1596150"/>
            <a:chExt cx="653100" cy="1466475"/>
          </a:xfrm>
        </p:grpSpPr>
        <p:sp>
          <p:nvSpPr>
            <p:cNvPr id="825" name="Google Shape;825;p30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0|0|2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6" name="Google Shape;826;p30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7" name="Google Shape;827;p30"/>
            <p:cNvSpPr txBox="1"/>
            <p:nvPr/>
          </p:nvSpPr>
          <p:spPr>
            <a:xfrm>
              <a:off x="1295100" y="23311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8" name="Google Shape;828;p30"/>
            <p:cNvSpPr txBox="1"/>
            <p:nvPr/>
          </p:nvSpPr>
          <p:spPr>
            <a:xfrm>
              <a:off x="1295100" y="269332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29" name="Google Shape;829;p30"/>
          <p:cNvGrpSpPr/>
          <p:nvPr/>
        </p:nvGrpSpPr>
        <p:grpSpPr>
          <a:xfrm>
            <a:off x="4147838" y="1597950"/>
            <a:ext cx="1095300" cy="1462875"/>
            <a:chOff x="1763850" y="1596150"/>
            <a:chExt cx="1095300" cy="1462875"/>
          </a:xfrm>
        </p:grpSpPr>
        <p:sp>
          <p:nvSpPr>
            <p:cNvPr id="830" name="Google Shape;830;p30"/>
            <p:cNvSpPr txBox="1"/>
            <p:nvPr/>
          </p:nvSpPr>
          <p:spPr>
            <a:xfrm>
              <a:off x="1763850" y="1596150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0x0010013D</a:t>
              </a:r>
              <a:endParaRPr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1" name="Google Shape;831;p30"/>
            <p:cNvSpPr txBox="1"/>
            <p:nvPr/>
          </p:nvSpPr>
          <p:spPr>
            <a:xfrm>
              <a:off x="1763850" y="19618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0x0030013B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2" name="Google Shape;832;p30"/>
            <p:cNvSpPr txBox="1"/>
            <p:nvPr/>
          </p:nvSpPr>
          <p:spPr>
            <a:xfrm>
              <a:off x="1763850" y="232757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0xF010013C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30"/>
            <p:cNvSpPr txBox="1"/>
            <p:nvPr/>
          </p:nvSpPr>
          <p:spPr>
            <a:xfrm>
              <a:off x="1763850" y="2693325"/>
              <a:ext cx="10953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latin typeface="Calibri"/>
                  <a:ea typeface="Calibri"/>
                  <a:cs typeface="Calibri"/>
                  <a:sym typeface="Calibri"/>
                </a:rPr>
                <a:t>0xC030013F</a:t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965725" y="1596138"/>
            <a:ext cx="653100" cy="1466475"/>
            <a:chOff x="1295100" y="1596150"/>
            <a:chExt cx="653100" cy="1466475"/>
          </a:xfrm>
        </p:grpSpPr>
        <p:sp>
          <p:nvSpPr>
            <p:cNvPr id="835" name="Google Shape;835;p30"/>
            <p:cNvSpPr txBox="1"/>
            <p:nvPr/>
          </p:nvSpPr>
          <p:spPr>
            <a:xfrm>
              <a:off x="1295100" y="1596150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1|0|3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30"/>
            <p:cNvSpPr txBox="1"/>
            <p:nvPr/>
          </p:nvSpPr>
          <p:spPr>
            <a:xfrm>
              <a:off x="1295100" y="19600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1|0|0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30"/>
            <p:cNvSpPr txBox="1"/>
            <p:nvPr/>
          </p:nvSpPr>
          <p:spPr>
            <a:xfrm>
              <a:off x="1295100" y="233117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1|0|2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30"/>
            <p:cNvSpPr txBox="1"/>
            <p:nvPr/>
          </p:nvSpPr>
          <p:spPr>
            <a:xfrm>
              <a:off x="1295100" y="2693325"/>
              <a:ext cx="65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 sz="1200">
                  <a:latin typeface="Calibri"/>
                  <a:ea typeface="Calibri"/>
                  <a:cs typeface="Calibri"/>
                  <a:sym typeface="Calibri"/>
                </a:rPr>
                <a:t>1|0|1</a:t>
              </a:r>
              <a:endParaRPr sz="12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9" name="Google Shape;839;p30"/>
          <p:cNvSpPr txBox="1"/>
          <p:nvPr/>
        </p:nvSpPr>
        <p:spPr>
          <a:xfrm>
            <a:off x="300875" y="4258725"/>
            <a:ext cx="5033400" cy="22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(9)   UM ⇒ Read from L2 &lt;0x0010013D&gt;</a:t>
            </a:r>
            <a:endParaRPr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30"/>
          <p:cNvSpPr txBox="1"/>
          <p:nvPr/>
        </p:nvSpPr>
        <p:spPr>
          <a:xfrm>
            <a:off x="4473650" y="634313"/>
            <a:ext cx="403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vi" sz="1800" baseline="30000"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lang="vi" sz="18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vi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Calculated expected result by hand!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1" name="Google Shape;841;p30"/>
          <p:cNvSpPr txBox="1"/>
          <p:nvPr/>
        </p:nvSpPr>
        <p:spPr>
          <a:xfrm>
            <a:off x="4473650" y="634313"/>
            <a:ext cx="403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vi" sz="1800" baseline="30000"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vi" sz="18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vi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Compare! - L1 ⇔ L2 messages!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2" name="Google Shape;8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1213" y="1543900"/>
            <a:ext cx="7448550" cy="1504950"/>
          </a:xfrm>
          <a:prstGeom prst="rect">
            <a:avLst/>
          </a:prstGeom>
          <a:noFill/>
          <a:ln>
            <a:noFill/>
          </a:ln>
        </p:spPr>
      </p:pic>
      <p:sp>
        <p:nvSpPr>
          <p:cNvPr id="843" name="Google Shape;843;p30"/>
          <p:cNvSpPr txBox="1"/>
          <p:nvPr/>
        </p:nvSpPr>
        <p:spPr>
          <a:xfrm>
            <a:off x="4473650" y="634313"/>
            <a:ext cx="403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vi" sz="1800" baseline="30000"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vi" sz="18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vi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Compare! - L1 Content!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4" name="Google Shape;84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6925" y="2998650"/>
            <a:ext cx="7477125" cy="1847850"/>
          </a:xfrm>
          <a:prstGeom prst="rect">
            <a:avLst/>
          </a:prstGeom>
          <a:noFill/>
          <a:ln>
            <a:noFill/>
          </a:ln>
        </p:spPr>
      </p:pic>
      <p:sp>
        <p:nvSpPr>
          <p:cNvPr id="845" name="Google Shape;845;p30"/>
          <p:cNvSpPr txBox="1"/>
          <p:nvPr/>
        </p:nvSpPr>
        <p:spPr>
          <a:xfrm>
            <a:off x="4473650" y="627250"/>
            <a:ext cx="4036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vi" sz="1800" baseline="30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vi" sz="18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Compare! - L1 Statistics!</a:t>
            </a:r>
            <a:endParaRPr sz="1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6" name="Google Shape;84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82500" y="1096031"/>
            <a:ext cx="3538250" cy="1882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6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600"/>
                                        <p:tgtEl>
                                          <p:spTgt spid="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8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600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600"/>
                                        <p:tgtEl>
                                          <p:spTgt spid="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6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6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600"/>
                                        <p:tgtEl>
                                          <p:spTgt spid="7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6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6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60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6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600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6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60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600"/>
                                        <p:tgtEl>
                                          <p:spTgt spid="7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600"/>
                                        <p:tgtEl>
                                          <p:spTgt spid="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6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60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6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6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6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6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6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6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6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6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6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6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8" dur="600"/>
                                        <p:tgtEl>
                                          <p:spTgt spid="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1" dur="6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4" dur="60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7" dur="60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0" dur="600"/>
                                        <p:tgtEl>
                                          <p:spTgt spid="7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3" dur="6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6" dur="6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600"/>
                            </p:stCondLst>
                            <p:childTnLst>
                              <p:par>
                                <p:cTn id="129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6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6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6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600"/>
                                        <p:tgtEl>
                                          <p:spTgt spid="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8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6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600"/>
                                        <p:tgtEl>
                                          <p:spTgt spid="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600"/>
                                        <p:tgtEl>
                                          <p:spTgt spid="8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6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6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600"/>
                                        <p:tgtEl>
                                          <p:spTgt spid="8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600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600"/>
                                        <p:tgtEl>
                                          <p:spTgt spid="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60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600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6" dur="6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7" dur="600"/>
                                        <p:tgtEl>
                                          <p:spTgt spid="8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600"/>
                            </p:stCondLst>
                            <p:childTnLst>
                              <p:par>
                                <p:cTn id="18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6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6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600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0" dur="6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600"/>
                                        <p:tgtEl>
                                          <p:spTgt spid="8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94" dur="1"/>
                                        <p:tgtEl>
                                          <p:spTgt spid="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600"/>
                            </p:stCondLst>
                            <p:childTnLst>
                              <p:par>
                                <p:cTn id="19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1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1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6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7" dur="6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8" dur="600"/>
                                        <p:tgtEl>
                                          <p:spTgt spid="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0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1" dur="600"/>
                                        <p:tgtEl>
                                          <p:spTgt spid="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00"/>
                            </p:stCondLst>
                            <p:childTnLst>
                              <p:par>
                                <p:cTn id="21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6" dur="6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7" dur="6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0" dur="600"/>
                                        <p:tgtEl>
                                          <p:spTgt spid="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31"/>
          <p:cNvSpPr txBox="1">
            <a:spLocks noGrp="1"/>
          </p:cNvSpPr>
          <p:nvPr>
            <p:ph type="body" idx="1"/>
          </p:nvPr>
        </p:nvSpPr>
        <p:spPr>
          <a:xfrm>
            <a:off x="2313616" y="1792536"/>
            <a:ext cx="6830384" cy="155842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000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vi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 A PROGRAM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2" name="Google Shape;852;p3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152196" y="1880250"/>
            <a:ext cx="3318300" cy="138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400" b="1" dirty="0">
                <a:solidFill>
                  <a:schemeClr val="bg1"/>
                </a:solidFill>
              </a:rPr>
              <a:t>Tables of Contents</a:t>
            </a:r>
            <a:endParaRPr sz="3400" b="1" dirty="0">
              <a:solidFill>
                <a:schemeClr val="bg1"/>
              </a:solidFill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3906025" y="472350"/>
            <a:ext cx="5012400" cy="41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vi" sz="3000" b="1" dirty="0">
                <a:solidFill>
                  <a:schemeClr val="bg1"/>
                </a:solidFill>
              </a:rPr>
              <a:t>Introduction</a:t>
            </a:r>
            <a:endParaRPr sz="3000" b="1" dirty="0">
              <a:solidFill>
                <a:schemeClr val="bg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vi" sz="3000" b="1" dirty="0">
                <a:solidFill>
                  <a:schemeClr val="bg1"/>
                </a:solidFill>
              </a:rPr>
              <a:t>Project Summary</a:t>
            </a:r>
            <a:endParaRPr sz="3000" b="1" dirty="0">
              <a:solidFill>
                <a:schemeClr val="bg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vi" sz="3000" b="1" dirty="0">
                <a:solidFill>
                  <a:schemeClr val="bg1"/>
                </a:solidFill>
              </a:rPr>
              <a:t>Cache Specifications</a:t>
            </a:r>
            <a:endParaRPr sz="3000" b="1" dirty="0">
              <a:solidFill>
                <a:schemeClr val="bg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vi" sz="3000" b="1" dirty="0">
                <a:solidFill>
                  <a:schemeClr val="bg1"/>
                </a:solidFill>
              </a:rPr>
              <a:t>Operations Implementation</a:t>
            </a:r>
            <a:endParaRPr sz="3000" b="1" dirty="0">
              <a:solidFill>
                <a:schemeClr val="bg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vi" sz="3000" b="1" dirty="0">
                <a:solidFill>
                  <a:schemeClr val="bg1"/>
                </a:solidFill>
              </a:rPr>
              <a:t>Testing and Verification</a:t>
            </a:r>
            <a:endParaRPr sz="3000" b="1" dirty="0">
              <a:solidFill>
                <a:schemeClr val="bg1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vi" sz="3000" b="1" dirty="0">
                <a:solidFill>
                  <a:schemeClr val="bg1"/>
                </a:solidFill>
              </a:rPr>
              <a:t>Simulate a program</a:t>
            </a:r>
            <a:endParaRPr sz="3000" b="1" dirty="0">
              <a:solidFill>
                <a:schemeClr val="bg1"/>
              </a:solidFill>
            </a:endParaRPr>
          </a:p>
        </p:txBody>
      </p:sp>
      <p:sp>
        <p:nvSpPr>
          <p:cNvPr id="136" name="Google Shape;136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</a:t>
            </a:fld>
            <a:endParaRPr/>
          </a:p>
        </p:txBody>
      </p:sp>
    </p:spTree>
  </p:cSld>
  <p:clrMapOvr>
    <a:masterClrMapping/>
  </p:clrMapOvr>
  <p:transition spd="med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32"/>
          <p:cNvSpPr txBox="1">
            <a:spLocks noGrp="1"/>
          </p:cNvSpPr>
          <p:nvPr>
            <p:ph type="title"/>
          </p:nvPr>
        </p:nvSpPr>
        <p:spPr>
          <a:xfrm>
            <a:off x="819150" y="499925"/>
            <a:ext cx="75057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vi" dirty="0">
                <a:solidFill>
                  <a:schemeClr val="bg1"/>
                </a:solidFill>
              </a:rPr>
              <a:t>Ripes and Ripes Cache Simulator: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858" name="Google Shape;858;p32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20</a:t>
            </a:fld>
            <a:endParaRPr/>
          </a:p>
        </p:txBody>
      </p:sp>
      <p:pic>
        <p:nvPicPr>
          <p:cNvPr id="859" name="Google Shape;85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813" y="1230425"/>
            <a:ext cx="5630376" cy="3050774"/>
          </a:xfrm>
          <a:prstGeom prst="rect">
            <a:avLst/>
          </a:prstGeom>
          <a:noFill/>
          <a:ln>
            <a:noFill/>
          </a:ln>
        </p:spPr>
      </p:pic>
      <p:sp>
        <p:nvSpPr>
          <p:cNvPr id="860" name="Google Shape;860;p32"/>
          <p:cNvSpPr txBox="1"/>
          <p:nvPr/>
        </p:nvSpPr>
        <p:spPr>
          <a:xfrm>
            <a:off x="819150" y="1230425"/>
            <a:ext cx="74256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Ripes is a RISC-V ISA simulator (both 32-bit and 64-bit)!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Ripes support split L1 cache simulator!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●"/>
            </a:pP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Ripes allows adjustment on Associativity </a:t>
            </a:r>
            <a:r>
              <a:rPr lang="vi" sz="1800" dirty="0">
                <a:latin typeface="Calibri"/>
                <a:ea typeface="Calibri"/>
                <a:cs typeface="Calibri"/>
                <a:sym typeface="Calibri"/>
              </a:rPr>
              <a:t>and Policies of cache!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1" name="Google Shape;86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896" y="259883"/>
            <a:ext cx="7824107" cy="4623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6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6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6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"/>
                            </p:stCondLst>
                            <p:childTnLst>
                              <p:par>
                                <p:cTn id="1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6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6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6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10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3"/>
          <p:cNvSpPr txBox="1">
            <a:spLocks noGrp="1"/>
          </p:cNvSpPr>
          <p:nvPr>
            <p:ph type="title"/>
          </p:nvPr>
        </p:nvSpPr>
        <p:spPr>
          <a:xfrm>
            <a:off x="819150" y="499925"/>
            <a:ext cx="75057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vi" b="1" dirty="0">
                <a:solidFill>
                  <a:schemeClr val="bg1"/>
                </a:solidFill>
              </a:rPr>
              <a:t>Simulate Simple Program: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867" name="Google Shape;867;p3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21</a:t>
            </a:fld>
            <a:endParaRPr/>
          </a:p>
        </p:txBody>
      </p:sp>
      <p:sp>
        <p:nvSpPr>
          <p:cNvPr id="868" name="Google Shape;868;p33"/>
          <p:cNvSpPr txBox="1"/>
          <p:nvPr/>
        </p:nvSpPr>
        <p:spPr>
          <a:xfrm>
            <a:off x="819150" y="1230425"/>
            <a:ext cx="75717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Write a simple assembly program which read data, modify them and then store new data into the memory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Convert the program to trace files format!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Simulate the program in Ripes and obtain Cache statistics!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Simulate the trace files!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AutoNum type="arabicPeriod"/>
            </a:pP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Compare the result in step 3 and 4!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69" name="Google Shape;869;p33"/>
          <p:cNvGraphicFramePr/>
          <p:nvPr>
            <p:extLst>
              <p:ext uri="{D42A27DB-BD31-4B8C-83A1-F6EECF244321}">
                <p14:modId xmlns:p14="http://schemas.microsoft.com/office/powerpoint/2010/main" val="1102485869"/>
              </p:ext>
            </p:extLst>
          </p:nvPr>
        </p:nvGraphicFramePr>
        <p:xfrm>
          <a:off x="927521" y="1351398"/>
          <a:ext cx="7239000" cy="2877282"/>
        </p:xfrm>
        <a:graphic>
          <a:graphicData uri="http://schemas.openxmlformats.org/drawingml/2006/table">
            <a:tbl>
              <a:tblPr>
                <a:noFill/>
                <a:tableStyleId>{18045CB1-BEE9-45EA-9CA8-A671BFC26E4B}</a:tableStyleId>
              </a:tblPr>
              <a:tblGrid>
                <a:gridCol w="3619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/>
                        <a:t>Main:</a:t>
                      </a:r>
                      <a:endParaRPr sz="16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/>
                        <a:t>T1:</a:t>
                      </a:r>
                      <a:endParaRPr sz="16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/>
                        <a:t>lui x4, 0x10000</a:t>
                      </a:r>
                      <a:endParaRPr sz="16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/>
                        <a:t>addi x4, x4, 0x03c</a:t>
                      </a:r>
                      <a:endParaRPr sz="16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/>
                        <a:t>lw x5, 0(x4)</a:t>
                      </a:r>
                      <a:endParaRPr sz="16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/>
                        <a:t>addi x5, x5, 1</a:t>
                      </a:r>
                      <a:endParaRPr sz="160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/>
                        <a:t>sw x5, 0(x4)</a:t>
                      </a:r>
                      <a:endParaRPr sz="160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 b="1"/>
                        <a:t>…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 b="1"/>
                        <a:t>…</a:t>
                      </a:r>
                      <a:endParaRPr sz="1600" b="1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 b="1"/>
                        <a:t>…</a:t>
                      </a:r>
                      <a:endParaRPr sz="16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 dirty="0"/>
                        <a:t>T11:</a:t>
                      </a:r>
                      <a:endParaRPr sz="16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 dirty="0"/>
                        <a:t>lui x4, 0x17200</a:t>
                      </a:r>
                      <a:endParaRPr sz="16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 dirty="0"/>
                        <a:t>addi x4, x4, 0x03c</a:t>
                      </a:r>
                      <a:endParaRPr sz="16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 dirty="0"/>
                        <a:t>addi x10, x0, 20</a:t>
                      </a:r>
                      <a:endParaRPr sz="16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 dirty="0"/>
                        <a:t>sw x10, 0(x4)</a:t>
                      </a:r>
                      <a:endParaRPr sz="16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 dirty="0"/>
                        <a:t>lui x4, 0x17e00</a:t>
                      </a:r>
                      <a:endParaRPr sz="16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 dirty="0"/>
                        <a:t>addi x4, x4, 0x02c</a:t>
                      </a:r>
                      <a:endParaRPr sz="1600" dirty="0"/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600" dirty="0"/>
                        <a:t>lw x10, 0(x4)</a:t>
                      </a:r>
                      <a:endParaRPr sz="16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0" name="Google Shape;870;p33"/>
          <p:cNvGraphicFramePr/>
          <p:nvPr>
            <p:extLst>
              <p:ext uri="{D42A27DB-BD31-4B8C-83A1-F6EECF244321}">
                <p14:modId xmlns:p14="http://schemas.microsoft.com/office/powerpoint/2010/main" val="2286311153"/>
              </p:ext>
            </p:extLst>
          </p:nvPr>
        </p:nvGraphicFramePr>
        <p:xfrm>
          <a:off x="927521" y="1335353"/>
          <a:ext cx="7239000" cy="2941175"/>
        </p:xfrm>
        <a:graphic>
          <a:graphicData uri="http://schemas.openxmlformats.org/drawingml/2006/table">
            <a:tbl>
              <a:tblPr>
                <a:noFill/>
                <a:tableStyleId>{18045CB1-BEE9-45EA-9CA8-A671BFC26E4B}</a:tableStyleId>
              </a:tblPr>
              <a:tblGrid>
                <a:gridCol w="3619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9411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 dirty="0">
                          <a:solidFill>
                            <a:schemeClr val="bg1"/>
                          </a:solidFill>
                        </a:rPr>
                        <a:t>Convert to trace file:</a:t>
                      </a:r>
                      <a:endParaRPr sz="15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 dirty="0">
                          <a:solidFill>
                            <a:schemeClr val="bg1"/>
                          </a:solidFill>
                        </a:rPr>
                        <a:t>2 00000000 //lui x4, 0x10000            -   T1</a:t>
                      </a:r>
                      <a:endParaRPr sz="15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 dirty="0">
                          <a:solidFill>
                            <a:schemeClr val="bg1"/>
                          </a:solidFill>
                        </a:rPr>
                        <a:t>2 00000004 //addi x4, x4, 0x03c</a:t>
                      </a:r>
                      <a:endParaRPr sz="15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 dirty="0">
                          <a:solidFill>
                            <a:schemeClr val="bg1"/>
                          </a:solidFill>
                        </a:rPr>
                        <a:t>2 00000008 //lw x5, 0(x4)</a:t>
                      </a:r>
                      <a:endParaRPr sz="15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 dirty="0">
                          <a:solidFill>
                            <a:schemeClr val="bg1"/>
                          </a:solidFill>
                        </a:rPr>
                        <a:t>0 1000003c //Read data at 0x1000003c</a:t>
                      </a:r>
                      <a:endParaRPr sz="15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 dirty="0">
                          <a:solidFill>
                            <a:schemeClr val="bg1"/>
                          </a:solidFill>
                        </a:rPr>
                        <a:t>2 0000000c //addi x5, x5, 1</a:t>
                      </a:r>
                      <a:endParaRPr sz="15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 dirty="0">
                          <a:solidFill>
                            <a:schemeClr val="bg1"/>
                          </a:solidFill>
                        </a:rPr>
                        <a:t>2 00000010 //sw x5, 0(x4)</a:t>
                      </a:r>
                      <a:endParaRPr sz="15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 dirty="0">
                          <a:solidFill>
                            <a:schemeClr val="bg1"/>
                          </a:solidFill>
                        </a:rPr>
                        <a:t>1 1000003c //Write data to 0x1000003c</a:t>
                      </a:r>
                      <a:endParaRPr sz="15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 b="1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sz="1500" b="1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 b="1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sz="1500" b="1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 b="1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sz="1500" b="1"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 dirty="0">
                          <a:solidFill>
                            <a:schemeClr val="bg1"/>
                          </a:solidFill>
                        </a:rPr>
                        <a:t>2 000000bc //lui x4, 0x17200            -   T11</a:t>
                      </a:r>
                      <a:endParaRPr sz="15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 dirty="0">
                          <a:solidFill>
                            <a:schemeClr val="bg1"/>
                          </a:solidFill>
                        </a:rPr>
                        <a:t>2 000000c0 //addi x4, x4, 0x03c</a:t>
                      </a:r>
                      <a:endParaRPr sz="15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 dirty="0">
                          <a:solidFill>
                            <a:schemeClr val="bg1"/>
                          </a:solidFill>
                        </a:rPr>
                        <a:t>2 000000c4 //addi x10, x0, 20</a:t>
                      </a:r>
                      <a:endParaRPr sz="15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 dirty="0">
                          <a:solidFill>
                            <a:schemeClr val="bg1"/>
                          </a:solidFill>
                        </a:rPr>
                        <a:t>2 000000c8 //sw x10, 0(x4)</a:t>
                      </a:r>
                      <a:endParaRPr sz="15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 dirty="0">
                          <a:solidFill>
                            <a:schemeClr val="bg1"/>
                          </a:solidFill>
                        </a:rPr>
                        <a:t>1 1720003c //Write data to 0x1720003c</a:t>
                      </a:r>
                      <a:endParaRPr sz="15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 dirty="0">
                          <a:solidFill>
                            <a:schemeClr val="bg1"/>
                          </a:solidFill>
                        </a:rPr>
                        <a:t>2 000000cc //lui x4, 0x17e00</a:t>
                      </a:r>
                      <a:endParaRPr sz="15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 dirty="0">
                          <a:solidFill>
                            <a:schemeClr val="bg1"/>
                          </a:solidFill>
                        </a:rPr>
                        <a:t>2 000000d0 //addi x4, x4, 0x02c</a:t>
                      </a:r>
                      <a:endParaRPr sz="15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 dirty="0">
                          <a:solidFill>
                            <a:schemeClr val="bg1"/>
                          </a:solidFill>
                        </a:rPr>
                        <a:t>2 000000d4 //lw x10, 0(x4)</a:t>
                      </a:r>
                      <a:endParaRPr sz="15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 dirty="0">
                          <a:solidFill>
                            <a:schemeClr val="bg1"/>
                          </a:solidFill>
                        </a:rPr>
                        <a:t>0 17e0002c //Read data at 0x17e0002c</a:t>
                      </a:r>
                      <a:endParaRPr sz="15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500" dirty="0">
                          <a:solidFill>
                            <a:schemeClr val="bg1"/>
                          </a:solidFill>
                        </a:rPr>
                        <a:t>9</a:t>
                      </a:r>
                      <a:endParaRPr sz="1500" dirty="0">
                        <a:solidFill>
                          <a:schemeClr val="bg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bg1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871" name="Google Shape;871;p33"/>
          <p:cNvGrpSpPr/>
          <p:nvPr/>
        </p:nvGrpSpPr>
        <p:grpSpPr>
          <a:xfrm>
            <a:off x="1093454" y="1326138"/>
            <a:ext cx="7571688" cy="3093513"/>
            <a:chOff x="819150" y="1195675"/>
            <a:chExt cx="7571688" cy="3093513"/>
          </a:xfrm>
        </p:grpSpPr>
        <p:pic>
          <p:nvPicPr>
            <p:cNvPr id="872" name="Google Shape;872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19150" y="1195675"/>
              <a:ext cx="4780875" cy="30935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3" name="Google Shape;873;p3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00013" y="1195675"/>
              <a:ext cx="2790825" cy="1257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4" name="Google Shape;874;p33"/>
          <p:cNvGrpSpPr/>
          <p:nvPr/>
        </p:nvGrpSpPr>
        <p:grpSpPr>
          <a:xfrm>
            <a:off x="947372" y="1326138"/>
            <a:ext cx="7992062" cy="3025025"/>
            <a:chOff x="819151" y="1195676"/>
            <a:chExt cx="7992062" cy="3025025"/>
          </a:xfrm>
        </p:grpSpPr>
        <p:pic>
          <p:nvPicPr>
            <p:cNvPr id="875" name="Google Shape;875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9151" y="1195676"/>
              <a:ext cx="4782150" cy="3025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6" name="Google Shape;876;p3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5601288" y="1230425"/>
              <a:ext cx="3209925" cy="116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600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" dur="600"/>
                                        <p:tgtEl>
                                          <p:spTgt spid="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6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6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600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6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6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10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000"/>
                                        <p:tgtEl>
                                          <p:spTgt spid="8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6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6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6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600"/>
                                        <p:tgtEl>
                                          <p:spTgt spid="8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600"/>
                            </p:stCondLst>
                            <p:childTnLst>
                              <p:par>
                                <p:cTn id="48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6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600"/>
                                        <p:tgtEl>
                                          <p:spTgt spid="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2">
              <a:lumMod val="60000"/>
              <a:lumOff val="40000"/>
            </a:schemeClr>
          </a:bgClr>
        </a:pattFill>
        <a:effectLst/>
      </p:bgPr>
    </p:bg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34"/>
          <p:cNvSpPr txBox="1">
            <a:spLocks noGrp="1"/>
          </p:cNvSpPr>
          <p:nvPr>
            <p:ph type="title"/>
          </p:nvPr>
        </p:nvSpPr>
        <p:spPr>
          <a:xfrm>
            <a:off x="2119745" y="1744491"/>
            <a:ext cx="7024255" cy="19546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listening</a:t>
            </a:r>
            <a:r>
              <a:rPr lang="en-US" sz="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&lt;3</a:t>
            </a:r>
            <a:endParaRPr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2" name="Google Shape;882;p3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22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body" idx="1"/>
          </p:nvPr>
        </p:nvSpPr>
        <p:spPr>
          <a:xfrm>
            <a:off x="1728900" y="1862740"/>
            <a:ext cx="7415100" cy="126145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000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vi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499925"/>
            <a:ext cx="75057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chemeClr val="bg1"/>
                </a:solidFill>
              </a:rPr>
              <a:t>Why do we need cache?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791475" y="1230425"/>
            <a:ext cx="7505700" cy="56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vi" sz="2200">
                <a:solidFill>
                  <a:schemeClr val="bg1"/>
                </a:solidFill>
              </a:rPr>
              <a:t>CPU speed &gt;&gt; Memory speed</a:t>
            </a:r>
            <a:endParaRPr sz="2200">
              <a:solidFill>
                <a:schemeClr val="bg1"/>
              </a:solidFill>
            </a:endParaRPr>
          </a:p>
        </p:txBody>
      </p:sp>
      <p:sp>
        <p:nvSpPr>
          <p:cNvPr id="160" name="Google Shape;160;p16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4</a:t>
            </a:fld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4294967295"/>
          </p:nvPr>
        </p:nvSpPr>
        <p:spPr>
          <a:xfrm>
            <a:off x="0" y="1922463"/>
            <a:ext cx="7505700" cy="560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vi" sz="2200" dirty="0">
                <a:solidFill>
                  <a:schemeClr val="bg1"/>
                </a:solidFill>
              </a:rPr>
              <a:t>Program exhibit “Principle of Locality”: temporal and spatial</a:t>
            </a:r>
            <a:endParaRPr sz="2200" dirty="0">
              <a:solidFill>
                <a:schemeClr val="bg1"/>
              </a:solidFill>
            </a:endParaRPr>
          </a:p>
        </p:txBody>
      </p:sp>
      <p:sp>
        <p:nvSpPr>
          <p:cNvPr id="156" name="Google Shape;156;p16"/>
          <p:cNvSpPr txBox="1">
            <a:spLocks noGrp="1"/>
          </p:cNvSpPr>
          <p:nvPr>
            <p:ph type="body" idx="4294967295"/>
          </p:nvPr>
        </p:nvSpPr>
        <p:spPr>
          <a:xfrm>
            <a:off x="0" y="2482850"/>
            <a:ext cx="4076700" cy="55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vi" sz="2000" b="1" dirty="0">
                <a:solidFill>
                  <a:schemeClr val="bg1"/>
                </a:solidFill>
              </a:rPr>
              <a:t>Loop</a:t>
            </a:r>
            <a:endParaRPr sz="2000" b="1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vi" sz="2000" b="1" dirty="0">
                <a:solidFill>
                  <a:schemeClr val="bg1"/>
                </a:solidFill>
              </a:rPr>
              <a:t>Sequential access to array</a:t>
            </a:r>
            <a:endParaRPr sz="2000" b="1" dirty="0">
              <a:solidFill>
                <a:schemeClr val="bg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vi" sz="2000" b="1" dirty="0">
                <a:solidFill>
                  <a:schemeClr val="bg1"/>
                </a:solidFill>
              </a:rPr>
              <a:t>Instruction fetch,....</a:t>
            </a:r>
            <a:endParaRPr sz="2000" b="1" dirty="0">
              <a:solidFill>
                <a:schemeClr val="bg1"/>
              </a:solidFill>
            </a:endParaRPr>
          </a:p>
        </p:txBody>
      </p:sp>
      <p:sp>
        <p:nvSpPr>
          <p:cNvPr id="157" name="Google Shape;157;p16"/>
          <p:cNvSpPr txBox="1">
            <a:spLocks noGrp="1"/>
          </p:cNvSpPr>
          <p:nvPr>
            <p:ph type="body" idx="4294967295"/>
          </p:nvPr>
        </p:nvSpPr>
        <p:spPr>
          <a:xfrm>
            <a:off x="0" y="2613025"/>
            <a:ext cx="7505700" cy="560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vi" sz="2200" dirty="0">
                <a:solidFill>
                  <a:schemeClr val="bg1"/>
                </a:solidFill>
              </a:rPr>
              <a:t>Adding Cache to memory hierarchy!</a:t>
            </a:r>
            <a:endParaRPr sz="2200" dirty="0">
              <a:solidFill>
                <a:schemeClr val="bg1"/>
              </a:solidFill>
            </a:endParaRPr>
          </a:p>
        </p:txBody>
      </p:sp>
      <p:sp>
        <p:nvSpPr>
          <p:cNvPr id="159" name="Google Shape;159;p16"/>
          <p:cNvSpPr txBox="1">
            <a:spLocks noGrp="1"/>
          </p:cNvSpPr>
          <p:nvPr>
            <p:ph type="body" idx="4294967295"/>
          </p:nvPr>
        </p:nvSpPr>
        <p:spPr>
          <a:xfrm>
            <a:off x="0" y="3173413"/>
            <a:ext cx="7505700" cy="560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617" algn="l" rtl="0">
              <a:spcBef>
                <a:spcPts val="0"/>
              </a:spcBef>
              <a:spcAft>
                <a:spcPts val="0"/>
              </a:spcAft>
              <a:buSzPts val="2205"/>
              <a:buChar char="●"/>
            </a:pPr>
            <a:r>
              <a:rPr lang="vi" sz="2205" dirty="0">
                <a:solidFill>
                  <a:schemeClr val="bg1"/>
                </a:solidFill>
              </a:rPr>
              <a:t>Goal of project: Simulate the behavior of Cache system using C language</a:t>
            </a:r>
            <a:endParaRPr sz="2205" dirty="0">
              <a:solidFill>
                <a:schemeClr val="bg1"/>
              </a:solidFill>
            </a:endParaRPr>
          </a:p>
        </p:txBody>
      </p:sp>
      <p:pic>
        <p:nvPicPr>
          <p:cNvPr id="158" name="Google Shape;15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442" y="3171825"/>
            <a:ext cx="4401733" cy="1604075"/>
          </a:xfrm>
          <a:prstGeom prst="rect">
            <a:avLst/>
          </a:prstGeom>
          <a:solidFill>
            <a:schemeClr val="dk2"/>
          </a:solidFill>
          <a:ln>
            <a:noFill/>
          </a:ln>
        </p:spPr>
      </p:pic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>
            <a:spLocks noGrp="1"/>
          </p:cNvSpPr>
          <p:nvPr>
            <p:ph type="body" idx="1"/>
          </p:nvPr>
        </p:nvSpPr>
        <p:spPr>
          <a:xfrm>
            <a:off x="1728900" y="2269199"/>
            <a:ext cx="7415100" cy="10004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000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vi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6" name="Google Shape;166;p17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>
            <a:spLocks noGrp="1"/>
          </p:cNvSpPr>
          <p:nvPr>
            <p:ph type="title"/>
          </p:nvPr>
        </p:nvSpPr>
        <p:spPr>
          <a:xfrm>
            <a:off x="819150" y="499925"/>
            <a:ext cx="75057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bg1"/>
                </a:solidFill>
              </a:rPr>
              <a:t>What do we do?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87" name="Google Shape;187;p1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6</a:t>
            </a:fld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title" idx="4294967295"/>
          </p:nvPr>
        </p:nvSpPr>
        <p:spPr>
          <a:xfrm>
            <a:off x="0" y="2338388"/>
            <a:ext cx="7505700" cy="73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chemeClr val="bg1"/>
                </a:solidFill>
              </a:rPr>
              <a:t>Simulation by trace file: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1" name="Google Shape;181;p18"/>
          <p:cNvSpPr txBox="1">
            <a:spLocks noGrp="1"/>
          </p:cNvSpPr>
          <p:nvPr>
            <p:ph type="title" idx="4294967295"/>
          </p:nvPr>
        </p:nvSpPr>
        <p:spPr>
          <a:xfrm>
            <a:off x="0" y="479425"/>
            <a:ext cx="7505700" cy="7318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chemeClr val="bg1"/>
                </a:solidFill>
              </a:rPr>
              <a:t>L1 ⇔ L2 message displaying: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85" name="Google Shape;185;p18"/>
          <p:cNvSpPr txBox="1">
            <a:spLocks noGrp="1"/>
          </p:cNvSpPr>
          <p:nvPr>
            <p:ph type="title" idx="4294967295"/>
          </p:nvPr>
        </p:nvSpPr>
        <p:spPr>
          <a:xfrm>
            <a:off x="8850" y="2343195"/>
            <a:ext cx="7505700" cy="73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chemeClr val="bg1"/>
                </a:solidFill>
              </a:rPr>
              <a:t>Displaying Mode: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819150" y="1230425"/>
            <a:ext cx="7505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vi" sz="20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Design a 2-level Cache simulation program for a 32-bit processor</a:t>
            </a:r>
            <a:endParaRPr sz="20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vi" sz="2000" b="1" u="sng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r>
              <a:rPr lang="vi" sz="20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Cache Coherence required!</a:t>
            </a:r>
            <a:endParaRPr sz="20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819150" y="3069125"/>
            <a:ext cx="52785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➔"/>
            </a:pPr>
            <a:r>
              <a:rPr lang="vi" sz="20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Contain multiple lines with following format: </a:t>
            </a:r>
            <a:endParaRPr sz="20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&lt;operation&gt; &lt;address&gt;</a:t>
            </a:r>
            <a:endParaRPr sz="20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5" name="Google Shape;175;p18"/>
          <p:cNvGraphicFramePr/>
          <p:nvPr>
            <p:extLst>
              <p:ext uri="{D42A27DB-BD31-4B8C-83A1-F6EECF244321}">
                <p14:modId xmlns:p14="http://schemas.microsoft.com/office/powerpoint/2010/main" val="2275508624"/>
              </p:ext>
            </p:extLst>
          </p:nvPr>
        </p:nvGraphicFramePr>
        <p:xfrm>
          <a:off x="6057950" y="2434625"/>
          <a:ext cx="2640225" cy="2331540"/>
        </p:xfrm>
        <a:graphic>
          <a:graphicData uri="http://schemas.openxmlformats.org/drawingml/2006/table">
            <a:tbl>
              <a:tblPr>
                <a:noFill/>
                <a:tableStyleId>{18045CB1-BEE9-45EA-9CA8-A671BFC26E4B}</a:tableStyleId>
              </a:tblPr>
              <a:tblGrid>
                <a:gridCol w="441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8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Read 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Write 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Instruction Fetch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36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L2 Eviction command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36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Clear cache + statistics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36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Print Cache summary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76" name="Google Shape;176;p18"/>
          <p:cNvCxnSpPr/>
          <p:nvPr/>
        </p:nvCxnSpPr>
        <p:spPr>
          <a:xfrm>
            <a:off x="1603875" y="3802325"/>
            <a:ext cx="0" cy="2628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8"/>
          <p:cNvCxnSpPr/>
          <p:nvPr/>
        </p:nvCxnSpPr>
        <p:spPr>
          <a:xfrm>
            <a:off x="1596975" y="4058100"/>
            <a:ext cx="39336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8"/>
          <p:cNvCxnSpPr/>
          <p:nvPr/>
        </p:nvCxnSpPr>
        <p:spPr>
          <a:xfrm rot="10800000">
            <a:off x="5530650" y="3601850"/>
            <a:ext cx="0" cy="470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9" name="Google Shape;179;p18"/>
          <p:cNvCxnSpPr>
            <a:endCxn id="174" idx="3"/>
          </p:cNvCxnSpPr>
          <p:nvPr/>
        </p:nvCxnSpPr>
        <p:spPr>
          <a:xfrm>
            <a:off x="5537550" y="3615725"/>
            <a:ext cx="560100" cy="75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18"/>
          <p:cNvCxnSpPr/>
          <p:nvPr/>
        </p:nvCxnSpPr>
        <p:spPr>
          <a:xfrm>
            <a:off x="960950" y="3809225"/>
            <a:ext cx="11823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2" name="Google Shape;182;p18"/>
          <p:cNvSpPr txBox="1"/>
          <p:nvPr/>
        </p:nvSpPr>
        <p:spPr>
          <a:xfrm>
            <a:off x="819150" y="1210625"/>
            <a:ext cx="7505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➔"/>
            </a:pPr>
            <a:r>
              <a:rPr lang="vi" sz="20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The L1 ⇔ L2 message is displaying by following format:</a:t>
            </a:r>
            <a:endParaRPr sz="20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20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&lt;message&gt; &lt;address&gt;</a:t>
            </a:r>
            <a:endParaRPr sz="20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3" name="Google Shape;183;p18"/>
          <p:cNvGraphicFramePr/>
          <p:nvPr>
            <p:extLst>
              <p:ext uri="{D42A27DB-BD31-4B8C-83A1-F6EECF244321}">
                <p14:modId xmlns:p14="http://schemas.microsoft.com/office/powerpoint/2010/main" val="3196180668"/>
              </p:ext>
            </p:extLst>
          </p:nvPr>
        </p:nvGraphicFramePr>
        <p:xfrm>
          <a:off x="6057950" y="1642225"/>
          <a:ext cx="2640225" cy="1165770"/>
        </p:xfrm>
        <a:graphic>
          <a:graphicData uri="http://schemas.openxmlformats.org/drawingml/2006/table">
            <a:tbl>
              <a:tblPr>
                <a:noFill/>
                <a:tableStyleId>{18045CB1-BEE9-45EA-9CA8-A671BFC26E4B}</a:tableStyleId>
              </a:tblPr>
              <a:tblGrid>
                <a:gridCol w="44137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988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4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Read 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2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Write data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49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Read for Ownership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184" name="Google Shape;184;p18"/>
          <p:cNvCxnSpPr/>
          <p:nvPr/>
        </p:nvCxnSpPr>
        <p:spPr>
          <a:xfrm>
            <a:off x="4625000" y="1804375"/>
            <a:ext cx="1424100" cy="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186" name="Google Shape;186;p18"/>
          <p:cNvGraphicFramePr/>
          <p:nvPr>
            <p:extLst>
              <p:ext uri="{D42A27DB-BD31-4B8C-83A1-F6EECF244321}">
                <p14:modId xmlns:p14="http://schemas.microsoft.com/office/powerpoint/2010/main" val="2375659907"/>
              </p:ext>
            </p:extLst>
          </p:nvPr>
        </p:nvGraphicFramePr>
        <p:xfrm>
          <a:off x="952500" y="3069125"/>
          <a:ext cx="7239000" cy="1394400"/>
        </p:xfrm>
        <a:graphic>
          <a:graphicData uri="http://schemas.openxmlformats.org/drawingml/2006/table">
            <a:tbl>
              <a:tblPr>
                <a:noFill/>
                <a:tableStyleId>{18045CB1-BEE9-45EA-9CA8-A671BFC26E4B}</a:tableStyleId>
              </a:tblPr>
              <a:tblGrid>
                <a:gridCol w="36195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b="1"/>
                        <a:t>Mode 0 (for each L1 Cache)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b="1"/>
                        <a:t>Mode 1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Cache content (Valid line only)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# of Read/Write Accesses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# of Hits/Misses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/>
                        <a:t># Hit Ratio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vi"/>
                        <a:t>Mode 0 + L1 ⇔ L2 message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8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8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8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8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8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8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8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xit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3" presetClass="exit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10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10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500"/>
                            </p:stCondLst>
                            <p:childTnLst>
                              <p:par>
                                <p:cTn id="8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8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300"/>
                            </p:stCondLst>
                            <p:childTnLst>
                              <p:par>
                                <p:cTn id="8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8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1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8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4900"/>
                            </p:stCondLst>
                            <p:childTnLst>
                              <p:par>
                                <p:cTn id="94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6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8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00"/>
                            </p:stCondLst>
                            <p:childTnLst>
                              <p:par>
                                <p:cTn id="10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8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>
            <a:spLocks noGrp="1"/>
          </p:cNvSpPr>
          <p:nvPr>
            <p:ph type="body" idx="1"/>
          </p:nvPr>
        </p:nvSpPr>
        <p:spPr>
          <a:xfrm>
            <a:off x="1427018" y="2380337"/>
            <a:ext cx="7716982" cy="127033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4000"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vi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CACHE SPECIFICATIONS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3" name="Google Shape;193;p19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14:flip dir="l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"/>
          <p:cNvSpPr txBox="1">
            <a:spLocks noGrp="1"/>
          </p:cNvSpPr>
          <p:nvPr>
            <p:ph type="title"/>
          </p:nvPr>
        </p:nvSpPr>
        <p:spPr>
          <a:xfrm>
            <a:off x="819150" y="499925"/>
            <a:ext cx="7505700" cy="73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vi" b="1" dirty="0">
                <a:solidFill>
                  <a:schemeClr val="bg1"/>
                </a:solidFill>
              </a:rPr>
              <a:t>Addressing: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16" name="Google Shape;216;p20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8</a:t>
            </a:fld>
            <a:endParaRPr/>
          </a:p>
        </p:txBody>
      </p:sp>
      <p:graphicFrame>
        <p:nvGraphicFramePr>
          <p:cNvPr id="199" name="Google Shape;199;p20"/>
          <p:cNvGraphicFramePr/>
          <p:nvPr/>
        </p:nvGraphicFramePr>
        <p:xfrm>
          <a:off x="952500" y="1230425"/>
          <a:ext cx="7239000" cy="3064855"/>
        </p:xfrm>
        <a:graphic>
          <a:graphicData uri="http://schemas.openxmlformats.org/drawingml/2006/table">
            <a:tbl>
              <a:tblPr>
                <a:noFill/>
                <a:tableStyleId>{18045CB1-BEE9-45EA-9CA8-A671BFC26E4B}</a:tableStyleId>
              </a:tblPr>
              <a:tblGrid>
                <a:gridCol w="2413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4130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51600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 b="1" dirty="0"/>
                        <a:t>Both L1 Data Cache and L1 Instruction Cache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3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 dirty="0">
                          <a:solidFill>
                            <a:srgbClr val="FF0000"/>
                          </a:solidFill>
                        </a:rPr>
                        <a:t>Tag</a:t>
                      </a:r>
                      <a:endParaRPr sz="1800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rgbClr val="FF0000"/>
                          </a:solidFill>
                        </a:rPr>
                        <a:t>Set Index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>
                          <a:solidFill>
                            <a:srgbClr val="FF0000"/>
                          </a:solidFill>
                        </a:rPr>
                        <a:t>Bytes offset</a:t>
                      </a:r>
                      <a:endParaRPr sz="180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2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1761925"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0" name="Google Shape;200;p20"/>
          <p:cNvSpPr txBox="1"/>
          <p:nvPr/>
        </p:nvSpPr>
        <p:spPr>
          <a:xfrm>
            <a:off x="1039350" y="2505588"/>
            <a:ext cx="706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16K Sets = 2</a:t>
            </a:r>
            <a:r>
              <a:rPr lang="vi" sz="1800" baseline="30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14</a:t>
            </a: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Sets ⟶ 14 bits for “Set Index”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4167600" y="2110050"/>
            <a:ext cx="80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14 bits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1039350" y="2967288"/>
            <a:ext cx="706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Cache Line size = 64 bytes = 2</a:t>
            </a:r>
            <a:r>
              <a:rPr lang="vi" sz="1800" baseline="300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6</a:t>
            </a: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⟶ 6 bits for “Bytes offset”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3" name="Google Shape;203;p20"/>
          <p:cNvGrpSpPr/>
          <p:nvPr/>
        </p:nvGrpSpPr>
        <p:grpSpPr>
          <a:xfrm>
            <a:off x="3878375" y="2329800"/>
            <a:ext cx="289225" cy="267000"/>
            <a:chOff x="3878375" y="2329800"/>
            <a:chExt cx="289225" cy="267000"/>
          </a:xfrm>
        </p:grpSpPr>
        <p:cxnSp>
          <p:nvCxnSpPr>
            <p:cNvPr id="204" name="Google Shape;204;p20"/>
            <p:cNvCxnSpPr/>
            <p:nvPr/>
          </p:nvCxnSpPr>
          <p:spPr>
            <a:xfrm rot="10800000">
              <a:off x="3878375" y="2329800"/>
              <a:ext cx="0" cy="267000"/>
            </a:xfrm>
            <a:prstGeom prst="straightConnector1">
              <a:avLst/>
            </a:prstGeom>
            <a:noFill/>
            <a:ln w="28575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20"/>
            <p:cNvCxnSpPr>
              <a:endCxn id="201" idx="1"/>
            </p:cNvCxnSpPr>
            <p:nvPr/>
          </p:nvCxnSpPr>
          <p:spPr>
            <a:xfrm>
              <a:off x="3892200" y="2340900"/>
              <a:ext cx="275400" cy="0"/>
            </a:xfrm>
            <a:prstGeom prst="straightConnector1">
              <a:avLst/>
            </a:prstGeom>
            <a:noFill/>
            <a:ln w="28575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06" name="Google Shape;206;p20"/>
          <p:cNvSpPr txBox="1"/>
          <p:nvPr/>
        </p:nvSpPr>
        <p:spPr>
          <a:xfrm>
            <a:off x="6718925" y="2110050"/>
            <a:ext cx="80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6 bits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7" name="Google Shape;207;p20"/>
          <p:cNvGrpSpPr/>
          <p:nvPr/>
        </p:nvGrpSpPr>
        <p:grpSpPr>
          <a:xfrm>
            <a:off x="6954775" y="2571750"/>
            <a:ext cx="172800" cy="656700"/>
            <a:chOff x="6954775" y="2571750"/>
            <a:chExt cx="172800" cy="656700"/>
          </a:xfrm>
        </p:grpSpPr>
        <p:cxnSp>
          <p:nvCxnSpPr>
            <p:cNvPr id="208" name="Google Shape;208;p20"/>
            <p:cNvCxnSpPr/>
            <p:nvPr/>
          </p:nvCxnSpPr>
          <p:spPr>
            <a:xfrm>
              <a:off x="6954775" y="3214700"/>
              <a:ext cx="172800" cy="0"/>
            </a:xfrm>
            <a:prstGeom prst="straightConnector1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0"/>
            <p:cNvCxnSpPr>
              <a:endCxn id="206" idx="2"/>
            </p:cNvCxnSpPr>
            <p:nvPr/>
          </p:nvCxnSpPr>
          <p:spPr>
            <a:xfrm rot="10800000">
              <a:off x="7123325" y="2571750"/>
              <a:ext cx="0" cy="656700"/>
            </a:xfrm>
            <a:prstGeom prst="straightConnector1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10" name="Google Shape;210;p20"/>
          <p:cNvSpPr txBox="1"/>
          <p:nvPr/>
        </p:nvSpPr>
        <p:spPr>
          <a:xfrm>
            <a:off x="1039350" y="3451363"/>
            <a:ext cx="7065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Tag size = 32 (address size) ー 14 ー 6 = 12 bits for “Tag</a:t>
            </a:r>
            <a:r>
              <a:rPr lang="vi" sz="1800" dirty="0">
                <a:latin typeface="Calibri"/>
                <a:ea typeface="Calibri"/>
                <a:cs typeface="Calibri"/>
                <a:sym typeface="Calibri"/>
              </a:rPr>
              <a:t>”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0"/>
          <p:cNvSpPr txBox="1"/>
          <p:nvPr/>
        </p:nvSpPr>
        <p:spPr>
          <a:xfrm>
            <a:off x="1789750" y="2110050"/>
            <a:ext cx="808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12 bits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12" name="Google Shape;212;p20"/>
          <p:cNvGrpSpPr/>
          <p:nvPr/>
        </p:nvGrpSpPr>
        <p:grpSpPr>
          <a:xfrm>
            <a:off x="712150" y="2340900"/>
            <a:ext cx="1077600" cy="1341325"/>
            <a:chOff x="712150" y="2340900"/>
            <a:chExt cx="1077600" cy="1341325"/>
          </a:xfrm>
        </p:grpSpPr>
        <p:cxnSp>
          <p:nvCxnSpPr>
            <p:cNvPr id="213" name="Google Shape;213;p20"/>
            <p:cNvCxnSpPr>
              <a:stCxn id="210" idx="1"/>
            </p:cNvCxnSpPr>
            <p:nvPr/>
          </p:nvCxnSpPr>
          <p:spPr>
            <a:xfrm rot="10800000">
              <a:off x="718950" y="3682213"/>
              <a:ext cx="320400" cy="0"/>
            </a:xfrm>
            <a:prstGeom prst="straightConnector1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20"/>
            <p:cNvCxnSpPr/>
            <p:nvPr/>
          </p:nvCxnSpPr>
          <p:spPr>
            <a:xfrm rot="10800000">
              <a:off x="725900" y="2343625"/>
              <a:ext cx="0" cy="1338600"/>
            </a:xfrm>
            <a:prstGeom prst="straightConnector1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5" name="Google Shape;215;p20"/>
            <p:cNvCxnSpPr>
              <a:endCxn id="211" idx="1"/>
            </p:cNvCxnSpPr>
            <p:nvPr/>
          </p:nvCxnSpPr>
          <p:spPr>
            <a:xfrm>
              <a:off x="712150" y="2340900"/>
              <a:ext cx="1077600" cy="0"/>
            </a:xfrm>
            <a:prstGeom prst="straightConnector1">
              <a:avLst/>
            </a:prstGeom>
            <a:noFill/>
            <a:ln w="28575" cap="flat" cmpd="sng">
              <a:solidFill>
                <a:srgbClr val="FF99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800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8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8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8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10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8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8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8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8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8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00"/>
                            </p:stCondLst>
                            <p:childTnLst>
                              <p:par>
                                <p:cTn id="4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8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800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>
            <a:spLocks noGrp="1"/>
          </p:cNvSpPr>
          <p:nvPr>
            <p:ph type="title"/>
          </p:nvPr>
        </p:nvSpPr>
        <p:spPr>
          <a:xfrm>
            <a:off x="819150" y="499925"/>
            <a:ext cx="7505700" cy="730500"/>
          </a:xfrm>
          <a:prstGeom prst="rect">
            <a:avLst/>
          </a:prstGeom>
          <a:solidFill>
            <a:schemeClr val="tx1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8100" lvl="0" algn="l" rtl="0">
              <a:spcBef>
                <a:spcPts val="0"/>
              </a:spcBef>
              <a:spcAft>
                <a:spcPts val="0"/>
              </a:spcAft>
              <a:buSzPts val="3000"/>
            </a:pPr>
            <a:r>
              <a:rPr lang="vi" b="1" dirty="0">
                <a:solidFill>
                  <a:schemeClr val="bg1"/>
                </a:solidFill>
              </a:rPr>
              <a:t>Cache Line: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262" name="Google Shape;262;p2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9</a:t>
            </a:fld>
            <a:endParaRPr/>
          </a:p>
        </p:txBody>
      </p:sp>
      <p:graphicFrame>
        <p:nvGraphicFramePr>
          <p:cNvPr id="222" name="Google Shape;222;p21"/>
          <p:cNvGraphicFramePr/>
          <p:nvPr>
            <p:extLst>
              <p:ext uri="{D42A27DB-BD31-4B8C-83A1-F6EECF244321}">
                <p14:modId xmlns:p14="http://schemas.microsoft.com/office/powerpoint/2010/main" val="4232331850"/>
              </p:ext>
            </p:extLst>
          </p:nvPr>
        </p:nvGraphicFramePr>
        <p:xfrm>
          <a:off x="952500" y="1230425"/>
          <a:ext cx="7239000" cy="845760"/>
        </p:xfrm>
        <a:graphic>
          <a:graphicData uri="http://schemas.openxmlformats.org/drawingml/2006/table">
            <a:tbl>
              <a:tblPr>
                <a:noFill/>
                <a:tableStyleId>{18045CB1-BEE9-45EA-9CA8-A671BFC26E4B}</a:tableStyleId>
              </a:tblPr>
              <a:tblGrid>
                <a:gridCol w="1809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51600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 b="1" dirty="0"/>
                        <a:t>Instruction Cache Line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2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3" name="Google Shape;223;p21"/>
          <p:cNvSpPr txBox="1"/>
          <p:nvPr/>
        </p:nvSpPr>
        <p:spPr>
          <a:xfrm>
            <a:off x="1392300" y="1683575"/>
            <a:ext cx="995400" cy="4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Valid: 1 bit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1"/>
          <p:cNvSpPr txBox="1"/>
          <p:nvPr/>
        </p:nvSpPr>
        <p:spPr>
          <a:xfrm>
            <a:off x="3224625" y="1683575"/>
            <a:ext cx="995400" cy="4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LRU: 1 bit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4974000" y="1685575"/>
            <a:ext cx="1033500" cy="4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Tag: 12 bits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1"/>
          <p:cNvSpPr txBox="1"/>
          <p:nvPr/>
        </p:nvSpPr>
        <p:spPr>
          <a:xfrm>
            <a:off x="6681875" y="1685575"/>
            <a:ext cx="1240800" cy="4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Data: 512 bits</a:t>
            </a:r>
            <a:endParaRPr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" name="Google Shape;227;p21"/>
          <p:cNvGrpSpPr/>
          <p:nvPr/>
        </p:nvGrpSpPr>
        <p:grpSpPr>
          <a:xfrm>
            <a:off x="4929200" y="2085775"/>
            <a:ext cx="2373075" cy="329100"/>
            <a:chOff x="4929200" y="2085775"/>
            <a:chExt cx="2373075" cy="329100"/>
          </a:xfrm>
          <a:solidFill>
            <a:schemeClr val="tx1"/>
          </a:solidFill>
        </p:grpSpPr>
        <p:cxnSp>
          <p:nvCxnSpPr>
            <p:cNvPr id="228" name="Google Shape;228;p21"/>
            <p:cNvCxnSpPr/>
            <p:nvPr/>
          </p:nvCxnSpPr>
          <p:spPr>
            <a:xfrm>
              <a:off x="4929200" y="2405825"/>
              <a:ext cx="2371200" cy="0"/>
            </a:xfrm>
            <a:prstGeom prst="straightConnector1">
              <a:avLst/>
            </a:prstGeom>
            <a:grpFill/>
            <a:ln w="19050" cap="flat" cmpd="sng">
              <a:solidFill>
                <a:srgbClr val="98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9" name="Google Shape;229;p21"/>
            <p:cNvCxnSpPr>
              <a:endCxn id="226" idx="2"/>
            </p:cNvCxnSpPr>
            <p:nvPr/>
          </p:nvCxnSpPr>
          <p:spPr>
            <a:xfrm rot="10800000">
              <a:off x="7302275" y="2085775"/>
              <a:ext cx="0" cy="329100"/>
            </a:xfrm>
            <a:prstGeom prst="straightConnector1">
              <a:avLst/>
            </a:prstGeom>
            <a:grpFill/>
            <a:ln w="19050" cap="flat" cmpd="sng">
              <a:solidFill>
                <a:srgbClr val="98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30" name="Google Shape;230;p21"/>
          <p:cNvSpPr txBox="1"/>
          <p:nvPr/>
        </p:nvSpPr>
        <p:spPr>
          <a:xfrm>
            <a:off x="1039350" y="2628575"/>
            <a:ext cx="5887800" cy="461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vi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12 bits for Tag field (Calculated above)</a:t>
            </a:r>
            <a:endParaRPr sz="18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1" name="Google Shape;231;p21"/>
          <p:cNvGrpSpPr/>
          <p:nvPr/>
        </p:nvGrpSpPr>
        <p:grpSpPr>
          <a:xfrm>
            <a:off x="5185025" y="2085775"/>
            <a:ext cx="331800" cy="819900"/>
            <a:chOff x="5185025" y="2085775"/>
            <a:chExt cx="331800" cy="819900"/>
          </a:xfrm>
          <a:solidFill>
            <a:schemeClr val="tx1"/>
          </a:solidFill>
        </p:grpSpPr>
        <p:cxnSp>
          <p:nvCxnSpPr>
            <p:cNvPr id="232" name="Google Shape;232;p21"/>
            <p:cNvCxnSpPr>
              <a:endCxn id="225" idx="2"/>
            </p:cNvCxnSpPr>
            <p:nvPr/>
          </p:nvCxnSpPr>
          <p:spPr>
            <a:xfrm rot="10800000">
              <a:off x="5490750" y="2085775"/>
              <a:ext cx="0" cy="819900"/>
            </a:xfrm>
            <a:prstGeom prst="straightConnector1">
              <a:avLst/>
            </a:prstGeom>
            <a:grp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33" name="Google Shape;233;p21"/>
            <p:cNvCxnSpPr/>
            <p:nvPr/>
          </p:nvCxnSpPr>
          <p:spPr>
            <a:xfrm rot="10800000">
              <a:off x="5185025" y="2896675"/>
              <a:ext cx="331800" cy="0"/>
            </a:xfrm>
            <a:prstGeom prst="straightConnector1">
              <a:avLst/>
            </a:prstGeom>
            <a:grpFill/>
            <a:ln w="19050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4" name="Google Shape;234;p21"/>
          <p:cNvSpPr txBox="1"/>
          <p:nvPr/>
        </p:nvSpPr>
        <p:spPr>
          <a:xfrm>
            <a:off x="1039350" y="3090275"/>
            <a:ext cx="5887800" cy="461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vi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2-ways associative ⇒ 2 states LRU ⇒ 1 bit for LRU field</a:t>
            </a:r>
            <a:endParaRPr sz="18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1"/>
          <p:cNvSpPr txBox="1"/>
          <p:nvPr/>
        </p:nvSpPr>
        <p:spPr>
          <a:xfrm>
            <a:off x="1039350" y="2166875"/>
            <a:ext cx="5670300" cy="461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vi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64 bytes of Data ≃ 512 bits of Data</a:t>
            </a:r>
            <a:endParaRPr sz="18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21"/>
          <p:cNvGrpSpPr/>
          <p:nvPr/>
        </p:nvGrpSpPr>
        <p:grpSpPr>
          <a:xfrm>
            <a:off x="857250" y="2083775"/>
            <a:ext cx="2871875" cy="1249975"/>
            <a:chOff x="857250" y="2083775"/>
            <a:chExt cx="2871875" cy="1249975"/>
          </a:xfrm>
          <a:solidFill>
            <a:schemeClr val="tx1"/>
          </a:solidFill>
        </p:grpSpPr>
        <p:cxnSp>
          <p:nvCxnSpPr>
            <p:cNvPr id="237" name="Google Shape;237;p21"/>
            <p:cNvCxnSpPr>
              <a:stCxn id="234" idx="1"/>
            </p:cNvCxnSpPr>
            <p:nvPr/>
          </p:nvCxnSpPr>
          <p:spPr>
            <a:xfrm rot="10800000">
              <a:off x="857250" y="3321125"/>
              <a:ext cx="182100" cy="0"/>
            </a:xfrm>
            <a:prstGeom prst="straightConnector1">
              <a:avLst/>
            </a:prstGeom>
            <a:grp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1"/>
            <p:cNvCxnSpPr/>
            <p:nvPr/>
          </p:nvCxnSpPr>
          <p:spPr>
            <a:xfrm rot="10800000">
              <a:off x="862025" y="2233650"/>
              <a:ext cx="0" cy="1100100"/>
            </a:xfrm>
            <a:prstGeom prst="straightConnector1">
              <a:avLst/>
            </a:prstGeom>
            <a:grp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21"/>
            <p:cNvCxnSpPr/>
            <p:nvPr/>
          </p:nvCxnSpPr>
          <p:spPr>
            <a:xfrm>
              <a:off x="862025" y="2243150"/>
              <a:ext cx="2867100" cy="0"/>
            </a:xfrm>
            <a:prstGeom prst="straightConnector1">
              <a:avLst/>
            </a:prstGeom>
            <a:grp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21"/>
            <p:cNvCxnSpPr>
              <a:endCxn id="224" idx="2"/>
            </p:cNvCxnSpPr>
            <p:nvPr/>
          </p:nvCxnSpPr>
          <p:spPr>
            <a:xfrm rot="10800000">
              <a:off x="3722325" y="2083775"/>
              <a:ext cx="0" cy="159300"/>
            </a:xfrm>
            <a:prstGeom prst="straightConnector1">
              <a:avLst/>
            </a:prstGeom>
            <a:grpFill/>
            <a:ln w="19050" cap="flat" cmpd="sng">
              <a:solidFill>
                <a:srgbClr val="FF00FF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41" name="Google Shape;241;p21"/>
          <p:cNvSpPr txBox="1"/>
          <p:nvPr/>
        </p:nvSpPr>
        <p:spPr>
          <a:xfrm>
            <a:off x="1039350" y="3551975"/>
            <a:ext cx="5670300" cy="461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vi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1 bit for Valid state of cache line</a:t>
            </a:r>
            <a:endParaRPr sz="18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242;p21"/>
          <p:cNvGrpSpPr/>
          <p:nvPr/>
        </p:nvGrpSpPr>
        <p:grpSpPr>
          <a:xfrm>
            <a:off x="600150" y="1867025"/>
            <a:ext cx="792150" cy="1928700"/>
            <a:chOff x="600150" y="1867025"/>
            <a:chExt cx="792150" cy="1928700"/>
          </a:xfrm>
          <a:solidFill>
            <a:schemeClr val="tx1"/>
          </a:solidFill>
        </p:grpSpPr>
        <p:cxnSp>
          <p:nvCxnSpPr>
            <p:cNvPr id="243" name="Google Shape;243;p21"/>
            <p:cNvCxnSpPr>
              <a:stCxn id="241" idx="1"/>
            </p:cNvCxnSpPr>
            <p:nvPr/>
          </p:nvCxnSpPr>
          <p:spPr>
            <a:xfrm rot="10800000">
              <a:off x="600150" y="3782825"/>
              <a:ext cx="439200" cy="0"/>
            </a:xfrm>
            <a:prstGeom prst="straightConnector1">
              <a:avLst/>
            </a:prstGeom>
            <a:grpFill/>
            <a:ln w="19050" cap="flat" cmpd="sng">
              <a:solidFill>
                <a:srgbClr val="7F6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21"/>
            <p:cNvCxnSpPr/>
            <p:nvPr/>
          </p:nvCxnSpPr>
          <p:spPr>
            <a:xfrm rot="10800000">
              <a:off x="609600" y="1867025"/>
              <a:ext cx="0" cy="1928700"/>
            </a:xfrm>
            <a:prstGeom prst="straightConnector1">
              <a:avLst/>
            </a:prstGeom>
            <a:grpFill/>
            <a:ln w="19050" cap="flat" cmpd="sng">
              <a:solidFill>
                <a:srgbClr val="7F6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5" name="Google Shape;245;p21"/>
            <p:cNvCxnSpPr>
              <a:endCxn id="223" idx="1"/>
            </p:cNvCxnSpPr>
            <p:nvPr/>
          </p:nvCxnSpPr>
          <p:spPr>
            <a:xfrm>
              <a:off x="609600" y="1883675"/>
              <a:ext cx="782700" cy="0"/>
            </a:xfrm>
            <a:prstGeom prst="straightConnector1">
              <a:avLst/>
            </a:prstGeom>
            <a:grpFill/>
            <a:ln w="19050" cap="flat" cmpd="sng">
              <a:solidFill>
                <a:srgbClr val="7F6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aphicFrame>
        <p:nvGraphicFramePr>
          <p:cNvPr id="246" name="Google Shape;246;p21"/>
          <p:cNvGraphicFramePr/>
          <p:nvPr>
            <p:extLst>
              <p:ext uri="{D42A27DB-BD31-4B8C-83A1-F6EECF244321}">
                <p14:modId xmlns:p14="http://schemas.microsoft.com/office/powerpoint/2010/main" val="1157318824"/>
              </p:ext>
            </p:extLst>
          </p:nvPr>
        </p:nvGraphicFramePr>
        <p:xfrm>
          <a:off x="952500" y="2083775"/>
          <a:ext cx="7239000" cy="845760"/>
        </p:xfrm>
        <a:graphic>
          <a:graphicData uri="http://schemas.openxmlformats.org/drawingml/2006/table">
            <a:tbl>
              <a:tblPr>
                <a:noFill/>
                <a:tableStyleId>{18045CB1-BEE9-45EA-9CA8-A671BFC26E4B}</a:tableStyleId>
              </a:tblPr>
              <a:tblGrid>
                <a:gridCol w="14478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351600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vi" sz="1800" b="1" dirty="0"/>
                        <a:t>Data Cache Line</a:t>
                      </a:r>
                      <a:endParaRPr sz="18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23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7" name="Google Shape;247;p21"/>
          <p:cNvSpPr txBox="1"/>
          <p:nvPr/>
        </p:nvSpPr>
        <p:spPr>
          <a:xfrm>
            <a:off x="4013200" y="2551475"/>
            <a:ext cx="995400" cy="4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LRU: 2 bit</a:t>
            </a:r>
            <a:endParaRPr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21"/>
          <p:cNvSpPr txBox="1"/>
          <p:nvPr/>
        </p:nvSpPr>
        <p:spPr>
          <a:xfrm>
            <a:off x="2612738" y="2540925"/>
            <a:ext cx="995400" cy="400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Dirty: 1 bit</a:t>
            </a:r>
            <a:endParaRPr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9" name="Google Shape;249;p21"/>
          <p:cNvGrpSpPr/>
          <p:nvPr/>
        </p:nvGrpSpPr>
        <p:grpSpPr>
          <a:xfrm>
            <a:off x="1212300" y="2540925"/>
            <a:ext cx="6883025" cy="411750"/>
            <a:chOff x="1212300" y="2540925"/>
            <a:chExt cx="6883025" cy="411750"/>
          </a:xfrm>
          <a:solidFill>
            <a:schemeClr val="tx1"/>
          </a:solidFill>
        </p:grpSpPr>
        <p:sp>
          <p:nvSpPr>
            <p:cNvPr id="250" name="Google Shape;250;p21"/>
            <p:cNvSpPr txBox="1"/>
            <p:nvPr/>
          </p:nvSpPr>
          <p:spPr>
            <a:xfrm>
              <a:off x="1212300" y="2540925"/>
              <a:ext cx="995400" cy="400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Valid: 1 bit</a:t>
              </a:r>
              <a:endParaRPr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21"/>
            <p:cNvSpPr txBox="1"/>
            <p:nvPr/>
          </p:nvSpPr>
          <p:spPr>
            <a:xfrm>
              <a:off x="5482250" y="2552475"/>
              <a:ext cx="1033500" cy="400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Tag: 12 bits</a:t>
              </a:r>
              <a:endParaRPr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21"/>
            <p:cNvSpPr txBox="1"/>
            <p:nvPr/>
          </p:nvSpPr>
          <p:spPr>
            <a:xfrm>
              <a:off x="6854525" y="2551475"/>
              <a:ext cx="1240800" cy="400200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">
                  <a:solidFill>
                    <a:schemeClr val="bg1"/>
                  </a:solidFill>
                  <a:latin typeface="Calibri"/>
                  <a:ea typeface="Calibri"/>
                  <a:cs typeface="Calibri"/>
                  <a:sym typeface="Calibri"/>
                </a:rPr>
                <a:t>Data: 512 bits</a:t>
              </a:r>
              <a:endParaRPr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21"/>
          <p:cNvSpPr txBox="1"/>
          <p:nvPr/>
        </p:nvSpPr>
        <p:spPr>
          <a:xfrm>
            <a:off x="1039350" y="3013700"/>
            <a:ext cx="7152000" cy="7389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vi" sz="180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With similar arguments above, we can derive: 1 bit Valid, 12 bits Tag and 512 bits Data </a:t>
            </a:r>
            <a:endParaRPr sz="180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4" name="Google Shape;254;p21"/>
          <p:cNvGrpSpPr/>
          <p:nvPr/>
        </p:nvGrpSpPr>
        <p:grpSpPr>
          <a:xfrm>
            <a:off x="1710000" y="2816375"/>
            <a:ext cx="5764925" cy="349925"/>
            <a:chOff x="1710000" y="2816375"/>
            <a:chExt cx="5764925" cy="349925"/>
          </a:xfrm>
          <a:solidFill>
            <a:schemeClr val="tx1"/>
          </a:solidFill>
        </p:grpSpPr>
        <p:cxnSp>
          <p:nvCxnSpPr>
            <p:cNvPr id="255" name="Google Shape;255;p21"/>
            <p:cNvCxnSpPr/>
            <p:nvPr/>
          </p:nvCxnSpPr>
          <p:spPr>
            <a:xfrm rot="10800000">
              <a:off x="6014525" y="2892400"/>
              <a:ext cx="0" cy="273900"/>
            </a:xfrm>
            <a:prstGeom prst="straightConnector1">
              <a:avLst/>
            </a:prstGeom>
            <a:grp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6" name="Google Shape;256;p21"/>
            <p:cNvCxnSpPr/>
            <p:nvPr/>
          </p:nvCxnSpPr>
          <p:spPr>
            <a:xfrm rot="10800000">
              <a:off x="7474925" y="2892400"/>
              <a:ext cx="0" cy="273900"/>
            </a:xfrm>
            <a:prstGeom prst="straightConnector1">
              <a:avLst/>
            </a:prstGeom>
            <a:grp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7" name="Google Shape;257;p21"/>
            <p:cNvCxnSpPr/>
            <p:nvPr/>
          </p:nvCxnSpPr>
          <p:spPr>
            <a:xfrm rot="10800000">
              <a:off x="1710000" y="2816375"/>
              <a:ext cx="0" cy="273900"/>
            </a:xfrm>
            <a:prstGeom prst="straightConnector1">
              <a:avLst/>
            </a:prstGeom>
            <a:grp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58" name="Google Shape;258;p21"/>
          <p:cNvSpPr txBox="1"/>
          <p:nvPr/>
        </p:nvSpPr>
        <p:spPr>
          <a:xfrm>
            <a:off x="819150" y="3561239"/>
            <a:ext cx="5779200" cy="461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4-way associative ⇒ 4 states LRU ⇒ 2 bits for LRU field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9" name="Google Shape;259;p21"/>
          <p:cNvCxnSpPr/>
          <p:nvPr/>
        </p:nvCxnSpPr>
        <p:spPr>
          <a:xfrm rot="10800000">
            <a:off x="4510900" y="2951675"/>
            <a:ext cx="0" cy="740100"/>
          </a:xfrm>
          <a:prstGeom prst="straightConnector1">
            <a:avLst/>
          </a:prstGeom>
          <a:noFill/>
          <a:ln w="19050" cap="flat" cmpd="sng">
            <a:solidFill>
              <a:srgbClr val="38761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0" name="Google Shape;260;p21"/>
          <p:cNvSpPr txBox="1"/>
          <p:nvPr/>
        </p:nvSpPr>
        <p:spPr>
          <a:xfrm>
            <a:off x="1039350" y="3896900"/>
            <a:ext cx="6620700" cy="4617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Char char="➔"/>
            </a:pPr>
            <a:r>
              <a:rPr lang="vi" sz="1800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Data cache use “write back, write allocate” policies ⇒ 1 Dirty bit</a:t>
            </a:r>
            <a:endParaRPr sz="1800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21"/>
          <p:cNvCxnSpPr/>
          <p:nvPr/>
        </p:nvCxnSpPr>
        <p:spPr>
          <a:xfrm rot="10800000">
            <a:off x="3110438" y="2941125"/>
            <a:ext cx="0" cy="1013400"/>
          </a:xfrm>
          <a:prstGeom prst="straightConnector1">
            <a:avLst/>
          </a:prstGeom>
          <a:noFill/>
          <a:ln w="19050" cap="flat" cmpd="sng">
            <a:solidFill>
              <a:srgbClr val="351C75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8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8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8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8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6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600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8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8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6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400"/>
                            </p:stCondLst>
                            <p:childTnLst>
                              <p:par>
                                <p:cTn id="3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6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600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8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7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6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600"/>
                                        <p:tgtEl>
                                          <p:spTgt spid="2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8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8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6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600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8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7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6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8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800"/>
                            </p:stCondLst>
                            <p:childTnLst>
                              <p:par>
                                <p:cTn id="1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7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6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6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8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8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7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6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6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6"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500"/>
                            </p:stCondLst>
                            <p:childTnLst>
                              <p:par>
                                <p:cTn id="149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0"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000"/>
                            </p:stCondLst>
                            <p:childTnLst>
                              <p:par>
                                <p:cTn id="153" presetID="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54"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500"/>
                            </p:stCondLst>
                            <p:childTnLst>
                              <p:par>
                                <p:cTn id="1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168</TotalTime>
  <Words>1588</Words>
  <Application>Microsoft Office PowerPoint</Application>
  <PresentationFormat>On-screen Show (16:9)</PresentationFormat>
  <Paragraphs>553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Bookman Old Style</vt:lpstr>
      <vt:lpstr>Calibri</vt:lpstr>
      <vt:lpstr>Times New Roman</vt:lpstr>
      <vt:lpstr>Rockwell</vt:lpstr>
      <vt:lpstr>Arial</vt:lpstr>
      <vt:lpstr>Damask</vt:lpstr>
      <vt:lpstr>FINAL PROJECT</vt:lpstr>
      <vt:lpstr>Tables of Contents</vt:lpstr>
      <vt:lpstr>PowerPoint Presentation</vt:lpstr>
      <vt:lpstr>Why do we need cache?</vt:lpstr>
      <vt:lpstr>PowerPoint Presentation</vt:lpstr>
      <vt:lpstr>What do we do?</vt:lpstr>
      <vt:lpstr>PowerPoint Presentation</vt:lpstr>
      <vt:lpstr>Addressing:</vt:lpstr>
      <vt:lpstr>Cache Line:</vt:lpstr>
      <vt:lpstr>Cache Structure:</vt:lpstr>
      <vt:lpstr>PowerPoint Presentation</vt:lpstr>
      <vt:lpstr>Read Data &amp; Fetch Instruction:</vt:lpstr>
      <vt:lpstr>Write Data:</vt:lpstr>
      <vt:lpstr>Eviction from L2 to L1:</vt:lpstr>
      <vt:lpstr>PowerPoint Presentation</vt:lpstr>
      <vt:lpstr>Read/Write Test:</vt:lpstr>
      <vt:lpstr>Instruction Fetch:</vt:lpstr>
      <vt:lpstr>Eviction Test:</vt:lpstr>
      <vt:lpstr>PowerPoint Presentation</vt:lpstr>
      <vt:lpstr>Ripes and Ripes Cache Simulator:</vt:lpstr>
      <vt:lpstr>Simulate Simple Program:</vt:lpstr>
      <vt:lpstr>Thanks for your listening &lt;3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Chí Thành Trần</dc:creator>
  <cp:lastModifiedBy>Admin</cp:lastModifiedBy>
  <cp:revision>17</cp:revision>
  <dcterms:modified xsi:type="dcterms:W3CDTF">2024-12-05T14:21:54Z</dcterms:modified>
</cp:coreProperties>
</file>