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57" r:id="rId3"/>
    <p:sldId id="322" r:id="rId4"/>
    <p:sldId id="379" r:id="rId5"/>
    <p:sldId id="380" r:id="rId6"/>
    <p:sldId id="381" r:id="rId7"/>
    <p:sldId id="382" r:id="rId9"/>
    <p:sldId id="383" r:id="rId10"/>
    <p:sldId id="414" r:id="rId11"/>
    <p:sldId id="43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益达 李" initials="益达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EE"/>
    <a:srgbClr val="F2F2F2"/>
    <a:srgbClr val="D9D9D9"/>
    <a:srgbClr val="FF6565"/>
    <a:srgbClr val="FFFFFF"/>
    <a:srgbClr val="F9F9F9"/>
    <a:srgbClr val="FBFBFB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7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809EF-FCB6-43A9-9413-1F6804C126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F11E5-12D9-4478-80C2-2F244208FA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5EC-CCA7-4A25-98DD-DCD95D3BA7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C8E-1B46-43B1-BC6F-591C0DDB61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55EC-CCA7-4A25-98DD-DCD95D3BA7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07C8E-1B46-43B1-BC6F-591C0DDB61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: 空心 19"/>
          <p:cNvSpPr/>
          <p:nvPr/>
        </p:nvSpPr>
        <p:spPr>
          <a:xfrm>
            <a:off x="-2149983" y="-957199"/>
            <a:ext cx="8594598" cy="859459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>
            <p:custDataLst>
              <p:tags r:id="rId1"/>
            </p:custDataLst>
          </p:nvPr>
        </p:nvCxnSpPr>
        <p:spPr>
          <a:xfrm>
            <a:off x="10607778" y="5274066"/>
            <a:ext cx="7730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0682629" y="5396287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2020</a:t>
            </a:r>
            <a:endParaRPr lang="zh-CN" altLang="en-US" sz="2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10682629" y="5857952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3.28</a:t>
            </a:r>
            <a:endParaRPr lang="en-US" sz="2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8" name="圆: 空心 27"/>
          <p:cNvSpPr/>
          <p:nvPr/>
        </p:nvSpPr>
        <p:spPr>
          <a:xfrm>
            <a:off x="10275950" y="-956780"/>
            <a:ext cx="2900299" cy="2900299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60855" y="1370965"/>
            <a:ext cx="9185275" cy="2888615"/>
            <a:chOff x="2749619" y="2591243"/>
            <a:chExt cx="7782495" cy="2888615"/>
          </a:xfrm>
        </p:grpSpPr>
        <p:sp>
          <p:nvSpPr>
            <p:cNvPr id="4" name="文本框 3"/>
            <p:cNvSpPr txBox="1"/>
            <p:nvPr/>
          </p:nvSpPr>
          <p:spPr>
            <a:xfrm>
              <a:off x="3128387" y="2591243"/>
              <a:ext cx="7403727" cy="218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48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 </a:t>
              </a:r>
              <a:endParaRPr lang="en-US" sz="48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  <a:p>
              <a:pPr algn="dist"/>
              <a:r>
                <a:rPr lang="en-US" sz="88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 </a:t>
              </a:r>
              <a:endParaRPr lang="en-US" sz="88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749619" y="5019483"/>
              <a:ext cx="163505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Chapter One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512695" y="2353945"/>
            <a:ext cx="50685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48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Getting Started</a:t>
            </a:r>
            <a:r>
              <a:rPr lang="en-US" sz="88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endParaRPr lang="en-US" sz="88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1445" y="1953895"/>
            <a:ext cx="736028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计算机与统计学的初学者</a:t>
            </a:r>
            <a:endParaRPr lang="zh-CN" altLang="en-US" sz="2800" kern="1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5920" y="961390"/>
            <a:ext cx="1082040" cy="1861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11500" dirty="0"/>
              <a:t>一</a:t>
            </a:r>
            <a:endParaRPr lang="zh-CN" altLang="en-US" sz="11500" dirty="0"/>
          </a:p>
        </p:txBody>
      </p:sp>
      <p:sp>
        <p:nvSpPr>
          <p:cNvPr id="6" name="文本框 5"/>
          <p:cNvSpPr txBox="1"/>
          <p:nvPr/>
        </p:nvSpPr>
        <p:spPr>
          <a:xfrm>
            <a:off x="1645860" y="779685"/>
            <a:ext cx="6355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1.1 </a:t>
            </a:r>
            <a:r>
              <a:rPr lang="zh-CN" altLang="en-US" sz="5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谁能</a:t>
            </a:r>
            <a:r>
              <a:rPr lang="zh-CN" altLang="en-US" sz="5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使用这本书</a:t>
            </a:r>
            <a:endParaRPr lang="zh-CN" altLang="en-US" sz="5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-1069848" y="-1097280"/>
            <a:ext cx="2898648" cy="289864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931423" y="780086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1" name="矩形 1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01445" y="2475865"/>
            <a:ext cx="736028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处于项目工作中的学生</a:t>
            </a:r>
            <a:endParaRPr lang="zh-CN" altLang="en-US" sz="2800" kern="1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1445" y="2997835"/>
            <a:ext cx="736028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懂些统计与计算机，想学更多的人</a:t>
            </a:r>
            <a:endParaRPr lang="zh-CN" altLang="en-US" sz="2800" kern="1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1445" y="3519805"/>
            <a:ext cx="736028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会回归与</a:t>
            </a:r>
            <a:r>
              <a:rPr lang="en-US" altLang="zh-CN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ANOVA</a:t>
            </a:r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分析，想学更高级统计的人</a:t>
            </a:r>
            <a:endParaRPr lang="zh-CN" altLang="en-US" sz="2800" kern="1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01445" y="4041775"/>
            <a:ext cx="736028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较有统计经验，但想学</a:t>
            </a:r>
            <a:r>
              <a:rPr lang="en-US" altLang="zh-CN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的人</a:t>
            </a:r>
            <a:endParaRPr lang="zh-CN" altLang="en-US" sz="2800" kern="1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1445" y="4563745"/>
            <a:ext cx="736028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有计算机知识，想学</a:t>
            </a:r>
            <a:r>
              <a:rPr lang="en-US" altLang="zh-CN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的人</a:t>
            </a:r>
            <a:endParaRPr lang="zh-CN" altLang="en-US" sz="2800" kern="1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01445" y="5085715"/>
            <a:ext cx="778573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有统计与计算机经验，想要更友好操作指南的人</a:t>
            </a:r>
            <a:endParaRPr lang="zh-CN" altLang="en-US" sz="2800" kern="1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1445" y="2480945"/>
            <a:ext cx="736028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http://cran.r-project.org/</a:t>
            </a:r>
            <a:endParaRPr lang="zh-CN" altLang="en-US" sz="2800" kern="1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5920" y="961390"/>
            <a:ext cx="1082040" cy="1861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11500" dirty="0"/>
              <a:t>一</a:t>
            </a:r>
            <a:endParaRPr lang="zh-CN" altLang="en-US" sz="11500" dirty="0"/>
          </a:p>
        </p:txBody>
      </p:sp>
      <p:sp>
        <p:nvSpPr>
          <p:cNvPr id="6" name="文本框 5"/>
          <p:cNvSpPr txBox="1"/>
          <p:nvPr/>
        </p:nvSpPr>
        <p:spPr>
          <a:xfrm>
            <a:off x="1645860" y="779685"/>
            <a:ext cx="6355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1.2 </a:t>
            </a:r>
            <a:r>
              <a:rPr lang="zh-CN" altLang="en-US" sz="5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安装</a:t>
            </a:r>
            <a:r>
              <a:rPr lang="en-US" altLang="zh-CN" sz="5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R</a:t>
            </a:r>
            <a:r>
              <a:rPr lang="zh-CN" altLang="en-US" sz="5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与</a:t>
            </a:r>
            <a:r>
              <a:rPr lang="en-US" altLang="zh-CN" sz="5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RStudio</a:t>
            </a:r>
            <a:endParaRPr lang="en-US" altLang="zh-CN" sz="5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-1069848" y="-1097280"/>
            <a:ext cx="2898648" cy="289864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931423" y="780086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1" name="矩形 1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401445" y="3797935"/>
            <a:ext cx="862711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https://rstudio.com/products/rstudio/download/</a:t>
            </a:r>
            <a:endParaRPr lang="zh-CN" altLang="en-US" sz="2800" kern="1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0550" y="2051050"/>
            <a:ext cx="535305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http://cran.r-project.org/</a:t>
            </a:r>
            <a:endParaRPr lang="zh-CN" altLang="en-US" sz="2800" kern="100" dirty="0">
              <a:solidFill>
                <a:srgbClr val="FF0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5920" y="961390"/>
            <a:ext cx="1082040" cy="1861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11500" dirty="0"/>
              <a:t>一</a:t>
            </a:r>
            <a:endParaRPr lang="zh-CN" altLang="en-US" sz="11500" dirty="0"/>
          </a:p>
        </p:txBody>
      </p:sp>
      <p:sp>
        <p:nvSpPr>
          <p:cNvPr id="6" name="文本框 5"/>
          <p:cNvSpPr txBox="1"/>
          <p:nvPr/>
        </p:nvSpPr>
        <p:spPr>
          <a:xfrm>
            <a:off x="1645860" y="779685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1.3 </a:t>
            </a:r>
            <a:r>
              <a:rPr lang="zh-CN" altLang="en-US" sz="5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关于</a:t>
            </a:r>
            <a:r>
              <a:rPr lang="en-US" altLang="zh-CN" sz="5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CRAN</a:t>
            </a:r>
            <a:endParaRPr lang="en-US" altLang="zh-CN" sz="5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-1069848" y="-1097280"/>
            <a:ext cx="2898648" cy="289864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931423" y="780086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1" name="矩形 1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90550" y="2822575"/>
            <a:ext cx="5544185" cy="1383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CRAN</a:t>
            </a:r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是安装</a:t>
            </a:r>
            <a:r>
              <a:rPr lang="en-US" altLang="zh-CN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R,</a:t>
            </a:r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找操作手册，下载包，</a:t>
            </a:r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寻求问题解答的地方</a:t>
            </a:r>
            <a:endParaRPr lang="zh-CN" altLang="en-US" sz="2800" kern="1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endParaRPr lang="zh-CN" altLang="en-US" sz="2800" kern="1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635" y="1497330"/>
            <a:ext cx="5375910" cy="46266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5920" y="2122170"/>
            <a:ext cx="82429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查询函数功能，直接在函数前加？ </a:t>
            </a:r>
            <a:r>
              <a:rPr lang="en-US" altLang="zh-CN"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?</a:t>
            </a:r>
            <a:r>
              <a:rPr lang="en-US" altLang="zh-CN"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read.table </a:t>
            </a:r>
            <a:endParaRPr lang="zh-CN" altLang="en-US" sz="2800" kern="100" dirty="0">
              <a:solidFill>
                <a:srgbClr val="FF0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5920" y="961390"/>
            <a:ext cx="1082040" cy="1861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11500" dirty="0"/>
              <a:t>一</a:t>
            </a:r>
            <a:endParaRPr lang="zh-CN" altLang="en-US" sz="11500" dirty="0"/>
          </a:p>
        </p:txBody>
      </p:sp>
      <p:sp>
        <p:nvSpPr>
          <p:cNvPr id="6" name="文本框 5"/>
          <p:cNvSpPr txBox="1"/>
          <p:nvPr/>
        </p:nvSpPr>
        <p:spPr>
          <a:xfrm>
            <a:off x="1645860" y="779685"/>
            <a:ext cx="6012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1.4 </a:t>
            </a:r>
            <a:r>
              <a:rPr lang="zh-CN" altLang="en-US" sz="5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</a:t>
            </a:r>
            <a:r>
              <a:rPr lang="en-US" altLang="zh-CN" sz="5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R</a:t>
            </a:r>
            <a:r>
              <a:rPr lang="zh-CN" altLang="en-US" sz="5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中寻求帮助</a:t>
            </a:r>
            <a:endParaRPr lang="zh-CN" altLang="en-US" sz="5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-1069848" y="-1097280"/>
            <a:ext cx="2898648" cy="289864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931423" y="780086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1" name="矩形 1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645920" y="2822575"/>
            <a:ext cx="9366885" cy="9531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有时你记不住函数的确切名称，但你知道需要帮助的主题</a:t>
            </a:r>
            <a:r>
              <a:rPr 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可以使用help.search</a:t>
            </a:r>
            <a:r>
              <a:rPr lang="en-US" altLang="zh-CN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函数  </a:t>
            </a:r>
            <a:r>
              <a:rPr lang="zh-CN" altLang="en-US"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help.search("data input")</a:t>
            </a:r>
            <a:endParaRPr lang="zh-CN" altLang="en-US"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45920" y="3923030"/>
            <a:ext cx="9366885" cy="1383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find()</a:t>
            </a:r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函数可以告诉你函数是哪个包的  </a:t>
            </a:r>
            <a:r>
              <a:rPr lang="zh-CN" altLang="en-US"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find("lowess")</a:t>
            </a:r>
            <a:endParaRPr lang="zh-CN" altLang="en-US"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apropos</a:t>
            </a:r>
            <a:r>
              <a:rPr lang="en-US" altLang="zh-CN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会返回一个字符向量，给出与您</a:t>
            </a:r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  <a:sym typeface="+mn-ea"/>
              </a:rPr>
              <a:t>查询字符</a:t>
            </a:r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  <a:sym typeface="+mn-ea"/>
              </a:rPr>
              <a:t>匹配</a:t>
            </a:r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的所有对象的名称</a:t>
            </a:r>
            <a:r>
              <a:rPr lang="zh-CN" altLang="en-US"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   apropos("lm")</a:t>
            </a:r>
            <a:endParaRPr lang="zh-CN" altLang="en-US"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5920" y="5434330"/>
            <a:ext cx="902462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kern="1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函数的例子 </a:t>
            </a:r>
            <a:r>
              <a:rPr lang="en-US" altLang="zh-CN"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example(lm) </a:t>
            </a:r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  <a:sym typeface="+mn-ea"/>
              </a:rPr>
              <a:t>demo(persp)</a:t>
            </a:r>
            <a:r>
              <a:rPr lang="zh-CN" altLang="en-US" sz="2800" kern="1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  </a:t>
            </a:r>
            <a:endParaRPr lang="zh-CN" altLang="en-US"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5920" y="6099175"/>
            <a:ext cx="535305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kern="1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  </a:t>
            </a:r>
            <a:endParaRPr lang="zh-CN" altLang="en-US"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45920" y="961390"/>
            <a:ext cx="1082040" cy="1861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11500" dirty="0"/>
              <a:t>一</a:t>
            </a:r>
            <a:endParaRPr lang="zh-CN" altLang="en-US" sz="11500" dirty="0"/>
          </a:p>
        </p:txBody>
      </p:sp>
      <p:sp>
        <p:nvSpPr>
          <p:cNvPr id="6" name="文本框 5"/>
          <p:cNvSpPr txBox="1"/>
          <p:nvPr/>
        </p:nvSpPr>
        <p:spPr>
          <a:xfrm>
            <a:off x="1645860" y="779685"/>
            <a:ext cx="5326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1.5 </a:t>
            </a:r>
            <a:r>
              <a:rPr lang="en-US" sz="5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R</a:t>
            </a:r>
            <a:r>
              <a:rPr lang="zh-CN" altLang="en-US" sz="5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语言中的包</a:t>
            </a:r>
            <a:endParaRPr lang="zh-CN" altLang="en-US" sz="5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-1069848" y="-1097280"/>
            <a:ext cx="2898648" cy="289864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931423" y="780086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1" name="矩形 1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188720" y="2326005"/>
            <a:ext cx="909383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当前可用的</a:t>
            </a:r>
            <a:r>
              <a:rPr lang="en-US" altLang="zh-CN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kern="1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包有超过</a:t>
            </a:r>
            <a:r>
              <a:rPr lang="en-US" altLang="zh-CN" sz="2800" kern="1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10000</a:t>
            </a:r>
            <a:r>
              <a:rPr lang="zh-CN" altLang="en-US" sz="2800" kern="1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个  </a:t>
            </a:r>
            <a:r>
              <a:rPr lang="en-US" altLang="zh-CN" sz="2800" kern="1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CRAN/Github</a:t>
            </a:r>
            <a:endParaRPr lang="en-US" altLang="zh-CN" sz="2800" kern="100" dirty="0">
              <a:solidFill>
                <a:srgbClr val="FF0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8720" y="3255010"/>
            <a:ext cx="9093835" cy="9531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kern="1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安装包 </a:t>
            </a:r>
            <a:r>
              <a:rPr lang="en-US" altLang="zh-CN"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install.packages(</a:t>
            </a:r>
            <a:r>
              <a:rPr lang="en-US" altLang="zh-CN"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  <a:sym typeface="+mn-ea"/>
              </a:rPr>
              <a:t>"devtools"</a:t>
            </a:r>
            <a:r>
              <a:rPr lang="en-US" altLang="zh-CN"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       devtools::install_github("yihui/xaringan")</a:t>
            </a:r>
            <a:endParaRPr lang="en-US" altLang="zh-CN"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8720" y="4345305"/>
            <a:ext cx="909383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kern="1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卸载包 </a:t>
            </a:r>
            <a:r>
              <a:rPr lang="en-US" altLang="zh-CN"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remove.packages('topicmodels')</a:t>
            </a:r>
            <a:endParaRPr lang="en-US" altLang="zh-CN"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720" y="5131435"/>
            <a:ext cx="909383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kern="1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加载包 </a:t>
            </a:r>
            <a:r>
              <a:rPr lang="en-US" altLang="zh-CN"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library(psych)</a:t>
            </a:r>
            <a:endParaRPr lang="en-US" altLang="zh-CN"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92140" y="5131435"/>
            <a:ext cx="909383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800" kern="1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kern="1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升级后，包的转移问题</a:t>
            </a:r>
            <a:r>
              <a:rPr lang="zh-CN" altLang="en-US" sz="2800" i="1" kern="1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！！！</a:t>
            </a:r>
            <a:endParaRPr lang="zh-CN" altLang="en-US" sz="2800" i="1" kern="100" dirty="0">
              <a:solidFill>
                <a:srgbClr val="FF0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45920" y="961390"/>
            <a:ext cx="1082040" cy="1861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11500" dirty="0"/>
              <a:t>一</a:t>
            </a:r>
            <a:endParaRPr lang="zh-CN" altLang="en-US" sz="11500" dirty="0"/>
          </a:p>
        </p:txBody>
      </p:sp>
      <p:sp>
        <p:nvSpPr>
          <p:cNvPr id="6" name="文本框 5"/>
          <p:cNvSpPr txBox="1"/>
          <p:nvPr/>
        </p:nvSpPr>
        <p:spPr>
          <a:xfrm>
            <a:off x="1645860" y="779685"/>
            <a:ext cx="8717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1.6 </a:t>
            </a:r>
            <a:r>
              <a:rPr lang="en-US" sz="48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The R Book</a:t>
            </a:r>
            <a:r>
              <a:rPr lang="zh-CN" altLang="en-US" sz="48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中需要安装的包</a:t>
            </a:r>
            <a:endParaRPr lang="zh-CN" altLang="en-US" sz="48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-1069848" y="-1097280"/>
            <a:ext cx="2898648" cy="289864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931423" y="780086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1" name="矩形 1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18795" y="1981200"/>
            <a:ext cx="5777230" cy="39693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install.packages("akima")</a:t>
            </a:r>
            <a:endParaRPr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r>
              <a:rPr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install.packages("boot")</a:t>
            </a:r>
            <a:endParaRPr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r>
              <a:rPr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install.packages("car")</a:t>
            </a:r>
            <a:endParaRPr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r>
              <a:rPr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install.packages("lme4")</a:t>
            </a:r>
            <a:endParaRPr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r>
              <a:rPr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install.packages("meta")</a:t>
            </a:r>
            <a:endParaRPr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r>
              <a:rPr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install.packages("mgcv")</a:t>
            </a:r>
            <a:endParaRPr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r>
              <a:rPr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install.packages("nlme")</a:t>
            </a:r>
            <a:endParaRPr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r>
              <a:rPr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install.packages("deSolve")</a:t>
            </a:r>
            <a:endParaRPr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endParaRPr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2570" y="1981200"/>
            <a:ext cx="5777230" cy="310769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install.packages("R2jags")</a:t>
            </a:r>
            <a:endParaRPr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r>
              <a:rPr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install.packages("RColorBrewer")</a:t>
            </a:r>
            <a:endParaRPr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r>
              <a:rPr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install.packages("RODBC")</a:t>
            </a:r>
            <a:endParaRPr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r>
              <a:rPr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install.packages("rpart")</a:t>
            </a:r>
            <a:endParaRPr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r>
              <a:rPr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install.packages("spatstat")</a:t>
            </a:r>
            <a:endParaRPr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r>
              <a:rPr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install.packages("spdep")</a:t>
            </a:r>
            <a:endParaRPr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r>
              <a:rPr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install.packages("tree")</a:t>
            </a:r>
            <a:endParaRPr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45920" y="961390"/>
            <a:ext cx="1082040" cy="1861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11500" dirty="0"/>
              <a:t>一</a:t>
            </a:r>
            <a:endParaRPr lang="zh-CN" altLang="en-US" sz="11500" dirty="0"/>
          </a:p>
        </p:txBody>
      </p:sp>
      <p:sp>
        <p:nvSpPr>
          <p:cNvPr id="6" name="文本框 5"/>
          <p:cNvSpPr txBox="1"/>
          <p:nvPr/>
        </p:nvSpPr>
        <p:spPr>
          <a:xfrm>
            <a:off x="1645860" y="779685"/>
            <a:ext cx="5059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1.7 </a:t>
            </a:r>
            <a:r>
              <a:rPr lang="zh-CN" altLang="en-US" sz="48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一个好的管家</a:t>
            </a:r>
            <a:endParaRPr lang="zh-CN" altLang="en-US" sz="4800" dirty="0">
              <a:solidFill>
                <a:schemeClr val="tx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-1069848" y="-1097280"/>
            <a:ext cx="2898648" cy="289864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931423" y="780086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1" name="矩形 1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645920" y="2118360"/>
            <a:ext cx="577723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2800" kern="1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当前环境中创建的变量</a:t>
            </a:r>
            <a:r>
              <a:rPr lang="zh-CN"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 objects()</a:t>
            </a:r>
            <a:endParaRPr lang="zh-CN"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45920" y="2948305"/>
            <a:ext cx="577723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2800" kern="1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删除环境中的变量</a:t>
            </a:r>
            <a:r>
              <a:rPr lang="zh-CN"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800" kern="100" dirty="0">
                <a:solidFill>
                  <a:srgbClr val="1A1AE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rm()</a:t>
            </a:r>
            <a:endParaRPr lang="en-US" altLang="zh-CN" sz="2800" kern="100" dirty="0">
              <a:solidFill>
                <a:srgbClr val="1A1AE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06171" y="2321005"/>
            <a:ext cx="7779659" cy="2215991"/>
            <a:chOff x="2293256" y="2379061"/>
            <a:chExt cx="7779659" cy="2215991"/>
          </a:xfrm>
        </p:grpSpPr>
        <p:sp>
          <p:nvSpPr>
            <p:cNvPr id="7" name="矩形 6"/>
            <p:cNvSpPr/>
            <p:nvPr/>
          </p:nvSpPr>
          <p:spPr>
            <a:xfrm>
              <a:off x="2293256" y="2485572"/>
              <a:ext cx="3795025" cy="1886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096001" y="2485572"/>
              <a:ext cx="3976914" cy="18868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9083" y="2379061"/>
              <a:ext cx="7576113" cy="221599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38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THE </a:t>
              </a:r>
              <a:r>
                <a:rPr lang="en-US" altLang="zh-CN" sz="138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END</a:t>
              </a:r>
              <a:endParaRPr lang="zh-CN" altLang="en-US" sz="138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2519" y="801100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1" name="矩形 1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10607778" y="5274066"/>
            <a:ext cx="7730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1000065" y="801100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9" name="矩形 18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42519" y="6002100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4" name="矩形 23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183443532"/>
</p:tagLst>
</file>

<file path=ppt/tags/tag2.xml><?xml version="1.0" encoding="utf-8"?>
<p:tagLst xmlns:p="http://schemas.openxmlformats.org/presentationml/2006/main">
  <p:tag name="REFSHAPE" val="183441492"/>
</p:tagLst>
</file>

<file path=ppt/tags/tag3.xml><?xml version="1.0" encoding="utf-8"?>
<p:tagLst xmlns:p="http://schemas.openxmlformats.org/presentationml/2006/main">
  <p:tag name="REFSHAPE" val="18344258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WPS 演示</Application>
  <PresentationFormat>宽屏</PresentationFormat>
  <Paragraphs>108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思源黑体 CN Bold</vt:lpstr>
      <vt:lpstr>黑体</vt:lpstr>
      <vt:lpstr>思源黑体 CN Heavy</vt:lpstr>
      <vt:lpstr>Times New Roman</vt:lpstr>
      <vt:lpstr>微软雅黑 Light</vt:lpstr>
      <vt:lpstr>思源黑体 CN ExtraLight</vt:lpstr>
      <vt:lpstr>等线</vt:lpstr>
      <vt:lpstr>微软雅黑</vt:lpstr>
      <vt:lpstr>Arial Unicode MS</vt:lpstr>
      <vt:lpstr>等线 Light</vt:lpstr>
      <vt:lpstr>思源黑体 CN Medium</vt:lpstr>
      <vt:lpstr>汉仪旗黑-35S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益达 李</dc:creator>
  <cp:lastModifiedBy>彭顺</cp:lastModifiedBy>
  <cp:revision>116</cp:revision>
  <dcterms:created xsi:type="dcterms:W3CDTF">2018-11-20T14:32:00Z</dcterms:created>
  <dcterms:modified xsi:type="dcterms:W3CDTF">2020-03-28T12:43:25Z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