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HHSHJuM5r7f9BSZIQ1ilbVEA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c1fc1d9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c1fc1d97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01c85953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01c85953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01c85953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01c85953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1fc1d97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c1fc1d97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01c85953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01c85953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b0ff8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b0ff8f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3520e1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3520e1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3520e1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3520e1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43520e1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43520e1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b0ff8fa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b0ff8fa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c1fc1d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c1fc1d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b0ff8f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b0ff8f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c1fc1d9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c1fc1d97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63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3520e19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3520e19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32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01c8595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01c8595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c1fc1d9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c1fc1d9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49900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PyTorch 講座 8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239850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>
                <a:solidFill>
                  <a:schemeClr val="dk1"/>
                </a:solidFill>
              </a:rPr>
              <a:t>肥田　歩華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a7c1fc1d97_1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363" y="2969175"/>
            <a:ext cx="2974537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a7c1fc1d97_1_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ja"/>
              <a:t>Momentum SGD</a:t>
            </a:r>
            <a:endParaRPr sz="2750"/>
          </a:p>
        </p:txBody>
      </p:sp>
      <p:sp>
        <p:nvSpPr>
          <p:cNvPr id="138" name="Google Shape;138;g2a7c1fc1d97_1_163"/>
          <p:cNvSpPr txBox="1">
            <a:spLocks noGrp="1"/>
          </p:cNvSpPr>
          <p:nvPr>
            <p:ph type="body" idx="1"/>
          </p:nvPr>
        </p:nvSpPr>
        <p:spPr>
          <a:xfrm>
            <a:off x="311700" y="2480125"/>
            <a:ext cx="63957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SGDに慣性の概念を取り入れたもの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Momentum：「運動量」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同一方向への移動の積み重ねで加速する(収束が速い)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ちょっとした山や平地も乗り越えられる(局所解の回避)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g2a7c1fc1d97_1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a7c1fc1d97_1_163"/>
          <p:cNvSpPr/>
          <p:nvPr/>
        </p:nvSpPr>
        <p:spPr>
          <a:xfrm>
            <a:off x="5534450" y="1282825"/>
            <a:ext cx="1173000" cy="256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01c85953_3_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AdaGrad</a:t>
            </a:r>
            <a:endParaRPr/>
          </a:p>
        </p:txBody>
      </p:sp>
      <p:sp>
        <p:nvSpPr>
          <p:cNvPr id="146" name="Google Shape;146;g2a801c85953_3_91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学習が進むにつれて学習率を小さくしていく手法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最初は大きく学習し、次第に小さく学習する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過去の勾配の二乗和を保持し、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平方の逆数を学習率に乗算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g2a801c85953_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61" y="2969175"/>
            <a:ext cx="3046339" cy="21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a801c85953_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801c85953_3_91"/>
          <p:cNvPicPr preferRelativeResize="0"/>
          <p:nvPr/>
        </p:nvPicPr>
        <p:blipFill rotWithShape="1">
          <a:blip r:embed="rId5">
            <a:alphaModFix/>
          </a:blip>
          <a:srcRect l="10063" t="7983" r="11866" b="8773"/>
          <a:stretch/>
        </p:blipFill>
        <p:spPr>
          <a:xfrm>
            <a:off x="3564550" y="3427975"/>
            <a:ext cx="2014176" cy="1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01c85953_3_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RMSProp</a:t>
            </a:r>
            <a:endParaRPr/>
          </a:p>
        </p:txBody>
      </p:sp>
      <p:sp>
        <p:nvSpPr>
          <p:cNvPr id="155" name="Google Shape;155;g2a801c85953_3_108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AdaGradは一度学習率が小さくなると学習されなくなる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過去の勾配を徐々に忘れて、新しい勾配の情報を大きく反映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移動指数平均を用いて、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過去の勾配を指数関数的にスケールダウンさせる</a:t>
            </a:r>
            <a:endParaRPr/>
          </a:p>
        </p:txBody>
      </p:sp>
      <p:pic>
        <p:nvPicPr>
          <p:cNvPr id="156" name="Google Shape;156;g2a801c85953_3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801c85953_3_108"/>
          <p:cNvSpPr/>
          <p:nvPr/>
        </p:nvSpPr>
        <p:spPr>
          <a:xfrm rot="-5400000">
            <a:off x="360500" y="3152250"/>
            <a:ext cx="390900" cy="378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2a801c85953_3_108"/>
          <p:cNvPicPr preferRelativeResize="0"/>
          <p:nvPr/>
        </p:nvPicPr>
        <p:blipFill rotWithShape="1">
          <a:blip r:embed="rId4">
            <a:alphaModFix/>
          </a:blip>
          <a:srcRect l="7694" t="9331" r="5941" b="13608"/>
          <a:stretch/>
        </p:blipFill>
        <p:spPr>
          <a:xfrm>
            <a:off x="6108978" y="3753300"/>
            <a:ext cx="2711297" cy="1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c1fc1d97_1_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Adam</a:t>
            </a:r>
            <a:endParaRPr/>
          </a:p>
        </p:txBody>
      </p:sp>
      <p:sp>
        <p:nvSpPr>
          <p:cNvPr id="164" name="Google Shape;164;g2a7c1fc1d97_1_156"/>
          <p:cNvSpPr txBox="1">
            <a:spLocks noGrp="1"/>
          </p:cNvSpPr>
          <p:nvPr>
            <p:ph type="body" idx="1"/>
          </p:nvPr>
        </p:nvSpPr>
        <p:spPr>
          <a:xfrm>
            <a:off x="311700" y="2370175"/>
            <a:ext cx="5992500" cy="2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FFFFF"/>
                </a:highlight>
              </a:rPr>
              <a:t>momentumSGDとRMSpropを組み合わせたアルゴリズム</a:t>
            </a:r>
            <a:endParaRPr/>
          </a:p>
        </p:txBody>
      </p:sp>
      <p:pic>
        <p:nvPicPr>
          <p:cNvPr id="165" name="Google Shape;165;g2a7c1fc1d97_1_156"/>
          <p:cNvPicPr preferRelativeResize="0"/>
          <p:nvPr/>
        </p:nvPicPr>
        <p:blipFill rotWithShape="1">
          <a:blip r:embed="rId3">
            <a:alphaModFix/>
          </a:blip>
          <a:srcRect b="5249"/>
          <a:stretch/>
        </p:blipFill>
        <p:spPr>
          <a:xfrm>
            <a:off x="311700" y="1076275"/>
            <a:ext cx="8520599" cy="1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a7c1fc1d97_1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44" y="2740575"/>
            <a:ext cx="3272357" cy="24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7c1fc1d97_1_156"/>
          <p:cNvPicPr preferRelativeResize="0"/>
          <p:nvPr/>
        </p:nvPicPr>
        <p:blipFill rotWithShape="1">
          <a:blip r:embed="rId5">
            <a:alphaModFix/>
          </a:blip>
          <a:srcRect l="7172" t="6175" r="7843" b="5227"/>
          <a:stretch/>
        </p:blipFill>
        <p:spPr>
          <a:xfrm>
            <a:off x="1139848" y="2842975"/>
            <a:ext cx="2587052" cy="21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01c85953_5_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課題説明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b0ff8fa3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78" name="Google Shape;178;g263b0ff8fa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solidFill>
                  <a:schemeClr val="dk1"/>
                </a:solidFill>
              </a:rPr>
              <a:t>課題内容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（必須）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自由にモデルを組んで、CIFAR-10の分類精度を55%以上にしてください。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（任意）</a:t>
            </a:r>
            <a:endParaRPr dirty="0">
              <a:solidFill>
                <a:schemeClr val="dk1"/>
              </a:solidFill>
            </a:endParaRPr>
          </a:p>
          <a:p>
            <a:pPr marL="457200" lvl="1" indent="0">
              <a:buNone/>
            </a:pPr>
            <a:r>
              <a:rPr lang="ja" sz="1800" dirty="0">
                <a:solidFill>
                  <a:schemeClr val="dk1"/>
                </a:solidFill>
              </a:rPr>
              <a:t>ResNetで学習し、自分で組んだモデルと分類精度を比較してください。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以下の4つを実装してください。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 dirty="0">
                <a:solidFill>
                  <a:schemeClr val="dk1"/>
                </a:solidFill>
              </a:rPr>
              <a:t>dataset.py : データセットの読み込み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 dirty="0">
                <a:solidFill>
                  <a:schemeClr val="dk1"/>
                </a:solidFill>
              </a:rPr>
              <a:t>model.py : モデルの作成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 dirty="0">
                <a:solidFill>
                  <a:schemeClr val="dk1"/>
                </a:solidFill>
              </a:rPr>
              <a:t>train.py : モデルの学習・保存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 dirty="0">
                <a:solidFill>
                  <a:schemeClr val="dk1"/>
                </a:solidFill>
              </a:rPr>
              <a:t>evaluation.py : </a:t>
            </a:r>
            <a:r>
              <a:rPr lang="ja" dirty="0">
                <a:solidFill>
                  <a:srgbClr val="1D1C1D"/>
                </a:solidFill>
              </a:rPr>
              <a:t>保存したモデルを読み込み、テストデータで精度を評価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643520e19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89275"/>
            <a:ext cx="4486115" cy="38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643520e19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175"/>
            <a:ext cx="4159851" cy="356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43520e193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86" name="Google Shape;186;g2643520e193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train.py : モデルの保存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643520e193_0_10"/>
          <p:cNvSpPr/>
          <p:nvPr/>
        </p:nvSpPr>
        <p:spPr>
          <a:xfrm>
            <a:off x="769675" y="3445300"/>
            <a:ext cx="1600500" cy="293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643520e193_0_10"/>
          <p:cNvSpPr/>
          <p:nvPr/>
        </p:nvSpPr>
        <p:spPr>
          <a:xfrm>
            <a:off x="5302325" y="3970625"/>
            <a:ext cx="2517000" cy="86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643520e1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51600"/>
            <a:ext cx="380666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43520e193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95" name="Google Shape;195;g2643520e193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保存したモデルの読み込み</a:t>
            </a:r>
            <a:endParaRPr/>
          </a:p>
        </p:txBody>
      </p:sp>
      <p:sp>
        <p:nvSpPr>
          <p:cNvPr id="196" name="Google Shape;196;g2643520e193_0_15"/>
          <p:cNvSpPr/>
          <p:nvPr/>
        </p:nvSpPr>
        <p:spPr>
          <a:xfrm>
            <a:off x="720825" y="3038400"/>
            <a:ext cx="1539300" cy="34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643520e193_0_15"/>
          <p:cNvSpPr/>
          <p:nvPr/>
        </p:nvSpPr>
        <p:spPr>
          <a:xfrm>
            <a:off x="720825" y="4318525"/>
            <a:ext cx="2834400" cy="409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g2643520e19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500" y="1551600"/>
            <a:ext cx="4798476" cy="21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3520e193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204" name="Google Shape;204;g2643520e193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提出方法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zip化したファイルをGoogle Driveにアップロード(提出先URLは後日メールします)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zipファイル名は “学籍番号_pytorch”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1"/>
                </a:solidFill>
              </a:rPr>
              <a:t>提出期限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1月下旬（提出期限はメールで告知）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トレーニング</a:t>
            </a:r>
            <a:endParaRPr>
              <a:solidFill>
                <a:srgbClr val="040C28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データセットの読み込み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rgbClr val="040C28"/>
                </a:solidFill>
              </a:rPr>
              <a:t>モデルの作成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データローダーからデータを受け取る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受け取ったデータをモデルに入力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モデルからの出力を受け取る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出力を使って誤差を算出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誤差を使って重みを更新</a:t>
            </a:r>
            <a:endParaRPr>
              <a:solidFill>
                <a:srgbClr val="040C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b0ff8fa3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今回やること</a:t>
            </a:r>
            <a:endParaRPr/>
          </a:p>
        </p:txBody>
      </p:sp>
      <p:sp>
        <p:nvSpPr>
          <p:cNvPr id="67" name="Google Shape;67;g263b0ff8fa3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損失関数の説明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optimizerの説明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c1fc1d97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モデルに訓練データを入力し、予測結果を受け取る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予測結果と正解ラベルを比較・誤差を計算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正解データとの誤差が最小になるようにパラメータを更新</a:t>
            </a:r>
            <a:endParaRPr>
              <a:solidFill>
                <a:srgbClr val="040C28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誤差の減少がみられなくなる（収束する ）まで繰り返す</a:t>
            </a:r>
            <a:endParaRPr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a7c1fc1d97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どうやって学習するか（前回のスライド）</a:t>
            </a:r>
            <a:endParaRPr sz="2750"/>
          </a:p>
        </p:txBody>
      </p:sp>
      <p:sp>
        <p:nvSpPr>
          <p:cNvPr id="74" name="Google Shape;74;g2a7c1fc1d97_1_0"/>
          <p:cNvSpPr/>
          <p:nvPr/>
        </p:nvSpPr>
        <p:spPr>
          <a:xfrm>
            <a:off x="7586288" y="1921000"/>
            <a:ext cx="1240200" cy="490800"/>
          </a:xfrm>
          <a:prstGeom prst="wedgeRoundRectCallout">
            <a:avLst>
              <a:gd name="adj1" fmla="val -55627"/>
              <a:gd name="adj2" fmla="val 9294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誤差計算</a:t>
            </a:r>
            <a:endParaRPr sz="1600"/>
          </a:p>
        </p:txBody>
      </p:sp>
      <p:pic>
        <p:nvPicPr>
          <p:cNvPr id="75" name="Google Shape;75;g2a7c1fc1d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437" y="2354225"/>
            <a:ext cx="3280476" cy="2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7c1fc1d97_1_0"/>
          <p:cNvSpPr txBox="1"/>
          <p:nvPr/>
        </p:nvSpPr>
        <p:spPr>
          <a:xfrm>
            <a:off x="2552388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g2a7c1fc1d97_1_0"/>
          <p:cNvSpPr txBox="1"/>
          <p:nvPr/>
        </p:nvSpPr>
        <p:spPr>
          <a:xfrm>
            <a:off x="3931275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中間層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g2a7c1fc1d97_1_0"/>
          <p:cNvSpPr txBox="1"/>
          <p:nvPr/>
        </p:nvSpPr>
        <p:spPr>
          <a:xfrm>
            <a:off x="5387363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出力層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g2a7c1fc1d97_1_0"/>
          <p:cNvSpPr/>
          <p:nvPr/>
        </p:nvSpPr>
        <p:spPr>
          <a:xfrm>
            <a:off x="1962963" y="3449600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a7c1fc1d97_1_0"/>
          <p:cNvPicPr preferRelativeResize="0"/>
          <p:nvPr/>
        </p:nvPicPr>
        <p:blipFill rotWithShape="1">
          <a:blip r:embed="rId4">
            <a:alphaModFix/>
          </a:blip>
          <a:srcRect l="76789" t="9232" r="2110" b="8116"/>
          <a:stretch/>
        </p:blipFill>
        <p:spPr>
          <a:xfrm>
            <a:off x="6728126" y="2692027"/>
            <a:ext cx="1240198" cy="184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a7c1fc1d97_1_0"/>
          <p:cNvSpPr/>
          <p:nvPr/>
        </p:nvSpPr>
        <p:spPr>
          <a:xfrm>
            <a:off x="5975738" y="3449588"/>
            <a:ext cx="7128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g2a7c1fc1d9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00" y="3163014"/>
            <a:ext cx="1141026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a7c1fc1d97_1_0"/>
          <p:cNvSpPr txBox="1"/>
          <p:nvPr/>
        </p:nvSpPr>
        <p:spPr>
          <a:xfrm>
            <a:off x="317500" y="3922500"/>
            <a:ext cx="190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“dog”に分類される画像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4" name="Google Shape;84;g2a7c1fc1d97_1_0"/>
          <p:cNvSpPr txBox="1"/>
          <p:nvPr/>
        </p:nvSpPr>
        <p:spPr>
          <a:xfrm>
            <a:off x="697900" y="2778125"/>
            <a:ext cx="114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b0ff8fa3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損失関数</a:t>
            </a:r>
            <a:endParaRPr/>
          </a:p>
        </p:txBody>
      </p:sp>
      <p:sp>
        <p:nvSpPr>
          <p:cNvPr id="90" name="Google Shape;90;g263b0ff8fa3_0_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モデルの予測結果と正解ラベルの差を表す関数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平均二乗誤差 (Mean Squared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平均絶対誤差 (Mean Absolute Error Loss)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交差エントロピー誤差 (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二値交差エントロピー (Binary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多クラス交差エントロピー (Categorical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g263b0ff8fa3_0_21"/>
          <p:cNvSpPr/>
          <p:nvPr/>
        </p:nvSpPr>
        <p:spPr>
          <a:xfrm>
            <a:off x="6401900" y="3046500"/>
            <a:ext cx="195600" cy="1119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63b0ff8fa3_0_21"/>
          <p:cNvSpPr/>
          <p:nvPr/>
        </p:nvSpPr>
        <p:spPr>
          <a:xfrm>
            <a:off x="6401900" y="2284650"/>
            <a:ext cx="195600" cy="685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63b0ff8fa3_0_21"/>
          <p:cNvSpPr txBox="1"/>
          <p:nvPr/>
        </p:nvSpPr>
        <p:spPr>
          <a:xfrm>
            <a:off x="6731775" y="241185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回帰問題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g263b0ff8fa3_0_21"/>
          <p:cNvSpPr txBox="1"/>
          <p:nvPr/>
        </p:nvSpPr>
        <p:spPr>
          <a:xfrm>
            <a:off x="6731775" y="339090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分類問題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c1fc1d97_1_113"/>
          <p:cNvSpPr txBox="1">
            <a:spLocks noGrp="1"/>
          </p:cNvSpPr>
          <p:nvPr>
            <p:ph type="body" idx="1"/>
          </p:nvPr>
        </p:nvSpPr>
        <p:spPr>
          <a:xfrm>
            <a:off x="311700" y="3005475"/>
            <a:ext cx="8520600" cy="15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予測値と正解値との差の二乗の平均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主に回帰問題に使われる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2a7c1fc1d9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4723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a7c1fc1d97_1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835163"/>
            <a:ext cx="4314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a7c1fc1d97_1_113"/>
          <p:cNvPicPr preferRelativeResize="0"/>
          <p:nvPr/>
        </p:nvPicPr>
        <p:blipFill rotWithShape="1">
          <a:blip r:embed="rId5">
            <a:alphaModFix/>
          </a:blip>
          <a:srcRect l="9217" t="30879" r="62323" b="22090"/>
          <a:stretch/>
        </p:blipFill>
        <p:spPr>
          <a:xfrm>
            <a:off x="5778600" y="2744725"/>
            <a:ext cx="2602299" cy="24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a7c1fc1d97_1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2550"/>
            <a:ext cx="4929551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E2731B5-7816-2159-AEF1-6AD72D80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" altLang="ja-JP" dirty="0"/>
              <a:t>平均二乗誤差 (MSELoss：Mean Squared Error Loss)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3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3520e193_0_43"/>
          <p:cNvSpPr txBox="1">
            <a:spLocks noGrp="1"/>
          </p:cNvSpPr>
          <p:nvPr>
            <p:ph type="body" idx="1"/>
          </p:nvPr>
        </p:nvSpPr>
        <p:spPr>
          <a:xfrm>
            <a:off x="311700" y="3249800"/>
            <a:ext cx="85206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自然対数eを底とするモデル出力値のlog値と正解データ値を乗算したものの総和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主に多クラス分類問題で使われる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g2643520e19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6"/>
            <a:ext cx="8520598" cy="115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643520e19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52900"/>
            <a:ext cx="4343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43520e193_0_43"/>
          <p:cNvSpPr/>
          <p:nvPr/>
        </p:nvSpPr>
        <p:spPr>
          <a:xfrm>
            <a:off x="5100000" y="3642050"/>
            <a:ext cx="3732300" cy="1456800"/>
          </a:xfrm>
          <a:prstGeom prst="wedgeRoundRectCallout">
            <a:avLst>
              <a:gd name="adj1" fmla="val -62583"/>
              <a:gd name="adj2" fmla="val 8616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g2643520e193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436" y="3676238"/>
            <a:ext cx="3387425" cy="1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643520e193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27075"/>
            <a:ext cx="4788300" cy="1057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1FE7E45-C103-9257-0A88-F68BF254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" altLang="ja-JP" dirty="0">
                <a:solidFill>
                  <a:srgbClr val="3A3E40"/>
                </a:solidFill>
                <a:highlight>
                  <a:schemeClr val="lt1"/>
                </a:highlight>
              </a:rPr>
              <a:t>交差エントロピー誤差 (</a:t>
            </a:r>
            <a:r>
              <a:rPr lang="ja" altLang="ja-JP" dirty="0"/>
              <a:t>Cross-Entropy Loss</a:t>
            </a:r>
            <a:r>
              <a:rPr lang="ja" altLang="ja-JP" dirty="0">
                <a:solidFill>
                  <a:srgbClr val="3A3E40"/>
                </a:solidFill>
                <a:highlight>
                  <a:schemeClr val="lt1"/>
                </a:highlight>
              </a:rPr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8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a801c85953_3_64"/>
          <p:cNvPicPr preferRelativeResize="0"/>
          <p:nvPr/>
        </p:nvPicPr>
        <p:blipFill rotWithShape="1">
          <a:blip r:embed="rId3">
            <a:alphaModFix/>
          </a:blip>
          <a:srcRect l="7273" t="9028" r="6348" b="6038"/>
          <a:stretch/>
        </p:blipFill>
        <p:spPr>
          <a:xfrm>
            <a:off x="5332200" y="2062475"/>
            <a:ext cx="3811800" cy="2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a801c85953_3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最適化アルゴリズム (Optimizer)</a:t>
            </a:r>
            <a:endParaRPr/>
          </a:p>
        </p:txBody>
      </p:sp>
      <p:sp>
        <p:nvSpPr>
          <p:cNvPr id="122" name="Google Shape;122;g2a801c85953_3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損失関数の値を最小化するようなパラメータを見つけ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最適化(Optimization)を行う機構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SGD</a:t>
            </a:r>
            <a:r>
              <a:rPr lang="ja" sz="1600">
                <a:solidFill>
                  <a:schemeClr val="dk1"/>
                </a:solidFill>
              </a:rPr>
              <a:t>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最も基本的なアルゴリズム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Momentum SGD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SGD＋「慣性」の概念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AdaGrad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学習が進むほど学習率を小さくしていく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RMSProp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AdaGrad＋最近の勾配ほど強く影響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Adam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momentumSGD＋RMSprop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7c1fc1d97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6" y="2969176"/>
            <a:ext cx="3051125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7c1fc1d97_1_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確率的勾配降下法</a:t>
            </a:r>
            <a:r>
              <a:rPr lang="ja"/>
              <a:t> </a:t>
            </a:r>
            <a:r>
              <a:rPr lang="ja" sz="2750"/>
              <a:t>(SGD : Stochastic Gradient Descent)</a:t>
            </a:r>
            <a:endParaRPr sz="2750"/>
          </a:p>
        </p:txBody>
      </p:sp>
      <p:sp>
        <p:nvSpPr>
          <p:cNvPr id="129" name="Google Shape;129;g2a7c1fc1d97_1_118"/>
          <p:cNvSpPr txBox="1">
            <a:spLocks noGrp="1"/>
          </p:cNvSpPr>
          <p:nvPr>
            <p:ph type="body" idx="1"/>
          </p:nvPr>
        </p:nvSpPr>
        <p:spPr>
          <a:xfrm>
            <a:off x="311700" y="3481950"/>
            <a:ext cx="59559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パラメータの1回の更新に、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データセット全体ではなく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ランダムに取り出したミニバッチを使って勾配を計算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a7c1fc1d97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7c1fc1d97_1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95325"/>
            <a:ext cx="5200749" cy="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画面に合わせる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PyTorch 講座 8</vt:lpstr>
      <vt:lpstr>前回のおさらい</vt:lpstr>
      <vt:lpstr>今回やること</vt:lpstr>
      <vt:lpstr>どうやって学習するか（前回のスライド）</vt:lpstr>
      <vt:lpstr>損失関数</vt:lpstr>
      <vt:lpstr>平均二乗誤差 (MSELoss：Mean Squared Error Loss)</vt:lpstr>
      <vt:lpstr>交差エントロピー誤差 (Cross-Entropy Loss)</vt:lpstr>
      <vt:lpstr>最適化アルゴリズム (Optimizer)</vt:lpstr>
      <vt:lpstr>確率的勾配降下法 (SGD : Stochastic Gradient Descent)</vt:lpstr>
      <vt:lpstr>Momentum SGD</vt:lpstr>
      <vt:lpstr>AdaGrad</vt:lpstr>
      <vt:lpstr>RMSProp</vt:lpstr>
      <vt:lpstr>Adam</vt:lpstr>
      <vt:lpstr>課題説明</vt:lpstr>
      <vt:lpstr>最終課題</vt:lpstr>
      <vt:lpstr>最終課題</vt:lpstr>
      <vt:lpstr>最終課題</vt:lpstr>
      <vt:lpstr>最終課題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講座 8</dc:title>
  <cp:lastModifiedBy>歩華 肥田</cp:lastModifiedBy>
  <cp:revision>2</cp:revision>
  <dcterms:modified xsi:type="dcterms:W3CDTF">2023-12-19T16:29:02Z</dcterms:modified>
</cp:coreProperties>
</file>