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hXSOPKJi6uBrX2FSJrf9kKeN4g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53c464f4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53c464f4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36c5660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36c5660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6c5660a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6c5660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36c5660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36c5660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4316965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4316965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4316965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4316965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4316965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4316965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36c5660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36c5660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3152e50f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3152e50f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3152e50f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3152e50f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4316965e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4316965e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4316965e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4316965e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4316965e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4316965e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53c464f4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53c464f4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53c464f4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53c464f4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53c464f4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53c464f4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249900"/>
            <a:ext cx="8520600" cy="1128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ja"/>
              <a:t>PyTorch 講座 7</a:t>
            </a:r>
            <a:endParaRPr/>
          </a:p>
        </p:txBody>
      </p:sp>
      <p:sp>
        <p:nvSpPr>
          <p:cNvPr id="55" name="Google Shape;55;p1"/>
          <p:cNvSpPr txBox="1"/>
          <p:nvPr>
            <p:ph idx="1" type="subTitle"/>
          </p:nvPr>
        </p:nvSpPr>
        <p:spPr>
          <a:xfrm>
            <a:off x="311700" y="3239850"/>
            <a:ext cx="8520600" cy="6081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800"/>
              <a:buNone/>
            </a:pPr>
            <a:r>
              <a:rPr lang="ja">
                <a:solidFill>
                  <a:schemeClr val="dk1"/>
                </a:solidFill>
              </a:rPr>
              <a:t>肥田　歩華</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a53c464f4a_1_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データセット　</a:t>
            </a:r>
            <a:r>
              <a:rPr lang="ja">
                <a:solidFill>
                  <a:srgbClr val="040C28"/>
                </a:solidFill>
              </a:rPr>
              <a:t>CIFAR-10</a:t>
            </a:r>
            <a:endParaRPr>
              <a:solidFill>
                <a:srgbClr val="040C28"/>
              </a:solidFill>
            </a:endParaRPr>
          </a:p>
          <a:p>
            <a:pPr indent="0" lvl="0" marL="0" rtl="0" algn="l">
              <a:spcBef>
                <a:spcPts val="0"/>
              </a:spcBef>
              <a:spcAft>
                <a:spcPts val="0"/>
              </a:spcAft>
              <a:buNone/>
            </a:pPr>
            <a:r>
              <a:t/>
            </a:r>
            <a:endParaRPr/>
          </a:p>
        </p:txBody>
      </p:sp>
      <p:sp>
        <p:nvSpPr>
          <p:cNvPr id="127" name="Google Shape;127;g2a53c464f4a_1_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highlight>
                  <a:schemeClr val="lt1"/>
                </a:highlight>
              </a:rPr>
              <a:t>10クラスのカラー画像からなるデータセット</a:t>
            </a:r>
            <a:endParaRPr>
              <a:solidFill>
                <a:schemeClr val="dk1"/>
              </a:solidFill>
              <a:highlight>
                <a:schemeClr val="lt1"/>
              </a:highlight>
            </a:endParaRPr>
          </a:p>
          <a:p>
            <a:pPr indent="0" lvl="0" marL="0" rtl="0" algn="l">
              <a:spcBef>
                <a:spcPts val="1100"/>
              </a:spcBef>
              <a:spcAft>
                <a:spcPts val="0"/>
              </a:spcAft>
              <a:buNone/>
            </a:pPr>
            <a:r>
              <a:t/>
            </a:r>
            <a:endParaRPr>
              <a:solidFill>
                <a:schemeClr val="dk1"/>
              </a:solidFill>
              <a:highlight>
                <a:schemeClr val="lt1"/>
              </a:highlight>
            </a:endParaRPr>
          </a:p>
          <a:p>
            <a:pPr indent="-342900" lvl="0" marL="457200" rtl="0" algn="l">
              <a:spcBef>
                <a:spcPts val="500"/>
              </a:spcBef>
              <a:spcAft>
                <a:spcPts val="0"/>
              </a:spcAft>
              <a:buClr>
                <a:schemeClr val="dk1"/>
              </a:buClr>
              <a:buSzPts val="1800"/>
              <a:buChar char="●"/>
            </a:pPr>
            <a:r>
              <a:rPr lang="ja">
                <a:solidFill>
                  <a:schemeClr val="dk1"/>
                </a:solidFill>
                <a:highlight>
                  <a:srgbClr val="FFFFFF"/>
                </a:highlight>
              </a:rPr>
              <a:t>5万枚の訓練データ</a:t>
            </a:r>
            <a:endParaRPr>
              <a:solidFill>
                <a:schemeClr val="dk1"/>
              </a:solidFill>
              <a:highlight>
                <a:srgbClr val="FFFFFF"/>
              </a:highlight>
            </a:endParaRPr>
          </a:p>
          <a:p>
            <a:pPr indent="0" lvl="0" marL="457200" rtl="0" algn="l">
              <a:spcBef>
                <a:spcPts val="0"/>
              </a:spcBef>
              <a:spcAft>
                <a:spcPts val="0"/>
              </a:spcAft>
              <a:buNone/>
            </a:pPr>
            <a:r>
              <a:rPr lang="ja">
                <a:solidFill>
                  <a:schemeClr val="dk1"/>
                </a:solidFill>
                <a:highlight>
                  <a:srgbClr val="FFFFFF"/>
                </a:highlight>
              </a:rPr>
              <a:t>1万枚のテストデータ</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342900" lvl="0" marL="457200" rtl="0" algn="l">
              <a:spcBef>
                <a:spcPts val="1100"/>
              </a:spcBef>
              <a:spcAft>
                <a:spcPts val="0"/>
              </a:spcAft>
              <a:buClr>
                <a:schemeClr val="dk1"/>
              </a:buClr>
              <a:buSzPts val="1800"/>
              <a:buChar char="●"/>
            </a:pPr>
            <a:r>
              <a:rPr lang="ja">
                <a:solidFill>
                  <a:schemeClr val="dk1"/>
                </a:solidFill>
                <a:highlight>
                  <a:srgbClr val="FFFFFF"/>
                </a:highlight>
              </a:rPr>
              <a:t>1つのデータサイズは3x32x32</a:t>
            </a:r>
            <a:endParaRPr>
              <a:solidFill>
                <a:schemeClr val="dk1"/>
              </a:solidFill>
              <a:highlight>
                <a:srgbClr val="FFFFFF"/>
              </a:highlight>
            </a:endParaRPr>
          </a:p>
          <a:p>
            <a:pPr indent="0" lvl="0" marL="0" rtl="0" algn="l">
              <a:spcBef>
                <a:spcPts val="1100"/>
              </a:spcBef>
              <a:spcAft>
                <a:spcPts val="500"/>
              </a:spcAft>
              <a:buNone/>
            </a:pPr>
            <a:r>
              <a:t/>
            </a:r>
            <a:endParaRPr>
              <a:solidFill>
                <a:schemeClr val="dk1"/>
              </a:solidFill>
              <a:highlight>
                <a:schemeClr val="lt1"/>
              </a:highlight>
            </a:endParaRPr>
          </a:p>
        </p:txBody>
      </p:sp>
      <p:pic>
        <p:nvPicPr>
          <p:cNvPr id="128" name="Google Shape;128;g2a53c464f4a_1_31"/>
          <p:cNvPicPr preferRelativeResize="0"/>
          <p:nvPr/>
        </p:nvPicPr>
        <p:blipFill>
          <a:blip r:embed="rId3">
            <a:alphaModFix/>
          </a:blip>
          <a:stretch>
            <a:fillRect/>
          </a:stretch>
        </p:blipFill>
        <p:spPr>
          <a:xfrm>
            <a:off x="4442650" y="2035550"/>
            <a:ext cx="4389649" cy="2595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636c5660a0_0_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データセットの読み込み</a:t>
            </a:r>
            <a:endParaRPr/>
          </a:p>
          <a:p>
            <a:pPr indent="0" lvl="0" marL="0" rtl="0" algn="l">
              <a:spcBef>
                <a:spcPts val="0"/>
              </a:spcBef>
              <a:spcAft>
                <a:spcPts val="0"/>
              </a:spcAft>
              <a:buNone/>
            </a:pPr>
            <a:r>
              <a:t/>
            </a:r>
            <a:endParaRPr/>
          </a:p>
        </p:txBody>
      </p:sp>
      <p:pic>
        <p:nvPicPr>
          <p:cNvPr id="134" name="Google Shape;134;g2636c5660a0_0_3"/>
          <p:cNvPicPr preferRelativeResize="0"/>
          <p:nvPr/>
        </p:nvPicPr>
        <p:blipFill>
          <a:blip r:embed="rId3">
            <a:alphaModFix/>
          </a:blip>
          <a:stretch>
            <a:fillRect/>
          </a:stretch>
        </p:blipFill>
        <p:spPr>
          <a:xfrm>
            <a:off x="5684275" y="3267929"/>
            <a:ext cx="3276674" cy="411071"/>
          </a:xfrm>
          <a:prstGeom prst="rect">
            <a:avLst/>
          </a:prstGeom>
          <a:noFill/>
          <a:ln>
            <a:noFill/>
          </a:ln>
        </p:spPr>
      </p:pic>
      <p:sp>
        <p:nvSpPr>
          <p:cNvPr id="135" name="Google Shape;135;g2636c5660a0_0_3"/>
          <p:cNvSpPr txBox="1"/>
          <p:nvPr>
            <p:ph idx="1" type="body"/>
          </p:nvPr>
        </p:nvSpPr>
        <p:spPr>
          <a:xfrm>
            <a:off x="5684275" y="2177425"/>
            <a:ext cx="3124200" cy="10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rgbClr val="040C28"/>
                </a:solidFill>
              </a:rPr>
              <a:t>訓練データの1枚目は</a:t>
            </a:r>
            <a:endParaRPr>
              <a:solidFill>
                <a:srgbClr val="040C28"/>
              </a:solidFill>
            </a:endParaRPr>
          </a:p>
          <a:p>
            <a:pPr indent="0" lvl="0" marL="0" rtl="0" algn="l">
              <a:spcBef>
                <a:spcPts val="0"/>
              </a:spcBef>
              <a:spcAft>
                <a:spcPts val="0"/>
              </a:spcAft>
              <a:buNone/>
            </a:pPr>
            <a:r>
              <a:rPr lang="ja">
                <a:solidFill>
                  <a:srgbClr val="040C28"/>
                </a:solidFill>
              </a:rPr>
              <a:t>データサイズ：</a:t>
            </a:r>
            <a:r>
              <a:rPr lang="ja">
                <a:solidFill>
                  <a:schemeClr val="dk1"/>
                </a:solidFill>
                <a:highlight>
                  <a:srgbClr val="FFFFFF"/>
                </a:highlight>
              </a:rPr>
              <a:t>3x32x32</a:t>
            </a:r>
            <a:endParaRPr>
              <a:solidFill>
                <a:srgbClr val="040C28"/>
              </a:solidFill>
            </a:endParaRPr>
          </a:p>
          <a:p>
            <a:pPr indent="0" lvl="0" marL="0" rtl="0" algn="l">
              <a:spcBef>
                <a:spcPts val="0"/>
              </a:spcBef>
              <a:spcAft>
                <a:spcPts val="0"/>
              </a:spcAft>
              <a:buNone/>
            </a:pPr>
            <a:r>
              <a:rPr lang="ja">
                <a:solidFill>
                  <a:srgbClr val="040C28"/>
                </a:solidFill>
              </a:rPr>
              <a:t>ラベル　　　：6</a:t>
            </a:r>
            <a:endParaRPr>
              <a:solidFill>
                <a:srgbClr val="040C28"/>
              </a:solidFill>
            </a:endParaRPr>
          </a:p>
        </p:txBody>
      </p:sp>
      <p:pic>
        <p:nvPicPr>
          <p:cNvPr id="136" name="Google Shape;136;g2636c5660a0_0_3"/>
          <p:cNvPicPr preferRelativeResize="0"/>
          <p:nvPr/>
        </p:nvPicPr>
        <p:blipFill rotWithShape="1">
          <a:blip r:embed="rId4">
            <a:alphaModFix/>
          </a:blip>
          <a:srcRect b="48091" l="22292" r="43042" t="3540"/>
          <a:stretch/>
        </p:blipFill>
        <p:spPr>
          <a:xfrm>
            <a:off x="216125" y="1105300"/>
            <a:ext cx="5124902" cy="3843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636c5660a0_0_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solidFill>
                  <a:srgbClr val="040C28"/>
                </a:solidFill>
              </a:rPr>
              <a:t>モデルの作成</a:t>
            </a:r>
            <a:endParaRPr/>
          </a:p>
        </p:txBody>
      </p:sp>
      <p:sp>
        <p:nvSpPr>
          <p:cNvPr id="142" name="Google Shape;142;g2636c5660a0_0_13"/>
          <p:cNvSpPr txBox="1"/>
          <p:nvPr>
            <p:ph idx="1" type="body"/>
          </p:nvPr>
        </p:nvSpPr>
        <p:spPr>
          <a:xfrm>
            <a:off x="5773200" y="1548900"/>
            <a:ext cx="3059100" cy="4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rgbClr val="040C28"/>
                </a:solidFill>
              </a:rPr>
              <a:t>今回はCNNを使用</a:t>
            </a:r>
            <a:endParaRPr>
              <a:solidFill>
                <a:srgbClr val="040C28"/>
              </a:solidFill>
            </a:endParaRPr>
          </a:p>
        </p:txBody>
      </p:sp>
      <p:pic>
        <p:nvPicPr>
          <p:cNvPr id="143" name="Google Shape;143;g2636c5660a0_0_13"/>
          <p:cNvPicPr preferRelativeResize="0"/>
          <p:nvPr/>
        </p:nvPicPr>
        <p:blipFill>
          <a:blip r:embed="rId3">
            <a:alphaModFix/>
          </a:blip>
          <a:stretch>
            <a:fillRect/>
          </a:stretch>
        </p:blipFill>
        <p:spPr>
          <a:xfrm>
            <a:off x="4572000" y="2589952"/>
            <a:ext cx="4483975" cy="1073648"/>
          </a:xfrm>
          <a:prstGeom prst="rect">
            <a:avLst/>
          </a:prstGeom>
          <a:noFill/>
          <a:ln>
            <a:noFill/>
          </a:ln>
        </p:spPr>
      </p:pic>
      <p:pic>
        <p:nvPicPr>
          <p:cNvPr id="144" name="Google Shape;144;g2636c5660a0_0_13"/>
          <p:cNvPicPr preferRelativeResize="0"/>
          <p:nvPr/>
        </p:nvPicPr>
        <p:blipFill>
          <a:blip r:embed="rId4">
            <a:alphaModFix/>
          </a:blip>
          <a:stretch>
            <a:fillRect/>
          </a:stretch>
        </p:blipFill>
        <p:spPr>
          <a:xfrm>
            <a:off x="245350" y="1246325"/>
            <a:ext cx="4267199" cy="36117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636c5660a0_0_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データローダーからデータを受け取る</a:t>
            </a:r>
            <a:br>
              <a:rPr lang="ja"/>
            </a:br>
            <a:endParaRPr sz="400"/>
          </a:p>
          <a:p>
            <a:pPr indent="0" lvl="0" marL="0" rtl="0" algn="l">
              <a:spcBef>
                <a:spcPts val="0"/>
              </a:spcBef>
              <a:spcAft>
                <a:spcPts val="0"/>
              </a:spcAft>
              <a:buNone/>
            </a:pPr>
            <a:r>
              <a:t/>
            </a:r>
            <a:endParaRPr/>
          </a:p>
        </p:txBody>
      </p:sp>
      <p:pic>
        <p:nvPicPr>
          <p:cNvPr id="150" name="Google Shape;150;g2636c5660a0_0_34"/>
          <p:cNvPicPr preferRelativeResize="0"/>
          <p:nvPr/>
        </p:nvPicPr>
        <p:blipFill>
          <a:blip r:embed="rId3">
            <a:alphaModFix/>
          </a:blip>
          <a:stretch>
            <a:fillRect/>
          </a:stretch>
        </p:blipFill>
        <p:spPr>
          <a:xfrm>
            <a:off x="3460094" y="4361850"/>
            <a:ext cx="5372206" cy="572700"/>
          </a:xfrm>
          <a:prstGeom prst="rect">
            <a:avLst/>
          </a:prstGeom>
          <a:noFill/>
          <a:ln>
            <a:noFill/>
          </a:ln>
        </p:spPr>
      </p:pic>
      <p:grpSp>
        <p:nvGrpSpPr>
          <p:cNvPr id="151" name="Google Shape;151;g2636c5660a0_0_34"/>
          <p:cNvGrpSpPr/>
          <p:nvPr/>
        </p:nvGrpSpPr>
        <p:grpSpPr>
          <a:xfrm>
            <a:off x="505850" y="1092750"/>
            <a:ext cx="5136302" cy="2958001"/>
            <a:chOff x="311350" y="1174300"/>
            <a:chExt cx="5136302" cy="2958001"/>
          </a:xfrm>
        </p:grpSpPr>
        <p:pic>
          <p:nvPicPr>
            <p:cNvPr id="152" name="Google Shape;152;g2636c5660a0_0_34"/>
            <p:cNvPicPr preferRelativeResize="0"/>
            <p:nvPr/>
          </p:nvPicPr>
          <p:blipFill rotWithShape="1">
            <a:blip r:embed="rId4">
              <a:alphaModFix/>
            </a:blip>
            <a:srcRect b="58793" l="22767" r="41939" t="3391"/>
            <a:stretch/>
          </p:blipFill>
          <p:spPr>
            <a:xfrm>
              <a:off x="311350" y="1174300"/>
              <a:ext cx="5136302" cy="2958001"/>
            </a:xfrm>
            <a:prstGeom prst="rect">
              <a:avLst/>
            </a:prstGeom>
            <a:noFill/>
            <a:ln>
              <a:noFill/>
            </a:ln>
          </p:spPr>
        </p:pic>
        <p:sp>
          <p:nvSpPr>
            <p:cNvPr id="153" name="Google Shape;153;g2636c5660a0_0_34"/>
            <p:cNvSpPr/>
            <p:nvPr/>
          </p:nvSpPr>
          <p:spPr>
            <a:xfrm>
              <a:off x="688525" y="2312575"/>
              <a:ext cx="4079400" cy="302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a4316965e7_0_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ja">
                <a:solidFill>
                  <a:srgbClr val="040C28"/>
                </a:solidFill>
              </a:rPr>
              <a:t>モデルにデータを入力し予測結果を受け取る</a:t>
            </a:r>
            <a:endParaRPr>
              <a:solidFill>
                <a:srgbClr val="040C28"/>
              </a:solidFill>
            </a:endParaRPr>
          </a:p>
        </p:txBody>
      </p:sp>
      <p:sp>
        <p:nvSpPr>
          <p:cNvPr id="159" name="Google Shape;159;g2a4316965e7_0_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データをモデルに入力</a:t>
            </a:r>
            <a:endParaRPr/>
          </a:p>
        </p:txBody>
      </p:sp>
      <p:sp>
        <p:nvSpPr>
          <p:cNvPr id="160" name="Google Shape;160;g2a4316965e7_0_10"/>
          <p:cNvSpPr txBox="1"/>
          <p:nvPr>
            <p:ph idx="1" type="body"/>
          </p:nvPr>
        </p:nvSpPr>
        <p:spPr>
          <a:xfrm>
            <a:off x="311700" y="1914625"/>
            <a:ext cx="3582300" cy="7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ja" sz="1829">
                <a:solidFill>
                  <a:srgbClr val="040C28"/>
                </a:solidFill>
              </a:rPr>
              <a:t>最初のバッチを入力したときの</a:t>
            </a:r>
            <a:endParaRPr sz="1829">
              <a:solidFill>
                <a:srgbClr val="040C28"/>
              </a:solidFill>
            </a:endParaRPr>
          </a:p>
          <a:p>
            <a:pPr indent="0" lvl="0" marL="0" rtl="0" algn="l">
              <a:spcBef>
                <a:spcPts val="0"/>
              </a:spcBef>
              <a:spcAft>
                <a:spcPts val="0"/>
              </a:spcAft>
              <a:buSzPts val="935"/>
              <a:buNone/>
            </a:pPr>
            <a:r>
              <a:rPr lang="ja" sz="1829">
                <a:solidFill>
                  <a:srgbClr val="040C28"/>
                </a:solidFill>
              </a:rPr>
              <a:t>モデルの出力サイズ</a:t>
            </a:r>
            <a:endParaRPr sz="1829">
              <a:solidFill>
                <a:srgbClr val="040C28"/>
              </a:solidFill>
            </a:endParaRPr>
          </a:p>
        </p:txBody>
      </p:sp>
      <p:pic>
        <p:nvPicPr>
          <p:cNvPr id="161" name="Google Shape;161;g2a4316965e7_0_10"/>
          <p:cNvPicPr preferRelativeResize="0"/>
          <p:nvPr/>
        </p:nvPicPr>
        <p:blipFill>
          <a:blip r:embed="rId3">
            <a:alphaModFix/>
          </a:blip>
          <a:stretch>
            <a:fillRect/>
          </a:stretch>
        </p:blipFill>
        <p:spPr>
          <a:xfrm>
            <a:off x="366995" y="2644758"/>
            <a:ext cx="3471700" cy="431825"/>
          </a:xfrm>
          <a:prstGeom prst="rect">
            <a:avLst/>
          </a:prstGeom>
          <a:noFill/>
          <a:ln>
            <a:noFill/>
          </a:ln>
        </p:spPr>
      </p:pic>
      <p:grpSp>
        <p:nvGrpSpPr>
          <p:cNvPr id="162" name="Google Shape;162;g2a4316965e7_0_10"/>
          <p:cNvGrpSpPr/>
          <p:nvPr/>
        </p:nvGrpSpPr>
        <p:grpSpPr>
          <a:xfrm>
            <a:off x="5146700" y="39517"/>
            <a:ext cx="3873998" cy="5037259"/>
            <a:chOff x="5146700" y="39517"/>
            <a:chExt cx="3873998" cy="5037259"/>
          </a:xfrm>
        </p:grpSpPr>
        <p:pic>
          <p:nvPicPr>
            <p:cNvPr id="163" name="Google Shape;163;g2a4316965e7_0_10"/>
            <p:cNvPicPr preferRelativeResize="0"/>
            <p:nvPr/>
          </p:nvPicPr>
          <p:blipFill rotWithShape="1">
            <a:blip r:embed="rId4">
              <a:alphaModFix/>
            </a:blip>
            <a:srcRect b="23613" l="22689" r="47138" t="3394"/>
            <a:stretch/>
          </p:blipFill>
          <p:spPr>
            <a:xfrm>
              <a:off x="5146700" y="39517"/>
              <a:ext cx="3873998" cy="5037259"/>
            </a:xfrm>
            <a:prstGeom prst="rect">
              <a:avLst/>
            </a:prstGeom>
            <a:noFill/>
            <a:ln>
              <a:noFill/>
            </a:ln>
          </p:spPr>
        </p:pic>
        <p:sp>
          <p:nvSpPr>
            <p:cNvPr id="164" name="Google Shape;164;g2a4316965e7_0_10"/>
            <p:cNvSpPr/>
            <p:nvPr/>
          </p:nvSpPr>
          <p:spPr>
            <a:xfrm>
              <a:off x="5944700" y="3222075"/>
              <a:ext cx="1552500" cy="134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g2a4316965e7_0_10"/>
            <p:cNvSpPr/>
            <p:nvPr/>
          </p:nvSpPr>
          <p:spPr>
            <a:xfrm>
              <a:off x="6148500" y="4118400"/>
              <a:ext cx="1482300" cy="134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6" name="Google Shape;166;g2a4316965e7_0_10"/>
          <p:cNvSpPr/>
          <p:nvPr/>
        </p:nvSpPr>
        <p:spPr>
          <a:xfrm>
            <a:off x="1617725" y="3306350"/>
            <a:ext cx="3959100" cy="1079700"/>
          </a:xfrm>
          <a:prstGeom prst="wedgeRoundRectCallout">
            <a:avLst>
              <a:gd fmla="val 49081" name="adj1"/>
              <a:gd fmla="val -9268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エポック数：訓練データの学習回数</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ja">
                <a:solidFill>
                  <a:srgbClr val="040C28"/>
                </a:solidFill>
              </a:rPr>
              <a:t>つま</a:t>
            </a:r>
            <a:r>
              <a:rPr lang="ja">
                <a:solidFill>
                  <a:srgbClr val="040C28"/>
                </a:solidFill>
              </a:rPr>
              <a:t>り・・・</a:t>
            </a:r>
            <a:endParaRPr>
              <a:solidFill>
                <a:srgbClr val="040C28"/>
              </a:solidFill>
            </a:endParaRPr>
          </a:p>
          <a:p>
            <a:pPr indent="0" lvl="0" marL="0" rtl="0" algn="l">
              <a:spcBef>
                <a:spcPts val="0"/>
              </a:spcBef>
              <a:spcAft>
                <a:spcPts val="0"/>
              </a:spcAft>
              <a:buNone/>
            </a:pPr>
            <a:r>
              <a:rPr lang="ja">
                <a:solidFill>
                  <a:srgbClr val="040C28"/>
                </a:solidFill>
              </a:rPr>
              <a:t>訓練データを一通り使用した状態が1エポック</a:t>
            </a:r>
            <a:endParaRPr>
              <a:solidFill>
                <a:srgbClr val="040C2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a4316965e7_0_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出力を使って誤差を算出</a:t>
            </a:r>
            <a:endParaRPr/>
          </a:p>
        </p:txBody>
      </p:sp>
      <p:sp>
        <p:nvSpPr>
          <p:cNvPr id="172" name="Google Shape;172;g2a4316965e7_0_15"/>
          <p:cNvSpPr txBox="1"/>
          <p:nvPr>
            <p:ph idx="1" type="body"/>
          </p:nvPr>
        </p:nvSpPr>
        <p:spPr>
          <a:xfrm>
            <a:off x="4407200" y="3276100"/>
            <a:ext cx="4756500" cy="177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rgbClr val="374151"/>
                </a:solidFill>
              </a:rPr>
              <a:t>Optimizerを使っていないため、</a:t>
            </a:r>
            <a:endParaRPr>
              <a:solidFill>
                <a:srgbClr val="374151"/>
              </a:solidFill>
            </a:endParaRPr>
          </a:p>
          <a:p>
            <a:pPr indent="0" lvl="0" marL="0" rtl="0" algn="l">
              <a:spcBef>
                <a:spcPts val="0"/>
              </a:spcBef>
              <a:spcAft>
                <a:spcPts val="0"/>
              </a:spcAft>
              <a:buNone/>
            </a:pPr>
            <a:r>
              <a:rPr lang="ja">
                <a:solidFill>
                  <a:srgbClr val="374151"/>
                </a:solidFill>
              </a:rPr>
              <a:t>モデルの重みは更新されず学習は行われない</a:t>
            </a:r>
            <a:endParaRPr>
              <a:solidFill>
                <a:srgbClr val="374151"/>
              </a:solidFill>
            </a:endParaRPr>
          </a:p>
          <a:p>
            <a:pPr indent="0" lvl="0" marL="0" rtl="0" algn="l">
              <a:spcBef>
                <a:spcPts val="0"/>
              </a:spcBef>
              <a:spcAft>
                <a:spcPts val="0"/>
              </a:spcAft>
              <a:buNone/>
            </a:pPr>
            <a:r>
              <a:t/>
            </a:r>
            <a:endParaRPr>
              <a:solidFill>
                <a:srgbClr val="374151"/>
              </a:solidFill>
            </a:endParaRPr>
          </a:p>
          <a:p>
            <a:pPr indent="0" lvl="0" marL="0" rtl="0" algn="l">
              <a:spcBef>
                <a:spcPts val="0"/>
              </a:spcBef>
              <a:spcAft>
                <a:spcPts val="0"/>
              </a:spcAft>
              <a:buNone/>
            </a:pPr>
            <a:r>
              <a:rPr lang="ja">
                <a:solidFill>
                  <a:srgbClr val="374151"/>
                </a:solidFill>
              </a:rPr>
              <a:t>モデルはランダムな重みで初期化され、</a:t>
            </a:r>
            <a:endParaRPr>
              <a:solidFill>
                <a:srgbClr val="374151"/>
              </a:solidFill>
            </a:endParaRPr>
          </a:p>
          <a:p>
            <a:pPr indent="0" lvl="0" marL="0" rtl="0" algn="l">
              <a:spcBef>
                <a:spcPts val="0"/>
              </a:spcBef>
              <a:spcAft>
                <a:spcPts val="0"/>
              </a:spcAft>
              <a:buNone/>
            </a:pPr>
            <a:r>
              <a:rPr lang="ja">
                <a:solidFill>
                  <a:srgbClr val="374151"/>
                </a:solidFill>
              </a:rPr>
              <a:t>予測結果に対する損失を計算しているだけ</a:t>
            </a:r>
            <a:endParaRPr/>
          </a:p>
        </p:txBody>
      </p:sp>
      <p:pic>
        <p:nvPicPr>
          <p:cNvPr id="173" name="Google Shape;173;g2a4316965e7_0_15"/>
          <p:cNvPicPr preferRelativeResize="0"/>
          <p:nvPr/>
        </p:nvPicPr>
        <p:blipFill>
          <a:blip r:embed="rId3">
            <a:alphaModFix/>
          </a:blip>
          <a:stretch>
            <a:fillRect/>
          </a:stretch>
        </p:blipFill>
        <p:spPr>
          <a:xfrm>
            <a:off x="4559599" y="2649425"/>
            <a:ext cx="3313025" cy="429800"/>
          </a:xfrm>
          <a:prstGeom prst="rect">
            <a:avLst/>
          </a:prstGeom>
          <a:noFill/>
          <a:ln>
            <a:noFill/>
          </a:ln>
        </p:spPr>
      </p:pic>
      <p:grpSp>
        <p:nvGrpSpPr>
          <p:cNvPr id="174" name="Google Shape;174;g2a4316965e7_0_15"/>
          <p:cNvGrpSpPr/>
          <p:nvPr/>
        </p:nvGrpSpPr>
        <p:grpSpPr>
          <a:xfrm>
            <a:off x="4368575" y="896400"/>
            <a:ext cx="3695050" cy="1375501"/>
            <a:chOff x="4368575" y="896400"/>
            <a:chExt cx="3695050" cy="1375501"/>
          </a:xfrm>
        </p:grpSpPr>
        <p:pic>
          <p:nvPicPr>
            <p:cNvPr id="175" name="Google Shape;175;g2a4316965e7_0_15"/>
            <p:cNvPicPr preferRelativeResize="0"/>
            <p:nvPr/>
          </p:nvPicPr>
          <p:blipFill rotWithShape="1">
            <a:blip r:embed="rId4">
              <a:alphaModFix/>
            </a:blip>
            <a:srcRect b="0" l="0" r="0" t="71299"/>
            <a:stretch/>
          </p:blipFill>
          <p:spPr>
            <a:xfrm>
              <a:off x="4368575" y="896400"/>
              <a:ext cx="3695050" cy="1375501"/>
            </a:xfrm>
            <a:prstGeom prst="rect">
              <a:avLst/>
            </a:prstGeom>
            <a:noFill/>
            <a:ln>
              <a:noFill/>
            </a:ln>
          </p:spPr>
        </p:pic>
        <p:sp>
          <p:nvSpPr>
            <p:cNvPr id="176" name="Google Shape;176;g2a4316965e7_0_15"/>
            <p:cNvSpPr/>
            <p:nvPr/>
          </p:nvSpPr>
          <p:spPr>
            <a:xfrm>
              <a:off x="5376350" y="1386300"/>
              <a:ext cx="1943400" cy="134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77" name="Google Shape;177;g2a4316965e7_0_15"/>
          <p:cNvGrpSpPr/>
          <p:nvPr/>
        </p:nvGrpSpPr>
        <p:grpSpPr>
          <a:xfrm>
            <a:off x="511613" y="916500"/>
            <a:ext cx="3313027" cy="4132605"/>
            <a:chOff x="511613" y="916500"/>
            <a:chExt cx="3313027" cy="4132605"/>
          </a:xfrm>
        </p:grpSpPr>
        <p:pic>
          <p:nvPicPr>
            <p:cNvPr id="178" name="Google Shape;178;g2a4316965e7_0_15"/>
            <p:cNvPicPr preferRelativeResize="0"/>
            <p:nvPr/>
          </p:nvPicPr>
          <p:blipFill rotWithShape="1">
            <a:blip r:embed="rId5">
              <a:alphaModFix/>
            </a:blip>
            <a:srcRect b="26546" l="22668" r="47077" t="3243"/>
            <a:stretch/>
          </p:blipFill>
          <p:spPr>
            <a:xfrm>
              <a:off x="511613" y="916500"/>
              <a:ext cx="3313027" cy="4132605"/>
            </a:xfrm>
            <a:prstGeom prst="rect">
              <a:avLst/>
            </a:prstGeom>
            <a:noFill/>
            <a:ln>
              <a:noFill/>
            </a:ln>
          </p:spPr>
        </p:pic>
        <p:sp>
          <p:nvSpPr>
            <p:cNvPr id="179" name="Google Shape;179;g2a4316965e7_0_15"/>
            <p:cNvSpPr/>
            <p:nvPr/>
          </p:nvSpPr>
          <p:spPr>
            <a:xfrm>
              <a:off x="1181425" y="4056900"/>
              <a:ext cx="1822500" cy="261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g2a4316965e7_0_15"/>
            <p:cNvSpPr/>
            <p:nvPr/>
          </p:nvSpPr>
          <p:spPr>
            <a:xfrm>
              <a:off x="799600" y="2851850"/>
              <a:ext cx="1606500" cy="261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a4316965e7_0_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ja"/>
              <a:t>誤差を使って重みを更新</a:t>
            </a:r>
            <a:endParaRPr/>
          </a:p>
          <a:p>
            <a:pPr indent="0" lvl="0" marL="0" rtl="0" algn="l">
              <a:spcBef>
                <a:spcPts val="0"/>
              </a:spcBef>
              <a:spcAft>
                <a:spcPts val="0"/>
              </a:spcAft>
              <a:buNone/>
            </a:pPr>
            <a:r>
              <a:t/>
            </a:r>
            <a:endParaRPr/>
          </a:p>
        </p:txBody>
      </p:sp>
      <p:pic>
        <p:nvPicPr>
          <p:cNvPr id="186" name="Google Shape;186;g2a4316965e7_0_20"/>
          <p:cNvPicPr preferRelativeResize="0"/>
          <p:nvPr/>
        </p:nvPicPr>
        <p:blipFill>
          <a:blip r:embed="rId3">
            <a:alphaModFix/>
          </a:blip>
          <a:stretch>
            <a:fillRect/>
          </a:stretch>
        </p:blipFill>
        <p:spPr>
          <a:xfrm>
            <a:off x="1328825" y="4614275"/>
            <a:ext cx="2911750" cy="390650"/>
          </a:xfrm>
          <a:prstGeom prst="rect">
            <a:avLst/>
          </a:prstGeom>
          <a:noFill/>
          <a:ln>
            <a:noFill/>
          </a:ln>
        </p:spPr>
      </p:pic>
      <p:grpSp>
        <p:nvGrpSpPr>
          <p:cNvPr id="187" name="Google Shape;187;g2a4316965e7_0_20"/>
          <p:cNvGrpSpPr/>
          <p:nvPr/>
        </p:nvGrpSpPr>
        <p:grpSpPr>
          <a:xfrm>
            <a:off x="327700" y="953563"/>
            <a:ext cx="3981350" cy="3337225"/>
            <a:chOff x="327700" y="953563"/>
            <a:chExt cx="3981350" cy="3337225"/>
          </a:xfrm>
        </p:grpSpPr>
        <p:pic>
          <p:nvPicPr>
            <p:cNvPr id="188" name="Google Shape;188;g2a4316965e7_0_20"/>
            <p:cNvPicPr preferRelativeResize="0"/>
            <p:nvPr/>
          </p:nvPicPr>
          <p:blipFill rotWithShape="1">
            <a:blip r:embed="rId4">
              <a:alphaModFix/>
            </a:blip>
            <a:srcRect b="48705" l="22600" r="46833" t="3623"/>
            <a:stretch/>
          </p:blipFill>
          <p:spPr>
            <a:xfrm>
              <a:off x="327700" y="953563"/>
              <a:ext cx="3981350" cy="3337225"/>
            </a:xfrm>
            <a:prstGeom prst="rect">
              <a:avLst/>
            </a:prstGeom>
            <a:noFill/>
            <a:ln>
              <a:noFill/>
            </a:ln>
          </p:spPr>
        </p:pic>
        <p:sp>
          <p:nvSpPr>
            <p:cNvPr id="189" name="Google Shape;189;g2a4316965e7_0_20"/>
            <p:cNvSpPr/>
            <p:nvPr/>
          </p:nvSpPr>
          <p:spPr>
            <a:xfrm>
              <a:off x="698775" y="3756800"/>
              <a:ext cx="3202500" cy="450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90" name="Google Shape;190;g2a4316965e7_0_20"/>
          <p:cNvGrpSpPr/>
          <p:nvPr/>
        </p:nvGrpSpPr>
        <p:grpSpPr>
          <a:xfrm>
            <a:off x="4786125" y="188508"/>
            <a:ext cx="3981350" cy="4867330"/>
            <a:chOff x="4786125" y="188508"/>
            <a:chExt cx="3981350" cy="4867330"/>
          </a:xfrm>
        </p:grpSpPr>
        <p:pic>
          <p:nvPicPr>
            <p:cNvPr id="191" name="Google Shape;191;g2a4316965e7_0_20"/>
            <p:cNvPicPr preferRelativeResize="0"/>
            <p:nvPr/>
          </p:nvPicPr>
          <p:blipFill rotWithShape="1">
            <a:blip r:embed="rId5">
              <a:alphaModFix/>
            </a:blip>
            <a:srcRect b="30994" l="22507" r="48817" t="3782"/>
            <a:stretch/>
          </p:blipFill>
          <p:spPr>
            <a:xfrm>
              <a:off x="4786125" y="188508"/>
              <a:ext cx="3981350" cy="4867330"/>
            </a:xfrm>
            <a:prstGeom prst="rect">
              <a:avLst/>
            </a:prstGeom>
            <a:noFill/>
            <a:ln>
              <a:noFill/>
            </a:ln>
          </p:spPr>
        </p:pic>
        <p:sp>
          <p:nvSpPr>
            <p:cNvPr id="192" name="Google Shape;192;g2a4316965e7_0_20"/>
            <p:cNvSpPr/>
            <p:nvPr/>
          </p:nvSpPr>
          <p:spPr>
            <a:xfrm>
              <a:off x="5614325" y="1398900"/>
              <a:ext cx="1343400" cy="310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g2a4316965e7_0_20"/>
            <p:cNvSpPr/>
            <p:nvPr/>
          </p:nvSpPr>
          <p:spPr>
            <a:xfrm>
              <a:off x="5582925" y="2356500"/>
              <a:ext cx="1074600" cy="733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636c5660a0_0_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a:t>
            </a:r>
            <a:endParaRPr/>
          </a:p>
        </p:txBody>
      </p:sp>
      <p:sp>
        <p:nvSpPr>
          <p:cNvPr id="199" name="Google Shape;199;g2636c5660a0_0_28"/>
          <p:cNvSpPr txBox="1"/>
          <p:nvPr>
            <p:ph idx="1" type="body"/>
          </p:nvPr>
        </p:nvSpPr>
        <p:spPr>
          <a:xfrm>
            <a:off x="26847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モデルを学習させ誤差が減少するのに伴い正答率が向上するのを出力し確認してください</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a3152e50f4_2_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a:t>
            </a:r>
            <a:endParaRPr/>
          </a:p>
        </p:txBody>
      </p:sp>
      <p:sp>
        <p:nvSpPr>
          <p:cNvPr id="205" name="Google Shape;205;g2a3152e50f4_2_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6" name="Google Shape;206;g2a3152e50f4_2_24"/>
          <p:cNvPicPr preferRelativeResize="0"/>
          <p:nvPr/>
        </p:nvPicPr>
        <p:blipFill>
          <a:blip r:embed="rId3">
            <a:alphaModFix/>
          </a:blip>
          <a:stretch>
            <a:fillRect/>
          </a:stretch>
        </p:blipFill>
        <p:spPr>
          <a:xfrm>
            <a:off x="1121563" y="1152475"/>
            <a:ext cx="6900866"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前回のおさらい</a:t>
            </a:r>
            <a:endParaRPr/>
          </a:p>
        </p:txBody>
      </p:sp>
      <p:sp>
        <p:nvSpPr>
          <p:cNvPr id="61" name="Google Shape;6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rgbClr val="040C28"/>
              </a:buClr>
              <a:buSzPts val="1800"/>
              <a:buChar char="●"/>
            </a:pPr>
            <a:r>
              <a:rPr lang="ja" sz="1800">
                <a:solidFill>
                  <a:srgbClr val="040C28"/>
                </a:solidFill>
              </a:rPr>
              <a:t>画像の前処理</a:t>
            </a:r>
            <a:endParaRPr sz="1800">
              <a:solidFill>
                <a:srgbClr val="040C28"/>
              </a:solidFill>
            </a:endParaRPr>
          </a:p>
          <a:p>
            <a:pPr indent="-317500" lvl="1" marL="914400" rtl="0" algn="l">
              <a:spcBef>
                <a:spcPts val="0"/>
              </a:spcBef>
              <a:spcAft>
                <a:spcPts val="0"/>
              </a:spcAft>
              <a:buClr>
                <a:srgbClr val="040C28"/>
              </a:buClr>
              <a:buSzPts val="1400"/>
              <a:buChar char="○"/>
            </a:pPr>
            <a:r>
              <a:rPr lang="ja">
                <a:solidFill>
                  <a:srgbClr val="040C28"/>
                </a:solidFill>
              </a:rPr>
              <a:t>データの正規化</a:t>
            </a:r>
            <a:endParaRPr>
              <a:solidFill>
                <a:srgbClr val="040C28"/>
              </a:solidFill>
            </a:endParaRPr>
          </a:p>
          <a:p>
            <a:pPr indent="-317500" lvl="1" marL="914400" rtl="0" algn="l">
              <a:spcBef>
                <a:spcPts val="0"/>
              </a:spcBef>
              <a:spcAft>
                <a:spcPts val="0"/>
              </a:spcAft>
              <a:buClr>
                <a:srgbClr val="040C28"/>
              </a:buClr>
              <a:buSzPts val="1400"/>
              <a:buChar char="○"/>
            </a:pPr>
            <a:r>
              <a:rPr lang="ja">
                <a:solidFill>
                  <a:srgbClr val="040C28"/>
                </a:solidFill>
              </a:rPr>
              <a:t>データ拡張</a:t>
            </a:r>
            <a:endParaRPr>
              <a:solidFill>
                <a:srgbClr val="040C28"/>
              </a:solidFill>
            </a:endParaRPr>
          </a:p>
          <a:p>
            <a:pPr indent="0" lvl="0" marL="0" rtl="0" algn="l">
              <a:spcBef>
                <a:spcPts val="0"/>
              </a:spcBef>
              <a:spcAft>
                <a:spcPts val="0"/>
              </a:spcAft>
              <a:buNone/>
            </a:pPr>
            <a:r>
              <a:t/>
            </a:r>
            <a:endParaRPr sz="1800">
              <a:solidFill>
                <a:srgbClr val="040C28"/>
              </a:solidFill>
            </a:endParaRPr>
          </a:p>
          <a:p>
            <a:pPr indent="-342900" lvl="0" marL="457200" rtl="0" algn="l">
              <a:spcBef>
                <a:spcPts val="0"/>
              </a:spcBef>
              <a:spcAft>
                <a:spcPts val="0"/>
              </a:spcAft>
              <a:buClr>
                <a:srgbClr val="040C28"/>
              </a:buClr>
              <a:buSzPts val="1800"/>
              <a:buChar char="●"/>
            </a:pPr>
            <a:r>
              <a:rPr lang="ja">
                <a:solidFill>
                  <a:srgbClr val="040C28"/>
                </a:solidFill>
              </a:rPr>
              <a:t>データローダー</a:t>
            </a:r>
            <a:endParaRPr>
              <a:solidFill>
                <a:srgbClr val="040C28"/>
              </a:solidFill>
            </a:endParaRPr>
          </a:p>
          <a:p>
            <a:pPr indent="-317500" lvl="1" marL="914400" rtl="0" algn="l">
              <a:spcBef>
                <a:spcPts val="0"/>
              </a:spcBef>
              <a:spcAft>
                <a:spcPts val="0"/>
              </a:spcAft>
              <a:buClr>
                <a:srgbClr val="040C28"/>
              </a:buClr>
              <a:buSzPts val="1400"/>
              <a:buChar char="○"/>
            </a:pPr>
            <a:r>
              <a:rPr lang="ja">
                <a:solidFill>
                  <a:srgbClr val="040C28"/>
                </a:solidFill>
              </a:rPr>
              <a:t>バッチ化</a:t>
            </a:r>
            <a:endParaRPr>
              <a:solidFill>
                <a:srgbClr val="040C2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a3152e50f4_2_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PyTorch - トレーニング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a4316965e7_0_2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040C28"/>
              </a:buClr>
              <a:buSzPts val="1800"/>
              <a:buChar char="●"/>
            </a:pPr>
            <a:r>
              <a:rPr lang="ja">
                <a:solidFill>
                  <a:srgbClr val="040C28"/>
                </a:solidFill>
              </a:rPr>
              <a:t>モデルに</a:t>
            </a:r>
            <a:r>
              <a:rPr lang="ja">
                <a:solidFill>
                  <a:srgbClr val="040C28"/>
                </a:solidFill>
              </a:rPr>
              <a:t>訓練</a:t>
            </a:r>
            <a:r>
              <a:rPr lang="ja">
                <a:solidFill>
                  <a:srgbClr val="040C28"/>
                </a:solidFill>
              </a:rPr>
              <a:t>データを入力し、予測結果を受け取る</a:t>
            </a:r>
            <a:endParaRPr>
              <a:solidFill>
                <a:srgbClr val="040C28"/>
              </a:solidFill>
            </a:endParaRPr>
          </a:p>
          <a:p>
            <a:pPr indent="-342900" lvl="0" marL="457200" rtl="0" algn="l">
              <a:lnSpc>
                <a:spcPct val="100000"/>
              </a:lnSpc>
              <a:spcBef>
                <a:spcPts val="0"/>
              </a:spcBef>
              <a:spcAft>
                <a:spcPts val="0"/>
              </a:spcAft>
              <a:buClr>
                <a:srgbClr val="040C28"/>
              </a:buClr>
              <a:buSzPts val="1800"/>
              <a:buChar char="●"/>
            </a:pPr>
            <a:r>
              <a:rPr lang="ja">
                <a:solidFill>
                  <a:srgbClr val="040C28"/>
                </a:solidFill>
              </a:rPr>
              <a:t>予測結果と正解ラベルを比較・誤差を計算</a:t>
            </a:r>
            <a:endParaRPr>
              <a:solidFill>
                <a:srgbClr val="040C28"/>
              </a:solidFill>
            </a:endParaRPr>
          </a:p>
          <a:p>
            <a:pPr indent="-342900" lvl="0" marL="457200" rtl="0" algn="l">
              <a:lnSpc>
                <a:spcPct val="100000"/>
              </a:lnSpc>
              <a:spcBef>
                <a:spcPts val="0"/>
              </a:spcBef>
              <a:spcAft>
                <a:spcPts val="0"/>
              </a:spcAft>
              <a:buClr>
                <a:srgbClr val="040C28"/>
              </a:buClr>
              <a:buSzPts val="1800"/>
              <a:buChar char="●"/>
            </a:pPr>
            <a:r>
              <a:rPr lang="ja">
                <a:solidFill>
                  <a:srgbClr val="040C28"/>
                </a:solidFill>
              </a:rPr>
              <a:t>正解データとの誤差が最小になるように</a:t>
            </a:r>
            <a:r>
              <a:rPr lang="ja">
                <a:solidFill>
                  <a:srgbClr val="040C28"/>
                </a:solidFill>
              </a:rPr>
              <a:t>パラメータ</a:t>
            </a:r>
            <a:r>
              <a:rPr lang="ja">
                <a:solidFill>
                  <a:srgbClr val="040C28"/>
                </a:solidFill>
              </a:rPr>
              <a:t>を更新</a:t>
            </a:r>
            <a:endParaRPr>
              <a:solidFill>
                <a:srgbClr val="040C28"/>
              </a:solidFill>
            </a:endParaRPr>
          </a:p>
          <a:p>
            <a:pPr indent="-342900" lvl="0" marL="457200" rtl="0" algn="l">
              <a:lnSpc>
                <a:spcPct val="100000"/>
              </a:lnSpc>
              <a:spcBef>
                <a:spcPts val="0"/>
              </a:spcBef>
              <a:spcAft>
                <a:spcPts val="0"/>
              </a:spcAft>
              <a:buClr>
                <a:srgbClr val="040C28"/>
              </a:buClr>
              <a:buSzPts val="1800"/>
              <a:buChar char="●"/>
            </a:pPr>
            <a:r>
              <a:rPr lang="ja">
                <a:solidFill>
                  <a:srgbClr val="040C28"/>
                </a:solidFill>
              </a:rPr>
              <a:t>誤差の減少がみられなくなる（収束する ）まで繰り返す</a:t>
            </a:r>
            <a:endParaRPr>
              <a:solidFill>
                <a:srgbClr val="040C28"/>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g2a4316965e7_0_2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ど</a:t>
            </a:r>
            <a:r>
              <a:rPr lang="ja"/>
              <a:t>うやって</a:t>
            </a:r>
            <a:r>
              <a:rPr lang="ja"/>
              <a:t>学習するか　-誤差逆</a:t>
            </a:r>
            <a:r>
              <a:rPr lang="ja" sz="2750"/>
              <a:t>伝播法-</a:t>
            </a:r>
            <a:endParaRPr sz="2750"/>
          </a:p>
        </p:txBody>
      </p:sp>
      <p:sp>
        <p:nvSpPr>
          <p:cNvPr id="73" name="Google Shape;73;g2a4316965e7_0_226"/>
          <p:cNvSpPr/>
          <p:nvPr/>
        </p:nvSpPr>
        <p:spPr>
          <a:xfrm>
            <a:off x="7586288" y="1921000"/>
            <a:ext cx="1240200" cy="490800"/>
          </a:xfrm>
          <a:prstGeom prst="wedgeRoundRectCallout">
            <a:avLst>
              <a:gd fmla="val -55627" name="adj1"/>
              <a:gd fmla="val 9294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solidFill>
                  <a:schemeClr val="dk1"/>
                </a:solidFill>
              </a:rPr>
              <a:t>誤差計算</a:t>
            </a:r>
            <a:endParaRPr sz="1600"/>
          </a:p>
        </p:txBody>
      </p:sp>
      <p:pic>
        <p:nvPicPr>
          <p:cNvPr id="74" name="Google Shape;74;g2a4316965e7_0_226"/>
          <p:cNvPicPr preferRelativeResize="0"/>
          <p:nvPr/>
        </p:nvPicPr>
        <p:blipFill>
          <a:blip r:embed="rId3">
            <a:alphaModFix/>
          </a:blip>
          <a:stretch>
            <a:fillRect/>
          </a:stretch>
        </p:blipFill>
        <p:spPr>
          <a:xfrm>
            <a:off x="2647437" y="2354225"/>
            <a:ext cx="3280476" cy="2377025"/>
          </a:xfrm>
          <a:prstGeom prst="rect">
            <a:avLst/>
          </a:prstGeom>
          <a:noFill/>
          <a:ln>
            <a:noFill/>
          </a:ln>
        </p:spPr>
      </p:pic>
      <p:sp>
        <p:nvSpPr>
          <p:cNvPr id="75" name="Google Shape;75;g2a4316965e7_0_226"/>
          <p:cNvSpPr txBox="1"/>
          <p:nvPr/>
        </p:nvSpPr>
        <p:spPr>
          <a:xfrm>
            <a:off x="2552388" y="4731250"/>
            <a:ext cx="71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rPr>
              <a:t>入力層</a:t>
            </a:r>
            <a:endParaRPr sz="1300">
              <a:solidFill>
                <a:schemeClr val="dk2"/>
              </a:solidFill>
            </a:endParaRPr>
          </a:p>
        </p:txBody>
      </p:sp>
      <p:sp>
        <p:nvSpPr>
          <p:cNvPr id="76" name="Google Shape;76;g2a4316965e7_0_226"/>
          <p:cNvSpPr txBox="1"/>
          <p:nvPr/>
        </p:nvSpPr>
        <p:spPr>
          <a:xfrm>
            <a:off x="3931275" y="4731250"/>
            <a:ext cx="71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rPr>
              <a:t>中間層</a:t>
            </a:r>
            <a:endParaRPr sz="1300">
              <a:solidFill>
                <a:schemeClr val="dk2"/>
              </a:solidFill>
            </a:endParaRPr>
          </a:p>
        </p:txBody>
      </p:sp>
      <p:sp>
        <p:nvSpPr>
          <p:cNvPr id="77" name="Google Shape;77;g2a4316965e7_0_226"/>
          <p:cNvSpPr txBox="1"/>
          <p:nvPr/>
        </p:nvSpPr>
        <p:spPr>
          <a:xfrm>
            <a:off x="5387363" y="4731250"/>
            <a:ext cx="71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rPr>
              <a:t>出力層</a:t>
            </a:r>
            <a:endParaRPr sz="1300">
              <a:solidFill>
                <a:schemeClr val="dk2"/>
              </a:solidFill>
            </a:endParaRPr>
          </a:p>
        </p:txBody>
      </p:sp>
      <p:sp>
        <p:nvSpPr>
          <p:cNvPr id="78" name="Google Shape;78;g2a4316965e7_0_226"/>
          <p:cNvSpPr/>
          <p:nvPr/>
        </p:nvSpPr>
        <p:spPr>
          <a:xfrm>
            <a:off x="1962963" y="3449600"/>
            <a:ext cx="712800" cy="18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9" name="Google Shape;79;g2a4316965e7_0_226"/>
          <p:cNvPicPr preferRelativeResize="0"/>
          <p:nvPr/>
        </p:nvPicPr>
        <p:blipFill rotWithShape="1">
          <a:blip r:embed="rId4">
            <a:alphaModFix/>
          </a:blip>
          <a:srcRect b="8116" l="76789" r="2110" t="9232"/>
          <a:stretch/>
        </p:blipFill>
        <p:spPr>
          <a:xfrm>
            <a:off x="6728126" y="2692027"/>
            <a:ext cx="1240198" cy="1849492"/>
          </a:xfrm>
          <a:prstGeom prst="rect">
            <a:avLst/>
          </a:prstGeom>
          <a:noFill/>
          <a:ln>
            <a:noFill/>
          </a:ln>
        </p:spPr>
      </p:pic>
      <p:sp>
        <p:nvSpPr>
          <p:cNvPr id="80" name="Google Shape;80;g2a4316965e7_0_226"/>
          <p:cNvSpPr/>
          <p:nvPr/>
        </p:nvSpPr>
        <p:spPr>
          <a:xfrm>
            <a:off x="5975738" y="3449588"/>
            <a:ext cx="712800" cy="18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1" name="Google Shape;81;g2a4316965e7_0_226"/>
          <p:cNvPicPr preferRelativeResize="0"/>
          <p:nvPr/>
        </p:nvPicPr>
        <p:blipFill>
          <a:blip r:embed="rId5">
            <a:alphaModFix/>
          </a:blip>
          <a:stretch>
            <a:fillRect/>
          </a:stretch>
        </p:blipFill>
        <p:spPr>
          <a:xfrm>
            <a:off x="697900" y="3163014"/>
            <a:ext cx="1141026" cy="759475"/>
          </a:xfrm>
          <a:prstGeom prst="rect">
            <a:avLst/>
          </a:prstGeom>
          <a:noFill/>
          <a:ln>
            <a:noFill/>
          </a:ln>
        </p:spPr>
      </p:pic>
      <p:sp>
        <p:nvSpPr>
          <p:cNvPr id="82" name="Google Shape;82;g2a4316965e7_0_226"/>
          <p:cNvSpPr txBox="1"/>
          <p:nvPr/>
        </p:nvSpPr>
        <p:spPr>
          <a:xfrm>
            <a:off x="317500" y="3922500"/>
            <a:ext cx="190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rPr>
              <a:t>“dog”に分類される画像</a:t>
            </a:r>
            <a:endParaRPr sz="1300">
              <a:solidFill>
                <a:schemeClr val="dk2"/>
              </a:solidFill>
            </a:endParaRPr>
          </a:p>
        </p:txBody>
      </p:sp>
      <p:sp>
        <p:nvSpPr>
          <p:cNvPr id="83" name="Google Shape;83;g2a4316965e7_0_226"/>
          <p:cNvSpPr txBox="1"/>
          <p:nvPr/>
        </p:nvSpPr>
        <p:spPr>
          <a:xfrm>
            <a:off x="697900" y="2778125"/>
            <a:ext cx="1140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1300">
                <a:solidFill>
                  <a:schemeClr val="dk2"/>
                </a:solidFill>
              </a:rPr>
              <a:t>入力</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a4316965e7_0_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最適化アルゴリズム (Optimizer)</a:t>
            </a:r>
            <a:endParaRPr/>
          </a:p>
        </p:txBody>
      </p:sp>
      <p:sp>
        <p:nvSpPr>
          <p:cNvPr id="89" name="Google Shape;89;g2a4316965e7_0_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損失関数の値を最小化するようなパラメータを見つけ</a:t>
            </a:r>
            <a:endParaRPr>
              <a:solidFill>
                <a:schemeClr val="dk1"/>
              </a:solidFill>
            </a:endParaRPr>
          </a:p>
          <a:p>
            <a:pPr indent="0" lvl="0" marL="0" rtl="0" algn="l">
              <a:spcBef>
                <a:spcPts val="0"/>
              </a:spcBef>
              <a:spcAft>
                <a:spcPts val="0"/>
              </a:spcAft>
              <a:buNone/>
            </a:pPr>
            <a:r>
              <a:rPr lang="ja">
                <a:solidFill>
                  <a:schemeClr val="dk1"/>
                </a:solidFill>
              </a:rPr>
              <a:t>最適化(Optimization)を行う機構</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ja">
                <a:solidFill>
                  <a:schemeClr val="dk1"/>
                </a:solidFill>
              </a:rPr>
              <a:t>代表例</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extLst>
                  <a:ext uri="http://customooxmlschemas.google.com/">
                    <go:slidesCustomData xmlns:go="http://customooxmlschemas.google.com/" textRoundtripDataId="0"/>
                  </a:ext>
                </a:extLst>
              </a:rPr>
              <a:t>SGD（確率的勾配降下法）</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Momentum</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Adagrad</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RMSProp</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Adam</a:t>
            </a:r>
            <a:endParaRPr>
              <a:solidFill>
                <a:schemeClr val="dk1"/>
              </a:solidFill>
            </a:endParaRPr>
          </a:p>
        </p:txBody>
      </p:sp>
      <p:pic>
        <p:nvPicPr>
          <p:cNvPr id="90" name="Google Shape;90;g2a4316965e7_0_99"/>
          <p:cNvPicPr preferRelativeResize="0"/>
          <p:nvPr/>
        </p:nvPicPr>
        <p:blipFill>
          <a:blip r:embed="rId3">
            <a:alphaModFix/>
          </a:blip>
          <a:stretch>
            <a:fillRect/>
          </a:stretch>
        </p:blipFill>
        <p:spPr>
          <a:xfrm>
            <a:off x="4240527" y="1716750"/>
            <a:ext cx="4413099" cy="317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a4316965e7_0_2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ja"/>
              <a:t>PyTorch での実装</a:t>
            </a:r>
            <a:endParaRPr/>
          </a:p>
        </p:txBody>
      </p:sp>
      <p:sp>
        <p:nvSpPr>
          <p:cNvPr id="96" name="Google Shape;96;g2a4316965e7_0_2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ja">
                <a:solidFill>
                  <a:schemeClr val="dk1"/>
                </a:solidFill>
              </a:rPr>
              <a:t>PyTorch では torch.optim で実装されている</a:t>
            </a:r>
            <a:endParaRPr>
              <a:solidFill>
                <a:schemeClr val="dk1"/>
              </a:solidFill>
            </a:endParaRPr>
          </a:p>
          <a:p>
            <a:pPr indent="0" lvl="0" marL="0" rtl="0" algn="l">
              <a:spcBef>
                <a:spcPts val="1200"/>
              </a:spcBef>
              <a:spcAft>
                <a:spcPts val="0"/>
              </a:spcAft>
              <a:buClr>
                <a:schemeClr val="dk1"/>
              </a:buClr>
              <a:buSzPts val="1800"/>
              <a:buFont typeface="Arial"/>
              <a:buNone/>
            </a:pPr>
            <a:r>
              <a:t/>
            </a:r>
            <a:endParaRPr>
              <a:solidFill>
                <a:schemeClr val="dk1"/>
              </a:solidFill>
            </a:endParaRPr>
          </a:p>
          <a:p>
            <a:pPr indent="0" lvl="0" marL="0" rtl="0" algn="l">
              <a:spcBef>
                <a:spcPts val="1200"/>
              </a:spcBef>
              <a:spcAft>
                <a:spcPts val="1200"/>
              </a:spcAft>
              <a:buClr>
                <a:schemeClr val="dk1"/>
              </a:buClr>
              <a:buSzPts val="1800"/>
              <a:buFont typeface="Arial"/>
              <a:buNone/>
            </a:pPr>
            <a:r>
              <a:rPr lang="ja">
                <a:solidFill>
                  <a:schemeClr val="dk1"/>
                </a:solidFill>
              </a:rPr>
              <a:t>SGDを使う場合</a:t>
            </a:r>
            <a:endParaRPr>
              <a:solidFill>
                <a:schemeClr val="dk1"/>
              </a:solidFill>
            </a:endParaRPr>
          </a:p>
        </p:txBody>
      </p:sp>
      <p:pic>
        <p:nvPicPr>
          <p:cNvPr id="97" name="Google Shape;97;g2a4316965e7_0_255"/>
          <p:cNvPicPr preferRelativeResize="0"/>
          <p:nvPr/>
        </p:nvPicPr>
        <p:blipFill>
          <a:blip r:embed="rId3">
            <a:alphaModFix/>
          </a:blip>
          <a:stretch>
            <a:fillRect/>
          </a:stretch>
        </p:blipFill>
        <p:spPr>
          <a:xfrm>
            <a:off x="311700" y="2545674"/>
            <a:ext cx="8520599" cy="1042851"/>
          </a:xfrm>
          <a:prstGeom prst="rect">
            <a:avLst/>
          </a:prstGeom>
          <a:noFill/>
          <a:ln>
            <a:noFill/>
          </a:ln>
        </p:spPr>
      </p:pic>
      <p:sp>
        <p:nvSpPr>
          <p:cNvPr id="98" name="Google Shape;98;g2a4316965e7_0_255"/>
          <p:cNvSpPr txBox="1"/>
          <p:nvPr/>
        </p:nvSpPr>
        <p:spPr>
          <a:xfrm>
            <a:off x="311700" y="3690975"/>
            <a:ext cx="48912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ja" sz="1800" u="none" cap="none" strike="noStrike">
                <a:solidFill>
                  <a:srgbClr val="000000"/>
                </a:solidFill>
                <a:latin typeface="Arial"/>
                <a:ea typeface="Arial"/>
                <a:cs typeface="Arial"/>
                <a:sym typeface="Arial"/>
              </a:rPr>
              <a:t>主に使われる引数は</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lang="ja" sz="1800"/>
              <a:t>params（必須）：モデルのパラメータ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lang="ja" sz="1800"/>
              <a:t>lr（必須）          ：学習率</a:t>
            </a:r>
            <a:endParaRPr b="0" i="0" sz="1800" u="none" cap="none" strike="noStrike">
              <a:solidFill>
                <a:srgbClr val="000000"/>
              </a:solidFill>
              <a:latin typeface="Arial"/>
              <a:ea typeface="Arial"/>
              <a:cs typeface="Arial"/>
              <a:sym typeface="Arial"/>
            </a:endParaRPr>
          </a:p>
        </p:txBody>
      </p:sp>
      <p:sp>
        <p:nvSpPr>
          <p:cNvPr id="99" name="Google Shape;99;g2a4316965e7_0_255"/>
          <p:cNvSpPr/>
          <p:nvPr/>
        </p:nvSpPr>
        <p:spPr>
          <a:xfrm>
            <a:off x="5322825" y="3916675"/>
            <a:ext cx="3645600" cy="929700"/>
          </a:xfrm>
          <a:prstGeom prst="wedgeRoundRectCallout">
            <a:avLst>
              <a:gd fmla="val -67627" name="adj1"/>
              <a:gd fmla="val 1296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800"/>
              <a:t>学習率：</a:t>
            </a:r>
            <a:endParaRPr sz="1800"/>
          </a:p>
          <a:p>
            <a:pPr indent="0" lvl="0" marL="0" rtl="0" algn="l">
              <a:spcBef>
                <a:spcPts val="0"/>
              </a:spcBef>
              <a:spcAft>
                <a:spcPts val="0"/>
              </a:spcAft>
              <a:buNone/>
            </a:pPr>
            <a:r>
              <a:rPr lang="ja" sz="1500">
                <a:solidFill>
                  <a:schemeClr val="dk1"/>
                </a:solidFill>
              </a:rPr>
              <a:t>1回の学習でどれだけ重みを更新するか</a:t>
            </a:r>
            <a:endParaRPr sz="1500">
              <a:solidFill>
                <a:schemeClr val="dk1"/>
              </a:solidFill>
            </a:endParaRPr>
          </a:p>
          <a:p>
            <a:pPr indent="0" lvl="0" marL="0" rtl="0" algn="l">
              <a:spcBef>
                <a:spcPts val="0"/>
              </a:spcBef>
              <a:spcAft>
                <a:spcPts val="0"/>
              </a:spcAft>
              <a:buNone/>
            </a:pPr>
            <a:r>
              <a:rPr lang="ja" sz="1500">
                <a:solidFill>
                  <a:schemeClr val="dk1"/>
                </a:solidFill>
              </a:rPr>
              <a:t>を表すパラメータ</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a53c464f4a_1_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利用例</a:t>
            </a:r>
            <a:endParaRPr/>
          </a:p>
        </p:txBody>
      </p:sp>
      <p:pic>
        <p:nvPicPr>
          <p:cNvPr id="105" name="Google Shape;105;g2a53c464f4a_1_5"/>
          <p:cNvPicPr preferRelativeResize="0"/>
          <p:nvPr/>
        </p:nvPicPr>
        <p:blipFill>
          <a:blip r:embed="rId3">
            <a:alphaModFix/>
          </a:blip>
          <a:stretch>
            <a:fillRect/>
          </a:stretch>
        </p:blipFill>
        <p:spPr>
          <a:xfrm>
            <a:off x="4572000" y="136600"/>
            <a:ext cx="4398051" cy="4870301"/>
          </a:xfrm>
          <a:prstGeom prst="rect">
            <a:avLst/>
          </a:prstGeom>
          <a:noFill/>
          <a:ln>
            <a:noFill/>
          </a:ln>
        </p:spPr>
      </p:pic>
      <p:sp>
        <p:nvSpPr>
          <p:cNvPr id="106" name="Google Shape;106;g2a53c464f4a_1_5"/>
          <p:cNvSpPr/>
          <p:nvPr/>
        </p:nvSpPr>
        <p:spPr>
          <a:xfrm>
            <a:off x="311700" y="2435150"/>
            <a:ext cx="3468600" cy="2640600"/>
          </a:xfrm>
          <a:prstGeom prst="wedgeRoundRectCallout">
            <a:avLst>
              <a:gd fmla="val 96373" name="adj1"/>
              <a:gd fmla="val 4060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ja" sz="1600">
                <a:solidFill>
                  <a:srgbClr val="040C28"/>
                </a:solidFill>
              </a:rPr>
              <a:t>学習を重ねるごとに</a:t>
            </a:r>
            <a:endParaRPr sz="1600">
              <a:solidFill>
                <a:srgbClr val="040C28"/>
              </a:solidFill>
            </a:endParaRPr>
          </a:p>
          <a:p>
            <a:pPr indent="0" lvl="0" marL="0" rtl="0" algn="l">
              <a:lnSpc>
                <a:spcPct val="115000"/>
              </a:lnSpc>
              <a:spcBef>
                <a:spcPts val="0"/>
              </a:spcBef>
              <a:spcAft>
                <a:spcPts val="0"/>
              </a:spcAft>
              <a:buClr>
                <a:schemeClr val="dk1"/>
              </a:buClr>
              <a:buSzPts val="1100"/>
              <a:buFont typeface="Arial"/>
              <a:buNone/>
            </a:pPr>
            <a:r>
              <a:rPr lang="ja" sz="1600">
                <a:solidFill>
                  <a:srgbClr val="040C28"/>
                </a:solidFill>
              </a:rPr>
              <a:t>誤差が小さくなっていく</a:t>
            </a:r>
            <a:endParaRPr sz="1600">
              <a:solidFill>
                <a:srgbClr val="040C28"/>
              </a:solidFill>
            </a:endParaRPr>
          </a:p>
          <a:p>
            <a:pPr indent="0" lvl="0" marL="0" rtl="0" algn="l">
              <a:spcBef>
                <a:spcPts val="0"/>
              </a:spcBef>
              <a:spcAft>
                <a:spcPts val="0"/>
              </a:spcAft>
              <a:buNone/>
            </a:pPr>
            <a:r>
              <a:t/>
            </a:r>
            <a:endParaRPr/>
          </a:p>
        </p:txBody>
      </p:sp>
      <p:pic>
        <p:nvPicPr>
          <p:cNvPr id="107" name="Google Shape;107;g2a53c464f4a_1_5"/>
          <p:cNvPicPr preferRelativeResize="0"/>
          <p:nvPr/>
        </p:nvPicPr>
        <p:blipFill>
          <a:blip r:embed="rId4">
            <a:alphaModFix/>
          </a:blip>
          <a:stretch>
            <a:fillRect/>
          </a:stretch>
        </p:blipFill>
        <p:spPr>
          <a:xfrm>
            <a:off x="840425" y="3168975"/>
            <a:ext cx="2159075" cy="1830975"/>
          </a:xfrm>
          <a:prstGeom prst="rect">
            <a:avLst/>
          </a:prstGeom>
          <a:noFill/>
          <a:ln>
            <a:noFill/>
          </a:ln>
        </p:spPr>
      </p:pic>
      <p:pic>
        <p:nvPicPr>
          <p:cNvPr id="108" name="Google Shape;108;g2a53c464f4a_1_5"/>
          <p:cNvPicPr preferRelativeResize="0"/>
          <p:nvPr/>
        </p:nvPicPr>
        <p:blipFill>
          <a:blip r:embed="rId5">
            <a:alphaModFix/>
          </a:blip>
          <a:stretch>
            <a:fillRect/>
          </a:stretch>
        </p:blipFill>
        <p:spPr>
          <a:xfrm>
            <a:off x="1832124" y="136600"/>
            <a:ext cx="2670226" cy="2156000"/>
          </a:xfrm>
          <a:prstGeom prst="rect">
            <a:avLst/>
          </a:prstGeom>
          <a:noFill/>
          <a:ln>
            <a:noFill/>
          </a:ln>
        </p:spPr>
      </p:pic>
      <p:sp>
        <p:nvSpPr>
          <p:cNvPr id="109" name="Google Shape;109;g2a53c464f4a_1_5"/>
          <p:cNvSpPr/>
          <p:nvPr/>
        </p:nvSpPr>
        <p:spPr>
          <a:xfrm>
            <a:off x="5214800" y="1915475"/>
            <a:ext cx="2910300" cy="377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g2a53c464f4a_1_5"/>
          <p:cNvSpPr/>
          <p:nvPr/>
        </p:nvSpPr>
        <p:spPr>
          <a:xfrm>
            <a:off x="2304500" y="868125"/>
            <a:ext cx="1662900" cy="149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a53c464f4a_1_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実践編</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53c464f4a_1_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実際に画像分類をやってみよう</a:t>
            </a:r>
            <a:endParaRPr/>
          </a:p>
        </p:txBody>
      </p:sp>
      <p:sp>
        <p:nvSpPr>
          <p:cNvPr id="121" name="Google Shape;121;g2a53c464f4a_1_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solidFill>
                  <a:schemeClr val="dk1"/>
                </a:solidFill>
              </a:rPr>
              <a:t>学習の流れ</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データセットの読み込み</a:t>
            </a:r>
            <a:endParaRPr>
              <a:solidFill>
                <a:schemeClr val="dk1"/>
              </a:solidFill>
            </a:endParaRPr>
          </a:p>
          <a:p>
            <a:pPr indent="-342900" lvl="0" marL="457200" rtl="0" algn="l">
              <a:spcBef>
                <a:spcPts val="0"/>
              </a:spcBef>
              <a:spcAft>
                <a:spcPts val="0"/>
              </a:spcAft>
              <a:buClr>
                <a:schemeClr val="dk1"/>
              </a:buClr>
              <a:buSzPts val="1800"/>
              <a:buChar char="●"/>
            </a:pPr>
            <a:r>
              <a:rPr lang="ja">
                <a:solidFill>
                  <a:srgbClr val="040C28"/>
                </a:solidFill>
              </a:rPr>
              <a:t>モデルの作成</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データローダーからデータを受け取る</a:t>
            </a:r>
            <a:br>
              <a:rPr lang="ja">
                <a:solidFill>
                  <a:schemeClr val="dk1"/>
                </a:solidFill>
              </a:rPr>
            </a:br>
            <a:endParaRPr sz="400">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受け取ったデータをCNNモデルに入力</a:t>
            </a:r>
            <a:br>
              <a:rPr lang="ja">
                <a:solidFill>
                  <a:schemeClr val="dk1"/>
                </a:solidFill>
              </a:rPr>
            </a:br>
            <a:endParaRPr sz="400">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モデルからの出力を受け取る</a:t>
            </a:r>
            <a:br>
              <a:rPr lang="ja">
                <a:solidFill>
                  <a:schemeClr val="dk1"/>
                </a:solidFill>
              </a:rPr>
            </a:br>
            <a:endParaRPr sz="400">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出力を使って誤差を算出</a:t>
            </a:r>
            <a:br>
              <a:rPr lang="ja">
                <a:solidFill>
                  <a:schemeClr val="dk1"/>
                </a:solidFill>
              </a:rPr>
            </a:br>
            <a:endParaRPr sz="400">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誤差を使って重みを更新</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