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a9ed35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aa9ed35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aa9ed35b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aa9ed35b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aa9ed35b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aa9ed35b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a9ed35b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aa9ed35b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aa9ed35b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aa9ed35b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aa9ed35b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aa9ed35b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aa9ed35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aa9ed35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aa9ed35b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aa9ed35b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c8c6d52e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c8c6d52e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9b7faea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9b7faea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a9ed3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a9ed3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aa9ed35b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aa9ed35b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a9ed35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aa9ed35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aa9ed35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aa9ed35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aa9ed35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aa9ed35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b7faea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b7faea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c8c6d52e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c8c6d52e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9b7faea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9b7faea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9b7faea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9b7faea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c8c6d52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c8c6d52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a9ed35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aa9ed35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aa9ed35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aa9ed35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a9ed35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a9ed35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aa9ed35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aa9ed35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aa9ed35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aa9ed35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a9ed35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a9ed35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hyperlink" Target="https://github.com/hyunwoongko/transform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Relationship Id="rId5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note.nkmk.me/python-assert-usage/" TargetMode="External"/><Relationship Id="rId4" Type="http://schemas.openxmlformats.org/officeDocument/2006/relationships/hyperlink" Target="https://note.nkmk.me/python-type-isinstance/" TargetMode="External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azure.microsoft.com/ja-jp/products/visual-studio-code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PyTorch</a:t>
            </a:r>
            <a:r>
              <a:rPr lang="ja"/>
              <a:t>講座1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shun sato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54279" l="0" r="0" t="0"/>
          <a:stretch/>
        </p:blipFill>
        <p:spPr>
          <a:xfrm>
            <a:off x="789150" y="218100"/>
            <a:ext cx="4741874" cy="15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 rot="1230">
            <a:off x="5763475" y="523150"/>
            <a:ext cx="2515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公開鍵の中身を確認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これをコピーする</a:t>
            </a:r>
            <a:endParaRPr/>
          </a:p>
        </p:txBody>
      </p:sp>
      <p:grpSp>
        <p:nvGrpSpPr>
          <p:cNvPr id="128" name="Google Shape;128;p22"/>
          <p:cNvGrpSpPr/>
          <p:nvPr/>
        </p:nvGrpSpPr>
        <p:grpSpPr>
          <a:xfrm>
            <a:off x="438138" y="2138925"/>
            <a:ext cx="8352275" cy="2591999"/>
            <a:chOff x="720900" y="2167100"/>
            <a:chExt cx="8352275" cy="2591999"/>
          </a:xfrm>
        </p:grpSpPr>
        <p:pic>
          <p:nvPicPr>
            <p:cNvPr id="129" name="Google Shape;129;p22"/>
            <p:cNvPicPr preferRelativeResize="0"/>
            <p:nvPr/>
          </p:nvPicPr>
          <p:blipFill rotWithShape="1">
            <a:blip r:embed="rId4">
              <a:alphaModFix/>
            </a:blip>
            <a:srcRect b="15476" l="0" r="0" t="0"/>
            <a:stretch/>
          </p:blipFill>
          <p:spPr>
            <a:xfrm>
              <a:off x="720900" y="2167100"/>
              <a:ext cx="3652375" cy="2591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2"/>
            <p:cNvSpPr txBox="1"/>
            <p:nvPr/>
          </p:nvSpPr>
          <p:spPr>
            <a:xfrm>
              <a:off x="4896875" y="3241075"/>
              <a:ext cx="4176300" cy="9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ブラウザのGithubで自分のアイコンをクリック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“Settings”を押す</a:t>
              </a:r>
              <a:endParaRPr/>
            </a:p>
          </p:txBody>
        </p:sp>
        <p:cxnSp>
          <p:nvCxnSpPr>
            <p:cNvPr id="131" name="Google Shape;131;p22"/>
            <p:cNvCxnSpPr/>
            <p:nvPr/>
          </p:nvCxnSpPr>
          <p:spPr>
            <a:xfrm flipH="1">
              <a:off x="3945600" y="3706075"/>
              <a:ext cx="909000" cy="718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3"/>
          <p:cNvGrpSpPr/>
          <p:nvPr/>
        </p:nvGrpSpPr>
        <p:grpSpPr>
          <a:xfrm>
            <a:off x="1225700" y="204375"/>
            <a:ext cx="6692588" cy="2258825"/>
            <a:chOff x="1585113" y="211425"/>
            <a:chExt cx="6692588" cy="2258825"/>
          </a:xfrm>
        </p:grpSpPr>
        <p:pic>
          <p:nvPicPr>
            <p:cNvPr id="137" name="Google Shape;13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49750" y="211425"/>
              <a:ext cx="3127951" cy="2258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" name="Google Shape;138;p23"/>
            <p:cNvCxnSpPr/>
            <p:nvPr/>
          </p:nvCxnSpPr>
          <p:spPr>
            <a:xfrm>
              <a:off x="4037300" y="1444400"/>
              <a:ext cx="1247100" cy="542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23"/>
            <p:cNvSpPr txBox="1"/>
            <p:nvPr/>
          </p:nvSpPr>
          <p:spPr>
            <a:xfrm>
              <a:off x="1585113" y="1100525"/>
              <a:ext cx="24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“SSH and GPG keys”を</a:t>
              </a:r>
              <a:r>
                <a:rPr lang="ja"/>
                <a:t>押す</a:t>
              </a:r>
              <a:endParaRPr/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684838" y="2928475"/>
            <a:ext cx="7774325" cy="1879450"/>
            <a:chOff x="356750" y="2942550"/>
            <a:chExt cx="7774325" cy="1879450"/>
          </a:xfrm>
        </p:grpSpPr>
        <p:pic>
          <p:nvPicPr>
            <p:cNvPr id="141" name="Google Shape;1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750" y="2942550"/>
              <a:ext cx="4927676" cy="1879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" name="Google Shape;142;p23"/>
            <p:cNvCxnSpPr/>
            <p:nvPr/>
          </p:nvCxnSpPr>
          <p:spPr>
            <a:xfrm rot="10800000">
              <a:off x="5115375" y="3466475"/>
              <a:ext cx="944100" cy="415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" name="Google Shape;143;p23"/>
            <p:cNvSpPr txBox="1"/>
            <p:nvPr/>
          </p:nvSpPr>
          <p:spPr>
            <a:xfrm>
              <a:off x="6186475" y="3741425"/>
              <a:ext cx="1944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“new SSH key”を</a:t>
              </a:r>
              <a:r>
                <a:rPr lang="ja"/>
                <a:t>押す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5" y="1040453"/>
            <a:ext cx="5437225" cy="28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833350" y="1969338"/>
            <a:ext cx="30999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“Title”は</a:t>
            </a:r>
            <a:r>
              <a:rPr lang="ja"/>
              <a:t>適当な名前をつける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“Key”に公開鍵をコピーする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最後に”Add SSH key”を押す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リポジトリのクローン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リモートのリポジトリを取得する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" y="1754425"/>
            <a:ext cx="5502230" cy="2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031275" y="2610063"/>
            <a:ext cx="287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“Code”を</a:t>
            </a:r>
            <a:r>
              <a:rPr lang="ja"/>
              <a:t>押してタブを開く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“SSH”を押す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URLをコピーする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5" y="331975"/>
            <a:ext cx="5037799" cy="19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467600" y="785087"/>
            <a:ext cx="351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“cd ~”で</a:t>
            </a:r>
            <a:r>
              <a:rPr lang="ja"/>
              <a:t>ホームディレクトリに移動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clone コピーしたURL”でリポジトリをクローンする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b="52287" l="0" r="-100" t="0"/>
          <a:stretch/>
        </p:blipFill>
        <p:spPr>
          <a:xfrm>
            <a:off x="3655725" y="2804062"/>
            <a:ext cx="5292575" cy="18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225475" y="3320163"/>
            <a:ext cx="33255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VSCodeで</a:t>
            </a:r>
            <a:r>
              <a:rPr lang="ja"/>
              <a:t>開いて中身を確認する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これで準備完了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Gitの</a:t>
            </a:r>
            <a:r>
              <a:rPr lang="ja"/>
              <a:t>概要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バージョン管理＝コードの</a:t>
            </a:r>
            <a:r>
              <a:rPr lang="ja">
                <a:solidFill>
                  <a:srgbClr val="FF0000"/>
                </a:solidFill>
              </a:rPr>
              <a:t>変更履歴</a:t>
            </a:r>
            <a:r>
              <a:rPr lang="ja">
                <a:solidFill>
                  <a:schemeClr val="dk1"/>
                </a:solidFill>
              </a:rPr>
              <a:t>を記録する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リモート：コードを保存しているサーバーのこと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ローカル：コードを編集している手元のPCのこと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rgbClr val="FF0000"/>
                </a:solidFill>
              </a:rPr>
              <a:t>ブランチ機能</a:t>
            </a:r>
            <a:r>
              <a:rPr lang="ja">
                <a:solidFill>
                  <a:schemeClr val="dk1"/>
                </a:solidFill>
              </a:rPr>
              <a:t>による作業の分岐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Githubでは最初に</a:t>
            </a:r>
            <a:r>
              <a:rPr lang="ja" sz="1600">
                <a:solidFill>
                  <a:srgbClr val="FF0000"/>
                </a:solidFill>
              </a:rPr>
              <a:t>mainブランチ</a:t>
            </a:r>
            <a:r>
              <a:rPr lang="ja" sz="1600">
                <a:solidFill>
                  <a:schemeClr val="dk1"/>
                </a:solidFill>
              </a:rPr>
              <a:t>が作られる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ブランチを複数作成することで異なる機能を同時に開発できる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機能が完成したタイミングで</a:t>
            </a:r>
            <a:r>
              <a:rPr lang="ja" sz="1600">
                <a:solidFill>
                  <a:srgbClr val="FF0000"/>
                </a:solidFill>
              </a:rPr>
              <a:t>マージ</a:t>
            </a:r>
            <a:r>
              <a:rPr lang="ja" sz="1600">
                <a:solidFill>
                  <a:srgbClr val="000000"/>
                </a:solidFill>
              </a:rPr>
              <a:t>を</a:t>
            </a:r>
            <a:r>
              <a:rPr lang="ja" sz="1600">
                <a:solidFill>
                  <a:schemeClr val="dk1"/>
                </a:solidFill>
              </a:rPr>
              <a:t>行って</a:t>
            </a:r>
            <a:r>
              <a:rPr lang="ja" sz="1600">
                <a:solidFill>
                  <a:schemeClr val="dk1"/>
                </a:solidFill>
              </a:rPr>
              <a:t>ブランチ間のコードを統合する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メリット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特定の機能の実装前までコードを戻すことができる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複数人で独立した機能開発を行うのに便利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425" y="491675"/>
            <a:ext cx="1146400" cy="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Gitの</a:t>
            </a:r>
            <a:r>
              <a:rPr lang="ja"/>
              <a:t>機能を使う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797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以下のディレクトリ構造でファイルを作成する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">
                <a:solidFill>
                  <a:schemeClr val="dk1"/>
                </a:solidFill>
              </a:rPr>
              <a:t>/pytorch-training</a:t>
            </a:r>
            <a:endParaRPr b="1" i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">
                <a:solidFill>
                  <a:schemeClr val="dk1"/>
                </a:solidFill>
              </a:rPr>
              <a:t>└──/01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">
                <a:solidFill>
                  <a:schemeClr val="dk1"/>
                </a:solidFill>
              </a:rPr>
              <a:t>└─test.py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test.pyは適当でいいので何か書き込んでおく. print(“Hello”)とか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16673" l="0" r="20597" t="0"/>
          <a:stretch/>
        </p:blipFill>
        <p:spPr>
          <a:xfrm>
            <a:off x="0" y="950424"/>
            <a:ext cx="4774001" cy="32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4774000" y="216750"/>
            <a:ext cx="4370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今回使うコマンド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status”：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現在のリ</a:t>
            </a:r>
            <a:r>
              <a:rPr lang="ja"/>
              <a:t>ポジトリ</a:t>
            </a:r>
            <a:r>
              <a:rPr lang="ja"/>
              <a:t>の状態を確認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add </a:t>
            </a:r>
            <a:r>
              <a:rPr i="1" lang="ja"/>
              <a:t>path</a:t>
            </a:r>
            <a:r>
              <a:rPr lang="ja"/>
              <a:t>”：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ja"/>
              <a:t>path</a:t>
            </a:r>
            <a:r>
              <a:rPr lang="ja"/>
              <a:t>のファイルを追跡に追加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(今回はワイルドカード)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commit -m “</a:t>
            </a:r>
            <a:r>
              <a:rPr i="1" lang="ja"/>
              <a:t>message</a:t>
            </a:r>
            <a:r>
              <a:rPr lang="ja"/>
              <a:t>””：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ja"/>
              <a:t>message</a:t>
            </a:r>
            <a:r>
              <a:rPr lang="ja"/>
              <a:t>を付けて変更を</a:t>
            </a:r>
            <a:r>
              <a:rPr lang="ja"/>
              <a:t>コミット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コミット：変更を記録する操作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push </a:t>
            </a:r>
            <a:r>
              <a:rPr i="1" lang="ja"/>
              <a:t>dst branch</a:t>
            </a:r>
            <a:r>
              <a:rPr lang="ja"/>
              <a:t>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ja"/>
              <a:t>dst</a:t>
            </a:r>
            <a:r>
              <a:rPr lang="ja"/>
              <a:t>の</a:t>
            </a:r>
            <a:r>
              <a:rPr i="1" lang="ja"/>
              <a:t>branch</a:t>
            </a:r>
            <a:r>
              <a:rPr lang="ja"/>
              <a:t>にローカルのコミットを</a:t>
            </a:r>
            <a:r>
              <a:rPr lang="ja"/>
              <a:t>プッシュ</a:t>
            </a:r>
            <a:br>
              <a:rPr lang="ja"/>
            </a:br>
            <a:r>
              <a:rPr lang="ja"/>
              <a:t>プッシュ：手元の変更をサーバーに送信する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”origin”は</a:t>
            </a:r>
            <a:r>
              <a:rPr lang="ja"/>
              <a:t>GitHub</a:t>
            </a:r>
            <a:r>
              <a:rPr lang="ja"/>
              <a:t>上のリモートサーバー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プッシュしたらブラウザ上で</a:t>
            </a:r>
            <a:r>
              <a:rPr lang="ja"/>
              <a:t>GitHub</a:t>
            </a:r>
            <a:r>
              <a:rPr lang="ja"/>
              <a:t>のリポジトリに変更が追加されているかを確認する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</a:t>
            </a:r>
            <a:r>
              <a:rPr lang="ja"/>
              <a:t>基礎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Pythonでのプロジェクト管理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48120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u="sng">
                <a:solidFill>
                  <a:srgbClr val="FF0000"/>
                </a:solidFill>
              </a:rPr>
              <a:t>ファイルを分割</a:t>
            </a:r>
            <a:r>
              <a:rPr lang="ja">
                <a:solidFill>
                  <a:schemeClr val="dk1"/>
                </a:solidFill>
              </a:rPr>
              <a:t>して実装する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実行ファイル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機能実装ファイル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機能をファイルごとにまとめる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関数の作成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クラスの作成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なぜファイル分割するのか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rgbClr val="FF0000"/>
                </a:solidFill>
              </a:rPr>
              <a:t>大規模なプロジェクト</a:t>
            </a:r>
            <a:r>
              <a:rPr lang="ja" sz="1600">
                <a:solidFill>
                  <a:schemeClr val="dk1"/>
                </a:solidFill>
              </a:rPr>
              <a:t>を扱うため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機械学習のプロジェクトは大規模なものが多い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96" name="Google Shape;196;p31"/>
          <p:cNvGrpSpPr/>
          <p:nvPr/>
        </p:nvGrpSpPr>
        <p:grpSpPr>
          <a:xfrm>
            <a:off x="4973100" y="26450"/>
            <a:ext cx="3262800" cy="5043100"/>
            <a:chOff x="4973100" y="26450"/>
            <a:chExt cx="3262800" cy="5043100"/>
          </a:xfrm>
        </p:grpSpPr>
        <p:pic>
          <p:nvPicPr>
            <p:cNvPr id="197" name="Google Shape;197;p31"/>
            <p:cNvPicPr preferRelativeResize="0"/>
            <p:nvPr/>
          </p:nvPicPr>
          <p:blipFill rotWithShape="1">
            <a:blip r:embed="rId3">
              <a:alphaModFix/>
            </a:blip>
            <a:srcRect b="8569" l="2963" r="77876" t="19602"/>
            <a:stretch/>
          </p:blipFill>
          <p:spPr>
            <a:xfrm>
              <a:off x="5490650" y="26450"/>
              <a:ext cx="2227699" cy="4488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31"/>
            <p:cNvSpPr txBox="1"/>
            <p:nvPr/>
          </p:nvSpPr>
          <p:spPr>
            <a:xfrm>
              <a:off x="4973100" y="4515450"/>
              <a:ext cx="326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200"/>
                <a:t>transformer</a:t>
              </a:r>
              <a:r>
                <a:rPr lang="ja" sz="1200"/>
                <a:t>という言語モデルのプロジェクト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200" u="sng">
                  <a:solidFill>
                    <a:schemeClr val="hlink"/>
                  </a:solidFill>
                  <a:hlinkClick r:id="rId4"/>
                </a:rPr>
                <a:t>https://github.com/hyunwoongko/transformer</a:t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</a:t>
            </a:r>
            <a:r>
              <a:rPr lang="ja"/>
              <a:t>講座について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おしらせ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「実験3・演習3」です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最後に課題が出るので毎週出席してください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rgbClr val="FF0000"/>
                </a:solidFill>
              </a:rPr>
              <a:t>Pythonの基本的な文法を抑えている</a:t>
            </a:r>
            <a:r>
              <a:rPr lang="ja" sz="1600">
                <a:solidFill>
                  <a:schemeClr val="dk1"/>
                </a:solidFill>
              </a:rPr>
              <a:t>という前提で進めます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目標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PyTorchを使ってCNNのトレーニングができるようになる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内容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研究に必要なツールの使い方(Gitなど)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Pythonでのプロジェクト管理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PyTorchの基本的な使い方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</a:t>
            </a:r>
            <a:r>
              <a:rPr lang="ja"/>
              <a:t>基礎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Pythonのプログラムファイル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〇〇.py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ファイルの実行方法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b="1" lang="ja" sz="1600">
                <a:solidFill>
                  <a:srgbClr val="FF0000"/>
                </a:solidFill>
              </a:rPr>
              <a:t>VSCode右上の「▷」ボタンは絶対に使わない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“python </a:t>
            </a:r>
            <a:r>
              <a:rPr i="1" lang="ja" sz="1600">
                <a:solidFill>
                  <a:schemeClr val="dk1"/>
                </a:solidFill>
              </a:rPr>
              <a:t>file_path</a:t>
            </a:r>
            <a:r>
              <a:rPr lang="ja" sz="1600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81070" l="12723" r="65224" t="3595"/>
          <a:stretch/>
        </p:blipFill>
        <p:spPr>
          <a:xfrm>
            <a:off x="1042101" y="3255875"/>
            <a:ext cx="2759299" cy="103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32"/>
          <p:cNvGrpSpPr/>
          <p:nvPr/>
        </p:nvGrpSpPr>
        <p:grpSpPr>
          <a:xfrm>
            <a:off x="5032850" y="2922175"/>
            <a:ext cx="3149352" cy="1954300"/>
            <a:chOff x="5032850" y="2824750"/>
            <a:chExt cx="3149352" cy="1954300"/>
          </a:xfrm>
        </p:grpSpPr>
        <p:pic>
          <p:nvPicPr>
            <p:cNvPr id="207" name="Google Shape;207;p32"/>
            <p:cNvPicPr preferRelativeResize="0"/>
            <p:nvPr/>
          </p:nvPicPr>
          <p:blipFill rotWithShape="1">
            <a:blip r:embed="rId4">
              <a:alphaModFix/>
            </a:blip>
            <a:srcRect b="10054" l="11854" r="60454" t="64521"/>
            <a:stretch/>
          </p:blipFill>
          <p:spPr>
            <a:xfrm>
              <a:off x="5032850" y="2824750"/>
              <a:ext cx="3149352" cy="1554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2"/>
            <p:cNvSpPr txBox="1"/>
            <p:nvPr/>
          </p:nvSpPr>
          <p:spPr>
            <a:xfrm>
              <a:off x="5633425" y="4378850"/>
              <a:ext cx="194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main.pyを</a:t>
              </a:r>
              <a:r>
                <a:rPr lang="ja"/>
                <a:t>実行する例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関数の定義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ja">
                <a:solidFill>
                  <a:schemeClr val="dk1"/>
                </a:solidFill>
              </a:rPr>
              <a:t>def func_name(arg1, arg2, …):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関数を使って機能を追加していく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73561" l="16854" r="66551" t="3777"/>
          <a:stretch/>
        </p:blipFill>
        <p:spPr>
          <a:xfrm>
            <a:off x="3378663" y="2730425"/>
            <a:ext cx="2386675" cy="17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Pythonのimport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function.pyを作成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80531" l="16268" r="69488" t="2790"/>
          <a:stretch/>
        </p:blipFill>
        <p:spPr>
          <a:xfrm>
            <a:off x="1474275" y="2851425"/>
            <a:ext cx="1911600" cy="12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73409" l="3105" r="83808" t="17443"/>
          <a:stretch/>
        </p:blipFill>
        <p:spPr>
          <a:xfrm>
            <a:off x="1387462" y="1685812"/>
            <a:ext cx="2085226" cy="783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34"/>
          <p:cNvGrpSpPr/>
          <p:nvPr/>
        </p:nvGrpSpPr>
        <p:grpSpPr>
          <a:xfrm>
            <a:off x="5032725" y="693002"/>
            <a:ext cx="2380500" cy="1698948"/>
            <a:chOff x="5678475" y="1361752"/>
            <a:chExt cx="2380500" cy="1698948"/>
          </a:xfrm>
        </p:grpSpPr>
        <p:pic>
          <p:nvPicPr>
            <p:cNvPr id="225" name="Google Shape;225;p34"/>
            <p:cNvPicPr preferRelativeResize="0"/>
            <p:nvPr/>
          </p:nvPicPr>
          <p:blipFill rotWithShape="1">
            <a:blip r:embed="rId5">
              <a:alphaModFix/>
            </a:blip>
            <a:srcRect b="79877" l="16332" r="67977" t="3307"/>
            <a:stretch/>
          </p:blipFill>
          <p:spPr>
            <a:xfrm>
              <a:off x="5717702" y="1361752"/>
              <a:ext cx="2302056" cy="132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4"/>
            <p:cNvSpPr txBox="1"/>
            <p:nvPr/>
          </p:nvSpPr>
          <p:spPr>
            <a:xfrm>
              <a:off x="5678475" y="2687800"/>
              <a:ext cx="23805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１. ファイル</a:t>
              </a:r>
              <a:r>
                <a:rPr lang="ja"/>
                <a:t>の名前</a:t>
              </a:r>
              <a:r>
                <a:rPr lang="ja"/>
                <a:t>をimport</a:t>
              </a:r>
              <a:endParaRPr/>
            </a:p>
          </p:txBody>
        </p:sp>
      </p:grpSp>
      <p:grpSp>
        <p:nvGrpSpPr>
          <p:cNvPr id="227" name="Google Shape;227;p34"/>
          <p:cNvGrpSpPr/>
          <p:nvPr/>
        </p:nvGrpSpPr>
        <p:grpSpPr>
          <a:xfrm>
            <a:off x="5180349" y="2797575"/>
            <a:ext cx="2085250" cy="1746650"/>
            <a:chOff x="5151749" y="3107100"/>
            <a:chExt cx="2085250" cy="1746650"/>
          </a:xfrm>
        </p:grpSpPr>
        <p:pic>
          <p:nvPicPr>
            <p:cNvPr id="228" name="Google Shape;228;p34"/>
            <p:cNvPicPr preferRelativeResize="0"/>
            <p:nvPr/>
          </p:nvPicPr>
          <p:blipFill rotWithShape="1">
            <a:blip r:embed="rId6">
              <a:alphaModFix/>
            </a:blip>
            <a:srcRect b="78821" l="16881" r="68806" t="3985"/>
            <a:stretch/>
          </p:blipFill>
          <p:spPr>
            <a:xfrm>
              <a:off x="5151749" y="3107100"/>
              <a:ext cx="2085250" cy="1346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34"/>
            <p:cNvSpPr txBox="1"/>
            <p:nvPr/>
          </p:nvSpPr>
          <p:spPr>
            <a:xfrm>
              <a:off x="5331575" y="4453550"/>
              <a:ext cx="172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2.</a:t>
              </a:r>
              <a:r>
                <a:rPr lang="ja"/>
                <a:t>関数を直接import</a:t>
              </a:r>
              <a:endParaRPr/>
            </a:p>
          </p:txBody>
        </p:sp>
      </p:grpSp>
      <p:sp>
        <p:nvSpPr>
          <p:cNvPr id="230" name="Google Shape;230;p34"/>
          <p:cNvSpPr txBox="1"/>
          <p:nvPr/>
        </p:nvSpPr>
        <p:spPr>
          <a:xfrm>
            <a:off x="311700" y="4602800"/>
            <a:ext cx="60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※</a:t>
            </a:r>
            <a:r>
              <a:rPr lang="ja" sz="1200"/>
              <a:t>ここで紹介しているのは「絶対import」で、他にも「相対import」が存在する。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Pythonのimport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子フォルダからのimport方法</a:t>
            </a:r>
            <a:endParaRPr b="1" i="1">
              <a:solidFill>
                <a:schemeClr val="dk1"/>
              </a:solidFill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71337" l="2622" r="84029" t="16770"/>
          <a:stretch/>
        </p:blipFill>
        <p:spPr>
          <a:xfrm>
            <a:off x="1382800" y="3133650"/>
            <a:ext cx="2457398" cy="11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1414800" y="1705700"/>
            <a:ext cx="239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800">
                <a:solidFill>
                  <a:schemeClr val="dk1"/>
                </a:solidFill>
              </a:rPr>
              <a:t>/01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ja" sz="1800">
                <a:solidFill>
                  <a:schemeClr val="dk1"/>
                </a:solidFill>
              </a:rPr>
              <a:t> ├─ utils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ja" sz="1800">
                <a:solidFill>
                  <a:schemeClr val="dk1"/>
                </a:solidFill>
              </a:rPr>
              <a:t> │	└─ function.py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ja" sz="1800">
                <a:solidFill>
                  <a:schemeClr val="dk1"/>
                </a:solidFill>
              </a:rPr>
              <a:t> └─ main.py</a:t>
            </a:r>
            <a:endParaRPr/>
          </a:p>
        </p:txBody>
      </p:sp>
      <p:grpSp>
        <p:nvGrpSpPr>
          <p:cNvPr id="239" name="Google Shape;239;p35"/>
          <p:cNvGrpSpPr/>
          <p:nvPr/>
        </p:nvGrpSpPr>
        <p:grpSpPr>
          <a:xfrm>
            <a:off x="5064175" y="1942575"/>
            <a:ext cx="2750198" cy="2087150"/>
            <a:chOff x="5064175" y="1942575"/>
            <a:chExt cx="2750198" cy="2087150"/>
          </a:xfrm>
        </p:grpSpPr>
        <p:pic>
          <p:nvPicPr>
            <p:cNvPr id="240" name="Google Shape;240;p35"/>
            <p:cNvPicPr preferRelativeResize="0"/>
            <p:nvPr/>
          </p:nvPicPr>
          <p:blipFill rotWithShape="1">
            <a:blip r:embed="rId4">
              <a:alphaModFix/>
            </a:blip>
            <a:srcRect b="77704" l="17088" r="66794" t="3901"/>
            <a:stretch/>
          </p:blipFill>
          <p:spPr>
            <a:xfrm>
              <a:off x="5064175" y="1942575"/>
              <a:ext cx="2750198" cy="1686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35"/>
            <p:cNvSpPr txBox="1"/>
            <p:nvPr/>
          </p:nvSpPr>
          <p:spPr>
            <a:xfrm>
              <a:off x="5381475" y="3629525"/>
              <a:ext cx="211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名前を繋げてimport可能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エントリーポイント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958225"/>
            <a:ext cx="8520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エントリーポイント：プログラムの実行が開始される場所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8" name="Google Shape;248;p36"/>
          <p:cNvGrpSpPr/>
          <p:nvPr/>
        </p:nvGrpSpPr>
        <p:grpSpPr>
          <a:xfrm>
            <a:off x="936700" y="1543125"/>
            <a:ext cx="7270624" cy="1414800"/>
            <a:chOff x="912350" y="2155350"/>
            <a:chExt cx="7270624" cy="1414800"/>
          </a:xfrm>
        </p:grpSpPr>
        <p:pic>
          <p:nvPicPr>
            <p:cNvPr id="249" name="Google Shape;249;p36"/>
            <p:cNvPicPr preferRelativeResize="0"/>
            <p:nvPr/>
          </p:nvPicPr>
          <p:blipFill rotWithShape="1">
            <a:blip r:embed="rId3">
              <a:alphaModFix/>
            </a:blip>
            <a:srcRect b="78225" l="17210" r="65805" t="3948"/>
            <a:stretch/>
          </p:blipFill>
          <p:spPr>
            <a:xfrm>
              <a:off x="912350" y="2155350"/>
              <a:ext cx="2507851" cy="141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6"/>
            <p:cNvPicPr preferRelativeResize="0"/>
            <p:nvPr/>
          </p:nvPicPr>
          <p:blipFill rotWithShape="1">
            <a:blip r:embed="rId4">
              <a:alphaModFix/>
            </a:blip>
            <a:srcRect b="13605" l="16450" r="61058" t="70053"/>
            <a:stretch/>
          </p:blipFill>
          <p:spPr>
            <a:xfrm>
              <a:off x="4627825" y="2168577"/>
              <a:ext cx="3555149" cy="1388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36"/>
            <p:cNvCxnSpPr/>
            <p:nvPr/>
          </p:nvCxnSpPr>
          <p:spPr>
            <a:xfrm>
              <a:off x="3614050" y="2862750"/>
              <a:ext cx="8199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2" name="Google Shape;252;p36"/>
          <p:cNvGrpSpPr/>
          <p:nvPr/>
        </p:nvGrpSpPr>
        <p:grpSpPr>
          <a:xfrm>
            <a:off x="936687" y="3626150"/>
            <a:ext cx="7270627" cy="1517350"/>
            <a:chOff x="936675" y="3563550"/>
            <a:chExt cx="7270627" cy="1517350"/>
          </a:xfrm>
        </p:grpSpPr>
        <p:pic>
          <p:nvPicPr>
            <p:cNvPr id="253" name="Google Shape;253;p36"/>
            <p:cNvPicPr preferRelativeResize="0"/>
            <p:nvPr/>
          </p:nvPicPr>
          <p:blipFill rotWithShape="1">
            <a:blip r:embed="rId5">
              <a:alphaModFix/>
            </a:blip>
            <a:srcRect b="76017" l="17001" r="64584" t="3307"/>
            <a:stretch/>
          </p:blipFill>
          <p:spPr>
            <a:xfrm>
              <a:off x="936675" y="3563550"/>
              <a:ext cx="2514350" cy="151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36"/>
            <p:cNvPicPr preferRelativeResize="0"/>
            <p:nvPr/>
          </p:nvPicPr>
          <p:blipFill rotWithShape="1">
            <a:blip r:embed="rId5">
              <a:alphaModFix/>
            </a:blip>
            <a:srcRect b="16892" l="16511" r="60236" t="69773"/>
            <a:stretch/>
          </p:blipFill>
          <p:spPr>
            <a:xfrm>
              <a:off x="4654275" y="3774637"/>
              <a:ext cx="3553027" cy="10951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Google Shape;255;p36"/>
            <p:cNvCxnSpPr/>
            <p:nvPr/>
          </p:nvCxnSpPr>
          <p:spPr>
            <a:xfrm>
              <a:off x="3642688" y="4322213"/>
              <a:ext cx="8199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6" name="Google Shape;256;p36"/>
          <p:cNvSpPr txBox="1"/>
          <p:nvPr/>
        </p:nvSpPr>
        <p:spPr>
          <a:xfrm>
            <a:off x="311700" y="2918157"/>
            <a:ext cx="789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ja" sz="1800">
                <a:solidFill>
                  <a:schemeClr val="dk1"/>
                </a:solidFill>
              </a:rPr>
              <a:t>if __name__ == “__main__”: </a:t>
            </a:r>
            <a:endParaRPr i="1"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実行ファイル以外だと実行されない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152475"/>
            <a:ext cx="85206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ja">
                <a:solidFill>
                  <a:schemeClr val="dk1"/>
                </a:solidFill>
              </a:rPr>
              <a:t>count_word</a:t>
            </a:r>
            <a:r>
              <a:rPr lang="ja">
                <a:solidFill>
                  <a:schemeClr val="dk1"/>
                </a:solidFill>
              </a:rPr>
              <a:t>を実装する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文字列に含まれているアルファベットの数を数える関数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20312" l="16311" r="61615" t="64869"/>
          <a:stretch/>
        </p:blipFill>
        <p:spPr>
          <a:xfrm>
            <a:off x="4572000" y="3322587"/>
            <a:ext cx="3457651" cy="124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69252" l="2808" r="83814" t="17430"/>
          <a:stretch/>
        </p:blipFill>
        <p:spPr>
          <a:xfrm>
            <a:off x="1788063" y="1843375"/>
            <a:ext cx="2059675" cy="1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3913825" y="2025038"/>
            <a:ext cx="38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utils/count.pyを</a:t>
            </a:r>
            <a:r>
              <a:rPr lang="ja" sz="1800"/>
              <a:t>作成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count_wordをcount.pyに実装する</a:t>
            </a:r>
            <a:endParaRPr sz="1800"/>
          </a:p>
        </p:txBody>
      </p:sp>
      <p:grpSp>
        <p:nvGrpSpPr>
          <p:cNvPr id="271" name="Google Shape;271;p38"/>
          <p:cNvGrpSpPr/>
          <p:nvPr/>
        </p:nvGrpSpPr>
        <p:grpSpPr>
          <a:xfrm>
            <a:off x="1135512" y="3162050"/>
            <a:ext cx="2778302" cy="1960450"/>
            <a:chOff x="1135512" y="3162050"/>
            <a:chExt cx="2778302" cy="1960450"/>
          </a:xfrm>
        </p:grpSpPr>
        <p:pic>
          <p:nvPicPr>
            <p:cNvPr id="272" name="Google Shape;272;p38"/>
            <p:cNvPicPr preferRelativeResize="0"/>
            <p:nvPr/>
          </p:nvPicPr>
          <p:blipFill rotWithShape="1">
            <a:blip r:embed="rId4">
              <a:alphaModFix/>
            </a:blip>
            <a:srcRect b="75153" l="17207" r="62837" t="3996"/>
            <a:stretch/>
          </p:blipFill>
          <p:spPr>
            <a:xfrm>
              <a:off x="1135512" y="3162050"/>
              <a:ext cx="2778302" cy="156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8"/>
            <p:cNvSpPr txBox="1"/>
            <p:nvPr/>
          </p:nvSpPr>
          <p:spPr>
            <a:xfrm>
              <a:off x="1850263" y="4722300"/>
              <a:ext cx="134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main.pyの</a:t>
              </a:r>
              <a:r>
                <a:rPr lang="ja"/>
                <a:t>内容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演習：追加問題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053175"/>
            <a:ext cx="8520600" cy="21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>
                <a:solidFill>
                  <a:schemeClr val="dk1"/>
                </a:solidFill>
              </a:rPr>
              <a:t>function.pyに</a:t>
            </a:r>
            <a:r>
              <a:rPr i="1" lang="ja">
                <a:solidFill>
                  <a:schemeClr val="dk1"/>
                </a:solidFill>
              </a:rPr>
              <a:t>add</a:t>
            </a:r>
            <a:r>
              <a:rPr lang="ja">
                <a:solidFill>
                  <a:schemeClr val="dk1"/>
                </a:solidFill>
              </a:rPr>
              <a:t>関数を実装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count.pyに</a:t>
            </a:r>
            <a:r>
              <a:rPr i="1" lang="ja" sz="1600">
                <a:solidFill>
                  <a:schemeClr val="dk1"/>
                </a:solidFill>
              </a:rPr>
              <a:t>add</a:t>
            </a:r>
            <a:r>
              <a:rPr lang="ja" sz="1600">
                <a:solidFill>
                  <a:schemeClr val="dk1"/>
                </a:solidFill>
              </a:rPr>
              <a:t>関数をimportして</a:t>
            </a:r>
            <a:r>
              <a:rPr i="1" lang="ja" sz="1600">
                <a:solidFill>
                  <a:schemeClr val="dk1"/>
                </a:solidFill>
              </a:rPr>
              <a:t>count_word</a:t>
            </a:r>
            <a:r>
              <a:rPr lang="ja" sz="1600">
                <a:solidFill>
                  <a:schemeClr val="dk1"/>
                </a:solidFill>
              </a:rPr>
              <a:t>関数で使う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ja">
                <a:solidFill>
                  <a:schemeClr val="dk1"/>
                </a:solidFill>
              </a:rPr>
              <a:t>word_count</a:t>
            </a:r>
            <a:r>
              <a:rPr lang="ja">
                <a:solidFill>
                  <a:schemeClr val="dk1"/>
                </a:solidFill>
              </a:rPr>
              <a:t>関数の入力をassert句でチェックする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第一引数がstr型かチェックする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>
                <a:solidFill>
                  <a:schemeClr val="dk1"/>
                </a:solidFill>
              </a:rPr>
              <a:t>第二引数がstr型かつ長さが1かチェックする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chemeClr val="dk1"/>
                </a:solidFill>
              </a:rPr>
              <a:t>※assertの使い方：</a:t>
            </a:r>
            <a:r>
              <a:rPr lang="ja" sz="1400" u="sng">
                <a:solidFill>
                  <a:schemeClr val="hlink"/>
                </a:solidFill>
                <a:hlinkClick r:id="rId3"/>
              </a:rPr>
              <a:t>https://note.nkmk.me/python-assert-usage/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chemeClr val="dk1"/>
                </a:solidFill>
              </a:rPr>
              <a:t>isinstanceの使い方：</a:t>
            </a:r>
            <a:r>
              <a:rPr lang="ja" sz="1400" u="sng">
                <a:solidFill>
                  <a:schemeClr val="hlink"/>
                </a:solidFill>
                <a:hlinkClick r:id="rId4"/>
              </a:rPr>
              <a:t>https://note.nkmk.me/python-type-isinstance/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5">
            <a:alphaModFix/>
          </a:blip>
          <a:srcRect b="74213" l="16554" r="62188" t="3726"/>
          <a:stretch/>
        </p:blipFill>
        <p:spPr>
          <a:xfrm>
            <a:off x="780100" y="3447525"/>
            <a:ext cx="2832830" cy="1580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39"/>
          <p:cNvGrpSpPr/>
          <p:nvPr/>
        </p:nvGrpSpPr>
        <p:grpSpPr>
          <a:xfrm>
            <a:off x="4270400" y="3447525"/>
            <a:ext cx="4090824" cy="1695975"/>
            <a:chOff x="4277425" y="3371575"/>
            <a:chExt cx="4090824" cy="1695975"/>
          </a:xfrm>
        </p:grpSpPr>
        <p:grpSp>
          <p:nvGrpSpPr>
            <p:cNvPr id="282" name="Google Shape;282;p39"/>
            <p:cNvGrpSpPr/>
            <p:nvPr/>
          </p:nvGrpSpPr>
          <p:grpSpPr>
            <a:xfrm>
              <a:off x="4277425" y="3371575"/>
              <a:ext cx="4090824" cy="1295774"/>
              <a:chOff x="4277425" y="3371575"/>
              <a:chExt cx="4090824" cy="1295774"/>
            </a:xfrm>
          </p:grpSpPr>
          <p:pic>
            <p:nvPicPr>
              <p:cNvPr id="283" name="Google Shape;283;p39"/>
              <p:cNvPicPr preferRelativeResize="0"/>
              <p:nvPr/>
            </p:nvPicPr>
            <p:blipFill rotWithShape="1">
              <a:blip r:embed="rId5">
                <a:alphaModFix/>
              </a:blip>
              <a:srcRect b="4137" l="16770" r="55610" t="79586"/>
              <a:stretch/>
            </p:blipFill>
            <p:spPr>
              <a:xfrm>
                <a:off x="4277425" y="3371575"/>
                <a:ext cx="4090824" cy="1295774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84" name="Google Shape;284;p39"/>
              <p:cNvSpPr/>
              <p:nvPr/>
            </p:nvSpPr>
            <p:spPr>
              <a:xfrm>
                <a:off x="4627825" y="4436100"/>
                <a:ext cx="2228100" cy="1125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39"/>
            <p:cNvSpPr txBox="1"/>
            <p:nvPr/>
          </p:nvSpPr>
          <p:spPr>
            <a:xfrm>
              <a:off x="5084583" y="4667350"/>
              <a:ext cx="24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assertで</a:t>
              </a:r>
              <a:r>
                <a:rPr lang="ja"/>
                <a:t>エラーが出ている例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環境構築・ツール導入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環境構築：コード管理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ja">
                <a:solidFill>
                  <a:schemeClr val="dk1"/>
                </a:solidFill>
              </a:rPr>
              <a:t>Git</a:t>
            </a:r>
            <a:endParaRPr b="1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バージョン管理ツール(詳細は後ほど)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全部デフォルト設定でインストールすればok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ja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hlink"/>
                </a:solidFill>
                <a:hlinkClick r:id="rId4"/>
              </a:rPr>
              <a:t>https://github.com/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リモートリポジトリサービス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コードの保存をオンラインでできる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ja" sz="1600">
                <a:solidFill>
                  <a:schemeClr val="dk1"/>
                </a:solidFill>
              </a:rPr>
              <a:t>VSCode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hlink"/>
                </a:solidFill>
                <a:hlinkClick r:id="rId5"/>
              </a:rPr>
              <a:t>https://azure.microsoft.com/ja-jp/products/visual-studio-code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コードエディター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他に使いたいのが無ければこれを使う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5964975" y="1825675"/>
            <a:ext cx="2867326" cy="1058750"/>
            <a:chOff x="5964975" y="1825675"/>
            <a:chExt cx="2867326" cy="1058750"/>
          </a:xfrm>
        </p:grpSpPr>
        <p:sp>
          <p:nvSpPr>
            <p:cNvPr id="74" name="Google Shape;74;p16"/>
            <p:cNvSpPr txBox="1"/>
            <p:nvPr/>
          </p:nvSpPr>
          <p:spPr>
            <a:xfrm>
              <a:off x="6468638" y="2484225"/>
              <a:ext cx="18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Git</a:t>
              </a:r>
              <a:r>
                <a:rPr lang="ja"/>
                <a:t>インストール確認</a:t>
              </a:r>
              <a:endParaRPr/>
            </a:p>
          </p:txBody>
        </p:sp>
        <p:pic>
          <p:nvPicPr>
            <p:cNvPr id="75" name="Google Shape;75;p16"/>
            <p:cNvPicPr preferRelativeResize="0"/>
            <p:nvPr/>
          </p:nvPicPr>
          <p:blipFill rotWithShape="1">
            <a:blip r:embed="rId6">
              <a:alphaModFix/>
            </a:blip>
            <a:srcRect b="67549" l="0" r="72802" t="21359"/>
            <a:stretch/>
          </p:blipFill>
          <p:spPr>
            <a:xfrm>
              <a:off x="5964975" y="1825675"/>
              <a:ext cx="2867326" cy="6585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環境構築：Python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ja">
                <a:solidFill>
                  <a:schemeClr val="dk1"/>
                </a:solidFill>
              </a:rPr>
              <a:t>Python</a:t>
            </a:r>
            <a:r>
              <a:rPr lang="ja">
                <a:solidFill>
                  <a:schemeClr val="dk1"/>
                </a:solidFill>
              </a:rPr>
              <a:t>：</a:t>
            </a:r>
            <a:r>
              <a:rPr lang="ja" sz="1600">
                <a:solidFill>
                  <a:schemeClr val="dk1"/>
                </a:solidFill>
              </a:rPr>
              <a:t>適当</a:t>
            </a:r>
            <a:r>
              <a:rPr lang="ja" sz="1600">
                <a:solidFill>
                  <a:schemeClr val="dk1"/>
                </a:solidFill>
              </a:rPr>
              <a:t>なバージョンをインストール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ja" sz="1600">
                <a:solidFill>
                  <a:schemeClr val="dk1"/>
                </a:solidFill>
              </a:rPr>
              <a:t>パッケージ</a:t>
            </a:r>
            <a:r>
              <a:rPr lang="ja" sz="1600">
                <a:solidFill>
                  <a:schemeClr val="dk1"/>
                </a:solidFill>
              </a:rPr>
              <a:t>：使いそうなものをインストール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numpy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matplotlib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torch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5274175" y="698675"/>
            <a:ext cx="3455725" cy="1654600"/>
            <a:chOff x="5267125" y="938200"/>
            <a:chExt cx="3455725" cy="16546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4">
              <a:alphaModFix/>
            </a:blip>
            <a:srcRect b="35400" l="0" r="0" t="0"/>
            <a:stretch/>
          </p:blipFill>
          <p:spPr>
            <a:xfrm>
              <a:off x="5267125" y="938200"/>
              <a:ext cx="3455725" cy="126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 txBox="1"/>
            <p:nvPr/>
          </p:nvSpPr>
          <p:spPr>
            <a:xfrm>
              <a:off x="5909875" y="2198300"/>
              <a:ext cx="21702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Python</a:t>
              </a:r>
              <a:r>
                <a:rPr lang="ja"/>
                <a:t>インストール確認</a:t>
              </a:r>
              <a:endParaRPr/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3495750" y="2504400"/>
            <a:ext cx="3613626" cy="2521025"/>
            <a:chOff x="3580300" y="2455075"/>
            <a:chExt cx="3613626" cy="2521025"/>
          </a:xfrm>
        </p:grpSpPr>
        <p:pic>
          <p:nvPicPr>
            <p:cNvPr id="86" name="Google Shape;86;p17"/>
            <p:cNvPicPr preferRelativeResize="0"/>
            <p:nvPr/>
          </p:nvPicPr>
          <p:blipFill rotWithShape="1">
            <a:blip r:embed="rId5">
              <a:alphaModFix/>
            </a:blip>
            <a:srcRect b="45578" l="0" r="47772" t="0"/>
            <a:stretch/>
          </p:blipFill>
          <p:spPr>
            <a:xfrm>
              <a:off x="3580300" y="2455075"/>
              <a:ext cx="3613626" cy="212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7"/>
            <p:cNvSpPr txBox="1"/>
            <p:nvPr/>
          </p:nvSpPr>
          <p:spPr>
            <a:xfrm>
              <a:off x="4224463" y="4575900"/>
              <a:ext cx="232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パッケージのインストール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GitHub</a:t>
            </a:r>
            <a:r>
              <a:rPr lang="ja"/>
              <a:t>リポジトリを作る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48150"/>
            <a:ext cx="8520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今回の演習でコードを保存する</a:t>
            </a:r>
            <a:r>
              <a:rPr lang="ja">
                <a:solidFill>
                  <a:schemeClr val="dk1"/>
                </a:solidFill>
              </a:rPr>
              <a:t>リポジトリ</a:t>
            </a:r>
            <a:r>
              <a:rPr lang="ja">
                <a:solidFill>
                  <a:schemeClr val="dk1"/>
                </a:solidFill>
              </a:rPr>
              <a:t>を作る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4681962" y="2831638"/>
            <a:ext cx="4227523" cy="2203487"/>
            <a:chOff x="5023725" y="1309788"/>
            <a:chExt cx="4227523" cy="2203487"/>
          </a:xfrm>
        </p:grpSpPr>
        <p:pic>
          <p:nvPicPr>
            <p:cNvPr id="95" name="Google Shape;95;p18"/>
            <p:cNvPicPr preferRelativeResize="0"/>
            <p:nvPr/>
          </p:nvPicPr>
          <p:blipFill rotWithShape="1">
            <a:blip r:embed="rId3">
              <a:alphaModFix/>
            </a:blip>
            <a:srcRect b="35461" l="15700" r="14979" t="14535"/>
            <a:stretch/>
          </p:blipFill>
          <p:spPr>
            <a:xfrm>
              <a:off x="5023725" y="1874200"/>
              <a:ext cx="4227523" cy="1639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96;p18"/>
            <p:cNvCxnSpPr/>
            <p:nvPr/>
          </p:nvCxnSpPr>
          <p:spPr>
            <a:xfrm>
              <a:off x="7225588" y="1648800"/>
              <a:ext cx="1416300" cy="493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" name="Google Shape;97;p18"/>
            <p:cNvSpPr txBox="1"/>
            <p:nvPr/>
          </p:nvSpPr>
          <p:spPr>
            <a:xfrm>
              <a:off x="5446550" y="1309788"/>
              <a:ext cx="219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新しいリポジトリの作成</a:t>
              </a:r>
              <a:endParaRPr/>
            </a:p>
          </p:txBody>
        </p:sp>
      </p:grp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51528" l="59436" r="0" t="10835"/>
          <a:stretch/>
        </p:blipFill>
        <p:spPr>
          <a:xfrm>
            <a:off x="514400" y="1405350"/>
            <a:ext cx="3765000" cy="187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 flipH="1">
            <a:off x="3752250" y="1923525"/>
            <a:ext cx="8628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4685513" y="1509038"/>
            <a:ext cx="422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ページ右上の自</a:t>
            </a:r>
            <a:r>
              <a:rPr lang="ja"/>
              <a:t>分の</a:t>
            </a:r>
            <a:r>
              <a:rPr lang="ja"/>
              <a:t>アイコンを押してタブを開く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“Your repositories”を押す</a:t>
            </a:r>
            <a:endParaRPr/>
          </a:p>
        </p:txBody>
      </p:sp>
      <p:cxnSp>
        <p:nvCxnSpPr>
          <p:cNvPr id="101" name="Google Shape;101;p18"/>
          <p:cNvCxnSpPr>
            <a:stCxn id="98" idx="2"/>
            <a:endCxn id="95" idx="1"/>
          </p:cNvCxnSpPr>
          <p:nvPr/>
        </p:nvCxnSpPr>
        <p:spPr>
          <a:xfrm flipH="1" rot="-5400000">
            <a:off x="3073250" y="2606724"/>
            <a:ext cx="932400" cy="22851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28433" r="23947" t="9722"/>
          <a:stretch/>
        </p:blipFill>
        <p:spPr>
          <a:xfrm>
            <a:off x="782075" y="353288"/>
            <a:ext cx="4354373" cy="44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 flipH="1">
            <a:off x="5221050" y="1447950"/>
            <a:ext cx="37977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リポジトリ名は”pytorch-training”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Decriptionは適当に書く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Publicを選択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Add a README fileを選択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全部できたら”Create repository”を押す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919" l="0" r="0" t="-920"/>
          <a:stretch/>
        </p:blipFill>
        <p:spPr>
          <a:xfrm>
            <a:off x="561050" y="314674"/>
            <a:ext cx="7908101" cy="42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392650" y="4565275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こんな感じになったらOK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SSH</a:t>
            </a:r>
            <a:r>
              <a:rPr lang="ja"/>
              <a:t>キーの登録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SSHを使ってリモートとデータをやり取りする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まずはローカルでキーのペアを発行する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17389" l="0" r="12495" t="0"/>
          <a:stretch/>
        </p:blipFill>
        <p:spPr>
          <a:xfrm>
            <a:off x="489825" y="2220450"/>
            <a:ext cx="3976500" cy="26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636200" y="2570502"/>
            <a:ext cx="43332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“ssh-keygen”</a:t>
            </a:r>
            <a:r>
              <a:rPr lang="ja"/>
              <a:t>コマンドでキーを発行できる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何も指定しないとSHA256で発行される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ファイル名やパスフレーズの指定が無ければEnterを何回か押すだけで〇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デフォルトで”~/.ssh”に”id_rsa”(秘密鍵)と”id_rsa.pub”(公開鍵)が生成される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