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9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aa9ed35b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aa9ed35b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aa9ed35b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aa9ed35b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aa9ed35b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aa9ed35b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aa9ed35b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aa9ed35b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aa9ed35b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aa9ed35b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aa9ed35b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aa9ed35b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aa9ed35b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aa9ed35b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aa9ed35b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aa9ed35b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c8c6d52e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c8c6d52e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9b7faea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9b7faea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aa9ed35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aa9ed35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aa9ed35b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aa9ed35b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aa9ed35b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aa9ed35b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aa9ed35b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aa9ed35b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aa9ed35b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aa9ed35b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9b7faeaa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9b7faeaa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c8c6d52e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c8c6d52e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9b7faeaa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9b7faeaa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9b7faeaa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9b7faeaa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c8c6d52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c8c6d52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aa9ed35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aa9ed35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aa9ed35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aa9ed35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aa9ed35b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aa9ed35b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aa9ed35b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aa9ed35b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aa9ed35b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aa9ed35b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a9ed35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a9ed35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yunwoongko/transform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nkmk.me/python-assert-usag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note.nkmk.me/python-type-isinstan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azure.microsoft.com/ja-jp/products/visual-studio-code" TargetMode="Externa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PyTorch講座1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shun sato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54279"/>
          <a:stretch/>
        </p:blipFill>
        <p:spPr>
          <a:xfrm>
            <a:off x="789150" y="218100"/>
            <a:ext cx="4741874" cy="15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 rot="1230">
            <a:off x="5763475" y="523150"/>
            <a:ext cx="25155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公開鍵の中身を確認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これをコピーする</a:t>
            </a:r>
            <a:endParaRPr/>
          </a:p>
        </p:txBody>
      </p:sp>
      <p:grpSp>
        <p:nvGrpSpPr>
          <p:cNvPr id="128" name="Google Shape;128;p22"/>
          <p:cNvGrpSpPr/>
          <p:nvPr/>
        </p:nvGrpSpPr>
        <p:grpSpPr>
          <a:xfrm>
            <a:off x="438138" y="2138925"/>
            <a:ext cx="8352275" cy="2591999"/>
            <a:chOff x="720900" y="2167100"/>
            <a:chExt cx="8352275" cy="2591999"/>
          </a:xfrm>
        </p:grpSpPr>
        <p:pic>
          <p:nvPicPr>
            <p:cNvPr id="129" name="Google Shape;129;p22"/>
            <p:cNvPicPr preferRelativeResize="0"/>
            <p:nvPr/>
          </p:nvPicPr>
          <p:blipFill rotWithShape="1">
            <a:blip r:embed="rId4">
              <a:alphaModFix/>
            </a:blip>
            <a:srcRect b="15476"/>
            <a:stretch/>
          </p:blipFill>
          <p:spPr>
            <a:xfrm>
              <a:off x="720900" y="2167100"/>
              <a:ext cx="3652375" cy="2591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2"/>
            <p:cNvSpPr txBox="1"/>
            <p:nvPr/>
          </p:nvSpPr>
          <p:spPr>
            <a:xfrm>
              <a:off x="4896875" y="3241075"/>
              <a:ext cx="4176300" cy="93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ブラウザのGithubで自分のアイコンをクリック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“Settings”を押す</a:t>
              </a:r>
              <a:endParaRPr/>
            </a:p>
          </p:txBody>
        </p:sp>
        <p:cxnSp>
          <p:nvCxnSpPr>
            <p:cNvPr id="131" name="Google Shape;131;p22"/>
            <p:cNvCxnSpPr/>
            <p:nvPr/>
          </p:nvCxnSpPr>
          <p:spPr>
            <a:xfrm flipH="1">
              <a:off x="3945600" y="3706075"/>
              <a:ext cx="909000" cy="718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3"/>
          <p:cNvGrpSpPr/>
          <p:nvPr/>
        </p:nvGrpSpPr>
        <p:grpSpPr>
          <a:xfrm>
            <a:off x="1225700" y="204375"/>
            <a:ext cx="6692588" cy="2258825"/>
            <a:chOff x="1585113" y="211425"/>
            <a:chExt cx="6692588" cy="2258825"/>
          </a:xfrm>
        </p:grpSpPr>
        <p:pic>
          <p:nvPicPr>
            <p:cNvPr id="137" name="Google Shape;13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49750" y="211425"/>
              <a:ext cx="3127951" cy="2258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8" name="Google Shape;138;p23"/>
            <p:cNvCxnSpPr/>
            <p:nvPr/>
          </p:nvCxnSpPr>
          <p:spPr>
            <a:xfrm>
              <a:off x="4037300" y="1444400"/>
              <a:ext cx="1247100" cy="542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9" name="Google Shape;139;p23"/>
            <p:cNvSpPr txBox="1"/>
            <p:nvPr/>
          </p:nvSpPr>
          <p:spPr>
            <a:xfrm>
              <a:off x="1585113" y="1100525"/>
              <a:ext cx="24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“SSH and GPG keys”を押す</a:t>
              </a:r>
              <a:endParaRPr/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684838" y="2928475"/>
            <a:ext cx="7774325" cy="1879450"/>
            <a:chOff x="356750" y="2942550"/>
            <a:chExt cx="7774325" cy="1879450"/>
          </a:xfrm>
        </p:grpSpPr>
        <p:pic>
          <p:nvPicPr>
            <p:cNvPr id="141" name="Google Shape;14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750" y="2942550"/>
              <a:ext cx="4927676" cy="1879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2" name="Google Shape;142;p23"/>
            <p:cNvCxnSpPr/>
            <p:nvPr/>
          </p:nvCxnSpPr>
          <p:spPr>
            <a:xfrm rot="10800000">
              <a:off x="5115375" y="3466475"/>
              <a:ext cx="944100" cy="415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" name="Google Shape;143;p23"/>
            <p:cNvSpPr txBox="1"/>
            <p:nvPr/>
          </p:nvSpPr>
          <p:spPr>
            <a:xfrm>
              <a:off x="6186475" y="3741425"/>
              <a:ext cx="1944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“new SSH key”を押す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25" y="1040453"/>
            <a:ext cx="5437225" cy="28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5833350" y="1969338"/>
            <a:ext cx="30999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“Title”は適当な名前をつける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“Key”に公開鍵をコピーする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最後に”Add SSH key”を押す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リポジトリのクローン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リモートのリポジトリを取得する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5" y="1754425"/>
            <a:ext cx="5502230" cy="29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6031275" y="2610063"/>
            <a:ext cx="2874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“Code”を押してタブを開く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“SSH”を押す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URLをコピーする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5" y="331975"/>
            <a:ext cx="5037799" cy="19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5467600" y="785087"/>
            <a:ext cx="351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“cd ~”でホームディレクトリに移動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clone コピーしたURL”でリポジトリをクローンする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4">
            <a:alphaModFix/>
          </a:blip>
          <a:srcRect r="-100" b="52287"/>
          <a:stretch/>
        </p:blipFill>
        <p:spPr>
          <a:xfrm>
            <a:off x="3655725" y="2804062"/>
            <a:ext cx="5292575" cy="189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225475" y="3320163"/>
            <a:ext cx="33255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VSCodeで開いて中身を確認する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これで準備完了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Gitの概要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バージョン管理＝コードの</a:t>
            </a:r>
            <a:r>
              <a:rPr lang="ja">
                <a:solidFill>
                  <a:srgbClr val="FF0000"/>
                </a:solidFill>
              </a:rPr>
              <a:t>変更履歴</a:t>
            </a:r>
            <a:r>
              <a:rPr lang="ja">
                <a:solidFill>
                  <a:schemeClr val="dk1"/>
                </a:solidFill>
              </a:rPr>
              <a:t>を記録する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リモート：コードを保存しているサーバーのこと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ローカル：コードを編集している手元のPCのこと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rgbClr val="FF0000"/>
                </a:solidFill>
              </a:rPr>
              <a:t>ブランチ機能</a:t>
            </a:r>
            <a:r>
              <a:rPr lang="ja">
                <a:solidFill>
                  <a:schemeClr val="dk1"/>
                </a:solidFill>
              </a:rPr>
              <a:t>による作業の分岐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Githubでは最初に</a:t>
            </a:r>
            <a:r>
              <a:rPr lang="ja" sz="1600">
                <a:solidFill>
                  <a:srgbClr val="FF0000"/>
                </a:solidFill>
              </a:rPr>
              <a:t>mainブランチ</a:t>
            </a:r>
            <a:r>
              <a:rPr lang="ja" sz="1600">
                <a:solidFill>
                  <a:schemeClr val="dk1"/>
                </a:solidFill>
              </a:rPr>
              <a:t>が作られる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ブランチを複数作成することで異なる機能を同時に開発できる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機能が完成したタイミングで</a:t>
            </a:r>
            <a:r>
              <a:rPr lang="ja" sz="1600">
                <a:solidFill>
                  <a:srgbClr val="FF0000"/>
                </a:solidFill>
              </a:rPr>
              <a:t>マージ</a:t>
            </a:r>
            <a:r>
              <a:rPr lang="ja" sz="1600">
                <a:solidFill>
                  <a:srgbClr val="000000"/>
                </a:solidFill>
              </a:rPr>
              <a:t>を</a:t>
            </a:r>
            <a:r>
              <a:rPr lang="ja" sz="1600">
                <a:solidFill>
                  <a:schemeClr val="dk1"/>
                </a:solidFill>
              </a:rPr>
              <a:t>行ってブランチ間のコードを統合する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メリット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特定の機能の実装前までコードを戻すことができる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複数人で独立した機能開発を行うのに便利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425" y="491675"/>
            <a:ext cx="1146400" cy="4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Gitの機能を使う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797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</a:rPr>
              <a:t>以下のディレクトリ構造でファイルを作成する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b="1" i="1" dirty="0">
                <a:solidFill>
                  <a:schemeClr val="dk1"/>
                </a:solidFill>
              </a:rPr>
              <a:t>/pytorch-training</a:t>
            </a:r>
            <a:endParaRPr b="1" i="1"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b="1" i="1" dirty="0">
                <a:solidFill>
                  <a:schemeClr val="dk1"/>
                </a:solidFill>
              </a:rPr>
              <a:t>└──/01</a:t>
            </a:r>
            <a:endParaRPr b="1" i="1" dirty="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b="1" i="1" dirty="0">
                <a:solidFill>
                  <a:schemeClr val="dk1"/>
                </a:solidFill>
              </a:rPr>
              <a:t>└─test.py</a:t>
            </a:r>
            <a:endParaRPr b="1"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</a:rPr>
              <a:t>test.pyは適当でいいので何か書き込んでおく. print(“Hello”)とか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r="20597" b="16673"/>
          <a:stretch/>
        </p:blipFill>
        <p:spPr>
          <a:xfrm>
            <a:off x="0" y="950424"/>
            <a:ext cx="4774001" cy="32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4774000" y="216750"/>
            <a:ext cx="43701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今回使うコマンド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status”：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現在のリポジトリの状態を確認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add </a:t>
            </a:r>
            <a:r>
              <a:rPr lang="ja" i="1"/>
              <a:t>path</a:t>
            </a:r>
            <a:r>
              <a:rPr lang="ja"/>
              <a:t>”：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i="1"/>
              <a:t>path</a:t>
            </a:r>
            <a:r>
              <a:rPr lang="ja"/>
              <a:t>のファイルを追跡に追加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(今回はワイルドカード)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commit -m “</a:t>
            </a:r>
            <a:r>
              <a:rPr lang="ja" i="1"/>
              <a:t>message</a:t>
            </a:r>
            <a:r>
              <a:rPr lang="ja"/>
              <a:t>””：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i="1"/>
              <a:t>message</a:t>
            </a:r>
            <a:r>
              <a:rPr lang="ja"/>
              <a:t>を付けて変更をコミット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コミット：変更を記録する操作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“git push </a:t>
            </a:r>
            <a:r>
              <a:rPr lang="ja" i="1"/>
              <a:t>dst branch</a:t>
            </a:r>
            <a:r>
              <a:rPr lang="ja"/>
              <a:t>”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i="1"/>
              <a:t>dst</a:t>
            </a:r>
            <a:r>
              <a:rPr lang="ja"/>
              <a:t>の</a:t>
            </a:r>
            <a:r>
              <a:rPr lang="ja" i="1"/>
              <a:t>branch</a:t>
            </a:r>
            <a:r>
              <a:rPr lang="ja"/>
              <a:t>にローカルのコミットをプッシュ</a:t>
            </a:r>
            <a:br>
              <a:rPr lang="ja"/>
            </a:br>
            <a:r>
              <a:rPr lang="ja"/>
              <a:t>プッシュ：手元の変更をサーバーに送信する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”origin”はGitHub上のリモートサーバー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プッシュしたらブラウザ上でGitHubのリポジトリに変更が追加されているかを確認する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Pythonの基礎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Pythonでのプロジェクト管理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12000" cy="3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u="sng">
                <a:solidFill>
                  <a:srgbClr val="FF0000"/>
                </a:solidFill>
              </a:rPr>
              <a:t>ファイルを分割</a:t>
            </a:r>
            <a:r>
              <a:rPr lang="ja">
                <a:solidFill>
                  <a:schemeClr val="dk1"/>
                </a:solidFill>
              </a:rPr>
              <a:t>して実装する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実行ファイル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機能実装ファイル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機能をファイルごとにまとめる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関数の作成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クラスの作成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なぜファイル分割するのか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rgbClr val="FF0000"/>
                </a:solidFill>
              </a:rPr>
              <a:t>大規模なプロジェクト</a:t>
            </a:r>
            <a:r>
              <a:rPr lang="ja" sz="1600">
                <a:solidFill>
                  <a:schemeClr val="dk1"/>
                </a:solidFill>
              </a:rPr>
              <a:t>を扱うため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機械学習のプロジェクトは大規模なものが多い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96" name="Google Shape;196;p31"/>
          <p:cNvGrpSpPr/>
          <p:nvPr/>
        </p:nvGrpSpPr>
        <p:grpSpPr>
          <a:xfrm>
            <a:off x="4973100" y="26450"/>
            <a:ext cx="3262800" cy="5043100"/>
            <a:chOff x="4973100" y="26450"/>
            <a:chExt cx="3262800" cy="5043100"/>
          </a:xfrm>
        </p:grpSpPr>
        <p:pic>
          <p:nvPicPr>
            <p:cNvPr id="197" name="Google Shape;197;p31"/>
            <p:cNvPicPr preferRelativeResize="0"/>
            <p:nvPr/>
          </p:nvPicPr>
          <p:blipFill rotWithShape="1">
            <a:blip r:embed="rId3">
              <a:alphaModFix/>
            </a:blip>
            <a:srcRect l="2963" t="19602" r="77876" b="8569"/>
            <a:stretch/>
          </p:blipFill>
          <p:spPr>
            <a:xfrm>
              <a:off x="5490650" y="26450"/>
              <a:ext cx="2227699" cy="4488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31"/>
            <p:cNvSpPr txBox="1"/>
            <p:nvPr/>
          </p:nvSpPr>
          <p:spPr>
            <a:xfrm>
              <a:off x="4973100" y="4515450"/>
              <a:ext cx="3262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200"/>
                <a:t>transformerという言語モデルのプロジェクト</a:t>
              </a:r>
              <a:endParaRPr sz="12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200" u="sng">
                  <a:solidFill>
                    <a:schemeClr val="hlink"/>
                  </a:solidFill>
                  <a:hlinkClick r:id="rId4"/>
                </a:rPr>
                <a:t>https://github.com/hyunwoongko/transformer</a:t>
              </a: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本講座について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</a:rPr>
              <a:t>おしらせ</a:t>
            </a:r>
            <a:endParaRPr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dirty="0">
                <a:solidFill>
                  <a:schemeClr val="dk1"/>
                </a:solidFill>
              </a:rPr>
              <a:t>「</a:t>
            </a:r>
            <a:r>
              <a:rPr lang="ja-JP" altLang="en-US" sz="1600" dirty="0">
                <a:solidFill>
                  <a:schemeClr val="dk1"/>
                </a:solidFill>
              </a:rPr>
              <a:t>情報科学ゼミナール</a:t>
            </a:r>
            <a:r>
              <a:rPr lang="ja" sz="1600" dirty="0">
                <a:solidFill>
                  <a:schemeClr val="dk1"/>
                </a:solidFill>
              </a:rPr>
              <a:t>」です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dirty="0">
                <a:solidFill>
                  <a:schemeClr val="dk1"/>
                </a:solidFill>
              </a:rPr>
              <a:t>最後に課題が出るので毎週出席してください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dirty="0">
                <a:solidFill>
                  <a:srgbClr val="FF0000"/>
                </a:solidFill>
              </a:rPr>
              <a:t>Pythonの基本的な文法を抑えている</a:t>
            </a:r>
            <a:r>
              <a:rPr lang="ja" sz="1600" dirty="0">
                <a:solidFill>
                  <a:schemeClr val="dk1"/>
                </a:solidFill>
              </a:rPr>
              <a:t>という前提で進めます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</a:rPr>
              <a:t>目標</a:t>
            </a:r>
            <a:endParaRPr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dirty="0">
                <a:solidFill>
                  <a:schemeClr val="dk1"/>
                </a:solidFill>
              </a:rPr>
              <a:t>PyTorchを使ってCNNのトレーニングができるようになる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dirty="0">
                <a:solidFill>
                  <a:schemeClr val="dk1"/>
                </a:solidFill>
              </a:rPr>
              <a:t>内容</a:t>
            </a:r>
            <a:endParaRPr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dirty="0">
                <a:solidFill>
                  <a:schemeClr val="dk1"/>
                </a:solidFill>
              </a:rPr>
              <a:t>研究に必要なツールの使い方(Gitなど)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dirty="0">
                <a:solidFill>
                  <a:schemeClr val="dk1"/>
                </a:solidFill>
              </a:rPr>
              <a:t>Pythonでのプロジェクト管理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dirty="0">
                <a:solidFill>
                  <a:schemeClr val="dk1"/>
                </a:solidFill>
              </a:rPr>
              <a:t>PyTorchの基本的な使い方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Pythonの基礎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Pythonのプログラムファイル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〇〇.py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ファイルの実行方法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ja" sz="1600" b="1">
                <a:solidFill>
                  <a:srgbClr val="FF0000"/>
                </a:solidFill>
              </a:rPr>
              <a:t>VSCode右上の「▷」ボタンは絶対に使わない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“python </a:t>
            </a:r>
            <a:r>
              <a:rPr lang="ja" sz="1600" i="1">
                <a:solidFill>
                  <a:schemeClr val="dk1"/>
                </a:solidFill>
              </a:rPr>
              <a:t>file_path</a:t>
            </a:r>
            <a:r>
              <a:rPr lang="ja" sz="1600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l="12723" t="3595" r="65224" b="81070"/>
          <a:stretch/>
        </p:blipFill>
        <p:spPr>
          <a:xfrm>
            <a:off x="1042101" y="3255875"/>
            <a:ext cx="2759299" cy="103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32"/>
          <p:cNvGrpSpPr/>
          <p:nvPr/>
        </p:nvGrpSpPr>
        <p:grpSpPr>
          <a:xfrm>
            <a:off x="5032850" y="2922175"/>
            <a:ext cx="3149352" cy="1954300"/>
            <a:chOff x="5032850" y="2824750"/>
            <a:chExt cx="3149352" cy="1954300"/>
          </a:xfrm>
        </p:grpSpPr>
        <p:pic>
          <p:nvPicPr>
            <p:cNvPr id="207" name="Google Shape;207;p32"/>
            <p:cNvPicPr preferRelativeResize="0"/>
            <p:nvPr/>
          </p:nvPicPr>
          <p:blipFill rotWithShape="1">
            <a:blip r:embed="rId4">
              <a:alphaModFix/>
            </a:blip>
            <a:srcRect l="11854" t="64521" r="60454" b="10054"/>
            <a:stretch/>
          </p:blipFill>
          <p:spPr>
            <a:xfrm>
              <a:off x="5032850" y="2824750"/>
              <a:ext cx="3149352" cy="1554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2"/>
            <p:cNvSpPr txBox="1"/>
            <p:nvPr/>
          </p:nvSpPr>
          <p:spPr>
            <a:xfrm>
              <a:off x="5633425" y="4378850"/>
              <a:ext cx="194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main.pyを実行する例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関数の定義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i="1">
                <a:solidFill>
                  <a:schemeClr val="dk1"/>
                </a:solidFill>
              </a:rPr>
              <a:t>def func_name(arg1, arg2, …):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関数を使って機能を追加していく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l="16854" t="3777" r="66551" b="73561"/>
          <a:stretch/>
        </p:blipFill>
        <p:spPr>
          <a:xfrm>
            <a:off x="3378663" y="2730425"/>
            <a:ext cx="2386675" cy="17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Pythonのimport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function.pyを作成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l="16268" t="2790" r="69488" b="80531"/>
          <a:stretch/>
        </p:blipFill>
        <p:spPr>
          <a:xfrm>
            <a:off x="1474275" y="2851425"/>
            <a:ext cx="1911600" cy="12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l="3105" t="17443" r="83808" b="73409"/>
          <a:stretch/>
        </p:blipFill>
        <p:spPr>
          <a:xfrm>
            <a:off x="1387462" y="1685812"/>
            <a:ext cx="2085226" cy="783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34"/>
          <p:cNvGrpSpPr/>
          <p:nvPr/>
        </p:nvGrpSpPr>
        <p:grpSpPr>
          <a:xfrm>
            <a:off x="5032725" y="693002"/>
            <a:ext cx="2380500" cy="1698948"/>
            <a:chOff x="5678475" y="1361752"/>
            <a:chExt cx="2380500" cy="1698948"/>
          </a:xfrm>
        </p:grpSpPr>
        <p:pic>
          <p:nvPicPr>
            <p:cNvPr id="225" name="Google Shape;225;p34"/>
            <p:cNvPicPr preferRelativeResize="0"/>
            <p:nvPr/>
          </p:nvPicPr>
          <p:blipFill rotWithShape="1">
            <a:blip r:embed="rId5">
              <a:alphaModFix/>
            </a:blip>
            <a:srcRect l="16332" t="3307" r="67977" b="79877"/>
            <a:stretch/>
          </p:blipFill>
          <p:spPr>
            <a:xfrm>
              <a:off x="5717702" y="1361752"/>
              <a:ext cx="2302056" cy="132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4"/>
            <p:cNvSpPr txBox="1"/>
            <p:nvPr/>
          </p:nvSpPr>
          <p:spPr>
            <a:xfrm>
              <a:off x="5678475" y="2687800"/>
              <a:ext cx="23805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１. ファイルの名前をimport</a:t>
              </a:r>
              <a:endParaRPr/>
            </a:p>
          </p:txBody>
        </p:sp>
      </p:grpSp>
      <p:grpSp>
        <p:nvGrpSpPr>
          <p:cNvPr id="227" name="Google Shape;227;p34"/>
          <p:cNvGrpSpPr/>
          <p:nvPr/>
        </p:nvGrpSpPr>
        <p:grpSpPr>
          <a:xfrm>
            <a:off x="5180349" y="2797575"/>
            <a:ext cx="2085250" cy="1746650"/>
            <a:chOff x="5151749" y="3107100"/>
            <a:chExt cx="2085250" cy="1746650"/>
          </a:xfrm>
        </p:grpSpPr>
        <p:pic>
          <p:nvPicPr>
            <p:cNvPr id="228" name="Google Shape;228;p34"/>
            <p:cNvPicPr preferRelativeResize="0"/>
            <p:nvPr/>
          </p:nvPicPr>
          <p:blipFill rotWithShape="1">
            <a:blip r:embed="rId6">
              <a:alphaModFix/>
            </a:blip>
            <a:srcRect l="16881" t="3985" r="68806" b="78821"/>
            <a:stretch/>
          </p:blipFill>
          <p:spPr>
            <a:xfrm>
              <a:off x="5151749" y="3107100"/>
              <a:ext cx="2085250" cy="1346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34"/>
            <p:cNvSpPr txBox="1"/>
            <p:nvPr/>
          </p:nvSpPr>
          <p:spPr>
            <a:xfrm>
              <a:off x="5331575" y="4453550"/>
              <a:ext cx="172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2.関数を直接import</a:t>
              </a:r>
              <a:endParaRPr/>
            </a:p>
          </p:txBody>
        </p:sp>
      </p:grpSp>
      <p:sp>
        <p:nvSpPr>
          <p:cNvPr id="230" name="Google Shape;230;p34"/>
          <p:cNvSpPr txBox="1"/>
          <p:nvPr/>
        </p:nvSpPr>
        <p:spPr>
          <a:xfrm>
            <a:off x="311700" y="4602800"/>
            <a:ext cx="60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※ここで紹介しているのは「絶対import」で、他にも「相対import」が存在する。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Pythonのimport</a:t>
            </a: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子フォルダからのimport方法</a:t>
            </a:r>
            <a:endParaRPr b="1" i="1">
              <a:solidFill>
                <a:schemeClr val="dk1"/>
              </a:solidFill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l="2622" t="16770" r="84029" b="71337"/>
          <a:stretch/>
        </p:blipFill>
        <p:spPr>
          <a:xfrm>
            <a:off x="1382800" y="3133650"/>
            <a:ext cx="2457398" cy="11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1414800" y="1705700"/>
            <a:ext cx="2484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 b="1" dirty="0">
                <a:solidFill>
                  <a:schemeClr val="dk1"/>
                </a:solidFill>
              </a:rPr>
              <a:t>/01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 b="1" i="1" dirty="0">
                <a:solidFill>
                  <a:schemeClr val="dk1"/>
                </a:solidFill>
              </a:rPr>
              <a:t> ├─ utils</a:t>
            </a:r>
            <a:endParaRPr sz="1800"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1800" b="1" i="1" dirty="0">
                <a:solidFill>
                  <a:schemeClr val="dk1"/>
                </a:solidFill>
              </a:rPr>
              <a:t> </a:t>
            </a:r>
            <a:r>
              <a:rPr lang="ja" sz="1800" b="1" i="1" dirty="0">
                <a:solidFill>
                  <a:schemeClr val="dk1"/>
                </a:solidFill>
              </a:rPr>
              <a:t>│</a:t>
            </a:r>
            <a:r>
              <a:rPr lang="ja-JP" altLang="en-US" sz="1800" b="1" i="1" dirty="0">
                <a:solidFill>
                  <a:schemeClr val="dk1"/>
                </a:solidFill>
              </a:rPr>
              <a:t>　　</a:t>
            </a:r>
            <a:r>
              <a:rPr lang="ja" sz="1800" b="1" i="1" dirty="0">
                <a:solidFill>
                  <a:schemeClr val="dk1"/>
                </a:solidFill>
              </a:rPr>
              <a:t>└─ function.py</a:t>
            </a:r>
            <a:endParaRPr sz="1800" b="1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 b="1" i="1" dirty="0">
                <a:solidFill>
                  <a:schemeClr val="dk1"/>
                </a:solidFill>
              </a:rPr>
              <a:t> └─ main.py</a:t>
            </a:r>
            <a:endParaRPr dirty="0"/>
          </a:p>
        </p:txBody>
      </p:sp>
      <p:grpSp>
        <p:nvGrpSpPr>
          <p:cNvPr id="239" name="Google Shape;239;p35"/>
          <p:cNvGrpSpPr/>
          <p:nvPr/>
        </p:nvGrpSpPr>
        <p:grpSpPr>
          <a:xfrm>
            <a:off x="5064175" y="1942575"/>
            <a:ext cx="2750198" cy="2087150"/>
            <a:chOff x="5064175" y="1942575"/>
            <a:chExt cx="2750198" cy="2087150"/>
          </a:xfrm>
        </p:grpSpPr>
        <p:pic>
          <p:nvPicPr>
            <p:cNvPr id="240" name="Google Shape;240;p35"/>
            <p:cNvPicPr preferRelativeResize="0"/>
            <p:nvPr/>
          </p:nvPicPr>
          <p:blipFill rotWithShape="1">
            <a:blip r:embed="rId4">
              <a:alphaModFix/>
            </a:blip>
            <a:srcRect l="17088" t="3901" r="66794" b="77704"/>
            <a:stretch/>
          </p:blipFill>
          <p:spPr>
            <a:xfrm>
              <a:off x="5064175" y="1942575"/>
              <a:ext cx="2750198" cy="1686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35"/>
            <p:cNvSpPr txBox="1"/>
            <p:nvPr/>
          </p:nvSpPr>
          <p:spPr>
            <a:xfrm>
              <a:off x="5381475" y="3629525"/>
              <a:ext cx="211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名前を繋げてimport可能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エントリーポイント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body" idx="1"/>
          </p:nvPr>
        </p:nvSpPr>
        <p:spPr>
          <a:xfrm>
            <a:off x="311700" y="958225"/>
            <a:ext cx="8520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エントリーポイント：プログラムの実行が開始される場所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8" name="Google Shape;248;p36"/>
          <p:cNvGrpSpPr/>
          <p:nvPr/>
        </p:nvGrpSpPr>
        <p:grpSpPr>
          <a:xfrm>
            <a:off x="936700" y="1543125"/>
            <a:ext cx="7270624" cy="1414800"/>
            <a:chOff x="912350" y="2155350"/>
            <a:chExt cx="7270624" cy="1414800"/>
          </a:xfrm>
        </p:grpSpPr>
        <p:pic>
          <p:nvPicPr>
            <p:cNvPr id="249" name="Google Shape;249;p36"/>
            <p:cNvPicPr preferRelativeResize="0"/>
            <p:nvPr/>
          </p:nvPicPr>
          <p:blipFill rotWithShape="1">
            <a:blip r:embed="rId3">
              <a:alphaModFix/>
            </a:blip>
            <a:srcRect l="17210" t="3948" r="65805" b="78225"/>
            <a:stretch/>
          </p:blipFill>
          <p:spPr>
            <a:xfrm>
              <a:off x="912350" y="2155350"/>
              <a:ext cx="2507851" cy="141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6"/>
            <p:cNvPicPr preferRelativeResize="0"/>
            <p:nvPr/>
          </p:nvPicPr>
          <p:blipFill rotWithShape="1">
            <a:blip r:embed="rId4">
              <a:alphaModFix/>
            </a:blip>
            <a:srcRect l="16450" t="70053" r="61058" b="13605"/>
            <a:stretch/>
          </p:blipFill>
          <p:spPr>
            <a:xfrm>
              <a:off x="4627825" y="2168577"/>
              <a:ext cx="3555149" cy="1388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1" name="Google Shape;251;p36"/>
            <p:cNvCxnSpPr/>
            <p:nvPr/>
          </p:nvCxnSpPr>
          <p:spPr>
            <a:xfrm>
              <a:off x="3614050" y="2862750"/>
              <a:ext cx="8199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52" name="Google Shape;252;p36"/>
          <p:cNvGrpSpPr/>
          <p:nvPr/>
        </p:nvGrpSpPr>
        <p:grpSpPr>
          <a:xfrm>
            <a:off x="936687" y="3626150"/>
            <a:ext cx="7270627" cy="1517350"/>
            <a:chOff x="936675" y="3563550"/>
            <a:chExt cx="7270627" cy="1517350"/>
          </a:xfrm>
        </p:grpSpPr>
        <p:pic>
          <p:nvPicPr>
            <p:cNvPr id="253" name="Google Shape;253;p36"/>
            <p:cNvPicPr preferRelativeResize="0"/>
            <p:nvPr/>
          </p:nvPicPr>
          <p:blipFill rotWithShape="1">
            <a:blip r:embed="rId5">
              <a:alphaModFix/>
            </a:blip>
            <a:srcRect l="17001" t="3307" r="64584" b="76017"/>
            <a:stretch/>
          </p:blipFill>
          <p:spPr>
            <a:xfrm>
              <a:off x="936675" y="3563550"/>
              <a:ext cx="2514350" cy="151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36"/>
            <p:cNvPicPr preferRelativeResize="0"/>
            <p:nvPr/>
          </p:nvPicPr>
          <p:blipFill rotWithShape="1">
            <a:blip r:embed="rId5">
              <a:alphaModFix/>
            </a:blip>
            <a:srcRect l="16511" t="69773" r="60236" b="16892"/>
            <a:stretch/>
          </p:blipFill>
          <p:spPr>
            <a:xfrm>
              <a:off x="4654275" y="3774637"/>
              <a:ext cx="3553027" cy="109516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5" name="Google Shape;255;p36"/>
            <p:cNvCxnSpPr/>
            <p:nvPr/>
          </p:nvCxnSpPr>
          <p:spPr>
            <a:xfrm>
              <a:off x="3642688" y="4322213"/>
              <a:ext cx="8199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56" name="Google Shape;256;p36"/>
          <p:cNvSpPr txBox="1"/>
          <p:nvPr/>
        </p:nvSpPr>
        <p:spPr>
          <a:xfrm>
            <a:off x="311700" y="2918157"/>
            <a:ext cx="789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sz="1800" i="1">
                <a:solidFill>
                  <a:schemeClr val="dk1"/>
                </a:solidFill>
              </a:rPr>
              <a:t>if __name__ == “__main__”: </a:t>
            </a:r>
            <a:endParaRPr sz="1800" i="1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実行ファイル以外だと実行されない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</a:t>
            </a:r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i="1">
                <a:solidFill>
                  <a:schemeClr val="dk1"/>
                </a:solidFill>
              </a:rPr>
              <a:t>count_word</a:t>
            </a:r>
            <a:r>
              <a:rPr lang="ja">
                <a:solidFill>
                  <a:schemeClr val="dk1"/>
                </a:solidFill>
              </a:rPr>
              <a:t>を実装する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文字列に含まれているアルファベットの数を数える関数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l="16311" t="64869" r="61615" b="20312"/>
          <a:stretch/>
        </p:blipFill>
        <p:spPr>
          <a:xfrm>
            <a:off x="4572000" y="3322587"/>
            <a:ext cx="3457651" cy="124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l="2808" t="17430" r="83814" b="69252"/>
          <a:stretch/>
        </p:blipFill>
        <p:spPr>
          <a:xfrm>
            <a:off x="1788063" y="1843375"/>
            <a:ext cx="2059675" cy="1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/>
        </p:nvSpPr>
        <p:spPr>
          <a:xfrm>
            <a:off x="3913825" y="2025038"/>
            <a:ext cx="380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utils/count.pyを作成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count_wordをcount.pyに実装する</a:t>
            </a:r>
            <a:endParaRPr sz="1800"/>
          </a:p>
        </p:txBody>
      </p:sp>
      <p:grpSp>
        <p:nvGrpSpPr>
          <p:cNvPr id="271" name="Google Shape;271;p38"/>
          <p:cNvGrpSpPr/>
          <p:nvPr/>
        </p:nvGrpSpPr>
        <p:grpSpPr>
          <a:xfrm>
            <a:off x="1135512" y="3162050"/>
            <a:ext cx="2778302" cy="1960450"/>
            <a:chOff x="1135512" y="3162050"/>
            <a:chExt cx="2778302" cy="1960450"/>
          </a:xfrm>
        </p:grpSpPr>
        <p:pic>
          <p:nvPicPr>
            <p:cNvPr id="272" name="Google Shape;272;p38"/>
            <p:cNvPicPr preferRelativeResize="0"/>
            <p:nvPr/>
          </p:nvPicPr>
          <p:blipFill rotWithShape="1">
            <a:blip r:embed="rId4">
              <a:alphaModFix/>
            </a:blip>
            <a:srcRect l="17207" t="3996" r="62837" b="75153"/>
            <a:stretch/>
          </p:blipFill>
          <p:spPr>
            <a:xfrm>
              <a:off x="1135512" y="3162050"/>
              <a:ext cx="2778302" cy="156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8"/>
            <p:cNvSpPr txBox="1"/>
            <p:nvPr/>
          </p:nvSpPr>
          <p:spPr>
            <a:xfrm>
              <a:off x="1850263" y="4722300"/>
              <a:ext cx="134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main.pyの内容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演習：追加問題</a:t>
            </a:r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1"/>
          </p:nvPr>
        </p:nvSpPr>
        <p:spPr>
          <a:xfrm>
            <a:off x="311700" y="1053175"/>
            <a:ext cx="8520600" cy="21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dirty="0">
                <a:solidFill>
                  <a:schemeClr val="dk1"/>
                </a:solidFill>
              </a:rPr>
              <a:t>function.pyに</a:t>
            </a:r>
            <a:r>
              <a:rPr lang="ja" i="1" dirty="0">
                <a:solidFill>
                  <a:schemeClr val="dk1"/>
                </a:solidFill>
              </a:rPr>
              <a:t>add</a:t>
            </a:r>
            <a:r>
              <a:rPr lang="ja" dirty="0">
                <a:solidFill>
                  <a:schemeClr val="dk1"/>
                </a:solidFill>
              </a:rPr>
              <a:t>関数を実装</a:t>
            </a:r>
            <a:endParaRPr lang="en-US" altLang="ja" dirty="0">
              <a:solidFill>
                <a:schemeClr val="dk1"/>
              </a:solidFill>
            </a:endParaRPr>
          </a:p>
          <a:p>
            <a:pPr marL="914400" marR="0" lvl="1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eriod"/>
              <a:tabLst/>
              <a:defRPr/>
            </a:pPr>
            <a:r>
              <a:rPr kumimoji="0" lang="en-US" altLang="j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count.py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に</a:t>
            </a:r>
            <a:r>
              <a:rPr kumimoji="0" lang="en-US" altLang="ja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関数を</a:t>
            </a:r>
            <a:r>
              <a:rPr kumimoji="0" lang="en-US" altLang="j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import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して</a:t>
            </a:r>
            <a:r>
              <a:rPr kumimoji="0" lang="en-US" altLang="ja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count_word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関数で使う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en-US" altLang="ja-JP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ja" altLang="ja-JP" i="1" dirty="0">
                <a:solidFill>
                  <a:schemeClr val="dk1"/>
                </a:solidFill>
              </a:rPr>
              <a:t>word_count</a:t>
            </a:r>
            <a:r>
              <a:rPr lang="ja" altLang="ja-JP" dirty="0">
                <a:solidFill>
                  <a:schemeClr val="dk1"/>
                </a:solidFill>
              </a:rPr>
              <a:t>関数の入力をassert句でチェックする</a:t>
            </a:r>
            <a:endParaRPr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 dirty="0">
                <a:solidFill>
                  <a:schemeClr val="dk1"/>
                </a:solidFill>
              </a:rPr>
              <a:t>第一引数がstr型かチェックする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ja" sz="1600" dirty="0">
                <a:solidFill>
                  <a:schemeClr val="dk1"/>
                </a:solidFill>
              </a:rPr>
              <a:t>第二引数がstr型かつ長さが1かチェックする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dirty="0">
                <a:solidFill>
                  <a:schemeClr val="dk1"/>
                </a:solidFill>
              </a:rPr>
              <a:t>※assertの使い方：</a:t>
            </a:r>
            <a:r>
              <a:rPr lang="ja" sz="1400" u="sng" dirty="0">
                <a:solidFill>
                  <a:schemeClr val="hlink"/>
                </a:solidFill>
                <a:hlinkClick r:id="rId3"/>
              </a:rPr>
              <a:t>https://note.nkmk.me/python-assert-usage/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dk1"/>
                </a:solidFill>
              </a:rPr>
              <a:t>　</a:t>
            </a:r>
            <a:r>
              <a:rPr lang="ja" sz="1400" dirty="0">
                <a:solidFill>
                  <a:schemeClr val="dk1"/>
                </a:solidFill>
              </a:rPr>
              <a:t>isinstanceの使い方：</a:t>
            </a:r>
            <a:r>
              <a:rPr lang="ja" sz="1400" u="sng" dirty="0">
                <a:solidFill>
                  <a:schemeClr val="hlink"/>
                </a:solidFill>
                <a:hlinkClick r:id="rId4"/>
              </a:rPr>
              <a:t>https://note.nkmk.me/python-type-isinstance/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5">
            <a:alphaModFix/>
          </a:blip>
          <a:srcRect l="16554" t="3726" r="62188" b="74213"/>
          <a:stretch/>
        </p:blipFill>
        <p:spPr>
          <a:xfrm>
            <a:off x="780100" y="3447525"/>
            <a:ext cx="2832830" cy="1580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39"/>
          <p:cNvGrpSpPr/>
          <p:nvPr/>
        </p:nvGrpSpPr>
        <p:grpSpPr>
          <a:xfrm>
            <a:off x="4270400" y="3447525"/>
            <a:ext cx="4090824" cy="1695975"/>
            <a:chOff x="4277425" y="3371575"/>
            <a:chExt cx="4090824" cy="1695975"/>
          </a:xfrm>
        </p:grpSpPr>
        <p:grpSp>
          <p:nvGrpSpPr>
            <p:cNvPr id="282" name="Google Shape;282;p39"/>
            <p:cNvGrpSpPr/>
            <p:nvPr/>
          </p:nvGrpSpPr>
          <p:grpSpPr>
            <a:xfrm>
              <a:off x="4277425" y="3371575"/>
              <a:ext cx="4090824" cy="1295774"/>
              <a:chOff x="4277425" y="3371575"/>
              <a:chExt cx="4090824" cy="1295774"/>
            </a:xfrm>
          </p:grpSpPr>
          <p:pic>
            <p:nvPicPr>
              <p:cNvPr id="283" name="Google Shape;283;p39"/>
              <p:cNvPicPr preferRelativeResize="0"/>
              <p:nvPr/>
            </p:nvPicPr>
            <p:blipFill rotWithShape="1">
              <a:blip r:embed="rId5">
                <a:alphaModFix/>
              </a:blip>
              <a:srcRect l="16770" t="79586" r="55610" b="4137"/>
              <a:stretch/>
            </p:blipFill>
            <p:spPr>
              <a:xfrm>
                <a:off x="4277425" y="3371575"/>
                <a:ext cx="4090824" cy="1295774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284" name="Google Shape;284;p39"/>
              <p:cNvSpPr/>
              <p:nvPr/>
            </p:nvSpPr>
            <p:spPr>
              <a:xfrm>
                <a:off x="4627825" y="4436100"/>
                <a:ext cx="2228100" cy="1125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" name="Google Shape;285;p39"/>
            <p:cNvSpPr txBox="1"/>
            <p:nvPr/>
          </p:nvSpPr>
          <p:spPr>
            <a:xfrm>
              <a:off x="5084583" y="4667350"/>
              <a:ext cx="24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assertでエラーが出ている例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環境構築・ツール導入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環境構築：コード管理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b="1">
                <a:solidFill>
                  <a:schemeClr val="dk1"/>
                </a:solidFill>
              </a:rPr>
              <a:t>Git</a:t>
            </a:r>
            <a:endParaRPr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バージョン管理ツール(詳細は後ほど)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全部デフォルト設定でインストールすればok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b="1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u="sng">
                <a:solidFill>
                  <a:schemeClr val="hlink"/>
                </a:solidFill>
                <a:hlinkClick r:id="rId4"/>
              </a:rPr>
              <a:t>https://github.com/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リモートリポジトリサービス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コードの保存をオンラインでできる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 b="1">
                <a:solidFill>
                  <a:schemeClr val="dk1"/>
                </a:solidFill>
              </a:rPr>
              <a:t>VSCode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u="sng">
                <a:solidFill>
                  <a:schemeClr val="hlink"/>
                </a:solidFill>
                <a:hlinkClick r:id="rId5"/>
              </a:rPr>
              <a:t>https://azure.microsoft.com/ja-jp/products/visual-studio-code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コードエディター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他に使いたいのが無ければこれを使う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5964975" y="1825675"/>
            <a:ext cx="2867326" cy="1058750"/>
            <a:chOff x="5964975" y="1825675"/>
            <a:chExt cx="2867326" cy="1058750"/>
          </a:xfrm>
        </p:grpSpPr>
        <p:sp>
          <p:nvSpPr>
            <p:cNvPr id="74" name="Google Shape;74;p16"/>
            <p:cNvSpPr txBox="1"/>
            <p:nvPr/>
          </p:nvSpPr>
          <p:spPr>
            <a:xfrm>
              <a:off x="6468638" y="2484225"/>
              <a:ext cx="186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Gitインストール確認</a:t>
              </a:r>
              <a:endParaRPr/>
            </a:p>
          </p:txBody>
        </p:sp>
        <p:pic>
          <p:nvPicPr>
            <p:cNvPr id="75" name="Google Shape;75;p16"/>
            <p:cNvPicPr preferRelativeResize="0"/>
            <p:nvPr/>
          </p:nvPicPr>
          <p:blipFill rotWithShape="1">
            <a:blip r:embed="rId6">
              <a:alphaModFix/>
            </a:blip>
            <a:srcRect t="21359" r="72802" b="67549"/>
            <a:stretch/>
          </p:blipFill>
          <p:spPr>
            <a:xfrm>
              <a:off x="5964975" y="1825675"/>
              <a:ext cx="2867326" cy="6585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環境構築：Python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9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 b="1">
                <a:solidFill>
                  <a:schemeClr val="dk1"/>
                </a:solidFill>
              </a:rPr>
              <a:t>Python</a:t>
            </a:r>
            <a:r>
              <a:rPr lang="ja">
                <a:solidFill>
                  <a:schemeClr val="dk1"/>
                </a:solidFill>
              </a:rPr>
              <a:t>：</a:t>
            </a:r>
            <a:r>
              <a:rPr lang="ja" sz="1600">
                <a:solidFill>
                  <a:schemeClr val="dk1"/>
                </a:solidFill>
              </a:rPr>
              <a:t>適当なバージョンをインストール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ja" sz="1600" b="1">
                <a:solidFill>
                  <a:schemeClr val="dk1"/>
                </a:solidFill>
              </a:rPr>
              <a:t>パッケージ</a:t>
            </a:r>
            <a:r>
              <a:rPr lang="ja" sz="1600">
                <a:solidFill>
                  <a:schemeClr val="dk1"/>
                </a:solidFill>
              </a:rPr>
              <a:t>：使いそうなものをインストール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numpy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matplotlib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ja" sz="1600">
                <a:solidFill>
                  <a:schemeClr val="dk1"/>
                </a:solidFill>
              </a:rPr>
              <a:t>torch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5274175" y="698675"/>
            <a:ext cx="3455725" cy="1654600"/>
            <a:chOff x="5267125" y="938200"/>
            <a:chExt cx="3455725" cy="16546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4">
              <a:alphaModFix/>
            </a:blip>
            <a:srcRect b="35400"/>
            <a:stretch/>
          </p:blipFill>
          <p:spPr>
            <a:xfrm>
              <a:off x="5267125" y="938200"/>
              <a:ext cx="3455725" cy="126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 txBox="1"/>
            <p:nvPr/>
          </p:nvSpPr>
          <p:spPr>
            <a:xfrm>
              <a:off x="5909875" y="2198300"/>
              <a:ext cx="21702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Pythonインストール確認</a:t>
              </a:r>
              <a:endParaRPr/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3495750" y="2504400"/>
            <a:ext cx="3613626" cy="2521025"/>
            <a:chOff x="3580300" y="2455075"/>
            <a:chExt cx="3613626" cy="2521025"/>
          </a:xfrm>
        </p:grpSpPr>
        <p:pic>
          <p:nvPicPr>
            <p:cNvPr id="86" name="Google Shape;86;p17"/>
            <p:cNvPicPr preferRelativeResize="0"/>
            <p:nvPr/>
          </p:nvPicPr>
          <p:blipFill rotWithShape="1">
            <a:blip r:embed="rId5">
              <a:alphaModFix/>
            </a:blip>
            <a:srcRect r="47772" b="45578"/>
            <a:stretch/>
          </p:blipFill>
          <p:spPr>
            <a:xfrm>
              <a:off x="3580300" y="2455075"/>
              <a:ext cx="3613626" cy="2120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7"/>
            <p:cNvSpPr txBox="1"/>
            <p:nvPr/>
          </p:nvSpPr>
          <p:spPr>
            <a:xfrm>
              <a:off x="4224463" y="4575900"/>
              <a:ext cx="232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パッケージのインストール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GitHubリポジトリを作る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948150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今回の演習でコードを保存するリポジトリを作る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4681962" y="2831638"/>
            <a:ext cx="4227523" cy="2203487"/>
            <a:chOff x="5023725" y="1309788"/>
            <a:chExt cx="4227523" cy="2203487"/>
          </a:xfrm>
        </p:grpSpPr>
        <p:pic>
          <p:nvPicPr>
            <p:cNvPr id="95" name="Google Shape;95;p18"/>
            <p:cNvPicPr preferRelativeResize="0"/>
            <p:nvPr/>
          </p:nvPicPr>
          <p:blipFill rotWithShape="1">
            <a:blip r:embed="rId3">
              <a:alphaModFix/>
            </a:blip>
            <a:srcRect l="15700" t="14535" r="14979" b="35461"/>
            <a:stretch/>
          </p:blipFill>
          <p:spPr>
            <a:xfrm>
              <a:off x="5023725" y="1874200"/>
              <a:ext cx="4227523" cy="16390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96;p18"/>
            <p:cNvCxnSpPr/>
            <p:nvPr/>
          </p:nvCxnSpPr>
          <p:spPr>
            <a:xfrm>
              <a:off x="7225588" y="1648800"/>
              <a:ext cx="1416300" cy="493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" name="Google Shape;97;p18"/>
            <p:cNvSpPr txBox="1"/>
            <p:nvPr/>
          </p:nvSpPr>
          <p:spPr>
            <a:xfrm>
              <a:off x="5446550" y="1309788"/>
              <a:ext cx="219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/>
                <a:t>新しいリポジトリの作成</a:t>
              </a:r>
              <a:endParaRPr/>
            </a:p>
          </p:txBody>
        </p:sp>
      </p:grpSp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l="59436" t="10835" b="51528"/>
          <a:stretch/>
        </p:blipFill>
        <p:spPr>
          <a:xfrm>
            <a:off x="514400" y="1405350"/>
            <a:ext cx="3765000" cy="1877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 flipH="1">
            <a:off x="3752250" y="1923525"/>
            <a:ext cx="862800" cy="31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8"/>
          <p:cNvSpPr txBox="1"/>
          <p:nvPr/>
        </p:nvSpPr>
        <p:spPr>
          <a:xfrm>
            <a:off x="4685513" y="1509038"/>
            <a:ext cx="422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ページ右上の自分のアイコンを押してタブを開く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“Your repositories”を押す</a:t>
            </a:r>
            <a:endParaRPr/>
          </a:p>
        </p:txBody>
      </p:sp>
      <p:cxnSp>
        <p:nvCxnSpPr>
          <p:cNvPr id="101" name="Google Shape;101;p18"/>
          <p:cNvCxnSpPr>
            <a:stCxn id="98" idx="2"/>
            <a:endCxn id="95" idx="1"/>
          </p:cNvCxnSpPr>
          <p:nvPr/>
        </p:nvCxnSpPr>
        <p:spPr>
          <a:xfrm rot="-5400000" flipH="1">
            <a:off x="3073250" y="2606724"/>
            <a:ext cx="932400" cy="2285100"/>
          </a:xfrm>
          <a:prstGeom prst="curvedConnector2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l="28433" t="9722" r="23947"/>
          <a:stretch/>
        </p:blipFill>
        <p:spPr>
          <a:xfrm>
            <a:off x="782075" y="353288"/>
            <a:ext cx="4354373" cy="44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 flipH="1">
            <a:off x="5221050" y="1447950"/>
            <a:ext cx="3797700" cy="2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リポジトリ名は”pytorch-training”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Decriptionは適当に書く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Publicを選択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Add a README fileを選択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全部できたら”Create repository”を押す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t="-920" b="919"/>
          <a:stretch/>
        </p:blipFill>
        <p:spPr>
          <a:xfrm>
            <a:off x="561050" y="314674"/>
            <a:ext cx="7908101" cy="425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392650" y="4565275"/>
            <a:ext cx="22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こんな感じになったらOK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SSHキーの登録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SSHを使ってリモートとデータをやり取りする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ja">
                <a:solidFill>
                  <a:schemeClr val="dk1"/>
                </a:solidFill>
              </a:rPr>
              <a:t>まずはローカルでキーのペアを発行する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r="12495" b="17389"/>
          <a:stretch/>
        </p:blipFill>
        <p:spPr>
          <a:xfrm>
            <a:off x="489825" y="2220450"/>
            <a:ext cx="3976500" cy="262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636200" y="2570502"/>
            <a:ext cx="43332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“ssh-keygen”コマンドでキーを発行できる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何も指定しないとSHA256で発行される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ファイル名やパスフレーズの指定が無ければEnterを何回か押すだけで〇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ja"/>
              <a:t>デフォルトで”~/.ssh”に”id_rsa”(秘密鍵)と”id_rsa.pub”(公開鍵)が生成される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1110</Words>
  <Application>Microsoft Office PowerPoint</Application>
  <PresentationFormat>画面に合わせる (16:9)</PresentationFormat>
  <Paragraphs>196</Paragraphs>
  <Slides>27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9" baseType="lpstr">
      <vt:lpstr>Arial</vt:lpstr>
      <vt:lpstr>Simple Light</vt:lpstr>
      <vt:lpstr>PyTorch講座1</vt:lpstr>
      <vt:lpstr>本講座について</vt:lpstr>
      <vt:lpstr>環境構築・ツール導入</vt:lpstr>
      <vt:lpstr>環境構築：コード管理</vt:lpstr>
      <vt:lpstr>環境構築：Python</vt:lpstr>
      <vt:lpstr>GitHubリポジトリを作る</vt:lpstr>
      <vt:lpstr>PowerPoint プレゼンテーション</vt:lpstr>
      <vt:lpstr>PowerPoint プレゼンテーション</vt:lpstr>
      <vt:lpstr>SSHキーの登録</vt:lpstr>
      <vt:lpstr>PowerPoint プレゼンテーション</vt:lpstr>
      <vt:lpstr>PowerPoint プレゼンテーション</vt:lpstr>
      <vt:lpstr>PowerPoint プレゼンテーション</vt:lpstr>
      <vt:lpstr>リポジトリのクローン</vt:lpstr>
      <vt:lpstr>PowerPoint プレゼンテーション</vt:lpstr>
      <vt:lpstr>Gitの概要</vt:lpstr>
      <vt:lpstr>Gitの機能を使う</vt:lpstr>
      <vt:lpstr>PowerPoint プレゼンテーション</vt:lpstr>
      <vt:lpstr>Pythonの基礎</vt:lpstr>
      <vt:lpstr>Pythonでのプロジェクト管理</vt:lpstr>
      <vt:lpstr>Pythonの基礎</vt:lpstr>
      <vt:lpstr>関数の定義</vt:lpstr>
      <vt:lpstr>Pythonのimport</vt:lpstr>
      <vt:lpstr>Pythonのimport</vt:lpstr>
      <vt:lpstr>エントリーポイント</vt:lpstr>
      <vt:lpstr>演習</vt:lpstr>
      <vt:lpstr>演習</vt:lpstr>
      <vt:lpstr>演習：追加問題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柳翔太</dc:creator>
  <cp:lastModifiedBy>翔太 柳</cp:lastModifiedBy>
  <cp:revision>4</cp:revision>
  <dcterms:modified xsi:type="dcterms:W3CDTF">2024-10-25T10:40:31Z</dcterms:modified>
</cp:coreProperties>
</file>