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9a962d705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9a962d705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9aefe0bbf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9aefe0bbf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9aefe0bbf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9aefe0bbf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9aefe0bbf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9aefe0bbf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9aefe0bbf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9aefe0bbf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9a962d705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9a962d705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9aefe0bbf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9aefe0bbf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9aefe0bbf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9aefe0bbf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9aefe0bbf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9aefe0bbf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9a962d705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9a962d705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9a777159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9a777159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9a962d705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9a962d705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9aefe0bbf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9aefe0bbf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9a962d705f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9a962d705f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9c6751818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9c6751818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9c6751818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9c6751818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9c6751818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9c6751818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9c6751818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9c6751818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9aefe0bbf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9aefe0bbf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9aefe0bbf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9aefe0bbf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9c6751818d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9c6751818d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a7771590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a7771590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9a7771590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9a777159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9afe30c3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9afe30c3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afe30c39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afe30c39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9afe30c39b_0_6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29afe30c39b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9afe30c39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9afe30c39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9aefe0bbf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9aefe0bbf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3300"/>
              <a:buFont typeface="Meiryo"/>
              <a:buNone/>
              <a:defRPr b="0" i="0">
                <a:latin typeface="Meiryo"/>
                <a:ea typeface="Meiryo"/>
                <a:cs typeface="Meiryo"/>
                <a:sym typeface="Meiry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qiita.com/cfiken/items/b477c7878828ebdb0387" TargetMode="External"/><Relationship Id="rId4" Type="http://schemas.openxmlformats.org/officeDocument/2006/relationships/hyperlink" Target="https://qiita.com/Becon147/items/4745f529c45d9cf565df" TargetMode="External"/><Relationship Id="rId5"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gif"/><Relationship Id="rId4" Type="http://schemas.openxmlformats.org/officeDocument/2006/relationships/image" Target="../media/image1.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1249900"/>
            <a:ext cx="8520600" cy="1128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ja"/>
              <a:t>PyTorch </a:t>
            </a:r>
            <a:r>
              <a:rPr lang="ja"/>
              <a:t>講座 4</a:t>
            </a:r>
            <a:endParaRPr/>
          </a:p>
        </p:txBody>
      </p:sp>
      <p:sp>
        <p:nvSpPr>
          <p:cNvPr id="61" name="Google Shape;61;p14"/>
          <p:cNvSpPr txBox="1"/>
          <p:nvPr>
            <p:ph idx="1" type="subTitle"/>
          </p:nvPr>
        </p:nvSpPr>
        <p:spPr>
          <a:xfrm>
            <a:off x="311700" y="3239850"/>
            <a:ext cx="8520600" cy="6081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ja">
                <a:solidFill>
                  <a:schemeClr val="dk1"/>
                </a:solidFill>
              </a:rPr>
              <a:t>杉本　晃輔</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利用例</a:t>
            </a:r>
            <a:endParaRPr/>
          </a:p>
        </p:txBody>
      </p:sp>
      <p:pic>
        <p:nvPicPr>
          <p:cNvPr id="166" name="Google Shape;166;p23"/>
          <p:cNvPicPr preferRelativeResize="0"/>
          <p:nvPr/>
        </p:nvPicPr>
        <p:blipFill>
          <a:blip r:embed="rId3">
            <a:alphaModFix/>
          </a:blip>
          <a:stretch>
            <a:fillRect/>
          </a:stretch>
        </p:blipFill>
        <p:spPr>
          <a:xfrm>
            <a:off x="2052324" y="778788"/>
            <a:ext cx="6263727" cy="4163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演習１</a:t>
            </a:r>
            <a:endParaRPr/>
          </a:p>
        </p:txBody>
      </p:sp>
      <p:sp>
        <p:nvSpPr>
          <p:cNvPr id="172" name="Google Shape;17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ja">
                <a:solidFill>
                  <a:schemeClr val="dk1"/>
                </a:solidFill>
              </a:rPr>
              <a:t>32 × 3 × 128 × 128 のテンソルを作成してください</a:t>
            </a:r>
            <a:br>
              <a:rPr lang="ja">
                <a:solidFill>
                  <a:schemeClr val="dk1"/>
                </a:solidFill>
              </a:rPr>
            </a:br>
            <a:r>
              <a:rPr lang="ja">
                <a:solidFill>
                  <a:schemeClr val="dk1"/>
                </a:solidFill>
              </a:rPr>
              <a:t>※ </a:t>
            </a:r>
            <a:r>
              <a:rPr lang="ja">
                <a:solidFill>
                  <a:schemeClr val="dk1"/>
                </a:solidFill>
              </a:rPr>
              <a:t>torch.ones を使って作成してみましょう（応用：別のメソッドでも）</a:t>
            </a:r>
            <a:endParaRPr>
              <a:solidFill>
                <a:schemeClr val="dk1"/>
              </a:solidFill>
            </a:endParaRPr>
          </a:p>
          <a:p>
            <a:pPr indent="-342900" lvl="0" marL="457200" rtl="0" algn="l">
              <a:spcBef>
                <a:spcPts val="0"/>
              </a:spcBef>
              <a:spcAft>
                <a:spcPts val="0"/>
              </a:spcAft>
              <a:buClr>
                <a:schemeClr val="dk1"/>
              </a:buClr>
              <a:buSzPts val="1800"/>
              <a:buAutoNum type="arabicPeriod"/>
            </a:pPr>
            <a:r>
              <a:rPr lang="ja">
                <a:solidFill>
                  <a:schemeClr val="dk1"/>
                </a:solidFill>
              </a:rPr>
              <a:t>出力が 32 × 64 × 126 × 126 となるように畳み込みを定義し、</a:t>
            </a:r>
            <a:br>
              <a:rPr lang="ja">
                <a:solidFill>
                  <a:schemeClr val="dk1"/>
                </a:solidFill>
              </a:rPr>
            </a:br>
            <a:r>
              <a:rPr lang="ja">
                <a:solidFill>
                  <a:schemeClr val="dk1"/>
                </a:solidFill>
              </a:rPr>
              <a:t>1で作成したテンソルに適用してください ( kernel_size = 3 )</a:t>
            </a:r>
            <a:endParaRPr>
              <a:solidFill>
                <a:schemeClr val="dk1"/>
              </a:solidFill>
            </a:endParaRPr>
          </a:p>
          <a:p>
            <a:pPr indent="-342900" lvl="0" marL="457200" rtl="0" algn="l">
              <a:spcBef>
                <a:spcPts val="0"/>
              </a:spcBef>
              <a:spcAft>
                <a:spcPts val="0"/>
              </a:spcAft>
              <a:buClr>
                <a:schemeClr val="dk1"/>
              </a:buClr>
              <a:buSzPts val="1800"/>
              <a:buAutoNum type="arabicPeriod"/>
            </a:pPr>
            <a:r>
              <a:rPr lang="ja">
                <a:solidFill>
                  <a:schemeClr val="dk1"/>
                </a:solidFill>
              </a:rPr>
              <a:t>出力が 32 × 256 × 64 × 64 となるように畳み込みを定義し、</a:t>
            </a:r>
            <a:br>
              <a:rPr lang="ja">
                <a:solidFill>
                  <a:schemeClr val="dk1"/>
                </a:solidFill>
              </a:rPr>
            </a:br>
            <a:r>
              <a:rPr lang="ja">
                <a:solidFill>
                  <a:schemeClr val="dk1"/>
                </a:solidFill>
              </a:rPr>
              <a:t>1で作成したテンソルに適用してください ( kernel_size = 3 )</a:t>
            </a:r>
            <a:endParaRPr>
              <a:solidFill>
                <a:schemeClr val="dk1"/>
              </a:solidFill>
            </a:endParaRPr>
          </a:p>
          <a:p>
            <a:pPr indent="-342900" lvl="0" marL="457200" rtl="0" algn="l">
              <a:spcBef>
                <a:spcPts val="0"/>
              </a:spcBef>
              <a:spcAft>
                <a:spcPts val="0"/>
              </a:spcAft>
              <a:buClr>
                <a:schemeClr val="dk1"/>
              </a:buClr>
              <a:buSzPts val="1800"/>
              <a:buAutoNum type="arabicPeriod"/>
            </a:pPr>
            <a:r>
              <a:rPr lang="ja">
                <a:solidFill>
                  <a:schemeClr val="dk1"/>
                </a:solidFill>
              </a:rPr>
              <a:t>2, 3 で kernel_size = 5 として同様の結果が得られるように</a:t>
            </a:r>
            <a:br>
              <a:rPr lang="ja">
                <a:solidFill>
                  <a:schemeClr val="dk1"/>
                </a:solidFill>
              </a:rPr>
            </a:br>
            <a:r>
              <a:rPr lang="ja">
                <a:solidFill>
                  <a:schemeClr val="dk1"/>
                </a:solidFill>
              </a:rPr>
              <a:t>畳み込みを定義し、1 で作成したテンソルに適用してください</a:t>
            </a:r>
            <a:endParaRPr>
              <a:solidFill>
                <a:schemeClr val="dk1"/>
              </a:solidFill>
            </a:endParaRPr>
          </a:p>
        </p:txBody>
      </p:sp>
      <p:sp>
        <p:nvSpPr>
          <p:cNvPr id="173" name="Google Shape;173;p24"/>
          <p:cNvSpPr txBox="1"/>
          <p:nvPr/>
        </p:nvSpPr>
        <p:spPr>
          <a:xfrm>
            <a:off x="5451900" y="4003950"/>
            <a:ext cx="3380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200">
                <a:solidFill>
                  <a:schemeClr val="dk2"/>
                </a:solidFill>
              </a:rPr>
              <a:t>ヒント：</a:t>
            </a:r>
            <a:endParaRPr sz="1200">
              <a:solidFill>
                <a:schemeClr val="dk2"/>
              </a:solidFill>
            </a:endParaRPr>
          </a:p>
          <a:p>
            <a:pPr indent="0" lvl="0" marL="0" rtl="0" algn="l">
              <a:spcBef>
                <a:spcPts val="0"/>
              </a:spcBef>
              <a:spcAft>
                <a:spcPts val="0"/>
              </a:spcAft>
              <a:buNone/>
            </a:pPr>
            <a:r>
              <a:rPr lang="ja" sz="1200">
                <a:solidFill>
                  <a:schemeClr val="dk2"/>
                </a:solidFill>
              </a:rPr>
              <a:t>2. padding がいるかどうか考えてみましょう</a:t>
            </a:r>
            <a:endParaRPr sz="1200">
              <a:solidFill>
                <a:schemeClr val="dk2"/>
              </a:solidFill>
            </a:endParaRPr>
          </a:p>
          <a:p>
            <a:pPr indent="0" lvl="0" marL="0" rtl="0" algn="l">
              <a:spcBef>
                <a:spcPts val="0"/>
              </a:spcBef>
              <a:spcAft>
                <a:spcPts val="0"/>
              </a:spcAft>
              <a:buNone/>
            </a:pPr>
            <a:r>
              <a:rPr lang="ja" sz="1200">
                <a:solidFill>
                  <a:schemeClr val="dk2"/>
                </a:solidFill>
              </a:rPr>
              <a:t>3. ½ になっている ⇒ stride を調整すると…？</a:t>
            </a:r>
            <a:endParaRPr sz="12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解答例</a:t>
            </a:r>
            <a:endParaRPr/>
          </a:p>
        </p:txBody>
      </p:sp>
      <p:pic>
        <p:nvPicPr>
          <p:cNvPr id="179" name="Google Shape;179;p25"/>
          <p:cNvPicPr preferRelativeResize="0"/>
          <p:nvPr/>
        </p:nvPicPr>
        <p:blipFill>
          <a:blip r:embed="rId3">
            <a:alphaModFix/>
          </a:blip>
          <a:stretch>
            <a:fillRect/>
          </a:stretch>
        </p:blipFill>
        <p:spPr>
          <a:xfrm>
            <a:off x="852488" y="1182175"/>
            <a:ext cx="7439025" cy="3381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Linear 層</a:t>
            </a:r>
            <a:endParaRPr/>
          </a:p>
        </p:txBody>
      </p:sp>
      <p:sp>
        <p:nvSpPr>
          <p:cNvPr id="185" name="Google Shape;18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ja">
                <a:solidFill>
                  <a:schemeClr val="dk1"/>
                </a:solidFill>
              </a:rPr>
              <a:t>全結合層とも呼ばれるレイヤー</a:t>
            </a:r>
            <a:endParaRPr>
              <a:solidFill>
                <a:schemeClr val="dk1"/>
              </a:solidFill>
            </a:endParaRPr>
          </a:p>
          <a:p>
            <a:pPr indent="-342900" lvl="0" marL="457200" rtl="0" algn="l">
              <a:spcBef>
                <a:spcPts val="0"/>
              </a:spcBef>
              <a:spcAft>
                <a:spcPts val="0"/>
              </a:spcAft>
              <a:buClr>
                <a:schemeClr val="dk1"/>
              </a:buClr>
              <a:buSzPts val="1800"/>
              <a:buChar char="●"/>
            </a:pPr>
            <a:r>
              <a:rPr lang="ja">
                <a:solidFill>
                  <a:schemeClr val="dk1"/>
                </a:solidFill>
              </a:rPr>
              <a:t>近年では出力層付近で使われることが多い</a:t>
            </a:r>
            <a:br>
              <a:rPr lang="ja">
                <a:solidFill>
                  <a:schemeClr val="dk1"/>
                </a:solidFill>
              </a:rPr>
            </a:br>
            <a:endParaRPr>
              <a:solidFill>
                <a:schemeClr val="dk1"/>
              </a:solidFill>
            </a:endParaRPr>
          </a:p>
          <a:p>
            <a:pPr indent="-342900" lvl="0" marL="457200" rtl="0" algn="l">
              <a:spcBef>
                <a:spcPts val="0"/>
              </a:spcBef>
              <a:spcAft>
                <a:spcPts val="0"/>
              </a:spcAft>
              <a:buClr>
                <a:schemeClr val="dk1"/>
              </a:buClr>
              <a:buSzPts val="1800"/>
              <a:buChar char="●"/>
            </a:pPr>
            <a:r>
              <a:rPr lang="ja">
                <a:solidFill>
                  <a:schemeClr val="dk1"/>
                </a:solidFill>
              </a:rPr>
              <a:t>入力と重みのドット積を取り、</a:t>
            </a:r>
            <a:br>
              <a:rPr lang="ja">
                <a:solidFill>
                  <a:schemeClr val="dk1"/>
                </a:solidFill>
              </a:rPr>
            </a:br>
            <a:r>
              <a:rPr lang="ja">
                <a:solidFill>
                  <a:schemeClr val="dk1"/>
                </a:solidFill>
              </a:rPr>
              <a:t>新しい値を導出する</a:t>
            </a:r>
            <a:endParaRPr>
              <a:solidFill>
                <a:schemeClr val="dk1"/>
              </a:solidFill>
            </a:endParaRPr>
          </a:p>
        </p:txBody>
      </p:sp>
      <p:pic>
        <p:nvPicPr>
          <p:cNvPr id="186" name="Google Shape;186;p26"/>
          <p:cNvPicPr preferRelativeResize="0"/>
          <p:nvPr/>
        </p:nvPicPr>
        <p:blipFill>
          <a:blip r:embed="rId3">
            <a:alphaModFix/>
          </a:blip>
          <a:stretch>
            <a:fillRect/>
          </a:stretch>
        </p:blipFill>
        <p:spPr>
          <a:xfrm>
            <a:off x="4239670" y="1897100"/>
            <a:ext cx="4492650" cy="2714300"/>
          </a:xfrm>
          <a:prstGeom prst="rect">
            <a:avLst/>
          </a:prstGeom>
          <a:noFill/>
          <a:ln>
            <a:noFill/>
          </a:ln>
        </p:spPr>
      </p:pic>
      <p:sp>
        <p:nvSpPr>
          <p:cNvPr id="187" name="Google Shape;187;p26"/>
          <p:cNvSpPr/>
          <p:nvPr/>
        </p:nvSpPr>
        <p:spPr>
          <a:xfrm>
            <a:off x="4396275" y="1899150"/>
            <a:ext cx="2601900" cy="2710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8" name="Google Shape;188;p26"/>
          <p:cNvSpPr txBox="1"/>
          <p:nvPr/>
        </p:nvSpPr>
        <p:spPr>
          <a:xfrm>
            <a:off x="5799450" y="4609350"/>
            <a:ext cx="1373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200">
                <a:solidFill>
                  <a:schemeClr val="dk1"/>
                </a:solidFill>
              </a:rPr>
              <a:t>Linear 層模式図</a:t>
            </a:r>
            <a:endParaRPr sz="1200">
              <a:solidFill>
                <a:schemeClr val="dk1"/>
              </a:solidFill>
            </a:endParaRPr>
          </a:p>
        </p:txBody>
      </p:sp>
      <p:pic>
        <p:nvPicPr>
          <p:cNvPr id="189" name="Google Shape;189;p26"/>
          <p:cNvPicPr preferRelativeResize="0"/>
          <p:nvPr/>
        </p:nvPicPr>
        <p:blipFill>
          <a:blip r:embed="rId4">
            <a:alphaModFix/>
          </a:blip>
          <a:stretch>
            <a:fillRect/>
          </a:stretch>
        </p:blipFill>
        <p:spPr>
          <a:xfrm>
            <a:off x="839000" y="2934950"/>
            <a:ext cx="2875350" cy="433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PyTorch </a:t>
            </a:r>
            <a:r>
              <a:rPr lang="ja"/>
              <a:t>での実装</a:t>
            </a:r>
            <a:endParaRPr/>
          </a:p>
        </p:txBody>
      </p:sp>
      <p:sp>
        <p:nvSpPr>
          <p:cNvPr id="195" name="Google Shape;19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ja">
                <a:solidFill>
                  <a:schemeClr val="dk1"/>
                </a:solidFill>
              </a:rPr>
              <a:t>PyTorch </a:t>
            </a:r>
            <a:r>
              <a:rPr lang="ja">
                <a:solidFill>
                  <a:schemeClr val="dk1"/>
                </a:solidFill>
              </a:rPr>
              <a:t>では torch.nn.Linear で実装されている</a:t>
            </a:r>
            <a:endParaRPr>
              <a:solidFill>
                <a:schemeClr val="dk1"/>
              </a:solidFill>
            </a:endParaRPr>
          </a:p>
        </p:txBody>
      </p:sp>
      <p:pic>
        <p:nvPicPr>
          <p:cNvPr id="196" name="Google Shape;196;p27"/>
          <p:cNvPicPr preferRelativeResize="0"/>
          <p:nvPr/>
        </p:nvPicPr>
        <p:blipFill>
          <a:blip r:embed="rId3">
            <a:alphaModFix/>
          </a:blip>
          <a:stretch>
            <a:fillRect/>
          </a:stretch>
        </p:blipFill>
        <p:spPr>
          <a:xfrm>
            <a:off x="311700" y="1637849"/>
            <a:ext cx="8520601" cy="765261"/>
          </a:xfrm>
          <a:prstGeom prst="rect">
            <a:avLst/>
          </a:prstGeom>
          <a:noFill/>
          <a:ln>
            <a:noFill/>
          </a:ln>
        </p:spPr>
      </p:pic>
      <p:sp>
        <p:nvSpPr>
          <p:cNvPr id="197" name="Google Shape;197;p27"/>
          <p:cNvSpPr txBox="1"/>
          <p:nvPr/>
        </p:nvSpPr>
        <p:spPr>
          <a:xfrm>
            <a:off x="311700" y="2633775"/>
            <a:ext cx="6985800" cy="101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1"/>
                </a:solidFill>
              </a:rPr>
              <a:t>主に使われる引数は</a:t>
            </a:r>
            <a:endParaRPr sz="1800">
              <a:solidFill>
                <a:schemeClr val="dk1"/>
              </a:solidFill>
            </a:endParaRPr>
          </a:p>
          <a:p>
            <a:pPr indent="-342900" lvl="0" marL="457200" rtl="0" algn="l">
              <a:spcBef>
                <a:spcPts val="0"/>
              </a:spcBef>
              <a:spcAft>
                <a:spcPts val="0"/>
              </a:spcAft>
              <a:buClr>
                <a:schemeClr val="dk1"/>
              </a:buClr>
              <a:buSzPts val="1800"/>
              <a:buChar char="●"/>
            </a:pPr>
            <a:r>
              <a:rPr lang="ja" sz="1800">
                <a:solidFill>
                  <a:schemeClr val="dk1"/>
                </a:solidFill>
              </a:rPr>
              <a:t>in_features (必須)         : 入力の</a:t>
            </a:r>
            <a:r>
              <a:rPr lang="ja" sz="1800">
                <a:solidFill>
                  <a:schemeClr val="dk1"/>
                </a:solidFill>
              </a:rPr>
              <a:t>要素</a:t>
            </a:r>
            <a:r>
              <a:rPr lang="ja" sz="1800">
                <a:solidFill>
                  <a:schemeClr val="dk1"/>
                </a:solidFill>
              </a:rPr>
              <a:t>数</a:t>
            </a:r>
            <a:r>
              <a:rPr lang="ja" sz="1800">
                <a:solidFill>
                  <a:schemeClr val="dk1"/>
                </a:solidFill>
              </a:rPr>
              <a:t>（ 後述する要素数 N ）</a:t>
            </a:r>
            <a:endParaRPr sz="1800">
              <a:solidFill>
                <a:schemeClr val="dk1"/>
              </a:solidFill>
            </a:endParaRPr>
          </a:p>
          <a:p>
            <a:pPr indent="-342900" lvl="0" marL="457200" rtl="0" algn="l">
              <a:spcBef>
                <a:spcPts val="0"/>
              </a:spcBef>
              <a:spcAft>
                <a:spcPts val="0"/>
              </a:spcAft>
              <a:buClr>
                <a:schemeClr val="dk1"/>
              </a:buClr>
              <a:buSzPts val="1800"/>
              <a:buChar char="●"/>
            </a:pPr>
            <a:r>
              <a:rPr lang="ja" sz="1800">
                <a:solidFill>
                  <a:schemeClr val="dk1"/>
                </a:solidFill>
              </a:rPr>
              <a:t>out_features (必須)       : </a:t>
            </a:r>
            <a:r>
              <a:rPr lang="ja" sz="1800">
                <a:solidFill>
                  <a:schemeClr val="dk1"/>
                </a:solidFill>
              </a:rPr>
              <a:t>出力の要素数</a:t>
            </a:r>
            <a:endParaRPr sz="1800">
              <a:solidFill>
                <a:schemeClr val="dk1"/>
              </a:solidFill>
            </a:endParaRPr>
          </a:p>
        </p:txBody>
      </p:sp>
      <p:sp>
        <p:nvSpPr>
          <p:cNvPr id="198" name="Google Shape;198;p27"/>
          <p:cNvSpPr txBox="1"/>
          <p:nvPr/>
        </p:nvSpPr>
        <p:spPr>
          <a:xfrm>
            <a:off x="311700" y="3785975"/>
            <a:ext cx="6985800" cy="101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1"/>
                </a:solidFill>
              </a:rPr>
              <a:t>畳み込みと異なり、期待する入力のサイズは</a:t>
            </a:r>
            <a:endParaRPr sz="1800">
              <a:solidFill>
                <a:schemeClr val="dk1"/>
              </a:solidFill>
            </a:endParaRPr>
          </a:p>
          <a:p>
            <a:pPr indent="0" lvl="0" marL="0" rtl="0" algn="l">
              <a:spcBef>
                <a:spcPts val="0"/>
              </a:spcBef>
              <a:spcAft>
                <a:spcPts val="0"/>
              </a:spcAft>
              <a:buNone/>
            </a:pPr>
            <a:r>
              <a:rPr lang="ja" sz="1800">
                <a:solidFill>
                  <a:schemeClr val="dk1"/>
                </a:solidFill>
              </a:rPr>
              <a:t>　(B, N)</a:t>
            </a:r>
            <a:endParaRPr sz="1800">
              <a:solidFill>
                <a:schemeClr val="dk1"/>
              </a:solidFill>
            </a:endParaRPr>
          </a:p>
          <a:p>
            <a:pPr indent="0" lvl="0" marL="0" rtl="0" algn="l">
              <a:spcBef>
                <a:spcPts val="0"/>
              </a:spcBef>
              <a:spcAft>
                <a:spcPts val="0"/>
              </a:spcAft>
              <a:buNone/>
            </a:pPr>
            <a:r>
              <a:rPr lang="ja" sz="1800">
                <a:solidFill>
                  <a:schemeClr val="dk1"/>
                </a:solidFill>
              </a:rPr>
              <a:t>B = バッチサイズ, N = 要素数　の 1 次元データ</a:t>
            </a:r>
            <a:endParaRPr sz="18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利用例</a:t>
            </a:r>
            <a:endParaRPr/>
          </a:p>
        </p:txBody>
      </p:sp>
      <p:pic>
        <p:nvPicPr>
          <p:cNvPr id="204" name="Google Shape;204;p28"/>
          <p:cNvPicPr preferRelativeResize="0"/>
          <p:nvPr/>
        </p:nvPicPr>
        <p:blipFill>
          <a:blip r:embed="rId3">
            <a:alphaModFix/>
          </a:blip>
          <a:stretch>
            <a:fillRect/>
          </a:stretch>
        </p:blipFill>
        <p:spPr>
          <a:xfrm>
            <a:off x="2898800" y="445028"/>
            <a:ext cx="5452874" cy="4587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演習２</a:t>
            </a:r>
            <a:endParaRPr/>
          </a:p>
        </p:txBody>
      </p:sp>
      <p:sp>
        <p:nvSpPr>
          <p:cNvPr id="210" name="Google Shape;21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ja">
                <a:solidFill>
                  <a:schemeClr val="dk1"/>
                </a:solidFill>
              </a:rPr>
              <a:t>入力用のテンソルとして、32 × 1024 のテンソルを定義してください</a:t>
            </a:r>
            <a:br>
              <a:rPr lang="ja">
                <a:solidFill>
                  <a:schemeClr val="dk1"/>
                </a:solidFill>
              </a:rPr>
            </a:br>
            <a:r>
              <a:rPr lang="ja">
                <a:solidFill>
                  <a:schemeClr val="dk1"/>
                </a:solidFill>
              </a:rPr>
              <a:t>※ 埋める値は任意で問題ありません</a:t>
            </a:r>
            <a:endParaRPr>
              <a:solidFill>
                <a:schemeClr val="dk1"/>
              </a:solidFill>
            </a:endParaRPr>
          </a:p>
          <a:p>
            <a:pPr indent="-342900" lvl="0" marL="457200" rtl="0" algn="l">
              <a:spcBef>
                <a:spcPts val="0"/>
              </a:spcBef>
              <a:spcAft>
                <a:spcPts val="0"/>
              </a:spcAft>
              <a:buClr>
                <a:schemeClr val="dk1"/>
              </a:buClr>
              <a:buSzPts val="1800"/>
              <a:buAutoNum type="arabicPeriod"/>
            </a:pPr>
            <a:r>
              <a:rPr lang="ja">
                <a:solidFill>
                  <a:schemeClr val="dk1"/>
                </a:solidFill>
              </a:rPr>
              <a:t>出力が 32 × 256 となるように全結合層を定義し、適用してください</a:t>
            </a:r>
            <a:endParaRPr>
              <a:solidFill>
                <a:schemeClr val="dk1"/>
              </a:solidFill>
            </a:endParaRPr>
          </a:p>
          <a:p>
            <a:pPr indent="-342900" lvl="0" marL="457200" rtl="0" algn="l">
              <a:spcBef>
                <a:spcPts val="0"/>
              </a:spcBef>
              <a:spcAft>
                <a:spcPts val="0"/>
              </a:spcAft>
              <a:buClr>
                <a:schemeClr val="dk1"/>
              </a:buClr>
              <a:buSzPts val="1800"/>
              <a:buAutoNum type="arabicPeriod"/>
            </a:pPr>
            <a:r>
              <a:rPr lang="ja">
                <a:solidFill>
                  <a:schemeClr val="dk1"/>
                </a:solidFill>
              </a:rPr>
              <a:t>出力が 32 × 2048 となるように全結合層を定義し、適用してください</a:t>
            </a:r>
            <a:endParaRPr>
              <a:solidFill>
                <a:schemeClr val="dk1"/>
              </a:solidFill>
            </a:endParaRPr>
          </a:p>
          <a:p>
            <a:pPr indent="0" lvl="0" marL="0" rtl="0" algn="l">
              <a:spcBef>
                <a:spcPts val="1200"/>
              </a:spcBef>
              <a:spcAft>
                <a:spcPts val="0"/>
              </a:spcAft>
              <a:buNone/>
            </a:pPr>
            <a:br>
              <a:rPr lang="ja">
                <a:solidFill>
                  <a:schemeClr val="dk1"/>
                </a:solidFill>
              </a:rPr>
            </a:br>
            <a:r>
              <a:rPr lang="ja">
                <a:solidFill>
                  <a:schemeClr val="dk1"/>
                </a:solidFill>
              </a:rPr>
              <a:t>おまけ</a:t>
            </a:r>
            <a:endParaRPr>
              <a:solidFill>
                <a:schemeClr val="dk1"/>
              </a:solidFill>
            </a:endParaRPr>
          </a:p>
          <a:p>
            <a:pPr indent="0" lvl="0" marL="0" rtl="0" algn="l">
              <a:spcBef>
                <a:spcPts val="1200"/>
              </a:spcBef>
              <a:spcAft>
                <a:spcPts val="1200"/>
              </a:spcAft>
              <a:buNone/>
            </a:pPr>
            <a:r>
              <a:rPr lang="ja">
                <a:solidFill>
                  <a:schemeClr val="dk1"/>
                </a:solidFill>
              </a:rPr>
              <a:t>2 で作成されたテンソルを 32 × 16 × 16 の形状のテンソルに直してください</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解答例</a:t>
            </a:r>
            <a:endParaRPr/>
          </a:p>
        </p:txBody>
      </p:sp>
      <p:pic>
        <p:nvPicPr>
          <p:cNvPr id="216" name="Google Shape;216;p30"/>
          <p:cNvPicPr preferRelativeResize="0"/>
          <p:nvPr/>
        </p:nvPicPr>
        <p:blipFill>
          <a:blip r:embed="rId3">
            <a:alphaModFix/>
          </a:blip>
          <a:stretch>
            <a:fillRect/>
          </a:stretch>
        </p:blipFill>
        <p:spPr>
          <a:xfrm>
            <a:off x="752475" y="1194225"/>
            <a:ext cx="7639050" cy="3257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Batch Normalization 層</a:t>
            </a:r>
            <a:endParaRPr/>
          </a:p>
        </p:txBody>
      </p:sp>
      <p:sp>
        <p:nvSpPr>
          <p:cNvPr id="222" name="Google Shape;22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ja">
                <a:solidFill>
                  <a:schemeClr val="dk1"/>
                </a:solidFill>
              </a:rPr>
              <a:t>名称通り、正規化 ( Normalization ) を行うレイヤー</a:t>
            </a:r>
            <a:endParaRPr>
              <a:solidFill>
                <a:schemeClr val="dk1"/>
              </a:solidFill>
            </a:endParaRPr>
          </a:p>
          <a:p>
            <a:pPr indent="-342900" lvl="0" marL="457200" rtl="0" algn="l">
              <a:spcBef>
                <a:spcPts val="0"/>
              </a:spcBef>
              <a:spcAft>
                <a:spcPts val="0"/>
              </a:spcAft>
              <a:buClr>
                <a:schemeClr val="dk1"/>
              </a:buClr>
              <a:buSzPts val="1800"/>
              <a:buChar char="●"/>
            </a:pPr>
            <a:r>
              <a:rPr lang="ja">
                <a:solidFill>
                  <a:schemeClr val="dk1"/>
                </a:solidFill>
              </a:rPr>
              <a:t>一般に ReLU の前に配置されることが多い</a:t>
            </a:r>
            <a:br>
              <a:rPr lang="ja">
                <a:solidFill>
                  <a:schemeClr val="dk1"/>
                </a:solidFill>
              </a:rPr>
            </a:br>
            <a:endParaRPr>
              <a:solidFill>
                <a:schemeClr val="dk1"/>
              </a:solidFill>
            </a:endParaRPr>
          </a:p>
          <a:p>
            <a:pPr indent="-342900" lvl="0" marL="457200" rtl="0" algn="l">
              <a:spcBef>
                <a:spcPts val="0"/>
              </a:spcBef>
              <a:spcAft>
                <a:spcPts val="0"/>
              </a:spcAft>
              <a:buClr>
                <a:schemeClr val="dk1"/>
              </a:buClr>
              <a:buSzPts val="1800"/>
              <a:buChar char="●"/>
            </a:pPr>
            <a:r>
              <a:rPr lang="ja">
                <a:solidFill>
                  <a:schemeClr val="dk1"/>
                </a:solidFill>
              </a:rPr>
              <a:t>層を重ねることで生じる可能性のある、</a:t>
            </a:r>
            <a:br>
              <a:rPr lang="ja">
                <a:solidFill>
                  <a:schemeClr val="dk1"/>
                </a:solidFill>
              </a:rPr>
            </a:br>
            <a:r>
              <a:rPr lang="ja" u="sng">
                <a:solidFill>
                  <a:schemeClr val="dk1"/>
                </a:solidFill>
              </a:rPr>
              <a:t>「各層の出力の分布が大きく変化する」</a:t>
            </a:r>
            <a:br>
              <a:rPr lang="ja" u="sng">
                <a:solidFill>
                  <a:schemeClr val="dk1"/>
                </a:solidFill>
              </a:rPr>
            </a:br>
            <a:r>
              <a:rPr lang="ja" u="sng">
                <a:solidFill>
                  <a:schemeClr val="dk1"/>
                </a:solidFill>
              </a:rPr>
              <a:t>という現象</a:t>
            </a:r>
            <a:r>
              <a:rPr lang="ja">
                <a:solidFill>
                  <a:schemeClr val="dk1"/>
                </a:solidFill>
              </a:rPr>
              <a:t>を抑制する働きがある</a:t>
            </a:r>
            <a:endParaRPr>
              <a:solidFill>
                <a:schemeClr val="dk1"/>
              </a:solidFill>
            </a:endParaRPr>
          </a:p>
          <a:p>
            <a:pPr indent="-317500" lvl="1" marL="914400" rtl="0" algn="l">
              <a:spcBef>
                <a:spcPts val="0"/>
              </a:spcBef>
              <a:spcAft>
                <a:spcPts val="0"/>
              </a:spcAft>
              <a:buClr>
                <a:schemeClr val="dk1"/>
              </a:buClr>
              <a:buSzPts val="1400"/>
              <a:buChar char="○"/>
            </a:pPr>
            <a:r>
              <a:rPr lang="ja">
                <a:solidFill>
                  <a:schemeClr val="dk1"/>
                </a:solidFill>
              </a:rPr>
              <a:t>他にも、様々な利点が</a:t>
            </a:r>
            <a:br>
              <a:rPr lang="ja">
                <a:solidFill>
                  <a:schemeClr val="dk1"/>
                </a:solidFill>
              </a:rPr>
            </a:br>
            <a:r>
              <a:rPr lang="ja">
                <a:solidFill>
                  <a:schemeClr val="dk1"/>
                </a:solidFill>
              </a:rPr>
              <a:t>参考：</a:t>
            </a:r>
            <a:r>
              <a:rPr lang="ja" u="sng">
                <a:solidFill>
                  <a:schemeClr val="hlink"/>
                </a:solidFill>
                <a:hlinkClick r:id="rId3"/>
              </a:rPr>
              <a:t>Qiita1</a:t>
            </a:r>
            <a:r>
              <a:rPr lang="ja">
                <a:solidFill>
                  <a:schemeClr val="dk1"/>
                </a:solidFill>
              </a:rPr>
              <a:t>, </a:t>
            </a:r>
            <a:r>
              <a:rPr lang="ja" u="sng">
                <a:solidFill>
                  <a:schemeClr val="hlink"/>
                </a:solidFill>
                <a:hlinkClick r:id="rId4"/>
              </a:rPr>
              <a:t>Qiita2</a:t>
            </a:r>
            <a:endParaRPr>
              <a:solidFill>
                <a:schemeClr val="dk1"/>
              </a:solidFill>
            </a:endParaRPr>
          </a:p>
        </p:txBody>
      </p:sp>
      <p:pic>
        <p:nvPicPr>
          <p:cNvPr id="223" name="Google Shape;223;p31"/>
          <p:cNvPicPr preferRelativeResize="0"/>
          <p:nvPr/>
        </p:nvPicPr>
        <p:blipFill>
          <a:blip r:embed="rId5">
            <a:alphaModFix/>
          </a:blip>
          <a:stretch>
            <a:fillRect/>
          </a:stretch>
        </p:blipFill>
        <p:spPr>
          <a:xfrm>
            <a:off x="5439950" y="3267563"/>
            <a:ext cx="2209800" cy="676275"/>
          </a:xfrm>
          <a:prstGeom prst="rect">
            <a:avLst/>
          </a:prstGeom>
          <a:noFill/>
          <a:ln>
            <a:noFill/>
          </a:ln>
        </p:spPr>
      </p:pic>
      <p:sp>
        <p:nvSpPr>
          <p:cNvPr id="224" name="Google Shape;224;p31"/>
          <p:cNvSpPr txBox="1"/>
          <p:nvPr/>
        </p:nvSpPr>
        <p:spPr>
          <a:xfrm>
            <a:off x="6223225" y="1204075"/>
            <a:ext cx="2094000" cy="461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2"/>
                </a:solidFill>
              </a:rPr>
              <a:t>内部共変量シフト</a:t>
            </a:r>
            <a:endParaRPr sz="1800">
              <a:solidFill>
                <a:schemeClr val="dk2"/>
              </a:solidFill>
            </a:endParaRPr>
          </a:p>
        </p:txBody>
      </p:sp>
      <p:cxnSp>
        <p:nvCxnSpPr>
          <p:cNvPr id="225" name="Google Shape;225;p31"/>
          <p:cNvCxnSpPr>
            <a:stCxn id="224" idx="2"/>
          </p:cNvCxnSpPr>
          <p:nvPr/>
        </p:nvCxnSpPr>
        <p:spPr>
          <a:xfrm flipH="1">
            <a:off x="4914625" y="1665775"/>
            <a:ext cx="2355600" cy="866700"/>
          </a:xfrm>
          <a:prstGeom prst="straightConnector1">
            <a:avLst/>
          </a:prstGeom>
          <a:noFill/>
          <a:ln cap="flat" cmpd="sng" w="9525">
            <a:solidFill>
              <a:schemeClr val="dk2"/>
            </a:solidFill>
            <a:prstDash val="solid"/>
            <a:round/>
            <a:headEnd len="med" w="med" type="none"/>
            <a:tailEnd len="med" w="med" type="triangle"/>
          </a:ln>
        </p:spPr>
      </p:cxnSp>
      <p:sp>
        <p:nvSpPr>
          <p:cNvPr id="226" name="Google Shape;226;p31"/>
          <p:cNvSpPr txBox="1"/>
          <p:nvPr/>
        </p:nvSpPr>
        <p:spPr>
          <a:xfrm>
            <a:off x="5106350" y="3056188"/>
            <a:ext cx="3645000" cy="1847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sz="1200">
                <a:solidFill>
                  <a:schemeClr val="dk2"/>
                </a:solidFill>
              </a:rPr>
              <a:t>一般に、Batch Normalization は以下のように定義</a:t>
            </a:r>
            <a:br>
              <a:rPr lang="ja" sz="1200">
                <a:solidFill>
                  <a:schemeClr val="dk2"/>
                </a:solidFill>
              </a:rPr>
            </a:b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rPr lang="ja" sz="1200">
                <a:solidFill>
                  <a:schemeClr val="dk2"/>
                </a:solidFill>
              </a:rPr>
              <a:t>E[ x ] : 入力 x のバッチ単位での平均値</a:t>
            </a:r>
            <a:endParaRPr sz="1200">
              <a:solidFill>
                <a:schemeClr val="dk2"/>
              </a:solidFill>
            </a:endParaRPr>
          </a:p>
          <a:p>
            <a:pPr indent="0" lvl="0" marL="0" rtl="0" algn="l">
              <a:spcBef>
                <a:spcPts val="0"/>
              </a:spcBef>
              <a:spcAft>
                <a:spcPts val="0"/>
              </a:spcAft>
              <a:buNone/>
            </a:pPr>
            <a:r>
              <a:rPr lang="ja" sz="1200">
                <a:solidFill>
                  <a:schemeClr val="dk2"/>
                </a:solidFill>
              </a:rPr>
              <a:t>Var[ x ] : 入力 x のバッチ単位での分散</a:t>
            </a:r>
            <a:endParaRPr sz="1200">
              <a:solidFill>
                <a:schemeClr val="dk2"/>
              </a:solidFill>
            </a:endParaRPr>
          </a:p>
          <a:p>
            <a:pPr indent="0" lvl="0" marL="0" rtl="0" algn="l">
              <a:spcBef>
                <a:spcPts val="0"/>
              </a:spcBef>
              <a:spcAft>
                <a:spcPts val="0"/>
              </a:spcAft>
              <a:buNone/>
            </a:pPr>
            <a:r>
              <a:rPr lang="ja" sz="1200">
                <a:solidFill>
                  <a:schemeClr val="dk2"/>
                </a:solidFill>
              </a:rPr>
              <a:t>𝛄, 𝛃 : affine パラメータ</a:t>
            </a:r>
            <a:br>
              <a:rPr lang="ja" sz="1200">
                <a:solidFill>
                  <a:schemeClr val="dk2"/>
                </a:solidFill>
              </a:rPr>
            </a:br>
            <a:endParaRPr sz="1200">
              <a:solidFill>
                <a:schemeClr val="dk2"/>
              </a:solidFill>
            </a:endParaRPr>
          </a:p>
          <a:p>
            <a:pPr indent="0" lvl="0" marL="0" rtl="0" algn="l">
              <a:spcBef>
                <a:spcPts val="0"/>
              </a:spcBef>
              <a:spcAft>
                <a:spcPts val="0"/>
              </a:spcAft>
              <a:buNone/>
            </a:pPr>
            <a:r>
              <a:rPr lang="ja" sz="1200">
                <a:solidFill>
                  <a:schemeClr val="dk2"/>
                </a:solidFill>
              </a:rPr>
              <a:t>※affine 変換を施し、所望の分布での安定を図る</a:t>
            </a:r>
            <a:endParaRPr sz="1200">
              <a:solidFill>
                <a:schemeClr val="dk2"/>
              </a:solidFill>
            </a:endParaRPr>
          </a:p>
        </p:txBody>
      </p:sp>
      <p:sp>
        <p:nvSpPr>
          <p:cNvPr id="227" name="Google Shape;227;p31"/>
          <p:cNvSpPr txBox="1"/>
          <p:nvPr/>
        </p:nvSpPr>
        <p:spPr>
          <a:xfrm>
            <a:off x="311700" y="3671450"/>
            <a:ext cx="461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1"/>
                </a:solidFill>
              </a:rPr>
              <a:t>⇒ 抑制することで学習結果の向上に繋がる</a:t>
            </a:r>
            <a:endParaRPr sz="18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PyTorch </a:t>
            </a:r>
            <a:r>
              <a:rPr lang="ja"/>
              <a:t>での実装</a:t>
            </a:r>
            <a:endParaRPr/>
          </a:p>
        </p:txBody>
      </p:sp>
      <p:sp>
        <p:nvSpPr>
          <p:cNvPr id="233" name="Google Shape;23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solidFill>
                  <a:schemeClr val="dk1"/>
                </a:solidFill>
              </a:rPr>
              <a:t>PyTorch では torch.nn.BatchNorm2d で実装されている</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234" name="Google Shape;234;p32"/>
          <p:cNvPicPr preferRelativeResize="0"/>
          <p:nvPr/>
        </p:nvPicPr>
        <p:blipFill>
          <a:blip r:embed="rId3">
            <a:alphaModFix/>
          </a:blip>
          <a:stretch>
            <a:fillRect/>
          </a:stretch>
        </p:blipFill>
        <p:spPr>
          <a:xfrm>
            <a:off x="386450" y="1595325"/>
            <a:ext cx="7865401" cy="638475"/>
          </a:xfrm>
          <a:prstGeom prst="rect">
            <a:avLst/>
          </a:prstGeom>
          <a:noFill/>
          <a:ln>
            <a:noFill/>
          </a:ln>
        </p:spPr>
      </p:pic>
      <p:sp>
        <p:nvSpPr>
          <p:cNvPr id="235" name="Google Shape;235;p32"/>
          <p:cNvSpPr txBox="1"/>
          <p:nvPr/>
        </p:nvSpPr>
        <p:spPr>
          <a:xfrm>
            <a:off x="311700" y="2633775"/>
            <a:ext cx="6985800" cy="738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1"/>
                </a:solidFill>
              </a:rPr>
              <a:t>主に使われる引数は</a:t>
            </a:r>
            <a:endParaRPr sz="1800">
              <a:solidFill>
                <a:schemeClr val="dk1"/>
              </a:solidFill>
            </a:endParaRPr>
          </a:p>
          <a:p>
            <a:pPr indent="-342900" lvl="0" marL="457200" rtl="0" algn="l">
              <a:spcBef>
                <a:spcPts val="0"/>
              </a:spcBef>
              <a:spcAft>
                <a:spcPts val="0"/>
              </a:spcAft>
              <a:buClr>
                <a:schemeClr val="dk1"/>
              </a:buClr>
              <a:buSzPts val="1800"/>
              <a:buChar char="●"/>
            </a:pPr>
            <a:r>
              <a:rPr lang="ja" sz="1800">
                <a:solidFill>
                  <a:schemeClr val="dk1"/>
                </a:solidFill>
              </a:rPr>
              <a:t>num_features (必須)    : 入力の</a:t>
            </a:r>
            <a:r>
              <a:rPr lang="ja" sz="1800">
                <a:solidFill>
                  <a:schemeClr val="dk1"/>
                </a:solidFill>
              </a:rPr>
              <a:t>チャネル数</a:t>
            </a: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前回のおさらい</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ja">
                <a:solidFill>
                  <a:schemeClr val="dk1"/>
                </a:solidFill>
              </a:rPr>
              <a:t>DeepLearning について</a:t>
            </a:r>
            <a:endParaRPr>
              <a:solidFill>
                <a:schemeClr val="dk1"/>
              </a:solidFill>
            </a:endParaRPr>
          </a:p>
          <a:p>
            <a:pPr indent="-317500" lvl="1" marL="914400" rtl="0" algn="l">
              <a:spcBef>
                <a:spcPts val="0"/>
              </a:spcBef>
              <a:spcAft>
                <a:spcPts val="0"/>
              </a:spcAft>
              <a:buClr>
                <a:schemeClr val="dk1"/>
              </a:buClr>
              <a:buSzPts val="1400"/>
              <a:buChar char="○"/>
            </a:pPr>
            <a:r>
              <a:rPr lang="ja">
                <a:solidFill>
                  <a:schemeClr val="dk1"/>
                </a:solidFill>
              </a:rPr>
              <a:t>機械学習手法の一種</a:t>
            </a:r>
            <a:endParaRPr>
              <a:solidFill>
                <a:schemeClr val="dk1"/>
              </a:solidFill>
            </a:endParaRPr>
          </a:p>
          <a:p>
            <a:pPr indent="-317500" lvl="1" marL="914400" rtl="0" algn="l">
              <a:spcBef>
                <a:spcPts val="0"/>
              </a:spcBef>
              <a:spcAft>
                <a:spcPts val="0"/>
              </a:spcAft>
              <a:buClr>
                <a:schemeClr val="dk1"/>
              </a:buClr>
              <a:buSzPts val="1400"/>
              <a:buChar char="○"/>
            </a:pPr>
            <a:r>
              <a:rPr lang="ja">
                <a:solidFill>
                  <a:schemeClr val="dk1"/>
                </a:solidFill>
              </a:rPr>
              <a:t>誤差逆伝播、勾配降下法というアルゴリズムを使って学習</a:t>
            </a:r>
            <a:endParaRPr>
              <a:solidFill>
                <a:schemeClr val="dk1"/>
              </a:solidFill>
            </a:endParaRPr>
          </a:p>
          <a:p>
            <a:pPr indent="-317500" lvl="1" marL="914400" rtl="0" algn="l">
              <a:spcBef>
                <a:spcPts val="0"/>
              </a:spcBef>
              <a:spcAft>
                <a:spcPts val="0"/>
              </a:spcAft>
              <a:buClr>
                <a:schemeClr val="dk1"/>
              </a:buClr>
              <a:buSzPts val="1400"/>
              <a:buChar char="○"/>
            </a:pPr>
            <a:r>
              <a:rPr lang="ja">
                <a:solidFill>
                  <a:schemeClr val="dk1"/>
                </a:solidFill>
              </a:rPr>
              <a:t>PyTorch, TensorFlow, Keras 等のフレームワークがある</a:t>
            </a:r>
            <a:br>
              <a:rPr lang="ja">
                <a:solidFill>
                  <a:schemeClr val="dk1"/>
                </a:solidFill>
              </a:rPr>
            </a:br>
            <a:endParaRPr>
              <a:solidFill>
                <a:schemeClr val="dk1"/>
              </a:solidFill>
            </a:endParaRPr>
          </a:p>
          <a:p>
            <a:pPr indent="-342900" lvl="0" marL="457200" rtl="0" algn="l">
              <a:spcBef>
                <a:spcPts val="0"/>
              </a:spcBef>
              <a:spcAft>
                <a:spcPts val="0"/>
              </a:spcAft>
              <a:buClr>
                <a:schemeClr val="dk1"/>
              </a:buClr>
              <a:buSzPts val="1800"/>
              <a:buChar char="●"/>
            </a:pPr>
            <a:r>
              <a:rPr lang="ja">
                <a:solidFill>
                  <a:schemeClr val="dk1"/>
                </a:solidFill>
              </a:rPr>
              <a:t>PyTorch について</a:t>
            </a:r>
            <a:endParaRPr>
              <a:solidFill>
                <a:schemeClr val="dk1"/>
              </a:solidFill>
            </a:endParaRPr>
          </a:p>
          <a:p>
            <a:pPr indent="-317500" lvl="1" marL="914400" rtl="0" algn="l">
              <a:spcBef>
                <a:spcPts val="0"/>
              </a:spcBef>
              <a:spcAft>
                <a:spcPts val="0"/>
              </a:spcAft>
              <a:buClr>
                <a:schemeClr val="dk1"/>
              </a:buClr>
              <a:buSzPts val="1400"/>
              <a:buChar char="○"/>
            </a:pPr>
            <a:r>
              <a:rPr lang="ja">
                <a:solidFill>
                  <a:schemeClr val="dk1"/>
                </a:solidFill>
              </a:rPr>
              <a:t>モデル作成、データ準備、トレーニングの 3 つで構成される</a:t>
            </a:r>
            <a:endParaRPr>
              <a:solidFill>
                <a:schemeClr val="dk1"/>
              </a:solidFill>
            </a:endParaRPr>
          </a:p>
          <a:p>
            <a:pPr indent="-317500" lvl="1" marL="914400" rtl="0" algn="l">
              <a:spcBef>
                <a:spcPts val="0"/>
              </a:spcBef>
              <a:spcAft>
                <a:spcPts val="0"/>
              </a:spcAft>
              <a:buClr>
                <a:schemeClr val="dk1"/>
              </a:buClr>
              <a:buSzPts val="1400"/>
              <a:buChar char="○"/>
            </a:pPr>
            <a:r>
              <a:rPr lang="ja">
                <a:solidFill>
                  <a:schemeClr val="dk1"/>
                </a:solidFill>
              </a:rPr>
              <a:t>モデルへの入力は torch.Tensor 型でないとダメ</a:t>
            </a:r>
            <a:endParaRPr>
              <a:solidFill>
                <a:schemeClr val="dk1"/>
              </a:solidFill>
            </a:endParaRPr>
          </a:p>
          <a:p>
            <a:pPr indent="-317500" lvl="2" marL="1371600" rtl="0" algn="l">
              <a:spcBef>
                <a:spcPts val="0"/>
              </a:spcBef>
              <a:spcAft>
                <a:spcPts val="0"/>
              </a:spcAft>
              <a:buClr>
                <a:schemeClr val="dk1"/>
              </a:buClr>
              <a:buSzPts val="1400"/>
              <a:buChar char="■"/>
            </a:pPr>
            <a:r>
              <a:rPr lang="ja">
                <a:solidFill>
                  <a:schemeClr val="dk1"/>
                </a:solidFill>
              </a:rPr>
              <a:t>Tensor 型はほとんど numpy と同じもの</a:t>
            </a:r>
            <a:endParaRPr>
              <a:solidFill>
                <a:schemeClr val="dk1"/>
              </a:solidFill>
            </a:endParaRPr>
          </a:p>
          <a:p>
            <a:pPr indent="-317500" lvl="1" marL="914400" rtl="0" algn="l">
              <a:spcBef>
                <a:spcPts val="0"/>
              </a:spcBef>
              <a:spcAft>
                <a:spcPts val="0"/>
              </a:spcAft>
              <a:buClr>
                <a:schemeClr val="dk1"/>
              </a:buClr>
              <a:buSzPts val="1400"/>
              <a:buChar char="○"/>
            </a:pPr>
            <a:r>
              <a:rPr lang="ja">
                <a:solidFill>
                  <a:schemeClr val="dk1"/>
                </a:solidFill>
              </a:rPr>
              <a:t>モデルクラスは torch.nn.Module を継承させて定義</a:t>
            </a:r>
            <a:endParaRPr>
              <a:solidFill>
                <a:schemeClr val="dk1"/>
              </a:solidFill>
            </a:endParaRPr>
          </a:p>
          <a:p>
            <a:pPr indent="-317500" lvl="1" marL="914400" rtl="0" algn="l">
              <a:spcBef>
                <a:spcPts val="0"/>
              </a:spcBef>
              <a:spcAft>
                <a:spcPts val="0"/>
              </a:spcAft>
              <a:buClr>
                <a:schemeClr val="dk1"/>
              </a:buClr>
              <a:buSzPts val="1400"/>
              <a:buChar char="○"/>
            </a:pPr>
            <a:r>
              <a:rPr lang="ja">
                <a:solidFill>
                  <a:schemeClr val="dk1"/>
                </a:solidFill>
              </a:rPr>
              <a:t>モデルクラスは __init__, forward を定義すれば ok</a:t>
            </a:r>
            <a:endParaRPr>
              <a:solidFill>
                <a:schemeClr val="dk1"/>
              </a:solidFill>
            </a:endParaRPr>
          </a:p>
          <a:p>
            <a:pPr indent="-317500" lvl="1" marL="914400" rtl="0" algn="l">
              <a:spcBef>
                <a:spcPts val="0"/>
              </a:spcBef>
              <a:spcAft>
                <a:spcPts val="0"/>
              </a:spcAft>
              <a:buClr>
                <a:schemeClr val="dk1"/>
              </a:buClr>
              <a:buSzPts val="1400"/>
              <a:buChar char="○"/>
            </a:pPr>
            <a:r>
              <a:rPr lang="ja">
                <a:solidFill>
                  <a:schemeClr val="dk1"/>
                </a:solidFill>
              </a:rPr>
              <a:t>モデルクラスの __init__ では super().__init__() を呼び出すのが必須</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利用例</a:t>
            </a:r>
            <a:endParaRPr/>
          </a:p>
        </p:txBody>
      </p:sp>
      <p:pic>
        <p:nvPicPr>
          <p:cNvPr id="241" name="Google Shape;241;p33"/>
          <p:cNvPicPr preferRelativeResize="0"/>
          <p:nvPr/>
        </p:nvPicPr>
        <p:blipFill>
          <a:blip r:embed="rId3">
            <a:alphaModFix/>
          </a:blip>
          <a:stretch>
            <a:fillRect/>
          </a:stretch>
        </p:blipFill>
        <p:spPr>
          <a:xfrm>
            <a:off x="152400" y="1170125"/>
            <a:ext cx="4345887" cy="3820975"/>
          </a:xfrm>
          <a:prstGeom prst="rect">
            <a:avLst/>
          </a:prstGeom>
          <a:noFill/>
          <a:ln>
            <a:noFill/>
          </a:ln>
        </p:spPr>
      </p:pic>
      <p:pic>
        <p:nvPicPr>
          <p:cNvPr id="242" name="Google Shape;242;p33"/>
          <p:cNvPicPr preferRelativeResize="0"/>
          <p:nvPr/>
        </p:nvPicPr>
        <p:blipFill>
          <a:blip r:embed="rId4">
            <a:alphaModFix/>
          </a:blip>
          <a:stretch>
            <a:fillRect/>
          </a:stretch>
        </p:blipFill>
        <p:spPr>
          <a:xfrm>
            <a:off x="4662712" y="3028300"/>
            <a:ext cx="4340913" cy="196279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ReLU 層</a:t>
            </a:r>
            <a:endParaRPr/>
          </a:p>
        </p:txBody>
      </p:sp>
      <p:sp>
        <p:nvSpPr>
          <p:cNvPr id="248" name="Google Shape;24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ja">
                <a:solidFill>
                  <a:srgbClr val="FF0000"/>
                </a:solidFill>
              </a:rPr>
              <a:t>Re</a:t>
            </a:r>
            <a:r>
              <a:rPr lang="ja">
                <a:solidFill>
                  <a:schemeClr val="dk1"/>
                </a:solidFill>
              </a:rPr>
              <a:t>ctified </a:t>
            </a:r>
            <a:r>
              <a:rPr lang="ja">
                <a:solidFill>
                  <a:srgbClr val="FF0000"/>
                </a:solidFill>
              </a:rPr>
              <a:t>L</a:t>
            </a:r>
            <a:r>
              <a:rPr lang="ja">
                <a:solidFill>
                  <a:schemeClr val="dk1"/>
                </a:solidFill>
              </a:rPr>
              <a:t>inear </a:t>
            </a:r>
            <a:r>
              <a:rPr lang="ja">
                <a:solidFill>
                  <a:srgbClr val="FF0000"/>
                </a:solidFill>
              </a:rPr>
              <a:t>U</a:t>
            </a:r>
            <a:r>
              <a:rPr lang="ja">
                <a:solidFill>
                  <a:schemeClr val="dk1"/>
                </a:solidFill>
              </a:rPr>
              <a:t>nit の略称</a:t>
            </a:r>
            <a:endParaRPr>
              <a:solidFill>
                <a:schemeClr val="dk1"/>
              </a:solidFill>
            </a:endParaRPr>
          </a:p>
          <a:p>
            <a:pPr indent="-342900" lvl="0" marL="457200" rtl="0" algn="l">
              <a:spcBef>
                <a:spcPts val="0"/>
              </a:spcBef>
              <a:spcAft>
                <a:spcPts val="0"/>
              </a:spcAft>
              <a:buClr>
                <a:schemeClr val="dk1"/>
              </a:buClr>
              <a:buSzPts val="1800"/>
              <a:buChar char="●"/>
            </a:pPr>
            <a:r>
              <a:rPr lang="ja" u="sng">
                <a:solidFill>
                  <a:schemeClr val="dk1"/>
                </a:solidFill>
              </a:rPr>
              <a:t>活性化関数</a:t>
            </a:r>
            <a:r>
              <a:rPr lang="ja">
                <a:solidFill>
                  <a:schemeClr val="dk1"/>
                </a:solidFill>
              </a:rPr>
              <a:t>としての役割を持つ Layer</a:t>
            </a:r>
            <a:endParaRPr>
              <a:solidFill>
                <a:schemeClr val="dk1"/>
              </a:solidFill>
            </a:endParaRPr>
          </a:p>
        </p:txBody>
      </p:sp>
      <p:pic>
        <p:nvPicPr>
          <p:cNvPr id="249" name="Google Shape;249;p34"/>
          <p:cNvPicPr preferRelativeResize="0"/>
          <p:nvPr/>
        </p:nvPicPr>
        <p:blipFill>
          <a:blip r:embed="rId3">
            <a:alphaModFix/>
          </a:blip>
          <a:stretch>
            <a:fillRect/>
          </a:stretch>
        </p:blipFill>
        <p:spPr>
          <a:xfrm>
            <a:off x="5018328" y="2473600"/>
            <a:ext cx="3888302" cy="2238000"/>
          </a:xfrm>
          <a:prstGeom prst="rect">
            <a:avLst/>
          </a:prstGeom>
          <a:noFill/>
          <a:ln>
            <a:noFill/>
          </a:ln>
        </p:spPr>
      </p:pic>
      <p:sp>
        <p:nvSpPr>
          <p:cNvPr id="250" name="Google Shape;250;p34"/>
          <p:cNvSpPr txBox="1"/>
          <p:nvPr/>
        </p:nvSpPr>
        <p:spPr>
          <a:xfrm>
            <a:off x="6435675" y="4664350"/>
            <a:ext cx="1053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200">
                <a:solidFill>
                  <a:schemeClr val="dk2"/>
                </a:solidFill>
              </a:rPr>
              <a:t>ReLU模式図</a:t>
            </a:r>
            <a:endParaRPr sz="1200">
              <a:solidFill>
                <a:schemeClr val="dk2"/>
              </a:solidFill>
            </a:endParaRPr>
          </a:p>
        </p:txBody>
      </p:sp>
      <p:sp>
        <p:nvSpPr>
          <p:cNvPr id="251" name="Google Shape;251;p34"/>
          <p:cNvSpPr txBox="1"/>
          <p:nvPr/>
        </p:nvSpPr>
        <p:spPr>
          <a:xfrm>
            <a:off x="377150" y="2405125"/>
            <a:ext cx="4458900" cy="1569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2"/>
                </a:solidFill>
              </a:rPr>
              <a:t>モデルに非線形性をもたらす関数のこと</a:t>
            </a:r>
            <a:endParaRPr sz="1800">
              <a:solidFill>
                <a:schemeClr val="dk2"/>
              </a:solidFill>
            </a:endParaRPr>
          </a:p>
          <a:p>
            <a:pPr indent="0" lvl="0" marL="0" rtl="0" algn="l">
              <a:spcBef>
                <a:spcPts val="0"/>
              </a:spcBef>
              <a:spcAft>
                <a:spcPts val="0"/>
              </a:spcAft>
              <a:buNone/>
            </a:pPr>
            <a:br>
              <a:rPr lang="ja" sz="1800">
                <a:solidFill>
                  <a:schemeClr val="dk2"/>
                </a:solidFill>
              </a:rPr>
            </a:br>
            <a:r>
              <a:rPr lang="ja" sz="1800">
                <a:solidFill>
                  <a:schemeClr val="dk2"/>
                </a:solidFill>
              </a:rPr>
              <a:t>これがないと、モデルの操作が線形結合で表せることがある</a:t>
            </a:r>
            <a:br>
              <a:rPr lang="ja" sz="1800">
                <a:solidFill>
                  <a:schemeClr val="dk2"/>
                </a:solidFill>
              </a:rPr>
            </a:br>
            <a:r>
              <a:rPr lang="ja" sz="1800">
                <a:solidFill>
                  <a:schemeClr val="dk2"/>
                </a:solidFill>
              </a:rPr>
              <a:t>　⇒ モデルの表現力の著しい低下</a:t>
            </a:r>
            <a:endParaRPr sz="1800">
              <a:solidFill>
                <a:schemeClr val="dk2"/>
              </a:solidFill>
            </a:endParaRPr>
          </a:p>
        </p:txBody>
      </p:sp>
      <p:cxnSp>
        <p:nvCxnSpPr>
          <p:cNvPr id="252" name="Google Shape;252;p34"/>
          <p:cNvCxnSpPr>
            <a:endCxn id="251" idx="0"/>
          </p:cNvCxnSpPr>
          <p:nvPr/>
        </p:nvCxnSpPr>
        <p:spPr>
          <a:xfrm>
            <a:off x="1374200" y="1812625"/>
            <a:ext cx="1232400" cy="592500"/>
          </a:xfrm>
          <a:prstGeom prst="straightConnector1">
            <a:avLst/>
          </a:prstGeom>
          <a:noFill/>
          <a:ln cap="flat" cmpd="sng" w="9525">
            <a:solidFill>
              <a:schemeClr val="dk2"/>
            </a:solidFill>
            <a:prstDash val="solid"/>
            <a:round/>
            <a:headEnd len="med" w="med" type="none"/>
            <a:tailEnd len="med" w="med" type="triangle"/>
          </a:ln>
        </p:spPr>
      </p:cxnSp>
      <p:pic>
        <p:nvPicPr>
          <p:cNvPr id="253" name="Google Shape;253;p34"/>
          <p:cNvPicPr preferRelativeResize="0"/>
          <p:nvPr/>
        </p:nvPicPr>
        <p:blipFill>
          <a:blip r:embed="rId4">
            <a:alphaModFix/>
          </a:blip>
          <a:stretch>
            <a:fillRect/>
          </a:stretch>
        </p:blipFill>
        <p:spPr>
          <a:xfrm>
            <a:off x="6212103" y="1152475"/>
            <a:ext cx="2298925" cy="840225"/>
          </a:xfrm>
          <a:prstGeom prst="rect">
            <a:avLst/>
          </a:prstGeom>
          <a:noFill/>
          <a:ln>
            <a:noFill/>
          </a:ln>
        </p:spPr>
      </p:pic>
      <p:sp>
        <p:nvSpPr>
          <p:cNvPr id="254" name="Google Shape;254;p34"/>
          <p:cNvSpPr txBox="1"/>
          <p:nvPr/>
        </p:nvSpPr>
        <p:spPr>
          <a:xfrm>
            <a:off x="6523512" y="1924225"/>
            <a:ext cx="1676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200">
                <a:solidFill>
                  <a:schemeClr val="dk2"/>
                </a:solidFill>
              </a:rPr>
              <a:t>ReLUの</a:t>
            </a:r>
            <a:r>
              <a:rPr lang="ja" sz="1200">
                <a:solidFill>
                  <a:schemeClr val="dk2"/>
                </a:solidFill>
              </a:rPr>
              <a:t>数式での定義</a:t>
            </a:r>
            <a:endParaRPr sz="12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PyTorch で</a:t>
            </a:r>
            <a:r>
              <a:rPr lang="ja"/>
              <a:t>の実装</a:t>
            </a:r>
            <a:endParaRPr/>
          </a:p>
        </p:txBody>
      </p:sp>
      <p:sp>
        <p:nvSpPr>
          <p:cNvPr id="260" name="Google Shape;260;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ja">
                <a:solidFill>
                  <a:schemeClr val="dk1"/>
                </a:solidFill>
              </a:rPr>
              <a:t>PyTorch </a:t>
            </a:r>
            <a:r>
              <a:rPr lang="ja">
                <a:solidFill>
                  <a:schemeClr val="dk1"/>
                </a:solidFill>
              </a:rPr>
              <a:t>では torch.nn.ReLU で実装されている</a:t>
            </a:r>
            <a:endParaRPr>
              <a:solidFill>
                <a:schemeClr val="dk1"/>
              </a:solidFill>
            </a:endParaRPr>
          </a:p>
        </p:txBody>
      </p:sp>
      <p:pic>
        <p:nvPicPr>
          <p:cNvPr id="261" name="Google Shape;261;p35"/>
          <p:cNvPicPr preferRelativeResize="0"/>
          <p:nvPr/>
        </p:nvPicPr>
        <p:blipFill>
          <a:blip r:embed="rId3">
            <a:alphaModFix/>
          </a:blip>
          <a:stretch>
            <a:fillRect/>
          </a:stretch>
        </p:blipFill>
        <p:spPr>
          <a:xfrm>
            <a:off x="311700" y="1783050"/>
            <a:ext cx="7777526" cy="382950"/>
          </a:xfrm>
          <a:prstGeom prst="rect">
            <a:avLst/>
          </a:prstGeom>
          <a:noFill/>
          <a:ln>
            <a:noFill/>
          </a:ln>
        </p:spPr>
      </p:pic>
      <p:sp>
        <p:nvSpPr>
          <p:cNvPr id="262" name="Google Shape;262;p35"/>
          <p:cNvSpPr txBox="1"/>
          <p:nvPr/>
        </p:nvSpPr>
        <p:spPr>
          <a:xfrm>
            <a:off x="311700" y="2640325"/>
            <a:ext cx="4177500" cy="738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1"/>
                </a:solidFill>
              </a:rPr>
              <a:t>今まで紹介した Layer とは異なり、</a:t>
            </a:r>
            <a:endParaRPr sz="1800">
              <a:solidFill>
                <a:schemeClr val="dk1"/>
              </a:solidFill>
            </a:endParaRPr>
          </a:p>
          <a:p>
            <a:pPr indent="0" lvl="0" marL="0" rtl="0" algn="l">
              <a:spcBef>
                <a:spcPts val="0"/>
              </a:spcBef>
              <a:spcAft>
                <a:spcPts val="0"/>
              </a:spcAft>
              <a:buNone/>
            </a:pPr>
            <a:r>
              <a:rPr lang="ja" sz="1800">
                <a:solidFill>
                  <a:schemeClr val="dk1"/>
                </a:solidFill>
              </a:rPr>
              <a:t>ReLU は基本的に引数を必要としない</a:t>
            </a:r>
            <a:endParaRPr sz="18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利用例</a:t>
            </a:r>
            <a:endParaRPr/>
          </a:p>
        </p:txBody>
      </p:sp>
      <p:pic>
        <p:nvPicPr>
          <p:cNvPr id="268" name="Google Shape;268;p36"/>
          <p:cNvPicPr preferRelativeResize="0"/>
          <p:nvPr/>
        </p:nvPicPr>
        <p:blipFill>
          <a:blip r:embed="rId3">
            <a:alphaModFix/>
          </a:blip>
          <a:stretch>
            <a:fillRect/>
          </a:stretch>
        </p:blipFill>
        <p:spPr>
          <a:xfrm>
            <a:off x="2393638" y="304600"/>
            <a:ext cx="4356725" cy="4838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7"/>
          <p:cNvSpPr txBox="1"/>
          <p:nvPr>
            <p:ph type="title"/>
          </p:nvPr>
        </p:nvSpPr>
        <p:spPr>
          <a:xfrm>
            <a:off x="311700" y="2225700"/>
            <a:ext cx="8520600" cy="69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ja" sz="3620"/>
              <a:t>モデル作成の復習</a:t>
            </a:r>
            <a:endParaRPr sz="362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モデルの作成（基礎）</a:t>
            </a:r>
            <a:endParaRPr/>
          </a:p>
        </p:txBody>
      </p:sp>
      <p:sp>
        <p:nvSpPr>
          <p:cNvPr id="279" name="Google Shape;279;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solidFill>
                  <a:schemeClr val="dk1"/>
                </a:solidFill>
              </a:rPr>
              <a:t>モデルは nn.Module を必ず継承</a:t>
            </a:r>
            <a:endParaRPr>
              <a:solidFill>
                <a:schemeClr val="dk1"/>
              </a:solidFill>
            </a:endParaRPr>
          </a:p>
          <a:p>
            <a:pPr indent="-342900" lvl="0" marL="457200" rtl="0" algn="l">
              <a:spcBef>
                <a:spcPts val="1200"/>
              </a:spcBef>
              <a:spcAft>
                <a:spcPts val="0"/>
              </a:spcAft>
              <a:buClr>
                <a:schemeClr val="dk1"/>
              </a:buClr>
              <a:buSzPts val="1800"/>
              <a:buChar char="●"/>
            </a:pPr>
            <a:r>
              <a:rPr lang="ja">
                <a:solidFill>
                  <a:schemeClr val="dk1"/>
                </a:solidFill>
              </a:rPr>
              <a:t>__init__ : </a:t>
            </a:r>
            <a:br>
              <a:rPr lang="ja">
                <a:solidFill>
                  <a:schemeClr val="dk1"/>
                </a:solidFill>
              </a:rPr>
            </a:br>
            <a:r>
              <a:rPr lang="ja">
                <a:solidFill>
                  <a:schemeClr val="dk1"/>
                </a:solidFill>
              </a:rPr>
              <a:t>モデルの構成要素を記述</a:t>
            </a:r>
            <a:br>
              <a:rPr lang="ja">
                <a:solidFill>
                  <a:schemeClr val="dk1"/>
                </a:solidFill>
              </a:rPr>
            </a:br>
            <a:r>
              <a:rPr lang="ja">
                <a:solidFill>
                  <a:schemeClr val="dk1"/>
                </a:solidFill>
              </a:rPr>
              <a:t>super().__init__() は継承元の関数を引き継ぐため必須</a:t>
            </a:r>
            <a:br>
              <a:rPr lang="ja">
                <a:solidFill>
                  <a:schemeClr val="dk1"/>
                </a:solidFill>
              </a:rPr>
            </a:br>
            <a:endParaRPr>
              <a:solidFill>
                <a:schemeClr val="dk1"/>
              </a:solidFill>
            </a:endParaRPr>
          </a:p>
          <a:p>
            <a:pPr indent="-342900" lvl="0" marL="457200" rtl="0" algn="l">
              <a:spcBef>
                <a:spcPts val="0"/>
              </a:spcBef>
              <a:spcAft>
                <a:spcPts val="0"/>
              </a:spcAft>
              <a:buClr>
                <a:schemeClr val="dk1"/>
              </a:buClr>
              <a:buSzPts val="1800"/>
              <a:buChar char="●"/>
            </a:pPr>
            <a:r>
              <a:rPr lang="ja">
                <a:solidFill>
                  <a:schemeClr val="dk1"/>
                </a:solidFill>
              </a:rPr>
              <a:t>forward : </a:t>
            </a:r>
            <a:br>
              <a:rPr lang="ja">
                <a:solidFill>
                  <a:schemeClr val="dk1"/>
                </a:solidFill>
              </a:rPr>
            </a:br>
            <a:r>
              <a:rPr lang="ja">
                <a:solidFill>
                  <a:schemeClr val="dk1"/>
                </a:solidFill>
              </a:rPr>
              <a:t>入力から出力までの処理を記述</a:t>
            </a:r>
            <a:br>
              <a:rPr lang="ja">
                <a:solidFill>
                  <a:schemeClr val="dk1"/>
                </a:solidFill>
              </a:rPr>
            </a:br>
            <a:r>
              <a:rPr lang="ja">
                <a:solidFill>
                  <a:schemeClr val="dk1"/>
                </a:solidFill>
              </a:rPr>
              <a:t>引数にモデルの入力を与える</a:t>
            </a:r>
            <a:endParaRPr>
              <a:solidFill>
                <a:schemeClr val="dk1"/>
              </a:solidFill>
            </a:endParaRPr>
          </a:p>
        </p:txBody>
      </p:sp>
      <p:pic>
        <p:nvPicPr>
          <p:cNvPr id="280" name="Google Shape;280;p38"/>
          <p:cNvPicPr preferRelativeResize="0"/>
          <p:nvPr/>
        </p:nvPicPr>
        <p:blipFill>
          <a:blip r:embed="rId3">
            <a:alphaModFix/>
          </a:blip>
          <a:stretch>
            <a:fillRect/>
          </a:stretch>
        </p:blipFill>
        <p:spPr>
          <a:xfrm>
            <a:off x="5327075" y="2787699"/>
            <a:ext cx="3505224" cy="2140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モデルの作成（補足）</a:t>
            </a:r>
            <a:endParaRPr/>
          </a:p>
        </p:txBody>
      </p:sp>
      <p:sp>
        <p:nvSpPr>
          <p:cNvPr id="286" name="Google Shape;286;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ja">
                <a:solidFill>
                  <a:schemeClr val="dk1"/>
                </a:solidFill>
              </a:rPr>
              <a:t>init で定義したものはインスタンス作成時に</a:t>
            </a:r>
            <a:br>
              <a:rPr lang="ja">
                <a:solidFill>
                  <a:schemeClr val="dk1"/>
                </a:solidFill>
              </a:rPr>
            </a:br>
            <a:r>
              <a:rPr lang="ja">
                <a:solidFill>
                  <a:schemeClr val="dk1"/>
                </a:solidFill>
              </a:rPr>
              <a:t>初期値として引数で与えることが可能</a:t>
            </a:r>
            <a:br>
              <a:rPr lang="ja">
                <a:solidFill>
                  <a:schemeClr val="dk1"/>
                </a:solidFill>
              </a:rPr>
            </a:br>
            <a:endParaRPr>
              <a:solidFill>
                <a:schemeClr val="dk1"/>
              </a:solidFill>
            </a:endParaRPr>
          </a:p>
          <a:p>
            <a:pPr indent="-342900" lvl="0" marL="457200" rtl="0" algn="l">
              <a:spcBef>
                <a:spcPts val="0"/>
              </a:spcBef>
              <a:spcAft>
                <a:spcPts val="0"/>
              </a:spcAft>
              <a:buClr>
                <a:schemeClr val="dk1"/>
              </a:buClr>
              <a:buSzPts val="1800"/>
              <a:buChar char="●"/>
            </a:pPr>
            <a:r>
              <a:rPr lang="ja">
                <a:solidFill>
                  <a:schemeClr val="dk1"/>
                </a:solidFill>
              </a:rPr>
              <a:t>forward は 2 通りの呼び出し方法が存在</a:t>
            </a:r>
            <a:endParaRPr>
              <a:solidFill>
                <a:schemeClr val="dk1"/>
              </a:solidFill>
            </a:endParaRPr>
          </a:p>
        </p:txBody>
      </p:sp>
      <p:pic>
        <p:nvPicPr>
          <p:cNvPr id="287" name="Google Shape;287;p39"/>
          <p:cNvPicPr preferRelativeResize="0"/>
          <p:nvPr/>
        </p:nvPicPr>
        <p:blipFill>
          <a:blip r:embed="rId3">
            <a:alphaModFix/>
          </a:blip>
          <a:stretch>
            <a:fillRect/>
          </a:stretch>
        </p:blipFill>
        <p:spPr>
          <a:xfrm>
            <a:off x="572375" y="3129371"/>
            <a:ext cx="4816050" cy="1439500"/>
          </a:xfrm>
          <a:prstGeom prst="rect">
            <a:avLst/>
          </a:prstGeom>
          <a:noFill/>
          <a:ln>
            <a:noFill/>
          </a:ln>
        </p:spPr>
      </p:pic>
      <p:pic>
        <p:nvPicPr>
          <p:cNvPr id="288" name="Google Shape;288;p39"/>
          <p:cNvPicPr preferRelativeResize="0"/>
          <p:nvPr/>
        </p:nvPicPr>
        <p:blipFill>
          <a:blip r:embed="rId4">
            <a:alphaModFix/>
          </a:blip>
          <a:stretch>
            <a:fillRect/>
          </a:stretch>
        </p:blipFill>
        <p:spPr>
          <a:xfrm>
            <a:off x="5461477" y="405725"/>
            <a:ext cx="3585401" cy="39132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0"/>
          <p:cNvSpPr txBox="1"/>
          <p:nvPr>
            <p:ph type="title"/>
          </p:nvPr>
        </p:nvSpPr>
        <p:spPr>
          <a:xfrm>
            <a:off x="311700" y="167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演習３</a:t>
            </a:r>
            <a:endParaRPr/>
          </a:p>
        </p:txBody>
      </p:sp>
      <p:sp>
        <p:nvSpPr>
          <p:cNvPr id="294" name="Google Shape;294;p40"/>
          <p:cNvSpPr txBox="1"/>
          <p:nvPr>
            <p:ph idx="1" type="body"/>
          </p:nvPr>
        </p:nvSpPr>
        <p:spPr>
          <a:xfrm>
            <a:off x="311700" y="728850"/>
            <a:ext cx="8520600" cy="415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solidFill>
                  <a:schemeClr val="dk1"/>
                </a:solidFill>
              </a:rPr>
              <a:t>以下の条件に従うモデルのクラスを作成して下さい</a:t>
            </a:r>
            <a:br>
              <a:rPr lang="ja">
                <a:solidFill>
                  <a:schemeClr val="dk1"/>
                </a:solidFill>
              </a:rPr>
            </a:br>
            <a:r>
              <a:rPr lang="ja">
                <a:solidFill>
                  <a:schemeClr val="dk1"/>
                </a:solidFill>
              </a:rPr>
              <a:t>入力のテンソルは次ページの画像を参照してください</a:t>
            </a:r>
            <a:endParaRPr>
              <a:solidFill>
                <a:schemeClr val="dk1"/>
              </a:solidFill>
            </a:endParaRPr>
          </a:p>
          <a:p>
            <a:pPr indent="-342900" lvl="0" marL="457200" rtl="0" algn="l">
              <a:spcBef>
                <a:spcPts val="1200"/>
              </a:spcBef>
              <a:spcAft>
                <a:spcPts val="0"/>
              </a:spcAft>
              <a:buClr>
                <a:schemeClr val="dk1"/>
              </a:buClr>
              <a:buSzPts val="1800"/>
              <a:buAutoNum type="arabicPeriod"/>
            </a:pPr>
            <a:r>
              <a:rPr lang="ja">
                <a:solidFill>
                  <a:schemeClr val="dk1"/>
                </a:solidFill>
              </a:rPr>
              <a:t>forward で Convolution → Batch Normalization → ReLU → Linear の順に</a:t>
            </a:r>
            <a:br>
              <a:rPr lang="ja">
                <a:solidFill>
                  <a:schemeClr val="dk1"/>
                </a:solidFill>
              </a:rPr>
            </a:br>
            <a:r>
              <a:rPr lang="ja">
                <a:solidFill>
                  <a:schemeClr val="dk1"/>
                </a:solidFill>
              </a:rPr>
              <a:t>適用して出力する</a:t>
            </a:r>
            <a:endParaRPr>
              <a:solidFill>
                <a:schemeClr val="dk1"/>
              </a:solidFill>
            </a:endParaRPr>
          </a:p>
          <a:p>
            <a:pPr indent="-342900" lvl="0" marL="457200" rtl="0" algn="l">
              <a:spcBef>
                <a:spcPts val="0"/>
              </a:spcBef>
              <a:spcAft>
                <a:spcPts val="0"/>
              </a:spcAft>
              <a:buClr>
                <a:schemeClr val="dk1"/>
              </a:buClr>
              <a:buSzPts val="1800"/>
              <a:buAutoNum type="arabicPeriod"/>
            </a:pPr>
            <a:r>
              <a:rPr lang="ja">
                <a:solidFill>
                  <a:schemeClr val="dk1"/>
                </a:solidFill>
              </a:rPr>
              <a:t>Convolution は</a:t>
            </a:r>
            <a:r>
              <a:rPr lang="ja">
                <a:solidFill>
                  <a:schemeClr val="dk1"/>
                </a:solidFill>
              </a:rPr>
              <a:t> in_channels = 3, out_channels = 256, kernel_size = 5,</a:t>
            </a:r>
            <a:br>
              <a:rPr lang="ja">
                <a:solidFill>
                  <a:schemeClr val="dk1"/>
                </a:solidFill>
              </a:rPr>
            </a:br>
            <a:r>
              <a:rPr lang="ja">
                <a:solidFill>
                  <a:schemeClr val="dk1"/>
                </a:solidFill>
              </a:rPr>
              <a:t>stride = 8</a:t>
            </a:r>
            <a:r>
              <a:rPr lang="ja">
                <a:solidFill>
                  <a:schemeClr val="dk1"/>
                </a:solidFill>
              </a:rPr>
              <a:t> であるとする</a:t>
            </a:r>
            <a:br>
              <a:rPr lang="ja">
                <a:solidFill>
                  <a:schemeClr val="dk1"/>
                </a:solidFill>
              </a:rPr>
            </a:br>
            <a:r>
              <a:rPr lang="ja">
                <a:solidFill>
                  <a:schemeClr val="dk1"/>
                </a:solidFill>
              </a:rPr>
              <a:t>※ それ以外のパラメーターは自分で調整して下さい</a:t>
            </a:r>
            <a:endParaRPr>
              <a:solidFill>
                <a:schemeClr val="dk1"/>
              </a:solidFill>
            </a:endParaRPr>
          </a:p>
          <a:p>
            <a:pPr indent="-342900" lvl="0" marL="457200" rtl="0" algn="l">
              <a:spcBef>
                <a:spcPts val="0"/>
              </a:spcBef>
              <a:spcAft>
                <a:spcPts val="0"/>
              </a:spcAft>
              <a:buClr>
                <a:schemeClr val="dk1"/>
              </a:buClr>
              <a:buSzPts val="1800"/>
              <a:buAutoNum type="arabicPeriod"/>
            </a:pPr>
            <a:r>
              <a:rPr lang="ja">
                <a:solidFill>
                  <a:schemeClr val="dk1"/>
                </a:solidFill>
              </a:rPr>
              <a:t>出力されるテンソルの形状は 32 × 64 であるとする</a:t>
            </a:r>
            <a:endParaRPr>
              <a:solidFill>
                <a:schemeClr val="dk1"/>
              </a:solidFill>
            </a:endParaRPr>
          </a:p>
          <a:p>
            <a:pPr indent="0" lvl="0" marL="0" rtl="0" algn="l">
              <a:spcBef>
                <a:spcPts val="1200"/>
              </a:spcBef>
              <a:spcAft>
                <a:spcPts val="1200"/>
              </a:spcAft>
              <a:buNone/>
            </a:pPr>
            <a:r>
              <a:rPr lang="ja">
                <a:solidFill>
                  <a:schemeClr val="dk1"/>
                </a:solidFill>
              </a:rPr>
              <a:t>余裕のある人は同一ファイルにモデルを作るのではなく、</a:t>
            </a:r>
            <a:br>
              <a:rPr lang="ja">
                <a:solidFill>
                  <a:schemeClr val="dk1"/>
                </a:solidFill>
              </a:rPr>
            </a:br>
            <a:r>
              <a:rPr lang="ja">
                <a:solidFill>
                  <a:schemeClr val="dk1"/>
                </a:solidFill>
              </a:rPr>
              <a:t>models.pyというファイルを別に用意し、</a:t>
            </a:r>
            <a:br>
              <a:rPr lang="ja">
                <a:solidFill>
                  <a:schemeClr val="dk1"/>
                </a:solidFill>
              </a:rPr>
            </a:br>
            <a:r>
              <a:rPr lang="ja">
                <a:solidFill>
                  <a:schemeClr val="dk1"/>
                </a:solidFill>
              </a:rPr>
              <a:t>そこで定義したモノをimportしてみてください</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解答例 ＆ ヒント</a:t>
            </a:r>
            <a:endParaRPr/>
          </a:p>
        </p:txBody>
      </p:sp>
      <p:sp>
        <p:nvSpPr>
          <p:cNvPr id="300" name="Google Shape;300;p41"/>
          <p:cNvSpPr txBox="1"/>
          <p:nvPr/>
        </p:nvSpPr>
        <p:spPr>
          <a:xfrm>
            <a:off x="4945600" y="1170125"/>
            <a:ext cx="3838500" cy="2955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1"/>
                </a:solidFill>
              </a:rPr>
              <a:t>Linear 層の入力の形状は</a:t>
            </a:r>
            <a:br>
              <a:rPr lang="ja" sz="1800">
                <a:solidFill>
                  <a:schemeClr val="dk1"/>
                </a:solidFill>
              </a:rPr>
            </a:br>
            <a:r>
              <a:rPr lang="ja" sz="1800">
                <a:solidFill>
                  <a:schemeClr val="dk1"/>
                </a:solidFill>
              </a:rPr>
              <a:t>　(B, N)</a:t>
            </a:r>
            <a:endParaRPr sz="1800">
              <a:solidFill>
                <a:schemeClr val="dk1"/>
              </a:solidFill>
            </a:endParaRPr>
          </a:p>
          <a:p>
            <a:pPr indent="0" lvl="0" marL="0" rtl="0" algn="l">
              <a:spcBef>
                <a:spcPts val="0"/>
              </a:spcBef>
              <a:spcAft>
                <a:spcPts val="0"/>
              </a:spcAft>
              <a:buNone/>
            </a:pPr>
            <a:r>
              <a:rPr lang="ja" sz="1800">
                <a:solidFill>
                  <a:schemeClr val="dk1"/>
                </a:solidFill>
              </a:rPr>
              <a:t>である必要があるが、</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ja" sz="1800">
                <a:solidFill>
                  <a:schemeClr val="dk1"/>
                </a:solidFill>
              </a:rPr>
              <a:t>Convolution 層からの出力の形状は</a:t>
            </a:r>
            <a:endParaRPr sz="1800">
              <a:solidFill>
                <a:schemeClr val="dk1"/>
              </a:solidFill>
            </a:endParaRPr>
          </a:p>
          <a:p>
            <a:pPr indent="0" lvl="0" marL="0" rtl="0" algn="l">
              <a:spcBef>
                <a:spcPts val="0"/>
              </a:spcBef>
              <a:spcAft>
                <a:spcPts val="0"/>
              </a:spcAft>
              <a:buNone/>
            </a:pPr>
            <a:r>
              <a:rPr lang="ja" sz="1800">
                <a:solidFill>
                  <a:schemeClr val="dk1"/>
                </a:solidFill>
              </a:rPr>
              <a:t>　(B, C, W, H)</a:t>
            </a:r>
            <a:endParaRPr sz="1800">
              <a:solidFill>
                <a:schemeClr val="dk1"/>
              </a:solidFill>
            </a:endParaRPr>
          </a:p>
          <a:p>
            <a:pPr indent="0" lvl="0" marL="0" rtl="0" algn="l">
              <a:spcBef>
                <a:spcPts val="0"/>
              </a:spcBef>
              <a:spcAft>
                <a:spcPts val="0"/>
              </a:spcAft>
              <a:buNone/>
            </a:pPr>
            <a:r>
              <a:rPr lang="ja" sz="1800">
                <a:solidFill>
                  <a:schemeClr val="dk1"/>
                </a:solidFill>
              </a:rPr>
              <a:t>のため、形状を変更する必要アリ</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ja" sz="1800">
                <a:solidFill>
                  <a:schemeClr val="dk1"/>
                </a:solidFill>
              </a:rPr>
              <a:t>⇒ torch.Tensor.view() を利用する</a:t>
            </a:r>
            <a:br>
              <a:rPr lang="ja" sz="1800">
                <a:solidFill>
                  <a:schemeClr val="dk1"/>
                </a:solidFill>
              </a:rPr>
            </a:br>
            <a:r>
              <a:rPr lang="ja" sz="1800">
                <a:solidFill>
                  <a:schemeClr val="dk1"/>
                </a:solidFill>
              </a:rPr>
              <a:t>　 ※ view の利用例は次ページへ</a:t>
            </a:r>
            <a:endParaRPr sz="1800">
              <a:solidFill>
                <a:schemeClr val="dk1"/>
              </a:solidFill>
            </a:endParaRPr>
          </a:p>
        </p:txBody>
      </p:sp>
      <p:pic>
        <p:nvPicPr>
          <p:cNvPr id="301" name="Google Shape;301;p41"/>
          <p:cNvPicPr preferRelativeResize="0"/>
          <p:nvPr/>
        </p:nvPicPr>
        <p:blipFill>
          <a:blip r:embed="rId3">
            <a:alphaModFix/>
          </a:blip>
          <a:stretch>
            <a:fillRect/>
          </a:stretch>
        </p:blipFill>
        <p:spPr>
          <a:xfrm>
            <a:off x="311700" y="1170125"/>
            <a:ext cx="3702752" cy="3820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利用例</a:t>
            </a:r>
            <a:endParaRPr/>
          </a:p>
        </p:txBody>
      </p:sp>
      <p:pic>
        <p:nvPicPr>
          <p:cNvPr id="307" name="Google Shape;307;p42"/>
          <p:cNvPicPr preferRelativeResize="0"/>
          <p:nvPr/>
        </p:nvPicPr>
        <p:blipFill>
          <a:blip r:embed="rId3">
            <a:alphaModFix/>
          </a:blip>
          <a:stretch>
            <a:fillRect/>
          </a:stretch>
        </p:blipFill>
        <p:spPr>
          <a:xfrm>
            <a:off x="2526150" y="228275"/>
            <a:ext cx="4091700" cy="4686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2225700"/>
            <a:ext cx="8520600" cy="69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ja" sz="3620"/>
              <a:t>Layer の基礎</a:t>
            </a:r>
            <a:endParaRPr sz="362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レイヤーとは？</a:t>
            </a:r>
            <a:endParaRPr/>
          </a:p>
        </p:txBody>
      </p:sp>
      <p:sp>
        <p:nvSpPr>
          <p:cNvPr id="78" name="Google Shape;78;p17"/>
          <p:cNvSpPr txBox="1"/>
          <p:nvPr>
            <p:ph idx="1" type="body"/>
          </p:nvPr>
        </p:nvSpPr>
        <p:spPr>
          <a:xfrm>
            <a:off x="311700" y="1152475"/>
            <a:ext cx="8520600" cy="3578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ja">
                <a:solidFill>
                  <a:schemeClr val="dk1"/>
                </a:solidFill>
              </a:rPr>
              <a:t>モデルを成す1つ1つの構成部品のこと</a:t>
            </a:r>
            <a:br>
              <a:rPr lang="ja">
                <a:solidFill>
                  <a:schemeClr val="dk1"/>
                </a:solidFill>
              </a:rPr>
            </a:br>
            <a:r>
              <a:rPr lang="ja">
                <a:solidFill>
                  <a:schemeClr val="dk1"/>
                </a:solidFill>
              </a:rPr>
              <a:t>⇒ 右図で言えば、Conv2D, BatchNormalization 等が該当</a:t>
            </a:r>
            <a:br>
              <a:rPr lang="ja">
                <a:solidFill>
                  <a:schemeClr val="dk1"/>
                </a:solidFill>
              </a:rPr>
            </a:br>
            <a:endParaRPr>
              <a:solidFill>
                <a:schemeClr val="dk1"/>
              </a:solidFill>
            </a:endParaRPr>
          </a:p>
          <a:p>
            <a:pPr indent="-342900" lvl="0" marL="457200" rtl="0" algn="l">
              <a:spcBef>
                <a:spcPts val="0"/>
              </a:spcBef>
              <a:spcAft>
                <a:spcPts val="0"/>
              </a:spcAft>
              <a:buClr>
                <a:schemeClr val="dk1"/>
              </a:buClr>
              <a:buSzPts val="1800"/>
              <a:buChar char="●"/>
            </a:pPr>
            <a:r>
              <a:rPr lang="ja">
                <a:solidFill>
                  <a:schemeClr val="dk1"/>
                </a:solidFill>
              </a:rPr>
              <a:t>レイヤーを多種かつ複数重ねることでモデルが構築される</a:t>
            </a:r>
            <a:br>
              <a:rPr lang="ja">
                <a:solidFill>
                  <a:schemeClr val="dk1"/>
                </a:solidFill>
              </a:rPr>
            </a:br>
            <a:endParaRPr>
              <a:solidFill>
                <a:schemeClr val="dk1"/>
              </a:solidFill>
            </a:endParaRPr>
          </a:p>
          <a:p>
            <a:pPr indent="-342900" lvl="0" marL="457200" rtl="0" algn="l">
              <a:spcBef>
                <a:spcPts val="0"/>
              </a:spcBef>
              <a:spcAft>
                <a:spcPts val="0"/>
              </a:spcAft>
              <a:buClr>
                <a:schemeClr val="dk1"/>
              </a:buClr>
              <a:buSzPts val="1800"/>
              <a:buChar char="●"/>
            </a:pPr>
            <a:r>
              <a:rPr lang="ja">
                <a:solidFill>
                  <a:schemeClr val="dk1"/>
                </a:solidFill>
              </a:rPr>
              <a:t>本講座では、よく見かけることになるであろう、</a:t>
            </a:r>
            <a:endParaRPr>
              <a:solidFill>
                <a:schemeClr val="dk1"/>
              </a:solidFill>
            </a:endParaRPr>
          </a:p>
          <a:p>
            <a:pPr indent="-317500" lvl="1" marL="914400" rtl="0" algn="l">
              <a:spcBef>
                <a:spcPts val="0"/>
              </a:spcBef>
              <a:spcAft>
                <a:spcPts val="0"/>
              </a:spcAft>
              <a:buClr>
                <a:schemeClr val="dk1"/>
              </a:buClr>
              <a:buSzPts val="1400"/>
              <a:buChar char="○"/>
            </a:pPr>
            <a:r>
              <a:rPr lang="ja">
                <a:solidFill>
                  <a:schemeClr val="dk1"/>
                </a:solidFill>
              </a:rPr>
              <a:t>Convolution</a:t>
            </a:r>
            <a:endParaRPr>
              <a:solidFill>
                <a:schemeClr val="dk1"/>
              </a:solidFill>
            </a:endParaRPr>
          </a:p>
          <a:p>
            <a:pPr indent="-317500" lvl="1" marL="914400" rtl="0" algn="l">
              <a:spcBef>
                <a:spcPts val="0"/>
              </a:spcBef>
              <a:spcAft>
                <a:spcPts val="0"/>
              </a:spcAft>
              <a:buClr>
                <a:schemeClr val="dk1"/>
              </a:buClr>
              <a:buSzPts val="1400"/>
              <a:buChar char="○"/>
            </a:pPr>
            <a:r>
              <a:rPr lang="ja">
                <a:solidFill>
                  <a:schemeClr val="dk1"/>
                </a:solidFill>
              </a:rPr>
              <a:t>Linear</a:t>
            </a:r>
            <a:endParaRPr>
              <a:solidFill>
                <a:schemeClr val="dk1"/>
              </a:solidFill>
            </a:endParaRPr>
          </a:p>
          <a:p>
            <a:pPr indent="-317500" lvl="1" marL="914400" rtl="0" algn="l">
              <a:spcBef>
                <a:spcPts val="0"/>
              </a:spcBef>
              <a:spcAft>
                <a:spcPts val="0"/>
              </a:spcAft>
              <a:buClr>
                <a:schemeClr val="dk1"/>
              </a:buClr>
              <a:buSzPts val="1400"/>
              <a:buChar char="○"/>
            </a:pPr>
            <a:r>
              <a:rPr lang="ja">
                <a:solidFill>
                  <a:schemeClr val="dk1"/>
                </a:solidFill>
              </a:rPr>
              <a:t>BatchNormalization</a:t>
            </a:r>
            <a:endParaRPr>
              <a:solidFill>
                <a:schemeClr val="dk1"/>
              </a:solidFill>
            </a:endParaRPr>
          </a:p>
          <a:p>
            <a:pPr indent="-317500" lvl="1" marL="914400" rtl="0" algn="l">
              <a:spcBef>
                <a:spcPts val="0"/>
              </a:spcBef>
              <a:spcAft>
                <a:spcPts val="0"/>
              </a:spcAft>
              <a:buClr>
                <a:schemeClr val="dk1"/>
              </a:buClr>
              <a:buSzPts val="1400"/>
              <a:buChar char="○"/>
            </a:pPr>
            <a:r>
              <a:rPr lang="ja">
                <a:solidFill>
                  <a:schemeClr val="dk1"/>
                </a:solidFill>
              </a:rPr>
              <a:t>ReLU</a:t>
            </a:r>
            <a:endParaRPr>
              <a:solidFill>
                <a:schemeClr val="dk1"/>
              </a:solidFill>
            </a:endParaRPr>
          </a:p>
          <a:p>
            <a:pPr indent="0" lvl="0" marL="457200" rtl="0" algn="l">
              <a:spcBef>
                <a:spcPts val="1200"/>
              </a:spcBef>
              <a:spcAft>
                <a:spcPts val="1200"/>
              </a:spcAft>
              <a:buNone/>
            </a:pPr>
            <a:r>
              <a:rPr lang="ja">
                <a:solidFill>
                  <a:schemeClr val="dk1"/>
                </a:solidFill>
              </a:rPr>
              <a:t>に絞って説明</a:t>
            </a:r>
            <a:endParaRPr>
              <a:solidFill>
                <a:schemeClr val="dk1"/>
              </a:solidFill>
            </a:endParaRPr>
          </a:p>
        </p:txBody>
      </p:sp>
      <p:pic>
        <p:nvPicPr>
          <p:cNvPr id="79" name="Google Shape;79;p17"/>
          <p:cNvPicPr preferRelativeResize="0"/>
          <p:nvPr/>
        </p:nvPicPr>
        <p:blipFill>
          <a:blip r:embed="rId3">
            <a:alphaModFix/>
          </a:blip>
          <a:stretch>
            <a:fillRect/>
          </a:stretch>
        </p:blipFill>
        <p:spPr>
          <a:xfrm>
            <a:off x="6869897" y="242125"/>
            <a:ext cx="1778625" cy="3952500"/>
          </a:xfrm>
          <a:prstGeom prst="rect">
            <a:avLst/>
          </a:prstGeom>
          <a:noFill/>
          <a:ln>
            <a:noFill/>
          </a:ln>
        </p:spPr>
      </p:pic>
      <p:sp>
        <p:nvSpPr>
          <p:cNvPr id="80" name="Google Shape;80;p17"/>
          <p:cNvSpPr txBox="1"/>
          <p:nvPr/>
        </p:nvSpPr>
        <p:spPr>
          <a:xfrm>
            <a:off x="6816913" y="4230175"/>
            <a:ext cx="1884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000">
                <a:solidFill>
                  <a:schemeClr val="dk2"/>
                </a:solidFill>
              </a:rPr>
              <a:t>図１：MobileNetV3 より抜粋</a:t>
            </a:r>
            <a:br>
              <a:rPr lang="ja" sz="1000">
                <a:solidFill>
                  <a:schemeClr val="dk2"/>
                </a:solidFill>
              </a:rPr>
            </a:br>
            <a:r>
              <a:rPr lang="ja" sz="1000">
                <a:solidFill>
                  <a:schemeClr val="dk2"/>
                </a:solidFill>
              </a:rPr>
              <a:t>　　　netron にて描画</a:t>
            </a:r>
            <a:endParaRPr sz="10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Convolution 層</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ja">
                <a:solidFill>
                  <a:schemeClr val="dk1"/>
                </a:solidFill>
              </a:rPr>
              <a:t>畳み込み層とも呼ばれるレイヤー</a:t>
            </a:r>
            <a:endParaRPr>
              <a:solidFill>
                <a:schemeClr val="dk1"/>
              </a:solidFill>
            </a:endParaRPr>
          </a:p>
          <a:p>
            <a:pPr indent="-342900" lvl="0" marL="457200" rtl="0" algn="l">
              <a:spcBef>
                <a:spcPts val="0"/>
              </a:spcBef>
              <a:spcAft>
                <a:spcPts val="0"/>
              </a:spcAft>
              <a:buClr>
                <a:schemeClr val="dk1"/>
              </a:buClr>
              <a:buSzPts val="1800"/>
              <a:buChar char="●"/>
            </a:pPr>
            <a:r>
              <a:rPr lang="ja">
                <a:solidFill>
                  <a:schemeClr val="dk1"/>
                </a:solidFill>
              </a:rPr>
              <a:t>近年のモデルの多くがこのレイヤーを使っている</a:t>
            </a:r>
            <a:br>
              <a:rPr lang="ja">
                <a:solidFill>
                  <a:schemeClr val="dk1"/>
                </a:solidFill>
              </a:rPr>
            </a:br>
            <a:endParaRPr>
              <a:solidFill>
                <a:schemeClr val="dk1"/>
              </a:solidFill>
            </a:endParaRPr>
          </a:p>
          <a:p>
            <a:pPr indent="-342900" lvl="0" marL="457200" rtl="0" algn="l">
              <a:spcBef>
                <a:spcPts val="0"/>
              </a:spcBef>
              <a:spcAft>
                <a:spcPts val="0"/>
              </a:spcAft>
              <a:buClr>
                <a:schemeClr val="dk1"/>
              </a:buClr>
              <a:buSzPts val="1800"/>
              <a:buChar char="●"/>
            </a:pPr>
            <a:r>
              <a:rPr lang="ja">
                <a:solidFill>
                  <a:schemeClr val="dk1"/>
                </a:solidFill>
              </a:rPr>
              <a:t>画像の</a:t>
            </a:r>
            <a:r>
              <a:rPr lang="ja" u="sng">
                <a:solidFill>
                  <a:schemeClr val="dk1"/>
                </a:solidFill>
              </a:rPr>
              <a:t>「特徴」を抽出</a:t>
            </a:r>
            <a:r>
              <a:rPr lang="ja">
                <a:solidFill>
                  <a:schemeClr val="dk1"/>
                </a:solidFill>
              </a:rPr>
              <a:t>する</a:t>
            </a:r>
            <a:endParaRPr>
              <a:solidFill>
                <a:schemeClr val="dk1"/>
              </a:solidFill>
            </a:endParaRPr>
          </a:p>
        </p:txBody>
      </p:sp>
      <p:sp>
        <p:nvSpPr>
          <p:cNvPr id="87" name="Google Shape;87;p18"/>
          <p:cNvSpPr txBox="1"/>
          <p:nvPr/>
        </p:nvSpPr>
        <p:spPr>
          <a:xfrm>
            <a:off x="490800" y="2800775"/>
            <a:ext cx="2944800" cy="554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sz="1200">
                <a:solidFill>
                  <a:schemeClr val="dk2"/>
                </a:solidFill>
              </a:rPr>
              <a:t>カーネルと呼ばれる小さな多次元配列を入力全体に適用することで抽出</a:t>
            </a:r>
            <a:endParaRPr sz="1200">
              <a:solidFill>
                <a:schemeClr val="dk2"/>
              </a:solidFill>
            </a:endParaRPr>
          </a:p>
        </p:txBody>
      </p:sp>
      <p:cxnSp>
        <p:nvCxnSpPr>
          <p:cNvPr id="88" name="Google Shape;88;p18"/>
          <p:cNvCxnSpPr>
            <a:endCxn id="87" idx="0"/>
          </p:cNvCxnSpPr>
          <p:nvPr/>
        </p:nvCxnSpPr>
        <p:spPr>
          <a:xfrm flipH="1">
            <a:off x="1963200" y="2453975"/>
            <a:ext cx="327300" cy="346800"/>
          </a:xfrm>
          <a:prstGeom prst="straightConnector1">
            <a:avLst/>
          </a:prstGeom>
          <a:noFill/>
          <a:ln cap="flat" cmpd="sng" w="9525">
            <a:solidFill>
              <a:schemeClr val="dk2"/>
            </a:solidFill>
            <a:prstDash val="solid"/>
            <a:round/>
            <a:headEnd len="med" w="med" type="none"/>
            <a:tailEnd len="med" w="med" type="triangle"/>
          </a:ln>
        </p:spPr>
      </p:cxnSp>
      <p:pic>
        <p:nvPicPr>
          <p:cNvPr id="89" name="Google Shape;89;p18"/>
          <p:cNvPicPr preferRelativeResize="0"/>
          <p:nvPr/>
        </p:nvPicPr>
        <p:blipFill>
          <a:blip r:embed="rId3">
            <a:alphaModFix/>
          </a:blip>
          <a:stretch>
            <a:fillRect/>
          </a:stretch>
        </p:blipFill>
        <p:spPr>
          <a:xfrm>
            <a:off x="3599425" y="3287500"/>
            <a:ext cx="1694575" cy="1694575"/>
          </a:xfrm>
          <a:prstGeom prst="rect">
            <a:avLst/>
          </a:prstGeom>
          <a:noFill/>
          <a:ln>
            <a:noFill/>
          </a:ln>
        </p:spPr>
      </p:pic>
      <p:pic>
        <p:nvPicPr>
          <p:cNvPr id="90" name="Google Shape;90;p18"/>
          <p:cNvPicPr preferRelativeResize="0"/>
          <p:nvPr/>
        </p:nvPicPr>
        <p:blipFill>
          <a:blip r:embed="rId4">
            <a:alphaModFix/>
          </a:blip>
          <a:stretch>
            <a:fillRect/>
          </a:stretch>
        </p:blipFill>
        <p:spPr>
          <a:xfrm>
            <a:off x="7332425" y="3287500"/>
            <a:ext cx="1694574" cy="1694574"/>
          </a:xfrm>
          <a:prstGeom prst="rect">
            <a:avLst/>
          </a:prstGeom>
          <a:noFill/>
          <a:ln>
            <a:noFill/>
          </a:ln>
        </p:spPr>
      </p:pic>
      <p:pic>
        <p:nvPicPr>
          <p:cNvPr id="91" name="Google Shape;91;p18"/>
          <p:cNvPicPr preferRelativeResize="0"/>
          <p:nvPr/>
        </p:nvPicPr>
        <p:blipFill>
          <a:blip r:embed="rId5">
            <a:alphaModFix/>
          </a:blip>
          <a:stretch>
            <a:fillRect/>
          </a:stretch>
        </p:blipFill>
        <p:spPr>
          <a:xfrm>
            <a:off x="5901925" y="3725750"/>
            <a:ext cx="822575" cy="818075"/>
          </a:xfrm>
          <a:prstGeom prst="rect">
            <a:avLst/>
          </a:prstGeom>
          <a:noFill/>
          <a:ln>
            <a:noFill/>
          </a:ln>
        </p:spPr>
      </p:pic>
      <p:sp>
        <p:nvSpPr>
          <p:cNvPr id="92" name="Google Shape;92;p18"/>
          <p:cNvSpPr txBox="1"/>
          <p:nvPr/>
        </p:nvSpPr>
        <p:spPr>
          <a:xfrm>
            <a:off x="5915675" y="3730025"/>
            <a:ext cx="2682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700">
                <a:solidFill>
                  <a:schemeClr val="dk1"/>
                </a:solidFill>
              </a:rPr>
              <a:t>1</a:t>
            </a:r>
            <a:endParaRPr sz="700">
              <a:solidFill>
                <a:schemeClr val="dk1"/>
              </a:solidFill>
            </a:endParaRPr>
          </a:p>
        </p:txBody>
      </p:sp>
      <p:sp>
        <p:nvSpPr>
          <p:cNvPr id="93" name="Google Shape;93;p18"/>
          <p:cNvSpPr txBox="1"/>
          <p:nvPr/>
        </p:nvSpPr>
        <p:spPr>
          <a:xfrm>
            <a:off x="5915675" y="4003975"/>
            <a:ext cx="2682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700">
                <a:solidFill>
                  <a:schemeClr val="dk1"/>
                </a:solidFill>
              </a:rPr>
              <a:t>2</a:t>
            </a:r>
            <a:endParaRPr sz="700">
              <a:solidFill>
                <a:schemeClr val="dk1"/>
              </a:solidFill>
            </a:endParaRPr>
          </a:p>
        </p:txBody>
      </p:sp>
      <p:sp>
        <p:nvSpPr>
          <p:cNvPr id="94" name="Google Shape;94;p18"/>
          <p:cNvSpPr txBox="1"/>
          <p:nvPr/>
        </p:nvSpPr>
        <p:spPr>
          <a:xfrm>
            <a:off x="5915675" y="4277925"/>
            <a:ext cx="2682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700">
                <a:solidFill>
                  <a:schemeClr val="dk1"/>
                </a:solidFill>
              </a:rPr>
              <a:t>1</a:t>
            </a:r>
            <a:endParaRPr sz="700">
              <a:solidFill>
                <a:schemeClr val="dk1"/>
              </a:solidFill>
            </a:endParaRPr>
          </a:p>
        </p:txBody>
      </p:sp>
      <p:sp>
        <p:nvSpPr>
          <p:cNvPr id="95" name="Google Shape;95;p18"/>
          <p:cNvSpPr txBox="1"/>
          <p:nvPr/>
        </p:nvSpPr>
        <p:spPr>
          <a:xfrm>
            <a:off x="6179113" y="3730025"/>
            <a:ext cx="2682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700">
                <a:solidFill>
                  <a:schemeClr val="dk1"/>
                </a:solidFill>
              </a:rPr>
              <a:t>0</a:t>
            </a:r>
            <a:endParaRPr sz="700">
              <a:solidFill>
                <a:schemeClr val="dk1"/>
              </a:solidFill>
            </a:endParaRPr>
          </a:p>
        </p:txBody>
      </p:sp>
      <p:sp>
        <p:nvSpPr>
          <p:cNvPr id="96" name="Google Shape;96;p18"/>
          <p:cNvSpPr txBox="1"/>
          <p:nvPr/>
        </p:nvSpPr>
        <p:spPr>
          <a:xfrm>
            <a:off x="6179100" y="4003975"/>
            <a:ext cx="2682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700">
                <a:solidFill>
                  <a:schemeClr val="dk1"/>
                </a:solidFill>
              </a:rPr>
              <a:t>0</a:t>
            </a:r>
            <a:endParaRPr sz="700">
              <a:solidFill>
                <a:schemeClr val="dk1"/>
              </a:solidFill>
            </a:endParaRPr>
          </a:p>
        </p:txBody>
      </p:sp>
      <p:sp>
        <p:nvSpPr>
          <p:cNvPr id="97" name="Google Shape;97;p18"/>
          <p:cNvSpPr txBox="1"/>
          <p:nvPr/>
        </p:nvSpPr>
        <p:spPr>
          <a:xfrm>
            <a:off x="6179100" y="4277925"/>
            <a:ext cx="2682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700">
                <a:solidFill>
                  <a:schemeClr val="dk1"/>
                </a:solidFill>
              </a:rPr>
              <a:t>0</a:t>
            </a:r>
            <a:endParaRPr sz="700">
              <a:solidFill>
                <a:schemeClr val="dk1"/>
              </a:solidFill>
            </a:endParaRPr>
          </a:p>
        </p:txBody>
      </p:sp>
      <p:sp>
        <p:nvSpPr>
          <p:cNvPr id="98" name="Google Shape;98;p18"/>
          <p:cNvSpPr txBox="1"/>
          <p:nvPr/>
        </p:nvSpPr>
        <p:spPr>
          <a:xfrm>
            <a:off x="6456288" y="3730025"/>
            <a:ext cx="2682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700">
                <a:solidFill>
                  <a:schemeClr val="lt1"/>
                </a:solidFill>
              </a:rPr>
              <a:t>-1</a:t>
            </a:r>
            <a:endParaRPr sz="700">
              <a:solidFill>
                <a:schemeClr val="lt1"/>
              </a:solidFill>
            </a:endParaRPr>
          </a:p>
        </p:txBody>
      </p:sp>
      <p:sp>
        <p:nvSpPr>
          <p:cNvPr id="99" name="Google Shape;99;p18"/>
          <p:cNvSpPr txBox="1"/>
          <p:nvPr/>
        </p:nvSpPr>
        <p:spPr>
          <a:xfrm>
            <a:off x="6456288" y="4003988"/>
            <a:ext cx="2682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700">
                <a:solidFill>
                  <a:schemeClr val="lt1"/>
                </a:solidFill>
              </a:rPr>
              <a:t>-2</a:t>
            </a:r>
            <a:endParaRPr sz="700">
              <a:solidFill>
                <a:schemeClr val="lt1"/>
              </a:solidFill>
            </a:endParaRPr>
          </a:p>
        </p:txBody>
      </p:sp>
      <p:sp>
        <p:nvSpPr>
          <p:cNvPr id="100" name="Google Shape;100;p18"/>
          <p:cNvSpPr txBox="1"/>
          <p:nvPr/>
        </p:nvSpPr>
        <p:spPr>
          <a:xfrm>
            <a:off x="6456288" y="4277975"/>
            <a:ext cx="2682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700">
                <a:solidFill>
                  <a:schemeClr val="lt1"/>
                </a:solidFill>
              </a:rPr>
              <a:t>-1</a:t>
            </a:r>
            <a:endParaRPr sz="700">
              <a:solidFill>
                <a:schemeClr val="lt1"/>
              </a:solidFill>
            </a:endParaRPr>
          </a:p>
        </p:txBody>
      </p:sp>
      <p:sp>
        <p:nvSpPr>
          <p:cNvPr id="101" name="Google Shape;101;p18"/>
          <p:cNvSpPr/>
          <p:nvPr/>
        </p:nvSpPr>
        <p:spPr>
          <a:xfrm>
            <a:off x="5463863" y="3961375"/>
            <a:ext cx="268200" cy="346800"/>
          </a:xfrm>
          <a:prstGeom prst="mathMultiply">
            <a:avLst>
              <a:gd fmla="val 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2" name="Google Shape;102;p18"/>
          <p:cNvSpPr/>
          <p:nvPr/>
        </p:nvSpPr>
        <p:spPr>
          <a:xfrm>
            <a:off x="6894363" y="3820675"/>
            <a:ext cx="268200" cy="628200"/>
          </a:xfrm>
          <a:prstGeom prst="mathEqual">
            <a:avLst>
              <a:gd fmla="val 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 name="Google Shape;103;p18"/>
          <p:cNvSpPr txBox="1"/>
          <p:nvPr/>
        </p:nvSpPr>
        <p:spPr>
          <a:xfrm>
            <a:off x="5901913" y="3127975"/>
            <a:ext cx="822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200">
                <a:solidFill>
                  <a:schemeClr val="dk2"/>
                </a:solidFill>
              </a:rPr>
              <a:t>カーネル</a:t>
            </a:r>
            <a:endParaRPr sz="1200">
              <a:solidFill>
                <a:schemeClr val="dk2"/>
              </a:solidFill>
            </a:endParaRPr>
          </a:p>
        </p:txBody>
      </p:sp>
      <p:sp>
        <p:nvSpPr>
          <p:cNvPr id="104" name="Google Shape;104;p18"/>
          <p:cNvSpPr txBox="1"/>
          <p:nvPr/>
        </p:nvSpPr>
        <p:spPr>
          <a:xfrm>
            <a:off x="7541613" y="2800775"/>
            <a:ext cx="1276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200">
                <a:solidFill>
                  <a:schemeClr val="dk2"/>
                </a:solidFill>
              </a:rPr>
              <a:t>抽出された特徴</a:t>
            </a:r>
            <a:endParaRPr sz="1200">
              <a:solidFill>
                <a:schemeClr val="dk2"/>
              </a:solidFill>
            </a:endParaRPr>
          </a:p>
        </p:txBody>
      </p:sp>
      <p:sp>
        <p:nvSpPr>
          <p:cNvPr id="105" name="Google Shape;105;p18"/>
          <p:cNvSpPr txBox="1"/>
          <p:nvPr/>
        </p:nvSpPr>
        <p:spPr>
          <a:xfrm>
            <a:off x="4192001" y="2800775"/>
            <a:ext cx="509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200">
                <a:solidFill>
                  <a:schemeClr val="dk2"/>
                </a:solidFill>
              </a:rPr>
              <a:t>入力</a:t>
            </a:r>
            <a:endParaRPr sz="12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チャネルについて</a:t>
            </a:r>
            <a:endParaRPr/>
          </a:p>
        </p:txBody>
      </p:sp>
      <p:sp>
        <p:nvSpPr>
          <p:cNvPr id="111" name="Google Shape;11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solidFill>
                  <a:schemeClr val="dk1"/>
                </a:solidFill>
              </a:rPr>
              <a:t>畳み込み層では「チャネル」と呼ばれる変数を指定する</a:t>
            </a:r>
            <a:endParaRPr>
              <a:solidFill>
                <a:schemeClr val="dk1"/>
              </a:solidFill>
            </a:endParaRPr>
          </a:p>
          <a:p>
            <a:pPr indent="0" lvl="0" marL="0" rtl="0" algn="l">
              <a:spcBef>
                <a:spcPts val="1200"/>
              </a:spcBef>
              <a:spcAft>
                <a:spcPts val="1200"/>
              </a:spcAft>
              <a:buNone/>
            </a:pPr>
            <a:r>
              <a:rPr lang="ja">
                <a:solidFill>
                  <a:schemeClr val="dk1"/>
                </a:solidFill>
              </a:rPr>
              <a:t>	⇒ チャネルとは、適用するカーネルの数</a:t>
            </a:r>
            <a:br>
              <a:rPr lang="ja">
                <a:solidFill>
                  <a:schemeClr val="dk1"/>
                </a:solidFill>
              </a:rPr>
            </a:br>
            <a:r>
              <a:rPr lang="ja">
                <a:solidFill>
                  <a:schemeClr val="dk1"/>
                </a:solidFill>
              </a:rPr>
              <a:t>　　⇒ つまり、抽出する特徴の数を指している</a:t>
            </a:r>
            <a:endParaRPr>
              <a:solidFill>
                <a:schemeClr val="dk1"/>
              </a:solidFill>
            </a:endParaRPr>
          </a:p>
        </p:txBody>
      </p:sp>
      <p:sp>
        <p:nvSpPr>
          <p:cNvPr id="112" name="Google Shape;112;p19"/>
          <p:cNvSpPr/>
          <p:nvPr/>
        </p:nvSpPr>
        <p:spPr>
          <a:xfrm>
            <a:off x="1020850" y="3376650"/>
            <a:ext cx="778800" cy="759000"/>
          </a:xfrm>
          <a:prstGeom prst="rect">
            <a:avLst/>
          </a:prstGeom>
          <a:solidFill>
            <a:srgbClr val="0000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19"/>
          <p:cNvSpPr/>
          <p:nvPr/>
        </p:nvSpPr>
        <p:spPr>
          <a:xfrm>
            <a:off x="976900" y="3437425"/>
            <a:ext cx="778800" cy="759000"/>
          </a:xfrm>
          <a:prstGeom prst="rect">
            <a:avLst/>
          </a:prstGeom>
          <a:solidFill>
            <a:srgbClr val="274E1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4" name="Google Shape;114;p19"/>
          <p:cNvSpPr/>
          <p:nvPr/>
        </p:nvSpPr>
        <p:spPr>
          <a:xfrm>
            <a:off x="919950" y="3511300"/>
            <a:ext cx="778800" cy="759000"/>
          </a:xfrm>
          <a:prstGeom prst="rect">
            <a:avLst/>
          </a:prstGeom>
          <a:solidFill>
            <a:srgbClr val="FF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 name="Google Shape;115;p19"/>
          <p:cNvSpPr txBox="1"/>
          <p:nvPr/>
        </p:nvSpPr>
        <p:spPr>
          <a:xfrm>
            <a:off x="499250" y="2676475"/>
            <a:ext cx="1721100" cy="554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sz="1200">
                <a:solidFill>
                  <a:schemeClr val="dk2"/>
                </a:solidFill>
              </a:rPr>
              <a:t>通常の画像</a:t>
            </a:r>
            <a:br>
              <a:rPr lang="ja" sz="1200">
                <a:solidFill>
                  <a:schemeClr val="dk2"/>
                </a:solidFill>
              </a:rPr>
            </a:br>
            <a:r>
              <a:rPr lang="ja" sz="1200">
                <a:solidFill>
                  <a:schemeClr val="dk2"/>
                </a:solidFill>
              </a:rPr>
              <a:t>チャネル数 = 3 (RGB)</a:t>
            </a:r>
            <a:endParaRPr sz="1200">
              <a:solidFill>
                <a:schemeClr val="dk2"/>
              </a:solidFill>
            </a:endParaRPr>
          </a:p>
        </p:txBody>
      </p:sp>
      <p:sp>
        <p:nvSpPr>
          <p:cNvPr id="116" name="Google Shape;116;p19"/>
          <p:cNvSpPr txBox="1"/>
          <p:nvPr/>
        </p:nvSpPr>
        <p:spPr>
          <a:xfrm>
            <a:off x="2296900" y="3587725"/>
            <a:ext cx="158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1"/>
                </a:solidFill>
              </a:rPr>
              <a:t>畳み込み処理</a:t>
            </a:r>
            <a:endParaRPr sz="1800">
              <a:solidFill>
                <a:schemeClr val="dk1"/>
              </a:solidFill>
            </a:endParaRPr>
          </a:p>
        </p:txBody>
      </p:sp>
      <p:cxnSp>
        <p:nvCxnSpPr>
          <p:cNvPr id="117" name="Google Shape;117;p19"/>
          <p:cNvCxnSpPr>
            <a:stCxn id="113" idx="3"/>
            <a:endCxn id="116" idx="1"/>
          </p:cNvCxnSpPr>
          <p:nvPr/>
        </p:nvCxnSpPr>
        <p:spPr>
          <a:xfrm>
            <a:off x="1755700" y="3816925"/>
            <a:ext cx="541200" cy="1800"/>
          </a:xfrm>
          <a:prstGeom prst="straightConnector1">
            <a:avLst/>
          </a:prstGeom>
          <a:noFill/>
          <a:ln cap="flat" cmpd="sng" w="9525">
            <a:solidFill>
              <a:schemeClr val="dk2"/>
            </a:solidFill>
            <a:prstDash val="solid"/>
            <a:round/>
            <a:headEnd len="med" w="med" type="none"/>
            <a:tailEnd len="med" w="med" type="triangle"/>
          </a:ln>
        </p:spPr>
      </p:cxnSp>
      <p:grpSp>
        <p:nvGrpSpPr>
          <p:cNvPr id="118" name="Google Shape;118;p19"/>
          <p:cNvGrpSpPr/>
          <p:nvPr/>
        </p:nvGrpSpPr>
        <p:grpSpPr>
          <a:xfrm>
            <a:off x="4244950" y="3230575"/>
            <a:ext cx="943700" cy="965850"/>
            <a:chOff x="4663625" y="3230575"/>
            <a:chExt cx="943700" cy="965850"/>
          </a:xfrm>
        </p:grpSpPr>
        <p:sp>
          <p:nvSpPr>
            <p:cNvPr id="119" name="Google Shape;119;p19"/>
            <p:cNvSpPr/>
            <p:nvPr/>
          </p:nvSpPr>
          <p:spPr>
            <a:xfrm>
              <a:off x="4828525" y="3230575"/>
              <a:ext cx="778800" cy="759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 name="Google Shape;120;p19"/>
            <p:cNvSpPr/>
            <p:nvPr/>
          </p:nvSpPr>
          <p:spPr>
            <a:xfrm>
              <a:off x="4723950" y="3376650"/>
              <a:ext cx="778800" cy="759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 name="Google Shape;121;p19"/>
            <p:cNvSpPr/>
            <p:nvPr/>
          </p:nvSpPr>
          <p:spPr>
            <a:xfrm>
              <a:off x="4663625" y="3437425"/>
              <a:ext cx="778800" cy="759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22" name="Google Shape;122;p19"/>
            <p:cNvCxnSpPr>
              <a:stCxn id="119" idx="0"/>
              <a:endCxn id="120" idx="0"/>
            </p:cNvCxnSpPr>
            <p:nvPr/>
          </p:nvCxnSpPr>
          <p:spPr>
            <a:xfrm flipH="1">
              <a:off x="5113225" y="3230575"/>
              <a:ext cx="104700" cy="146100"/>
            </a:xfrm>
            <a:prstGeom prst="straightConnector1">
              <a:avLst/>
            </a:prstGeom>
            <a:noFill/>
            <a:ln cap="flat" cmpd="sng" w="19050">
              <a:solidFill>
                <a:schemeClr val="dk2"/>
              </a:solidFill>
              <a:prstDash val="dot"/>
              <a:round/>
              <a:headEnd len="med" w="med" type="none"/>
              <a:tailEnd len="med" w="med" type="none"/>
            </a:ln>
          </p:spPr>
        </p:cxnSp>
        <p:cxnSp>
          <p:nvCxnSpPr>
            <p:cNvPr id="123" name="Google Shape;123;p19"/>
            <p:cNvCxnSpPr>
              <a:stCxn id="119" idx="3"/>
              <a:endCxn id="120" idx="3"/>
            </p:cNvCxnSpPr>
            <p:nvPr/>
          </p:nvCxnSpPr>
          <p:spPr>
            <a:xfrm flipH="1">
              <a:off x="5502625" y="3610075"/>
              <a:ext cx="104700" cy="146100"/>
            </a:xfrm>
            <a:prstGeom prst="straightConnector1">
              <a:avLst/>
            </a:prstGeom>
            <a:noFill/>
            <a:ln cap="flat" cmpd="sng" w="19050">
              <a:solidFill>
                <a:schemeClr val="dk2"/>
              </a:solidFill>
              <a:prstDash val="dot"/>
              <a:round/>
              <a:headEnd len="med" w="med" type="none"/>
              <a:tailEnd len="med" w="med" type="none"/>
            </a:ln>
          </p:spPr>
        </p:cxnSp>
      </p:grpSp>
      <p:sp>
        <p:nvSpPr>
          <p:cNvPr id="124" name="Google Shape;124;p19"/>
          <p:cNvSpPr txBox="1"/>
          <p:nvPr/>
        </p:nvSpPr>
        <p:spPr>
          <a:xfrm>
            <a:off x="2609350" y="3989575"/>
            <a:ext cx="958800" cy="554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ja" sz="1200">
                <a:solidFill>
                  <a:schemeClr val="dk2"/>
                </a:solidFill>
              </a:rPr>
              <a:t>チャネル数</a:t>
            </a:r>
            <a:br>
              <a:rPr lang="ja" sz="1200">
                <a:solidFill>
                  <a:schemeClr val="dk2"/>
                </a:solidFill>
              </a:rPr>
            </a:br>
            <a:r>
              <a:rPr lang="ja" sz="1200">
                <a:solidFill>
                  <a:schemeClr val="dk2"/>
                </a:solidFill>
              </a:rPr>
              <a:t>3 → 64</a:t>
            </a:r>
            <a:endParaRPr sz="1200">
              <a:solidFill>
                <a:schemeClr val="dk2"/>
              </a:solidFill>
            </a:endParaRPr>
          </a:p>
        </p:txBody>
      </p:sp>
      <p:cxnSp>
        <p:nvCxnSpPr>
          <p:cNvPr id="125" name="Google Shape;125;p19"/>
          <p:cNvCxnSpPr>
            <a:stCxn id="116" idx="3"/>
            <a:endCxn id="121" idx="1"/>
          </p:cNvCxnSpPr>
          <p:nvPr/>
        </p:nvCxnSpPr>
        <p:spPr>
          <a:xfrm flipH="1" rot="10800000">
            <a:off x="3880600" y="3817075"/>
            <a:ext cx="364500" cy="1500"/>
          </a:xfrm>
          <a:prstGeom prst="straightConnector1">
            <a:avLst/>
          </a:prstGeom>
          <a:noFill/>
          <a:ln cap="flat" cmpd="sng" w="9525">
            <a:solidFill>
              <a:schemeClr val="dk2"/>
            </a:solidFill>
            <a:prstDash val="solid"/>
            <a:round/>
            <a:headEnd len="med" w="med" type="none"/>
            <a:tailEnd len="med" w="med" type="triangle"/>
          </a:ln>
        </p:spPr>
      </p:cxnSp>
      <p:sp>
        <p:nvSpPr>
          <p:cNvPr id="126" name="Google Shape;126;p19"/>
          <p:cNvSpPr/>
          <p:nvPr/>
        </p:nvSpPr>
        <p:spPr>
          <a:xfrm>
            <a:off x="5032250" y="3949350"/>
            <a:ext cx="272475" cy="320950"/>
          </a:xfrm>
          <a:custGeom>
            <a:rect b="b" l="l" r="r" t="t"/>
            <a:pathLst>
              <a:path extrusionOk="0" h="12838" w="10899">
                <a:moveTo>
                  <a:pt x="0" y="12827"/>
                </a:moveTo>
                <a:cubicBezTo>
                  <a:pt x="829" y="12696"/>
                  <a:pt x="3228" y="13132"/>
                  <a:pt x="4973" y="12041"/>
                </a:cubicBezTo>
                <a:cubicBezTo>
                  <a:pt x="6718" y="10950"/>
                  <a:pt x="9554" y="8290"/>
                  <a:pt x="10470" y="6283"/>
                </a:cubicBezTo>
                <a:cubicBezTo>
                  <a:pt x="11386" y="4276"/>
                  <a:pt x="10470" y="1047"/>
                  <a:pt x="10470" y="0"/>
                </a:cubicBezTo>
              </a:path>
            </a:pathLst>
          </a:custGeom>
          <a:noFill/>
          <a:ln cap="flat" cmpd="sng" w="9525">
            <a:solidFill>
              <a:schemeClr val="dk2"/>
            </a:solidFill>
            <a:prstDash val="solid"/>
            <a:round/>
            <a:headEnd len="med" w="med" type="none"/>
            <a:tailEnd len="med" w="med" type="none"/>
          </a:ln>
        </p:spPr>
      </p:sp>
      <p:sp>
        <p:nvSpPr>
          <p:cNvPr id="127" name="Google Shape;127;p19"/>
          <p:cNvSpPr txBox="1"/>
          <p:nvPr/>
        </p:nvSpPr>
        <p:spPr>
          <a:xfrm>
            <a:off x="5267825" y="4196425"/>
            <a:ext cx="1034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200">
                <a:solidFill>
                  <a:schemeClr val="dk2"/>
                </a:solidFill>
              </a:rPr>
              <a:t>64 チャネル</a:t>
            </a:r>
            <a:endParaRPr sz="1200">
              <a:solidFill>
                <a:schemeClr val="dk2"/>
              </a:solidFill>
            </a:endParaRPr>
          </a:p>
        </p:txBody>
      </p:sp>
      <p:pic>
        <p:nvPicPr>
          <p:cNvPr id="128" name="Google Shape;128;p19"/>
          <p:cNvPicPr preferRelativeResize="0"/>
          <p:nvPr/>
        </p:nvPicPr>
        <p:blipFill>
          <a:blip r:embed="rId3">
            <a:alphaModFix/>
          </a:blip>
          <a:stretch>
            <a:fillRect/>
          </a:stretch>
        </p:blipFill>
        <p:spPr>
          <a:xfrm>
            <a:off x="7247375" y="3142288"/>
            <a:ext cx="1694574" cy="1694574"/>
          </a:xfrm>
          <a:prstGeom prst="rect">
            <a:avLst/>
          </a:prstGeom>
          <a:noFill/>
          <a:ln>
            <a:noFill/>
          </a:ln>
        </p:spPr>
      </p:pic>
      <p:cxnSp>
        <p:nvCxnSpPr>
          <p:cNvPr id="129" name="Google Shape;129;p19"/>
          <p:cNvCxnSpPr>
            <a:endCxn id="128" idx="1"/>
          </p:cNvCxnSpPr>
          <p:nvPr/>
        </p:nvCxnSpPr>
        <p:spPr>
          <a:xfrm>
            <a:off x="5136875" y="3442075"/>
            <a:ext cx="2110500" cy="547500"/>
          </a:xfrm>
          <a:prstGeom prst="straightConnector1">
            <a:avLst/>
          </a:prstGeom>
          <a:noFill/>
          <a:ln cap="flat" cmpd="sng" w="9525">
            <a:solidFill>
              <a:schemeClr val="dk2"/>
            </a:solidFill>
            <a:prstDash val="solid"/>
            <a:round/>
            <a:headEnd len="med" w="med" type="none"/>
            <a:tailEnd len="med" w="med" type="triangle"/>
          </a:ln>
        </p:spPr>
      </p:cxnSp>
      <p:sp>
        <p:nvSpPr>
          <p:cNvPr id="130" name="Google Shape;130;p19"/>
          <p:cNvSpPr txBox="1"/>
          <p:nvPr/>
        </p:nvSpPr>
        <p:spPr>
          <a:xfrm>
            <a:off x="4050650" y="2583625"/>
            <a:ext cx="1332300" cy="554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sz="1200">
                <a:solidFill>
                  <a:schemeClr val="dk2"/>
                </a:solidFill>
              </a:rPr>
              <a:t>処理後</a:t>
            </a:r>
            <a:r>
              <a:rPr lang="ja" sz="1200">
                <a:solidFill>
                  <a:schemeClr val="dk2"/>
                </a:solidFill>
              </a:rPr>
              <a:t>の</a:t>
            </a:r>
            <a:r>
              <a:rPr lang="ja" sz="1200">
                <a:solidFill>
                  <a:schemeClr val="dk2"/>
                </a:solidFill>
              </a:rPr>
              <a:t>配列</a:t>
            </a:r>
            <a:br>
              <a:rPr lang="ja" sz="1200">
                <a:solidFill>
                  <a:schemeClr val="dk2"/>
                </a:solidFill>
              </a:rPr>
            </a:br>
            <a:r>
              <a:rPr lang="ja" sz="1200">
                <a:solidFill>
                  <a:schemeClr val="dk2"/>
                </a:solidFill>
              </a:rPr>
              <a:t>チャネル数 = 64</a:t>
            </a:r>
            <a:endParaRPr sz="1200">
              <a:solidFill>
                <a:schemeClr val="dk2"/>
              </a:solidFill>
            </a:endParaRPr>
          </a:p>
        </p:txBody>
      </p:sp>
      <p:sp>
        <p:nvSpPr>
          <p:cNvPr id="131" name="Google Shape;131;p19"/>
          <p:cNvSpPr txBox="1"/>
          <p:nvPr/>
        </p:nvSpPr>
        <p:spPr>
          <a:xfrm>
            <a:off x="6585000" y="2505100"/>
            <a:ext cx="2504400" cy="554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sz="1200">
                <a:solidFill>
                  <a:schemeClr val="dk2"/>
                </a:solidFill>
              </a:rPr>
              <a:t>チャネル1つ1つが</a:t>
            </a:r>
            <a:endParaRPr sz="1200">
              <a:solidFill>
                <a:schemeClr val="dk2"/>
              </a:solidFill>
            </a:endParaRPr>
          </a:p>
          <a:p>
            <a:pPr indent="0" lvl="0" marL="0" rtl="0" algn="l">
              <a:spcBef>
                <a:spcPts val="0"/>
              </a:spcBef>
              <a:spcAft>
                <a:spcPts val="0"/>
              </a:spcAft>
              <a:buNone/>
            </a:pPr>
            <a:r>
              <a:rPr lang="ja" sz="1200">
                <a:solidFill>
                  <a:schemeClr val="dk2"/>
                </a:solidFill>
              </a:rPr>
              <a:t>以下のような特徴を抽出している</a:t>
            </a:r>
            <a:endParaRPr sz="12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0"/>
          <p:cNvPicPr preferRelativeResize="0"/>
          <p:nvPr>
            <p:ph idx="1" type="body"/>
          </p:nvPr>
        </p:nvPicPr>
        <p:blipFill rotWithShape="1">
          <a:blip r:embed="rId3">
            <a:alphaModFix/>
          </a:blip>
          <a:srcRect b="0" l="0" r="0" t="0"/>
          <a:stretch/>
        </p:blipFill>
        <p:spPr>
          <a:xfrm>
            <a:off x="311703" y="1087307"/>
            <a:ext cx="3886200" cy="2137500"/>
          </a:xfrm>
          <a:prstGeom prst="rect">
            <a:avLst/>
          </a:prstGeom>
          <a:noFill/>
          <a:ln>
            <a:noFill/>
          </a:ln>
        </p:spPr>
      </p:pic>
      <p:pic>
        <p:nvPicPr>
          <p:cNvPr id="137" name="Google Shape;137;p20"/>
          <p:cNvPicPr preferRelativeResize="0"/>
          <p:nvPr/>
        </p:nvPicPr>
        <p:blipFill rotWithShape="1">
          <a:blip r:embed="rId4">
            <a:alphaModFix/>
          </a:blip>
          <a:srcRect b="0" l="0" r="0" t="0"/>
          <a:stretch/>
        </p:blipFill>
        <p:spPr>
          <a:xfrm>
            <a:off x="4634345" y="1510865"/>
            <a:ext cx="3886200" cy="3000873"/>
          </a:xfrm>
          <a:prstGeom prst="rect">
            <a:avLst/>
          </a:prstGeom>
          <a:noFill/>
          <a:ln>
            <a:noFill/>
          </a:ln>
        </p:spPr>
      </p:pic>
      <p:sp>
        <p:nvSpPr>
          <p:cNvPr id="138" name="Google Shape;138;p20"/>
          <p:cNvSpPr txBox="1"/>
          <p:nvPr/>
        </p:nvSpPr>
        <p:spPr>
          <a:xfrm>
            <a:off x="3780600" y="4740325"/>
            <a:ext cx="50517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1400">
                <a:solidFill>
                  <a:schemeClr val="dk1"/>
                </a:solidFill>
                <a:latin typeface="Calibri"/>
                <a:ea typeface="Calibri"/>
                <a:cs typeface="Calibri"/>
                <a:sym typeface="Calibri"/>
              </a:rPr>
              <a:t>https://kenyu-life.com/2019/03/07/convolutional_neural_network/</a:t>
            </a:r>
            <a:endParaRPr sz="1400">
              <a:solidFill>
                <a:schemeClr val="dk1"/>
              </a:solidFill>
              <a:latin typeface="Calibri"/>
              <a:ea typeface="Calibri"/>
              <a:cs typeface="Calibri"/>
              <a:sym typeface="Calibri"/>
            </a:endParaRPr>
          </a:p>
        </p:txBody>
      </p:sp>
      <p:sp>
        <p:nvSpPr>
          <p:cNvPr id="139" name="Google Shape;139;p20"/>
          <p:cNvSpPr txBox="1"/>
          <p:nvPr/>
        </p:nvSpPr>
        <p:spPr>
          <a:xfrm>
            <a:off x="4340350" y="689075"/>
            <a:ext cx="4474200" cy="715800"/>
          </a:xfrm>
          <a:prstGeom prst="rect">
            <a:avLst/>
          </a:prstGeom>
          <a:solidFill>
            <a:schemeClr val="lt1"/>
          </a:solidFill>
          <a:ln cap="flat" cmpd="sng" w="12700">
            <a:solidFill>
              <a:schemeClr val="accent3"/>
            </a:solidFill>
            <a:prstDash val="solid"/>
            <a:miter lim="800000"/>
            <a:headEnd len="sm" w="sm" type="none"/>
            <a:tailEnd len="sm" w="sm" type="none"/>
          </a:ln>
        </p:spPr>
        <p:txBody>
          <a:bodyPr anchorCtr="0" anchor="t" bIns="34275" lIns="68575" spcFirstLastPara="1" rIns="68575" wrap="square" tIns="34275">
            <a:spAutoFit/>
          </a:bodyPr>
          <a:lstStyle/>
          <a:p>
            <a:pPr indent="0" lvl="0" marL="0" marR="0" rtl="0" algn="l">
              <a:spcBef>
                <a:spcPts val="0"/>
              </a:spcBef>
              <a:spcAft>
                <a:spcPts val="0"/>
              </a:spcAft>
              <a:buNone/>
            </a:pPr>
            <a:r>
              <a:rPr lang="ja" sz="1400">
                <a:solidFill>
                  <a:schemeClr val="dk1"/>
                </a:solidFill>
                <a:latin typeface="Calibri"/>
                <a:ea typeface="Calibri"/>
                <a:cs typeface="Calibri"/>
                <a:sym typeface="Calibri"/>
              </a:rPr>
              <a:t>チャネルが複数ある時は、</a:t>
            </a:r>
            <a:br>
              <a:rPr lang="ja" sz="1400">
                <a:solidFill>
                  <a:schemeClr val="dk1"/>
                </a:solidFill>
                <a:latin typeface="Calibri"/>
                <a:ea typeface="Calibri"/>
                <a:cs typeface="Calibri"/>
                <a:sym typeface="Calibri"/>
              </a:rPr>
            </a:br>
            <a:r>
              <a:rPr lang="ja" sz="1400">
                <a:solidFill>
                  <a:schemeClr val="dk1"/>
                </a:solidFill>
                <a:latin typeface="Calibri"/>
                <a:ea typeface="Calibri"/>
                <a:cs typeface="Calibri"/>
                <a:sym typeface="Calibri"/>
              </a:rPr>
              <a:t>チャネル分のカーネルを用意しそれぞれ総和を</a:t>
            </a:r>
            <a:r>
              <a:rPr lang="ja">
                <a:solidFill>
                  <a:schemeClr val="dk1"/>
                </a:solidFill>
                <a:latin typeface="Calibri"/>
                <a:ea typeface="Calibri"/>
                <a:cs typeface="Calibri"/>
                <a:sym typeface="Calibri"/>
              </a:rPr>
              <a:t>取り、</a:t>
            </a:r>
            <a:br>
              <a:rPr lang="ja">
                <a:solidFill>
                  <a:schemeClr val="dk1"/>
                </a:solidFill>
                <a:latin typeface="Calibri"/>
                <a:ea typeface="Calibri"/>
                <a:cs typeface="Calibri"/>
                <a:sym typeface="Calibri"/>
              </a:rPr>
            </a:br>
            <a:r>
              <a:rPr lang="ja">
                <a:solidFill>
                  <a:schemeClr val="dk1"/>
                </a:solidFill>
                <a:latin typeface="Calibri"/>
                <a:ea typeface="Calibri"/>
                <a:cs typeface="Calibri"/>
                <a:sym typeface="Calibri"/>
              </a:rPr>
              <a:t>1つの特徴として抽出する</a:t>
            </a:r>
            <a:endParaRPr>
              <a:solidFill>
                <a:schemeClr val="dk1"/>
              </a:solidFill>
              <a:latin typeface="Calibri"/>
              <a:ea typeface="Calibri"/>
              <a:cs typeface="Calibri"/>
              <a:sym typeface="Calibri"/>
            </a:endParaRPr>
          </a:p>
        </p:txBody>
      </p:sp>
      <p:sp>
        <p:nvSpPr>
          <p:cNvPr id="140" name="Google Shape;140;p20"/>
          <p:cNvSpPr txBox="1"/>
          <p:nvPr>
            <p:ph type="title"/>
          </p:nvPr>
        </p:nvSpPr>
        <p:spPr>
          <a:xfrm>
            <a:off x="311700" y="36467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ja"/>
              <a:t>実際の処理方法</a:t>
            </a:r>
            <a:endParaRPr/>
          </a:p>
        </p:txBody>
      </p:sp>
      <p:sp>
        <p:nvSpPr>
          <p:cNvPr id="141" name="Google Shape;141;p20"/>
          <p:cNvSpPr txBox="1"/>
          <p:nvPr/>
        </p:nvSpPr>
        <p:spPr>
          <a:xfrm>
            <a:off x="97800" y="3431300"/>
            <a:ext cx="4474200" cy="500100"/>
          </a:xfrm>
          <a:prstGeom prst="rect">
            <a:avLst/>
          </a:prstGeom>
          <a:solidFill>
            <a:schemeClr val="lt1"/>
          </a:solidFill>
          <a:ln cap="flat" cmpd="sng" w="12700">
            <a:solidFill>
              <a:schemeClr val="accent3"/>
            </a:solidFill>
            <a:prstDash val="solid"/>
            <a:miter lim="800000"/>
            <a:headEnd len="sm" w="sm" type="none"/>
            <a:tailEnd len="sm" w="sm" type="none"/>
          </a:ln>
        </p:spPr>
        <p:txBody>
          <a:bodyPr anchorCtr="0" anchor="t" bIns="34275" lIns="68575" spcFirstLastPara="1" rIns="68575" wrap="square" tIns="34275">
            <a:spAutoFit/>
          </a:bodyPr>
          <a:lstStyle/>
          <a:p>
            <a:pPr indent="0" lvl="0" marL="0" marR="0" rtl="0" algn="l">
              <a:spcBef>
                <a:spcPts val="0"/>
              </a:spcBef>
              <a:spcAft>
                <a:spcPts val="0"/>
              </a:spcAft>
              <a:buNone/>
            </a:pPr>
            <a:r>
              <a:rPr lang="ja">
                <a:solidFill>
                  <a:schemeClr val="dk1"/>
                </a:solidFill>
                <a:latin typeface="Calibri"/>
                <a:ea typeface="Calibri"/>
                <a:cs typeface="Calibri"/>
                <a:sym typeface="Calibri"/>
              </a:rPr>
              <a:t>カーネルをズラす際の幅のことを stride という</a:t>
            </a:r>
            <a:endParaRPr>
              <a:solidFill>
                <a:schemeClr val="dk1"/>
              </a:solidFill>
              <a:latin typeface="Calibri"/>
              <a:ea typeface="Calibri"/>
              <a:cs typeface="Calibri"/>
              <a:sym typeface="Calibri"/>
            </a:endParaRPr>
          </a:p>
          <a:p>
            <a:pPr indent="0" lvl="0" marL="0" marR="0" rtl="0" algn="l">
              <a:spcBef>
                <a:spcPts val="0"/>
              </a:spcBef>
              <a:spcAft>
                <a:spcPts val="0"/>
              </a:spcAft>
              <a:buNone/>
            </a:pPr>
            <a:r>
              <a:rPr lang="ja">
                <a:solidFill>
                  <a:schemeClr val="dk1"/>
                </a:solidFill>
                <a:latin typeface="Calibri"/>
                <a:ea typeface="Calibri"/>
                <a:cs typeface="Calibri"/>
                <a:sym typeface="Calibri"/>
              </a:rPr>
              <a:t>上の例だと stride = 1</a:t>
            </a:r>
            <a:endParaRPr>
              <a:solidFill>
                <a:schemeClr val="dk1"/>
              </a:solidFill>
              <a:latin typeface="Calibri"/>
              <a:ea typeface="Calibri"/>
              <a:cs typeface="Calibri"/>
              <a:sym typeface="Calibri"/>
            </a:endParaRPr>
          </a:p>
        </p:txBody>
      </p:sp>
      <p:sp>
        <p:nvSpPr>
          <p:cNvPr id="142" name="Google Shape;142;p20"/>
          <p:cNvSpPr txBox="1"/>
          <p:nvPr/>
        </p:nvSpPr>
        <p:spPr>
          <a:xfrm>
            <a:off x="97800" y="4024525"/>
            <a:ext cx="4474200" cy="715800"/>
          </a:xfrm>
          <a:prstGeom prst="rect">
            <a:avLst/>
          </a:prstGeom>
          <a:solidFill>
            <a:schemeClr val="lt1"/>
          </a:solidFill>
          <a:ln cap="flat" cmpd="sng" w="12700">
            <a:solidFill>
              <a:schemeClr val="accent3"/>
            </a:solidFill>
            <a:prstDash val="solid"/>
            <a:miter lim="800000"/>
            <a:headEnd len="sm" w="sm" type="none"/>
            <a:tailEnd len="sm" w="sm" type="none"/>
          </a:ln>
        </p:spPr>
        <p:txBody>
          <a:bodyPr anchorCtr="0" anchor="t" bIns="34275" lIns="68575" spcFirstLastPara="1" rIns="68575" wrap="square" tIns="34275">
            <a:spAutoFit/>
          </a:bodyPr>
          <a:lstStyle/>
          <a:p>
            <a:pPr indent="0" lvl="0" marL="0" marR="0" rtl="0" algn="l">
              <a:spcBef>
                <a:spcPts val="0"/>
              </a:spcBef>
              <a:spcAft>
                <a:spcPts val="0"/>
              </a:spcAft>
              <a:buNone/>
            </a:pPr>
            <a:r>
              <a:rPr lang="ja">
                <a:solidFill>
                  <a:schemeClr val="dk1"/>
                </a:solidFill>
                <a:latin typeface="Calibri"/>
                <a:ea typeface="Calibri"/>
                <a:cs typeface="Calibri"/>
                <a:sym typeface="Calibri"/>
              </a:rPr>
              <a:t>paddingをしないと</a:t>
            </a:r>
            <a:r>
              <a:rPr lang="ja">
                <a:solidFill>
                  <a:schemeClr val="dk1"/>
                </a:solidFill>
                <a:latin typeface="Calibri"/>
                <a:ea typeface="Calibri"/>
                <a:cs typeface="Calibri"/>
                <a:sym typeface="Calibri"/>
              </a:rPr>
              <a:t>得られる</a:t>
            </a:r>
            <a:r>
              <a:rPr lang="ja">
                <a:solidFill>
                  <a:schemeClr val="dk1"/>
                </a:solidFill>
                <a:latin typeface="Calibri"/>
                <a:ea typeface="Calibri"/>
                <a:cs typeface="Calibri"/>
                <a:sym typeface="Calibri"/>
              </a:rPr>
              <a:t>特徴</a:t>
            </a:r>
            <a:r>
              <a:rPr lang="ja">
                <a:solidFill>
                  <a:schemeClr val="dk1"/>
                </a:solidFill>
                <a:latin typeface="Calibri"/>
                <a:ea typeface="Calibri"/>
                <a:cs typeface="Calibri"/>
                <a:sym typeface="Calibri"/>
              </a:rPr>
              <a:t>マップは入力より</a:t>
            </a:r>
            <a:r>
              <a:rPr lang="ja">
                <a:solidFill>
                  <a:schemeClr val="dk1"/>
                </a:solidFill>
                <a:latin typeface="Calibri"/>
                <a:ea typeface="Calibri"/>
                <a:cs typeface="Calibri"/>
                <a:sym typeface="Calibri"/>
              </a:rPr>
              <a:t>縮小</a:t>
            </a:r>
            <a:endParaRPr>
              <a:solidFill>
                <a:schemeClr val="dk1"/>
              </a:solidFill>
              <a:latin typeface="Calibri"/>
              <a:ea typeface="Calibri"/>
              <a:cs typeface="Calibri"/>
              <a:sym typeface="Calibri"/>
            </a:endParaRPr>
          </a:p>
          <a:p>
            <a:pPr indent="0" lvl="0" marL="0" marR="0" rtl="0" algn="l">
              <a:spcBef>
                <a:spcPts val="0"/>
              </a:spcBef>
              <a:spcAft>
                <a:spcPts val="0"/>
              </a:spcAft>
              <a:buNone/>
            </a:pPr>
            <a:r>
              <a:rPr lang="ja">
                <a:solidFill>
                  <a:schemeClr val="dk1"/>
                </a:solidFill>
                <a:latin typeface="Calibri"/>
                <a:ea typeface="Calibri"/>
                <a:cs typeface="Calibri"/>
                <a:sym typeface="Calibri"/>
              </a:rPr>
              <a:t>　⇒ </a:t>
            </a:r>
            <a:r>
              <a:rPr lang="ja">
                <a:solidFill>
                  <a:schemeClr val="dk1"/>
                </a:solidFill>
                <a:latin typeface="Calibri"/>
                <a:ea typeface="Calibri"/>
                <a:cs typeface="Calibri"/>
                <a:sym typeface="Calibri"/>
              </a:rPr>
              <a:t>小さくなる分入力を padding すれば、</a:t>
            </a:r>
            <a:br>
              <a:rPr lang="ja">
                <a:solidFill>
                  <a:schemeClr val="dk1"/>
                </a:solidFill>
                <a:latin typeface="Calibri"/>
                <a:ea typeface="Calibri"/>
                <a:cs typeface="Calibri"/>
                <a:sym typeface="Calibri"/>
              </a:rPr>
            </a:br>
            <a:r>
              <a:rPr lang="ja">
                <a:solidFill>
                  <a:schemeClr val="dk1"/>
                </a:solidFill>
                <a:latin typeface="Calibri"/>
                <a:ea typeface="Calibri"/>
                <a:cs typeface="Calibri"/>
                <a:sym typeface="Calibri"/>
              </a:rPr>
              <a:t>　　 入力と同じ大きさの特徴が得られる</a:t>
            </a:r>
            <a:endParaRPr>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PyTorch で</a:t>
            </a:r>
            <a:r>
              <a:rPr lang="ja"/>
              <a:t>の実装</a:t>
            </a:r>
            <a:endParaRPr/>
          </a:p>
        </p:txBody>
      </p:sp>
      <p:sp>
        <p:nvSpPr>
          <p:cNvPr id="148" name="Google Shape;14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ja">
                <a:solidFill>
                  <a:schemeClr val="dk1"/>
                </a:solidFill>
              </a:rPr>
              <a:t>PyTorch では torch.nn.Conv2d で実装されている</a:t>
            </a:r>
            <a:endParaRPr>
              <a:solidFill>
                <a:schemeClr val="dk1"/>
              </a:solidFill>
            </a:endParaRPr>
          </a:p>
        </p:txBody>
      </p:sp>
      <p:pic>
        <p:nvPicPr>
          <p:cNvPr id="149" name="Google Shape;149;p21"/>
          <p:cNvPicPr preferRelativeResize="0"/>
          <p:nvPr/>
        </p:nvPicPr>
        <p:blipFill>
          <a:blip r:embed="rId3">
            <a:alphaModFix/>
          </a:blip>
          <a:stretch>
            <a:fillRect/>
          </a:stretch>
        </p:blipFill>
        <p:spPr>
          <a:xfrm>
            <a:off x="414238" y="1601975"/>
            <a:ext cx="8315525" cy="1084625"/>
          </a:xfrm>
          <a:prstGeom prst="rect">
            <a:avLst/>
          </a:prstGeom>
          <a:noFill/>
          <a:ln>
            <a:noFill/>
          </a:ln>
        </p:spPr>
      </p:pic>
      <p:sp>
        <p:nvSpPr>
          <p:cNvPr id="150" name="Google Shape;150;p21"/>
          <p:cNvSpPr txBox="1"/>
          <p:nvPr/>
        </p:nvSpPr>
        <p:spPr>
          <a:xfrm>
            <a:off x="414250" y="2886750"/>
            <a:ext cx="6985800" cy="2124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1"/>
                </a:solidFill>
              </a:rPr>
              <a:t>主に使われる引数は</a:t>
            </a:r>
            <a:endParaRPr sz="1800">
              <a:solidFill>
                <a:schemeClr val="dk1"/>
              </a:solidFill>
            </a:endParaRPr>
          </a:p>
          <a:p>
            <a:pPr indent="-342900" lvl="0" marL="457200" rtl="0" algn="l">
              <a:spcBef>
                <a:spcPts val="0"/>
              </a:spcBef>
              <a:spcAft>
                <a:spcPts val="0"/>
              </a:spcAft>
              <a:buClr>
                <a:schemeClr val="dk1"/>
              </a:buClr>
              <a:buSzPts val="1800"/>
              <a:buChar char="●"/>
            </a:pPr>
            <a:r>
              <a:rPr lang="ja" sz="1800">
                <a:solidFill>
                  <a:schemeClr val="dk1"/>
                </a:solidFill>
              </a:rPr>
              <a:t>in_channels </a:t>
            </a:r>
            <a:r>
              <a:rPr lang="ja" sz="1800">
                <a:solidFill>
                  <a:schemeClr val="dk1"/>
                </a:solidFill>
              </a:rPr>
              <a:t>(必須)</a:t>
            </a:r>
            <a:r>
              <a:rPr lang="ja" sz="1800">
                <a:solidFill>
                  <a:schemeClr val="dk1"/>
                </a:solidFill>
              </a:rPr>
              <a:t>         : 入力のチャネル数</a:t>
            </a:r>
            <a:endParaRPr sz="1800">
              <a:solidFill>
                <a:schemeClr val="dk1"/>
              </a:solidFill>
            </a:endParaRPr>
          </a:p>
          <a:p>
            <a:pPr indent="-342900" lvl="0" marL="457200" rtl="0" algn="l">
              <a:spcBef>
                <a:spcPts val="0"/>
              </a:spcBef>
              <a:spcAft>
                <a:spcPts val="0"/>
              </a:spcAft>
              <a:buClr>
                <a:schemeClr val="dk1"/>
              </a:buClr>
              <a:buSzPts val="1800"/>
              <a:buChar char="●"/>
            </a:pPr>
            <a:r>
              <a:rPr lang="ja" sz="1800">
                <a:solidFill>
                  <a:schemeClr val="dk1"/>
                </a:solidFill>
              </a:rPr>
              <a:t>out_channels </a:t>
            </a:r>
            <a:r>
              <a:rPr lang="ja" sz="1800">
                <a:solidFill>
                  <a:schemeClr val="dk1"/>
                </a:solidFill>
              </a:rPr>
              <a:t>(必須)</a:t>
            </a:r>
            <a:r>
              <a:rPr lang="ja" sz="1800">
                <a:solidFill>
                  <a:schemeClr val="dk1"/>
                </a:solidFill>
              </a:rPr>
              <a:t>       : 出力される特徴のチャネル数</a:t>
            </a:r>
            <a:endParaRPr sz="1800">
              <a:solidFill>
                <a:schemeClr val="dk1"/>
              </a:solidFill>
            </a:endParaRPr>
          </a:p>
          <a:p>
            <a:pPr indent="-342900" lvl="0" marL="457200" rtl="0" algn="l">
              <a:spcBef>
                <a:spcPts val="0"/>
              </a:spcBef>
              <a:spcAft>
                <a:spcPts val="0"/>
              </a:spcAft>
              <a:buClr>
                <a:schemeClr val="dk1"/>
              </a:buClr>
              <a:buSzPts val="1800"/>
              <a:buChar char="●"/>
            </a:pPr>
            <a:r>
              <a:rPr lang="ja" sz="1800">
                <a:solidFill>
                  <a:schemeClr val="dk1"/>
                </a:solidFill>
              </a:rPr>
              <a:t>kernel_size </a:t>
            </a:r>
            <a:r>
              <a:rPr lang="ja" sz="1800">
                <a:solidFill>
                  <a:schemeClr val="dk1"/>
                </a:solidFill>
              </a:rPr>
              <a:t>(必須)</a:t>
            </a:r>
            <a:r>
              <a:rPr lang="ja" sz="1800">
                <a:solidFill>
                  <a:schemeClr val="dk1"/>
                </a:solidFill>
              </a:rPr>
              <a:t>          : 処理に使うカーネルの大きさ</a:t>
            </a:r>
            <a:endParaRPr sz="1800">
              <a:solidFill>
                <a:schemeClr val="dk1"/>
              </a:solidFill>
            </a:endParaRPr>
          </a:p>
          <a:p>
            <a:pPr indent="-342900" lvl="0" marL="457200" rtl="0" algn="l">
              <a:spcBef>
                <a:spcPts val="0"/>
              </a:spcBef>
              <a:spcAft>
                <a:spcPts val="0"/>
              </a:spcAft>
              <a:buClr>
                <a:schemeClr val="dk1"/>
              </a:buClr>
              <a:buSzPts val="1800"/>
              <a:buChar char="●"/>
            </a:pPr>
            <a:r>
              <a:rPr lang="ja" sz="1800">
                <a:solidFill>
                  <a:schemeClr val="dk1"/>
                </a:solidFill>
              </a:rPr>
              <a:t>stride                       　　: カーネルを適用させる際にズラす幅</a:t>
            </a:r>
            <a:endParaRPr sz="1800">
              <a:solidFill>
                <a:schemeClr val="dk1"/>
              </a:solidFill>
            </a:endParaRPr>
          </a:p>
          <a:p>
            <a:pPr indent="-342900" lvl="0" marL="457200" rtl="0" algn="l">
              <a:spcBef>
                <a:spcPts val="0"/>
              </a:spcBef>
              <a:spcAft>
                <a:spcPts val="0"/>
              </a:spcAft>
              <a:buClr>
                <a:schemeClr val="dk1"/>
              </a:buClr>
              <a:buSzPts val="1800"/>
              <a:buChar char="●"/>
            </a:pPr>
            <a:r>
              <a:rPr lang="ja" sz="1800">
                <a:solidFill>
                  <a:schemeClr val="dk1"/>
                </a:solidFill>
              </a:rPr>
              <a:t>padding                   　　: </a:t>
            </a:r>
            <a:r>
              <a:rPr lang="ja" sz="1800">
                <a:solidFill>
                  <a:schemeClr val="dk1"/>
                </a:solidFill>
              </a:rPr>
              <a:t>入力サイズの補正幅</a:t>
            </a:r>
            <a:br>
              <a:rPr lang="ja" sz="1800">
                <a:solidFill>
                  <a:schemeClr val="dk1"/>
                </a:solidFill>
              </a:rPr>
            </a:br>
            <a:r>
              <a:rPr lang="ja" sz="1800">
                <a:solidFill>
                  <a:schemeClr val="dk1"/>
                </a:solidFill>
              </a:rPr>
              <a:t>　　　　　　　　　　　 ※ 入力データの端に付け足しを行う</a:t>
            </a:r>
            <a:endParaRPr sz="1800">
              <a:solidFill>
                <a:schemeClr val="dk1"/>
              </a:solidFill>
            </a:endParaRPr>
          </a:p>
        </p:txBody>
      </p:sp>
      <p:pic>
        <p:nvPicPr>
          <p:cNvPr id="151" name="Google Shape;151;p21"/>
          <p:cNvPicPr preferRelativeResize="0"/>
          <p:nvPr/>
        </p:nvPicPr>
        <p:blipFill>
          <a:blip r:embed="rId4">
            <a:alphaModFix/>
          </a:blip>
          <a:stretch>
            <a:fillRect/>
          </a:stretch>
        </p:blipFill>
        <p:spPr>
          <a:xfrm>
            <a:off x="6067869" y="156293"/>
            <a:ext cx="2605800" cy="1084625"/>
          </a:xfrm>
          <a:prstGeom prst="rect">
            <a:avLst/>
          </a:prstGeom>
          <a:noFill/>
          <a:ln>
            <a:noFill/>
          </a:ln>
        </p:spPr>
      </p:pic>
      <p:sp>
        <p:nvSpPr>
          <p:cNvPr id="152" name="Google Shape;152;p21"/>
          <p:cNvSpPr txBox="1"/>
          <p:nvPr/>
        </p:nvSpPr>
        <p:spPr>
          <a:xfrm>
            <a:off x="6636325" y="1252100"/>
            <a:ext cx="135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000">
                <a:solidFill>
                  <a:schemeClr val="dk2"/>
                </a:solidFill>
              </a:rPr>
              <a:t>padding イメージ図</a:t>
            </a:r>
            <a:endParaRPr sz="10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PyTorch で</a:t>
            </a:r>
            <a:r>
              <a:rPr lang="ja"/>
              <a:t>の実装（補足）</a:t>
            </a:r>
            <a:endParaRPr/>
          </a:p>
        </p:txBody>
      </p:sp>
      <p:sp>
        <p:nvSpPr>
          <p:cNvPr id="158" name="Google Shape;15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solidFill>
                  <a:schemeClr val="dk1"/>
                </a:solidFill>
              </a:rPr>
              <a:t>畳み込み処理を掛けた後の出力の大きさは</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ja">
                <a:solidFill>
                  <a:schemeClr val="dk1"/>
                </a:solidFill>
              </a:rPr>
              <a:t>と定義される（かなり簡素化してます）</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ja">
                <a:solidFill>
                  <a:schemeClr val="dk1"/>
                </a:solidFill>
              </a:rPr>
              <a:t>この式を元に出力が所望の大きさになるように前スライドの</a:t>
            </a:r>
            <a:br>
              <a:rPr lang="ja">
                <a:solidFill>
                  <a:schemeClr val="dk1"/>
                </a:solidFill>
              </a:rPr>
            </a:br>
            <a:r>
              <a:rPr lang="ja">
                <a:solidFill>
                  <a:schemeClr val="dk1"/>
                </a:solidFill>
              </a:rPr>
              <a:t>引数からパラメーターを指定する</a:t>
            </a:r>
            <a:endParaRPr>
              <a:solidFill>
                <a:schemeClr val="dk1"/>
              </a:solidFill>
            </a:endParaRPr>
          </a:p>
        </p:txBody>
      </p:sp>
      <p:pic>
        <p:nvPicPr>
          <p:cNvPr id="159" name="Google Shape;159;p22"/>
          <p:cNvPicPr preferRelativeResize="0"/>
          <p:nvPr/>
        </p:nvPicPr>
        <p:blipFill>
          <a:blip r:embed="rId3">
            <a:alphaModFix/>
          </a:blip>
          <a:stretch>
            <a:fillRect/>
          </a:stretch>
        </p:blipFill>
        <p:spPr>
          <a:xfrm>
            <a:off x="784945" y="1694395"/>
            <a:ext cx="2880125" cy="785500"/>
          </a:xfrm>
          <a:prstGeom prst="rect">
            <a:avLst/>
          </a:prstGeom>
          <a:noFill/>
          <a:ln>
            <a:noFill/>
          </a:ln>
        </p:spPr>
      </p:pic>
      <p:pic>
        <p:nvPicPr>
          <p:cNvPr id="160" name="Google Shape;160;p22"/>
          <p:cNvPicPr preferRelativeResize="0"/>
          <p:nvPr/>
        </p:nvPicPr>
        <p:blipFill>
          <a:blip r:embed="rId4">
            <a:alphaModFix/>
          </a:blip>
          <a:stretch>
            <a:fillRect/>
          </a:stretch>
        </p:blipFill>
        <p:spPr>
          <a:xfrm>
            <a:off x="5314800" y="1215372"/>
            <a:ext cx="2030575" cy="16231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