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B92076-966B-42A3-8901-254F337EF16A}">
  <a:tblStyle styleId="{30B92076-966B-42A3-8901-254F337EF1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02f0de45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02f0de4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02f0de45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02f0de45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02f0de4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02f0de4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02f0de45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02f0de45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02f0de45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02f0de4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02f0de45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02f0de45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e2793ad32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e2793ad32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9f1c68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9f1c68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02f0de45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02f0de45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02f0de45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02f0de45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02f0de4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02f0de4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9f1c68f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9f1c68f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e2793ad32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e2793ad32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9f1c68f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9f1c68f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02f0de4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02f0de4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02f0de4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02f0de4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02f0de4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02f0de4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02f0de4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02f0de4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02f0de4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02f0de4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02f0de45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02f0de45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02f0de45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02f0de45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99350"/>
            <a:ext cx="8520600" cy="10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PyTorch</a:t>
            </a:r>
            <a:r>
              <a:rPr lang="ja"/>
              <a:t>講座　第三回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94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杉本　晃輔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構成要素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Deep Learningを実行するために必要な構成要素は大きく分けて、</a:t>
            </a:r>
            <a:br>
              <a:rPr lang="ja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モデル</a:t>
            </a:r>
            <a:br>
              <a:rPr lang="ja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データセット・データローダー</a:t>
            </a:r>
            <a:br>
              <a:rPr lang="ja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トレーニング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solidFill>
                  <a:schemeClr val="dk1"/>
                </a:solidFill>
              </a:rPr>
              <a:t>　</a:t>
            </a:r>
            <a:r>
              <a:rPr lang="ja">
                <a:solidFill>
                  <a:schemeClr val="dk1"/>
                </a:solidFill>
              </a:rPr>
              <a:t>　の 3 つ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PyTorch - </a:t>
            </a:r>
            <a:r>
              <a:rPr lang="ja"/>
              <a:t>モデル</a:t>
            </a:r>
            <a:r>
              <a:rPr lang="ja"/>
              <a:t> -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情報を入力し、特定の形式で出力するまでの一連の処理を担当</a:t>
            </a:r>
            <a:br>
              <a:rPr lang="ja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入力：画像、音声、自然言語 etc…</a:t>
            </a:r>
            <a:br>
              <a:rPr lang="ja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出力：タスクによって異なる</a:t>
            </a:r>
            <a:br>
              <a:rPr lang="ja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ja">
                <a:solidFill>
                  <a:schemeClr val="dk1"/>
                </a:solidFill>
              </a:rPr>
              <a:t>画像分類・認識 ： 確率値</a:t>
            </a:r>
            <a:br>
              <a:rPr lang="ja">
                <a:solidFill>
                  <a:schemeClr val="dk1"/>
                </a:solidFill>
              </a:rPr>
            </a:br>
            <a:endParaRPr sz="2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ja">
                <a:solidFill>
                  <a:schemeClr val="dk1"/>
                </a:solidFill>
              </a:rPr>
              <a:t>物体検出：Bounding Box</a:t>
            </a:r>
            <a:br>
              <a:rPr lang="ja">
                <a:solidFill>
                  <a:schemeClr val="dk1"/>
                </a:solidFill>
              </a:rPr>
            </a:br>
            <a:endParaRPr sz="2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ja">
                <a:solidFill>
                  <a:schemeClr val="dk1"/>
                </a:solidFill>
              </a:rPr>
              <a:t>画像合成・音声合成：画像、音声（合成対象）</a:t>
            </a:r>
            <a:br>
              <a:rPr lang="ja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Neural Networkに相当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599" y="1843475"/>
            <a:ext cx="2646625" cy="18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PyTorch - </a:t>
            </a:r>
            <a:r>
              <a:rPr lang="ja"/>
              <a:t>データセット・データローダー</a:t>
            </a:r>
            <a:r>
              <a:rPr lang="ja"/>
              <a:t> -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読み込み・前処理など、学習に用いるデータ関連全ての処理を担当</a:t>
            </a:r>
            <a:br>
              <a:rPr lang="ja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データセット：データを読み込み、前処理を施して返すまでの流れを記述</a:t>
            </a:r>
            <a:br>
              <a:rPr lang="ja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データローダー：データセットからデータを1つ受け取り、バッチ化する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700" y="2497275"/>
            <a:ext cx="3734775" cy="24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PyTorch - </a:t>
            </a:r>
            <a:r>
              <a:rPr lang="ja"/>
              <a:t>トレーニング</a:t>
            </a:r>
            <a:r>
              <a:rPr lang="ja"/>
              <a:t> -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前述したモデル・データローダーを使って、モデルを学習させる処理を記述</a:t>
            </a:r>
            <a:br>
              <a:rPr lang="ja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データローダーからデータを受け取る</a:t>
            </a:r>
            <a:br>
              <a:rPr lang="ja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受け取ったデータをモデルに入力</a:t>
            </a:r>
            <a:br>
              <a:rPr lang="ja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モデルからの出力を受け取る</a:t>
            </a:r>
            <a:br>
              <a:rPr lang="ja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出力を使って誤差を算出</a:t>
            </a:r>
            <a:br>
              <a:rPr lang="ja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誤差を使って重みを更新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Tensor型</a:t>
            </a:r>
            <a:r>
              <a:rPr lang="ja"/>
              <a:t>について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PyTorchのモデルへ入力する際には、torch.Tensor型である必要がある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Numpyと同じく多次元配列を扱うためのデータ型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モデルの学習に必要な「勾配」を保持できる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GPUを利用した高速な計算をサポート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u="sng">
                <a:solidFill>
                  <a:srgbClr val="F6B26B"/>
                </a:solidFill>
              </a:rPr>
              <a:t>基本的にNumpyで可能な操作はTensorでも可能</a:t>
            </a:r>
            <a:endParaRPr u="sng"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Tensor</a:t>
            </a:r>
            <a:r>
              <a:rPr lang="ja"/>
              <a:t>に対する操作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Tensor作成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torch.zeros = np.zeros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torch.ones  = np.ones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torch.full      = np.full</a:t>
            </a:r>
            <a:br>
              <a:rPr lang="ja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NumpyからTensor作成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メモリ共有：torch.from_numpy( numpy配列 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メモリ非共有：torch.tensor( numpy配列 )</a:t>
            </a:r>
            <a:br>
              <a:rPr lang="ja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形状を確認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torch.Tensor.size = np.ndarray.shape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軸入れ替え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torch.permute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874" y="100450"/>
            <a:ext cx="3162124" cy="314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050" y="3182650"/>
            <a:ext cx="2560675" cy="18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演習１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PyTorch講座２で用いた以下のデータ（3クラス、各クラス5人、2科目）</a:t>
            </a:r>
            <a:br>
              <a:rPr lang="ja">
                <a:solidFill>
                  <a:schemeClr val="dk1"/>
                </a:solidFill>
              </a:rPr>
            </a:b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 = np.array([</a:t>
            </a:r>
            <a:b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78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67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82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88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b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68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78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76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b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84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88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87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68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72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73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ja" sz="120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ja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]]])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chemeClr val="dk1"/>
                </a:solidFill>
              </a:rPr>
              <a:t>問題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ja" sz="1600">
                <a:solidFill>
                  <a:schemeClr val="dk1"/>
                </a:solidFill>
              </a:rPr>
              <a:t>Numpy 配列を Tensor に変換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ja" sz="1600">
                <a:solidFill>
                  <a:schemeClr val="dk1"/>
                </a:solidFill>
              </a:rPr>
              <a:t>2科目、3クラス、各クラス5人に並び変える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ja" sz="1600">
                <a:solidFill>
                  <a:schemeClr val="dk1"/>
                </a:solidFill>
              </a:rPr>
              <a:t>2で作成したデータから</a:t>
            </a:r>
            <a:r>
              <a:rPr lang="ja" sz="1600">
                <a:solidFill>
                  <a:schemeClr val="dk1"/>
                </a:solidFill>
              </a:rPr>
              <a:t>クラスごと、個々人の2科目合計点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ja" sz="1600">
                <a:solidFill>
                  <a:schemeClr val="dk1"/>
                </a:solidFill>
              </a:rPr>
              <a:t>3で作成したデータからクラスごと、2科目合計点の平均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ja" sz="1600">
                <a:solidFill>
                  <a:schemeClr val="dk1"/>
                </a:solidFill>
              </a:rPr>
              <a:t>3で作成したデータからtorch.meanを使わずに4と同様のものを導出</a:t>
            </a:r>
            <a:br>
              <a:rPr lang="ja" sz="1600">
                <a:solidFill>
                  <a:schemeClr val="dk1"/>
                </a:solidFill>
              </a:rPr>
            </a:br>
            <a:r>
              <a:rPr lang="ja" sz="1600">
                <a:solidFill>
                  <a:schemeClr val="dk1"/>
                </a:solidFill>
              </a:rPr>
              <a:t>※ ハードコーディングはしないこと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914800" y="1682975"/>
            <a:ext cx="3101700" cy="184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Tips: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torch.mean を使うときは中身のデータが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float でないとエラーが…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tensor メソッドで引数指</a:t>
            </a:r>
            <a:r>
              <a:rPr lang="ja" sz="1200">
                <a:solidFill>
                  <a:schemeClr val="dk2"/>
                </a:solidFill>
              </a:rPr>
              <a:t>定か、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　⇒ torch.tensor(~, dtype=float)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float() メソッドの利用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　⇒ torch.Tensor.float()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解答例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右図のようになればok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750" y="1017713"/>
            <a:ext cx="45720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2225700"/>
            <a:ext cx="85206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620"/>
              <a:t>モデル</a:t>
            </a:r>
            <a:r>
              <a:rPr lang="ja" sz="3620"/>
              <a:t>の基礎</a:t>
            </a:r>
            <a:endParaRPr sz="36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モデルの作成（基礎）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モデルは nn.Module を必ず継承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__init__ : </a:t>
            </a:r>
            <a:br>
              <a:rPr lang="ja">
                <a:solidFill>
                  <a:schemeClr val="dk1"/>
                </a:solidFill>
              </a:rPr>
            </a:br>
            <a:r>
              <a:rPr lang="ja">
                <a:solidFill>
                  <a:schemeClr val="dk1"/>
                </a:solidFill>
              </a:rPr>
              <a:t>モデルの構成要素を記述</a:t>
            </a:r>
            <a:br>
              <a:rPr lang="ja">
                <a:solidFill>
                  <a:schemeClr val="dk1"/>
                </a:solidFill>
              </a:rPr>
            </a:br>
            <a:r>
              <a:rPr lang="ja">
                <a:solidFill>
                  <a:schemeClr val="dk1"/>
                </a:solidFill>
              </a:rPr>
              <a:t>super().__init__() は継承元の関数を引き継ぐため必須</a:t>
            </a:r>
            <a:br>
              <a:rPr lang="ja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forward : </a:t>
            </a:r>
            <a:br>
              <a:rPr lang="ja">
                <a:solidFill>
                  <a:schemeClr val="dk1"/>
                </a:solidFill>
              </a:rPr>
            </a:br>
            <a:r>
              <a:rPr lang="ja">
                <a:solidFill>
                  <a:schemeClr val="dk1"/>
                </a:solidFill>
              </a:rPr>
              <a:t>入力から出力までの処理を記述</a:t>
            </a:r>
            <a:br>
              <a:rPr lang="ja">
                <a:solidFill>
                  <a:schemeClr val="dk1"/>
                </a:solidFill>
              </a:rPr>
            </a:br>
            <a:r>
              <a:rPr lang="ja">
                <a:solidFill>
                  <a:schemeClr val="dk1"/>
                </a:solidFill>
              </a:rPr>
              <a:t>引数にモデルの入力を与える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075" y="2787699"/>
            <a:ext cx="3505224" cy="21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前回のおさらい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Pythonを使ってクラスを実装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意味のある数値の集合を作ることが可能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集合に対して一括で操作が可能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PythonのライブラリであるNumpyの基礎を学習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多次元配列を扱うことが可能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多次元配列に対して一括・高速に処理を施すことが可能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モデルの作成（補足）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init で定義したものはインスタンス作成時に</a:t>
            </a:r>
            <a:br>
              <a:rPr lang="ja">
                <a:solidFill>
                  <a:schemeClr val="dk1"/>
                </a:solidFill>
              </a:rPr>
            </a:br>
            <a:r>
              <a:rPr lang="ja">
                <a:solidFill>
                  <a:schemeClr val="dk1"/>
                </a:solidFill>
              </a:rPr>
              <a:t>初期値として引数で与えることが可能</a:t>
            </a:r>
            <a:br>
              <a:rPr lang="ja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forward は 2 通りの呼び出し方法が存在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75" y="3129371"/>
            <a:ext cx="4816050" cy="14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477" y="405725"/>
            <a:ext cx="3585401" cy="39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演習２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1"/>
                </a:solidFill>
              </a:rPr>
              <a:t>問題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>
                <a:solidFill>
                  <a:schemeClr val="dk1"/>
                </a:solidFill>
              </a:rPr>
              <a:t>クラス変数として、mytensor, elem_add, elem_multiply を持ち、</a:t>
            </a:r>
            <a:br>
              <a:rPr lang="ja">
                <a:solidFill>
                  <a:schemeClr val="dk1"/>
                </a:solidFill>
              </a:rPr>
            </a:br>
            <a:r>
              <a:rPr lang="ja">
                <a:solidFill>
                  <a:schemeClr val="dk1"/>
                </a:solidFill>
              </a:rPr>
              <a:t>__init__ で引数からそれらのクラス変数を初期化する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>
                <a:solidFill>
                  <a:schemeClr val="dk1"/>
                </a:solidFill>
              </a:rPr>
              <a:t>モデルの呼び出しの際に、入力と self.my</a:t>
            </a:r>
            <a:r>
              <a:rPr lang="ja">
                <a:solidFill>
                  <a:schemeClr val="dk1"/>
                </a:solidFill>
              </a:rPr>
              <a:t>tensor</a:t>
            </a:r>
            <a:r>
              <a:rPr lang="ja">
                <a:solidFill>
                  <a:schemeClr val="dk1"/>
                </a:solidFill>
              </a:rPr>
              <a:t> を足し合わせる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>
                <a:solidFill>
                  <a:schemeClr val="dk1"/>
                </a:solidFill>
              </a:rPr>
              <a:t>2 の操作後のテンソル全体に self.</a:t>
            </a:r>
            <a:r>
              <a:rPr lang="ja">
                <a:solidFill>
                  <a:schemeClr val="dk1"/>
                </a:solidFill>
              </a:rPr>
              <a:t>elem_add</a:t>
            </a:r>
            <a:r>
              <a:rPr lang="ja">
                <a:solidFill>
                  <a:schemeClr val="dk1"/>
                </a:solidFill>
              </a:rPr>
              <a:t> を加算する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>
                <a:solidFill>
                  <a:schemeClr val="dk1"/>
                </a:solidFill>
              </a:rPr>
              <a:t>3 の操作後のテンソル全体に self.</a:t>
            </a:r>
            <a:r>
              <a:rPr lang="ja">
                <a:solidFill>
                  <a:schemeClr val="dk1"/>
                </a:solidFill>
              </a:rPr>
              <a:t>elem_multiply</a:t>
            </a:r>
            <a:r>
              <a:rPr lang="ja">
                <a:solidFill>
                  <a:schemeClr val="dk1"/>
                </a:solidFill>
              </a:rPr>
              <a:t> を乗算する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>
                <a:solidFill>
                  <a:schemeClr val="dk1"/>
                </a:solidFill>
              </a:rPr>
              <a:t>2, 3, 4 操作後のテンソルを出力する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solidFill>
                  <a:schemeClr val="dk1"/>
                </a:solidFill>
              </a:rPr>
              <a:t>以上の条件をすべて満たすモデルのクラスを作成してください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解答例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>
                <a:solidFill>
                  <a:schemeClr val="dk1"/>
                </a:solidFill>
              </a:rPr>
              <a:t>右図のように指定して、左図のようになればok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50" y="1907750"/>
            <a:ext cx="4848350" cy="25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25" y="1907750"/>
            <a:ext cx="3710100" cy="17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25700"/>
            <a:ext cx="85206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620"/>
              <a:t>Deep Learningの基礎</a:t>
            </a:r>
            <a:endParaRPr sz="36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Deep Learning</a:t>
            </a:r>
            <a:r>
              <a:rPr lang="ja"/>
              <a:t>とは？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深層学習と呼ばれる、機械学習手法の一種</a:t>
            </a:r>
            <a:br>
              <a:rPr lang="ja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Neural Networkと呼ばれる、人の</a:t>
            </a:r>
            <a:r>
              <a:rPr lang="ja">
                <a:solidFill>
                  <a:schemeClr val="dk1"/>
                </a:solidFill>
              </a:rPr>
              <a:t>脳神経細胞</a:t>
            </a:r>
            <a:r>
              <a:rPr lang="ja">
                <a:solidFill>
                  <a:schemeClr val="dk1"/>
                </a:solidFill>
              </a:rPr>
              <a:t>の仕組みを模したモノを利用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5889" l="15139" r="6008" t="14846"/>
          <a:stretch/>
        </p:blipFill>
        <p:spPr>
          <a:xfrm>
            <a:off x="3776290" y="2514871"/>
            <a:ext cx="3772248" cy="20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571900" y="4420725"/>
            <a:ext cx="25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図１：Neural Network 模式図（全結合）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NNの</a:t>
            </a:r>
            <a:r>
              <a:rPr lang="ja"/>
              <a:t>仕組み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学習アルゴリズムとして「Backpropagation（誤差逆伝播法）」を利用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誤差を伝播するにあたり、</a:t>
            </a:r>
            <a:r>
              <a:rPr lang="ja" u="sng">
                <a:solidFill>
                  <a:schemeClr val="dk1"/>
                </a:solidFill>
              </a:rPr>
              <a:t>「勾配降下法」</a:t>
            </a:r>
            <a:r>
              <a:rPr lang="ja">
                <a:solidFill>
                  <a:schemeClr val="dk1"/>
                </a:solidFill>
              </a:rPr>
              <a:t>と呼ばれるアルゴリズムも利用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600" y="1976275"/>
            <a:ext cx="4106601" cy="27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30875" y="2445025"/>
            <a:ext cx="37692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お気持ち的には、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誤差を重みで偏微分して得られる変化分だけ</a:t>
            </a:r>
            <a:br>
              <a:rPr lang="ja">
                <a:solidFill>
                  <a:schemeClr val="dk1"/>
                </a:solidFill>
              </a:rPr>
            </a:br>
            <a:r>
              <a:rPr lang="ja">
                <a:solidFill>
                  <a:schemeClr val="dk1"/>
                </a:solidFill>
              </a:rPr>
              <a:t>重みを更新していくアルゴリズム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3" name="Google Shape;83;p17"/>
          <p:cNvCxnSpPr/>
          <p:nvPr/>
        </p:nvCxnSpPr>
        <p:spPr>
          <a:xfrm flipH="1" rot="10800000">
            <a:off x="2028275" y="1827400"/>
            <a:ext cx="23763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7"/>
          <p:cNvSpPr txBox="1"/>
          <p:nvPr/>
        </p:nvSpPr>
        <p:spPr>
          <a:xfrm>
            <a:off x="5973175" y="4703625"/>
            <a:ext cx="25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図２：</a:t>
            </a:r>
            <a:r>
              <a:rPr lang="ja" sz="1000">
                <a:solidFill>
                  <a:schemeClr val="dk2"/>
                </a:solidFill>
              </a:rPr>
              <a:t>誤差逆伝播法 模式図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実装方法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Deep Learningを行う上で必要な機能が詰め込まれたフレームワークが</a:t>
            </a:r>
            <a:br>
              <a:rPr lang="ja">
                <a:solidFill>
                  <a:schemeClr val="dk1"/>
                </a:solidFill>
              </a:rPr>
            </a:br>
            <a:r>
              <a:rPr lang="ja">
                <a:solidFill>
                  <a:schemeClr val="dk1"/>
                </a:solidFill>
              </a:rPr>
              <a:t>Pythonのライブラリとしていくつか提供されている</a:t>
            </a:r>
            <a:br>
              <a:rPr lang="ja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PyTorch：FacebookのAI Research labによって2016年に開発</a:t>
            </a:r>
            <a:br>
              <a:rPr lang="ja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TensorFlow：Googleによって2015年に開発</a:t>
            </a:r>
            <a:br>
              <a:rPr lang="ja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ja">
                <a:solidFill>
                  <a:schemeClr val="dk1"/>
                </a:solidFill>
              </a:rPr>
              <a:t>Keras：Googleの1エンジニアによって2015年に開発、現在はTensorFlowがサポート</a:t>
            </a:r>
            <a:br>
              <a:rPr lang="ja">
                <a:solidFill>
                  <a:schemeClr val="dk1"/>
                </a:solidFill>
              </a:rPr>
            </a:br>
            <a:r>
              <a:rPr lang="ja">
                <a:solidFill>
                  <a:schemeClr val="dk1"/>
                </a:solidFill>
              </a:rPr>
              <a:t>         　（お気持ち的にはTensorFlowを楽に使うためのライブラリ）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9"/>
          <p:cNvGraphicFramePr/>
          <p:nvPr/>
        </p:nvGraphicFramePr>
        <p:xfrm>
          <a:off x="952500" y="14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{30B92076-966B-42A3-8901-254F337EF16A}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\ Framework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PyTorch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TensorFlow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Keras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実行速度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速い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速い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遅い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カスタマイズ性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高い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高い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低い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可読性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低い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低い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高い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互換性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高い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低い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低い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このフレームワークでしかできないこと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ー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int8</a:t>
                      </a:r>
                      <a:r>
                        <a:rPr lang="ja"/>
                        <a:t>への量子化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TensorFlow</a:t>
                      </a:r>
                      <a:r>
                        <a:rPr lang="ja"/>
                        <a:t>と同様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9"/>
          <p:cNvSpPr txBox="1"/>
          <p:nvPr/>
        </p:nvSpPr>
        <p:spPr>
          <a:xfrm>
            <a:off x="449400" y="287925"/>
            <a:ext cx="824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/>
              <a:t>（</a:t>
            </a:r>
            <a:r>
              <a:rPr lang="ja" sz="2500"/>
              <a:t>少し偏見が入っているかもしれない）</a:t>
            </a:r>
            <a:br>
              <a:rPr lang="ja" sz="2500"/>
            </a:br>
            <a:r>
              <a:rPr lang="ja" sz="2500"/>
              <a:t>　フレームワーク比較表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20"/>
          <p:cNvGraphicFramePr/>
          <p:nvPr/>
        </p:nvGraphicFramePr>
        <p:xfrm>
          <a:off x="952500" y="14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{30B92076-966B-42A3-8901-254F337EF16A}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\ Framework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PyTorch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TensorFlow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Keras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実行速度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速い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速い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遅い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カスタマイズ性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高い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高い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皆無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可読性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低い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低い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高い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互換性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高い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低い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低い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このフレームワークでしかできないこと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ー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int8への量子化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TensorFlowと同様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20"/>
          <p:cNvSpPr txBox="1"/>
          <p:nvPr/>
        </p:nvSpPr>
        <p:spPr>
          <a:xfrm>
            <a:off x="449400" y="287925"/>
            <a:ext cx="824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/>
              <a:t>（少し偏見が入っているかもしれない）</a:t>
            </a:r>
            <a:br>
              <a:rPr lang="ja" sz="2500"/>
            </a:br>
            <a:r>
              <a:rPr lang="ja" sz="2500"/>
              <a:t>　フレームワーク比較表</a:t>
            </a:r>
            <a:endParaRPr sz="2500"/>
          </a:p>
        </p:txBody>
      </p:sp>
      <p:sp>
        <p:nvSpPr>
          <p:cNvPr id="103" name="Google Shape;103;p20"/>
          <p:cNvSpPr txBox="1"/>
          <p:nvPr/>
        </p:nvSpPr>
        <p:spPr>
          <a:xfrm>
            <a:off x="952500" y="4240450"/>
            <a:ext cx="634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⇒ </a:t>
            </a:r>
            <a:r>
              <a:rPr lang="ja" sz="1600"/>
              <a:t>今回はバランスが良く、互換性の高いPyTorchを学習する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225700"/>
            <a:ext cx="85206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620"/>
              <a:t>PyTorch</a:t>
            </a:r>
            <a:r>
              <a:rPr lang="ja" sz="3620"/>
              <a:t>の基礎</a:t>
            </a:r>
            <a:endParaRPr sz="36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