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jHHSHJuM5r7f9BSZIQ1ilbVEA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c1fc1d9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c1fc1d9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801c8595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801c8595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801c85953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801c85953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c1fc1d97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c1fc1d97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801c8595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801c8595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3b0ff8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3b0ff8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43520e1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43520e1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43520e1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43520e1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43520e1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43520e1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b0ff8f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b0ff8f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c1fc1d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c1fc1d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b0ff8f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b0ff8f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7c1fc1d9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7c1fc1d9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3520e19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43520e1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801c85953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801c85953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c1fc1d9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c1fc1d9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ytorch.org/vision/main/models/generated/torchvision.models.resnet18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249900"/>
            <a:ext cx="8520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/>
              <a:t>PyTorch 講座 8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239850"/>
            <a:ext cx="852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>
                <a:solidFill>
                  <a:schemeClr val="dk1"/>
                </a:solidFill>
              </a:rPr>
              <a:t>肥田　歩華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a7c1fc1d97_1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363" y="2969175"/>
            <a:ext cx="2974537" cy="2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a7c1fc1d97_1_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ja"/>
              <a:t>Momentum SGD</a:t>
            </a:r>
            <a:endParaRPr sz="2750"/>
          </a:p>
        </p:txBody>
      </p:sp>
      <p:sp>
        <p:nvSpPr>
          <p:cNvPr id="138" name="Google Shape;138;g2a7c1fc1d97_1_163"/>
          <p:cNvSpPr txBox="1"/>
          <p:nvPr>
            <p:ph idx="1" type="body"/>
          </p:nvPr>
        </p:nvSpPr>
        <p:spPr>
          <a:xfrm>
            <a:off x="311700" y="2480125"/>
            <a:ext cx="6395700" cy="2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SGDに慣性の概念を取り入れたもの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Momentum：「運動量」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同一方向への移動の積み重ねで加速する(収束が速い)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ちょっとした山や平地も乗り越えられる(局所解の回避)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2a7c1fc1d97_1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4"/>
            <a:ext cx="8520599" cy="104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a7c1fc1d97_1_163"/>
          <p:cNvSpPr/>
          <p:nvPr/>
        </p:nvSpPr>
        <p:spPr>
          <a:xfrm>
            <a:off x="5534450" y="1282825"/>
            <a:ext cx="1173000" cy="25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01c85953_3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AdaGrad</a:t>
            </a:r>
            <a:endParaRPr/>
          </a:p>
        </p:txBody>
      </p:sp>
      <p:sp>
        <p:nvSpPr>
          <p:cNvPr id="146" name="Google Shape;146;g2a801c85953_3_91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学習が進むにつれて学習率を小さくしていく手法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最初は大きく学習し、次第に小さく学習する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過去の勾配の二乗和を保持し、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平方の逆数を学習率に乗算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2a801c85953_3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461" y="2969175"/>
            <a:ext cx="3046339" cy="21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a801c85953_3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5"/>
            <a:ext cx="8520601" cy="113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a801c85953_3_91"/>
          <p:cNvPicPr preferRelativeResize="0"/>
          <p:nvPr/>
        </p:nvPicPr>
        <p:blipFill rotWithShape="1">
          <a:blip r:embed="rId5">
            <a:alphaModFix/>
          </a:blip>
          <a:srcRect b="8773" l="10063" r="11866" t="7983"/>
          <a:stretch/>
        </p:blipFill>
        <p:spPr>
          <a:xfrm>
            <a:off x="3564550" y="3427975"/>
            <a:ext cx="2014176" cy="1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01c85953_3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RMSProp</a:t>
            </a:r>
            <a:endParaRPr/>
          </a:p>
        </p:txBody>
      </p:sp>
      <p:sp>
        <p:nvSpPr>
          <p:cNvPr id="155" name="Google Shape;155;g2a801c85953_3_108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AdaGradは一度学習率が小さくなると学習されなくなる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過去の勾配を徐々に忘れて、新しい勾配の情報を大きく反映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移動指数平均を用いて、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過去の勾配を指数関数的にスケールダウンさせる</a:t>
            </a:r>
            <a:endParaRPr/>
          </a:p>
        </p:txBody>
      </p:sp>
      <p:pic>
        <p:nvPicPr>
          <p:cNvPr id="156" name="Google Shape;156;g2a801c85953_3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8520601" cy="11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a801c85953_3_108"/>
          <p:cNvSpPr/>
          <p:nvPr/>
        </p:nvSpPr>
        <p:spPr>
          <a:xfrm rot="-5400000">
            <a:off x="360500" y="3152250"/>
            <a:ext cx="390900" cy="37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2a801c85953_3_108"/>
          <p:cNvPicPr preferRelativeResize="0"/>
          <p:nvPr/>
        </p:nvPicPr>
        <p:blipFill rotWithShape="1">
          <a:blip r:embed="rId4">
            <a:alphaModFix/>
          </a:blip>
          <a:srcRect b="13608" l="7694" r="5941" t="9331"/>
          <a:stretch/>
        </p:blipFill>
        <p:spPr>
          <a:xfrm>
            <a:off x="6108978" y="3753300"/>
            <a:ext cx="2711297" cy="1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c1fc1d97_1_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Adam</a:t>
            </a:r>
            <a:endParaRPr/>
          </a:p>
        </p:txBody>
      </p:sp>
      <p:sp>
        <p:nvSpPr>
          <p:cNvPr id="164" name="Google Shape;164;g2a7c1fc1d97_1_156"/>
          <p:cNvSpPr txBox="1"/>
          <p:nvPr>
            <p:ph idx="1" type="body"/>
          </p:nvPr>
        </p:nvSpPr>
        <p:spPr>
          <a:xfrm>
            <a:off x="311700" y="2370175"/>
            <a:ext cx="59925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  <a:highlight>
                  <a:srgbClr val="FFFFFF"/>
                </a:highlight>
              </a:rPr>
              <a:t>momentumSGDとRMSpropを組み合わせたアルゴリズム</a:t>
            </a:r>
            <a:endParaRPr/>
          </a:p>
        </p:txBody>
      </p:sp>
      <p:pic>
        <p:nvPicPr>
          <p:cNvPr id="165" name="Google Shape;165;g2a7c1fc1d97_1_156"/>
          <p:cNvPicPr preferRelativeResize="0"/>
          <p:nvPr/>
        </p:nvPicPr>
        <p:blipFill rotWithShape="1">
          <a:blip r:embed="rId3">
            <a:alphaModFix/>
          </a:blip>
          <a:srcRect b="5249" l="0" r="0" t="0"/>
          <a:stretch/>
        </p:blipFill>
        <p:spPr>
          <a:xfrm>
            <a:off x="311700" y="1076275"/>
            <a:ext cx="8520599" cy="11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a7c1fc1d97_1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544" y="2740575"/>
            <a:ext cx="3272357" cy="24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a7c1fc1d97_1_156"/>
          <p:cNvPicPr preferRelativeResize="0"/>
          <p:nvPr/>
        </p:nvPicPr>
        <p:blipFill rotWithShape="1">
          <a:blip r:embed="rId5">
            <a:alphaModFix/>
          </a:blip>
          <a:srcRect b="5227" l="7172" r="7843" t="6175"/>
          <a:stretch/>
        </p:blipFill>
        <p:spPr>
          <a:xfrm>
            <a:off x="1139848" y="2842975"/>
            <a:ext cx="2587052" cy="21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801c85953_5_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課題説明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3b0ff8fa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78" name="Google Shape;178;g263b0ff8fa3_0_0"/>
          <p:cNvSpPr txBox="1"/>
          <p:nvPr>
            <p:ph idx="1" type="body"/>
          </p:nvPr>
        </p:nvSpPr>
        <p:spPr>
          <a:xfrm>
            <a:off x="311700" y="1152475"/>
            <a:ext cx="8801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（</a:t>
            </a:r>
            <a:r>
              <a:rPr b="1" lang="ja">
                <a:solidFill>
                  <a:schemeClr val="dk1"/>
                </a:solidFill>
              </a:rPr>
              <a:t>必須）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画像分類モデルを自前で組んで、CIFAR-10テストデータで分類精度55%以上を達成する。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実装するファイル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dataset.py : データセットの読み込み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model.py : モデルの作成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train.py : モデルの学習・保存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evaluation.py : </a:t>
            </a:r>
            <a:r>
              <a:rPr lang="ja">
                <a:solidFill>
                  <a:srgbClr val="1D1C1D"/>
                </a:solidFill>
              </a:rPr>
              <a:t>保存したモデルを読み込み、テストデータで精度を評価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（任意）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	ResNet18で学習を行い、自分で組んだモデルと分類精度を比較する。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TorchvisionからResNetを利用することができる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ja" sz="1400" u="sng">
                <a:solidFill>
                  <a:schemeClr val="hlink"/>
                </a:solidFill>
                <a:hlinkClick r:id="rId3"/>
              </a:rPr>
              <a:t>https://pytorch.org/vision/main/models/generated/torchvision.models.resnet18.html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643520e19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189275"/>
            <a:ext cx="4486115" cy="388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643520e19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7175"/>
            <a:ext cx="4159851" cy="356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643520e193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86" name="Google Shape;186;g2643520e193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train.py : モデルの保存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43520e193_0_10"/>
          <p:cNvSpPr/>
          <p:nvPr/>
        </p:nvSpPr>
        <p:spPr>
          <a:xfrm>
            <a:off x="769675" y="3445300"/>
            <a:ext cx="1600500" cy="29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643520e193_0_10"/>
          <p:cNvSpPr/>
          <p:nvPr/>
        </p:nvSpPr>
        <p:spPr>
          <a:xfrm>
            <a:off x="5302325" y="3970625"/>
            <a:ext cx="2517000" cy="867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643520e19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51600"/>
            <a:ext cx="380666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643520e193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195" name="Google Shape;195;g2643520e193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evaluation.py : </a:t>
            </a:r>
            <a:r>
              <a:rPr lang="ja">
                <a:solidFill>
                  <a:srgbClr val="1D1C1D"/>
                </a:solidFill>
              </a:rPr>
              <a:t>保存したモデルの読み込み</a:t>
            </a:r>
            <a:endParaRPr/>
          </a:p>
        </p:txBody>
      </p:sp>
      <p:sp>
        <p:nvSpPr>
          <p:cNvPr id="196" name="Google Shape;196;g2643520e193_0_15"/>
          <p:cNvSpPr/>
          <p:nvPr/>
        </p:nvSpPr>
        <p:spPr>
          <a:xfrm>
            <a:off x="720825" y="3038400"/>
            <a:ext cx="1539300" cy="34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643520e193_0_15"/>
          <p:cNvSpPr/>
          <p:nvPr/>
        </p:nvSpPr>
        <p:spPr>
          <a:xfrm>
            <a:off x="720825" y="4318525"/>
            <a:ext cx="2834400" cy="40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g2643520e193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500" y="1551600"/>
            <a:ext cx="4798476" cy="21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43520e193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最終課題</a:t>
            </a:r>
            <a:endParaRPr/>
          </a:p>
        </p:txBody>
      </p:sp>
      <p:sp>
        <p:nvSpPr>
          <p:cNvPr id="204" name="Google Shape;204;g2643520e193_0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>
                <a:solidFill>
                  <a:schemeClr val="dk1"/>
                </a:solidFill>
              </a:rPr>
              <a:t>提出方法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zip化したファイルをGoogle Driveにアップロード(提出先URLは後日メールで告知)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zipファイル名は “学籍番号_pytorch”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提出期限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1月下旬（提出期限はメールで告知）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トレーニング</a:t>
            </a:r>
            <a:endParaRPr>
              <a:solidFill>
                <a:srgbClr val="040C2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データセットの読み込み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rgbClr val="040C28"/>
                </a:solidFill>
              </a:rPr>
              <a:t>モデルの作成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データローダーからデータを受け取る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受け取ったデータをモデルに入力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モデルからの出力を受け取る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出力を使って誤差を算出</a:t>
            </a:r>
            <a:br>
              <a:rPr lang="ja" sz="18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ja" sz="1800">
                <a:solidFill>
                  <a:schemeClr val="dk1"/>
                </a:solidFill>
              </a:rPr>
              <a:t>誤差を使って重みを更新</a:t>
            </a:r>
            <a:endParaRPr>
              <a:solidFill>
                <a:srgbClr val="040C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b0ff8fa3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今回やること</a:t>
            </a:r>
            <a:endParaRPr/>
          </a:p>
        </p:txBody>
      </p:sp>
      <p:sp>
        <p:nvSpPr>
          <p:cNvPr id="67" name="Google Shape;67;g263b0ff8fa3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損失関数の説明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optimizerの説明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c1fc1d97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モデルに訓練データを入力し、予測結果を受け取る</a:t>
            </a:r>
            <a:endParaRPr>
              <a:solidFill>
                <a:srgbClr val="040C2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予測結果と正解ラベルを比較・</a:t>
            </a:r>
            <a:r>
              <a:rPr lang="ja">
                <a:solidFill>
                  <a:srgbClr val="040C28"/>
                </a:solidFill>
              </a:rPr>
              <a:t>誤差を計算</a:t>
            </a:r>
            <a:endParaRPr>
              <a:solidFill>
                <a:srgbClr val="040C2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正解データとの誤差が最小になるようにパラメータを更新</a:t>
            </a:r>
            <a:endParaRPr>
              <a:solidFill>
                <a:srgbClr val="040C2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Char char="●"/>
            </a:pPr>
            <a:r>
              <a:rPr lang="ja">
                <a:solidFill>
                  <a:srgbClr val="040C28"/>
                </a:solidFill>
              </a:rPr>
              <a:t>誤差の減少がみられなくなる（収束する ）まで繰り返す</a:t>
            </a:r>
            <a:endParaRPr>
              <a:solidFill>
                <a:srgbClr val="040C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a7c1fc1d97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どうやって学習するか</a:t>
            </a:r>
            <a:r>
              <a:rPr lang="ja"/>
              <a:t>（前回のスライド）</a:t>
            </a:r>
            <a:endParaRPr sz="2750"/>
          </a:p>
        </p:txBody>
      </p:sp>
      <p:sp>
        <p:nvSpPr>
          <p:cNvPr id="74" name="Google Shape;74;g2a7c1fc1d97_1_0"/>
          <p:cNvSpPr/>
          <p:nvPr/>
        </p:nvSpPr>
        <p:spPr>
          <a:xfrm>
            <a:off x="7586288" y="1921000"/>
            <a:ext cx="1240200" cy="490800"/>
          </a:xfrm>
          <a:prstGeom prst="wedgeRoundRectCallout">
            <a:avLst>
              <a:gd fmla="val -55627" name="adj1"/>
              <a:gd fmla="val 9294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</a:rPr>
              <a:t>誤差計算</a:t>
            </a:r>
            <a:endParaRPr sz="1600"/>
          </a:p>
        </p:txBody>
      </p:sp>
      <p:pic>
        <p:nvPicPr>
          <p:cNvPr id="75" name="Google Shape;75;g2a7c1fc1d9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437" y="2354225"/>
            <a:ext cx="3280476" cy="23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a7c1fc1d97_1_0"/>
          <p:cNvSpPr txBox="1"/>
          <p:nvPr/>
        </p:nvSpPr>
        <p:spPr>
          <a:xfrm>
            <a:off x="2552388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入力層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7" name="Google Shape;77;g2a7c1fc1d97_1_0"/>
          <p:cNvSpPr txBox="1"/>
          <p:nvPr/>
        </p:nvSpPr>
        <p:spPr>
          <a:xfrm>
            <a:off x="3931275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中間層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8" name="Google Shape;78;g2a7c1fc1d97_1_0"/>
          <p:cNvSpPr txBox="1"/>
          <p:nvPr/>
        </p:nvSpPr>
        <p:spPr>
          <a:xfrm>
            <a:off x="5387363" y="4731250"/>
            <a:ext cx="7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出力層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9" name="Google Shape;79;g2a7c1fc1d97_1_0"/>
          <p:cNvSpPr/>
          <p:nvPr/>
        </p:nvSpPr>
        <p:spPr>
          <a:xfrm>
            <a:off x="1962963" y="3449600"/>
            <a:ext cx="7128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g2a7c1fc1d97_1_0"/>
          <p:cNvPicPr preferRelativeResize="0"/>
          <p:nvPr/>
        </p:nvPicPr>
        <p:blipFill rotWithShape="1">
          <a:blip r:embed="rId4">
            <a:alphaModFix/>
          </a:blip>
          <a:srcRect b="8116" l="76789" r="2110" t="9232"/>
          <a:stretch/>
        </p:blipFill>
        <p:spPr>
          <a:xfrm>
            <a:off x="6728126" y="2692027"/>
            <a:ext cx="1240198" cy="184949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a7c1fc1d97_1_0"/>
          <p:cNvSpPr/>
          <p:nvPr/>
        </p:nvSpPr>
        <p:spPr>
          <a:xfrm>
            <a:off x="5975738" y="3449588"/>
            <a:ext cx="7128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g2a7c1fc1d9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00" y="3163014"/>
            <a:ext cx="1141026" cy="7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a7c1fc1d97_1_0"/>
          <p:cNvSpPr txBox="1"/>
          <p:nvPr/>
        </p:nvSpPr>
        <p:spPr>
          <a:xfrm>
            <a:off x="317500" y="3922500"/>
            <a:ext cx="19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“dog”に分類される画像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4" name="Google Shape;84;g2a7c1fc1d97_1_0"/>
          <p:cNvSpPr txBox="1"/>
          <p:nvPr/>
        </p:nvSpPr>
        <p:spPr>
          <a:xfrm>
            <a:off x="697900" y="2778125"/>
            <a:ext cx="11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入力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3b0ff8fa3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損失関数</a:t>
            </a:r>
            <a:endParaRPr/>
          </a:p>
        </p:txBody>
      </p:sp>
      <p:sp>
        <p:nvSpPr>
          <p:cNvPr id="90" name="Google Shape;90;g263b0ff8fa3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モデルの予測結果と正解ラベルの差を表す関数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代表例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平均二乗誤差 (Mean Squared Error Loss)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平均絶対誤差 (Mean Absolute Error Loss)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交差エントロピー誤差 (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二値交差エントロピー (Binary 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多クラス交差エントロピー (Categorical </a:t>
            </a:r>
            <a:r>
              <a:rPr lang="ja" sz="1600">
                <a:solidFill>
                  <a:schemeClr val="dk1"/>
                </a:solidFill>
              </a:rPr>
              <a:t>Cross-Entropy Loss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g263b0ff8fa3_0_21"/>
          <p:cNvSpPr/>
          <p:nvPr/>
        </p:nvSpPr>
        <p:spPr>
          <a:xfrm>
            <a:off x="6401900" y="3046500"/>
            <a:ext cx="195600" cy="111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63b0ff8fa3_0_21"/>
          <p:cNvSpPr/>
          <p:nvPr/>
        </p:nvSpPr>
        <p:spPr>
          <a:xfrm>
            <a:off x="6401900" y="2284650"/>
            <a:ext cx="195600" cy="685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63b0ff8fa3_0_21"/>
          <p:cNvSpPr txBox="1"/>
          <p:nvPr/>
        </p:nvSpPr>
        <p:spPr>
          <a:xfrm>
            <a:off x="6731775" y="2411850"/>
            <a:ext cx="10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回帰問題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4" name="Google Shape;94;g263b0ff8fa3_0_21"/>
          <p:cNvSpPr txBox="1"/>
          <p:nvPr/>
        </p:nvSpPr>
        <p:spPr>
          <a:xfrm>
            <a:off x="6731775" y="3390900"/>
            <a:ext cx="10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分類</a:t>
            </a:r>
            <a:r>
              <a:rPr lang="ja" sz="1600">
                <a:solidFill>
                  <a:schemeClr val="dk1"/>
                </a:solidFill>
              </a:rPr>
              <a:t>問題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c1fc1d97_1_113"/>
          <p:cNvSpPr txBox="1"/>
          <p:nvPr>
            <p:ph idx="1" type="body"/>
          </p:nvPr>
        </p:nvSpPr>
        <p:spPr>
          <a:xfrm>
            <a:off x="311700" y="3005475"/>
            <a:ext cx="85206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予測値と正</a:t>
            </a:r>
            <a:r>
              <a:rPr lang="ja">
                <a:solidFill>
                  <a:schemeClr val="dk1"/>
                </a:solidFill>
              </a:rPr>
              <a:t>解値との差の二乗の平均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主に回帰問題に使われる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g2a7c1fc1d97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84723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a7c1fc1d97_1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835163"/>
            <a:ext cx="43148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a7c1fc1d97_1_113"/>
          <p:cNvPicPr preferRelativeResize="0"/>
          <p:nvPr/>
        </p:nvPicPr>
        <p:blipFill rotWithShape="1">
          <a:blip r:embed="rId5">
            <a:alphaModFix/>
          </a:blip>
          <a:srcRect b="22090" l="9217" r="62323" t="30879"/>
          <a:stretch/>
        </p:blipFill>
        <p:spPr>
          <a:xfrm>
            <a:off x="5778600" y="2744725"/>
            <a:ext cx="2602299" cy="24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a7c1fc1d97_1_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692550"/>
            <a:ext cx="4929551" cy="10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a7c1fc1d97_1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"/>
              <a:t>平均二乗誤差 (MSELoss：Mean Squared Error Loss)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3520e193_0_43"/>
          <p:cNvSpPr txBox="1"/>
          <p:nvPr>
            <p:ph idx="1" type="body"/>
          </p:nvPr>
        </p:nvSpPr>
        <p:spPr>
          <a:xfrm>
            <a:off x="311700" y="3249800"/>
            <a:ext cx="85206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自然対数eを底とするモデル出力値のlog値と正解データ値を乗算したものの総和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主に多クラス分類問題で使われる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g2643520e19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6"/>
            <a:ext cx="8520598" cy="115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643520e193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52900"/>
            <a:ext cx="43434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643520e193_0_43"/>
          <p:cNvSpPr/>
          <p:nvPr/>
        </p:nvSpPr>
        <p:spPr>
          <a:xfrm>
            <a:off x="5100000" y="3642050"/>
            <a:ext cx="3732300" cy="1456800"/>
          </a:xfrm>
          <a:prstGeom prst="wedgeRoundRectCallout">
            <a:avLst>
              <a:gd fmla="val -62583" name="adj1"/>
              <a:gd fmla="val 8616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2643520e193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436" y="3676238"/>
            <a:ext cx="3387425" cy="13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643520e193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227075"/>
            <a:ext cx="4788300" cy="105741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643520e193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7620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lang="ja">
                <a:solidFill>
                  <a:srgbClr val="3A3E40"/>
                </a:solidFill>
                <a:highlight>
                  <a:schemeClr val="lt1"/>
                </a:highlight>
              </a:rPr>
              <a:t>交差エントロピー誤差 (</a:t>
            </a:r>
            <a:r>
              <a:rPr lang="ja"/>
              <a:t>Cross-Entropy Loss</a:t>
            </a:r>
            <a:r>
              <a:rPr lang="ja">
                <a:solidFill>
                  <a:srgbClr val="3A3E40"/>
                </a:solidFill>
                <a:highlight>
                  <a:schemeClr val="lt1"/>
                </a:highlight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a801c85953_3_64"/>
          <p:cNvPicPr preferRelativeResize="0"/>
          <p:nvPr/>
        </p:nvPicPr>
        <p:blipFill rotWithShape="1">
          <a:blip r:embed="rId3">
            <a:alphaModFix/>
          </a:blip>
          <a:srcRect b="6038" l="7273" r="6348" t="9028"/>
          <a:stretch/>
        </p:blipFill>
        <p:spPr>
          <a:xfrm>
            <a:off x="5332200" y="2062475"/>
            <a:ext cx="3811800" cy="27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a801c85953_3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最適化アルゴリズム (Optimizer)</a:t>
            </a:r>
            <a:endParaRPr/>
          </a:p>
        </p:txBody>
      </p:sp>
      <p:sp>
        <p:nvSpPr>
          <p:cNvPr id="122" name="Google Shape;122;g2a801c85953_3_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損失関数の値を最小化するようなパラメータを見つけ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最適化(Optimization)を行う機構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dk1"/>
                </a:solidFill>
              </a:rPr>
              <a:t>代表例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SGD</a:t>
            </a:r>
            <a:r>
              <a:rPr lang="ja" sz="1600">
                <a:solidFill>
                  <a:schemeClr val="dk1"/>
                </a:solidFill>
              </a:rPr>
              <a:t>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最も基本的なアルゴリズム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Momentum SGD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SGD＋「慣性」の概念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AdaGrad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学習が進むほど学習率を小さくしていく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RMSProp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AdaGrad＋最近の勾配ほど強く影響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>
                <a:solidFill>
                  <a:schemeClr val="dk1"/>
                </a:solidFill>
              </a:rPr>
              <a:t>Adam : </a:t>
            </a:r>
            <a:r>
              <a:rPr lang="ja" sz="1600">
                <a:solidFill>
                  <a:schemeClr val="dk1"/>
                </a:solidFill>
                <a:highlight>
                  <a:srgbClr val="FFFFFF"/>
                </a:highlight>
              </a:rPr>
              <a:t>momentumSGD＋RMSprop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a7c1fc1d97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76" y="2969176"/>
            <a:ext cx="3051125" cy="2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a7c1fc1d97_1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確率的勾配降下法</a:t>
            </a:r>
            <a:r>
              <a:rPr lang="ja"/>
              <a:t> </a:t>
            </a:r>
            <a:r>
              <a:rPr lang="ja" sz="2750"/>
              <a:t>(SGD : Stochastic Gradient Descent)</a:t>
            </a:r>
            <a:endParaRPr sz="2750"/>
          </a:p>
        </p:txBody>
      </p:sp>
      <p:sp>
        <p:nvSpPr>
          <p:cNvPr id="129" name="Google Shape;129;g2a7c1fc1d97_1_118"/>
          <p:cNvSpPr txBox="1"/>
          <p:nvPr>
            <p:ph idx="1" type="body"/>
          </p:nvPr>
        </p:nvSpPr>
        <p:spPr>
          <a:xfrm>
            <a:off x="311700" y="3481950"/>
            <a:ext cx="59559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パラメータの1回の更新に、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データセット全体ではな</a:t>
            </a:r>
            <a:r>
              <a:rPr lang="ja">
                <a:solidFill>
                  <a:schemeClr val="dk1"/>
                </a:solidFill>
              </a:rPr>
              <a:t>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ランダムに取り出したミニバッチを使って勾配を計算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g2a7c1fc1d97_1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6274"/>
            <a:ext cx="8520599" cy="10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a7c1fc1d97_1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95325"/>
            <a:ext cx="5200749" cy="9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