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杉本晃輔"/>
  <p:cmAuthor clrIdx="1" id="1" initials="" lastIdx="1" name="Shun Sato (shun74)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1-01T07:08:11.967">
    <p:pos x="196" y="725"/>
    <p:text>@syunnsyunn74@gmail.com 
typo</p:text>
  </p:cm>
  <p:cm authorId="0" idx="2" dt="2023-10-31T06:09:35.274">
    <p:pos x="196" y="725"/>
    <p:text>_Marked as resolved_</p:text>
  </p:cm>
  <p:cm authorId="0" idx="3" dt="2023-10-31T06:10:03.313">
    <p:pos x="196" y="725"/>
    <p:text>_Re-opened_</p:text>
  </p:cm>
  <p:cm authorId="1" idx="1" dt="2023-11-01T07:08:11.967">
    <p:pos x="196" y="725"/>
    <p:text>修正しました。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ca04ba51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ca04ba5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ca04ba51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ca04ba51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c901f9ae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c901f9ae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ca04ba51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ca04ba51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ca04ba51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ca04ba51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c901f9ae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c901f9ae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df1beba7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df1beba7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c901f9ae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c901f9ae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df1beba7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df1beba7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df1beba7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df1beba7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aa9ed35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aa9ed35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df1beba7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df1beba7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c901f9ae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c901f9ae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c901f9a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c901f9a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ca04ba5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ca04ba5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c901f9a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c901f9a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c901f9a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c901f9a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c901f9ae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c901f9ae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c901f9ae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c901f9ae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note.nkmk.me/python-numpy-broadcasting/" TargetMode="External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PyTorch</a:t>
            </a:r>
            <a:r>
              <a:rPr lang="ja"/>
              <a:t>講座2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shun sato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基本的な配列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pythonのリストからndarrayを作成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ja" sz="1600">
                <a:solidFill>
                  <a:schemeClr val="dk1"/>
                </a:solidFill>
              </a:rPr>
              <a:t>np.asarray()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配列の形状を確認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i="1" lang="ja" sz="1600">
                <a:solidFill>
                  <a:schemeClr val="dk1"/>
                </a:solidFill>
              </a:rPr>
              <a:t>ndarray.shape</a:t>
            </a:r>
            <a:endParaRPr b="1"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特定の値でndarrayを作成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ja" sz="1600">
                <a:solidFill>
                  <a:schemeClr val="dk1"/>
                </a:solidFill>
              </a:rPr>
              <a:t>np.zeros()</a:t>
            </a:r>
            <a:endParaRPr i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ja" sz="1600">
                <a:solidFill>
                  <a:schemeClr val="dk1"/>
                </a:solidFill>
              </a:rPr>
              <a:t>np.ones()</a:t>
            </a:r>
            <a:endParaRPr i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ja" sz="1600">
                <a:solidFill>
                  <a:schemeClr val="dk1"/>
                </a:solidFill>
              </a:rPr>
              <a:t>np.fill()</a:t>
            </a:r>
            <a:endParaRPr i="1" sz="1600">
              <a:solidFill>
                <a:schemeClr val="dk1"/>
              </a:solidFill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68065" l="16632" r="64103" t="3401"/>
          <a:stretch/>
        </p:blipFill>
        <p:spPr>
          <a:xfrm>
            <a:off x="5574787" y="595000"/>
            <a:ext cx="2968426" cy="23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18000" l="16910" r="57061" t="61688"/>
          <a:stretch/>
        </p:blipFill>
        <p:spPr>
          <a:xfrm>
            <a:off x="5451312" y="3477450"/>
            <a:ext cx="3215400" cy="13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配列へのアクセス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30500"/>
            <a:ext cx="4260300" cy="22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pythonのlistと同様のアクセスが可能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indexを指定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カンマ区切りで複数のindexを指定可能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「:」で全体を指定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ja" sz="1600">
                <a:solidFill>
                  <a:srgbClr val="FF0000"/>
                </a:solidFill>
              </a:rPr>
              <a:t>スライスも可能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68435" l="16913" r="59010" t="3628"/>
          <a:stretch/>
        </p:blipFill>
        <p:spPr>
          <a:xfrm>
            <a:off x="5017900" y="735900"/>
            <a:ext cx="3622925" cy="225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20287" l="16694" r="59807" t="61418"/>
          <a:stretch/>
        </p:blipFill>
        <p:spPr>
          <a:xfrm>
            <a:off x="5216238" y="3495925"/>
            <a:ext cx="3226248" cy="13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基本的な関数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4260300" cy="31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平均値の取得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ja" sz="1600">
                <a:solidFill>
                  <a:schemeClr val="dk1"/>
                </a:solidFill>
              </a:rPr>
              <a:t>np.mean()</a:t>
            </a:r>
            <a:endParaRPr i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ja" sz="1600">
                <a:solidFill>
                  <a:schemeClr val="dk1"/>
                </a:solidFill>
              </a:rPr>
              <a:t>ndarray.mean()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総和・最大・最小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ja" sz="1600">
                <a:solidFill>
                  <a:schemeClr val="dk1"/>
                </a:solidFill>
              </a:rPr>
              <a:t>np.sum()</a:t>
            </a:r>
            <a:endParaRPr i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ja" sz="1600">
                <a:solidFill>
                  <a:schemeClr val="dk1"/>
                </a:solidFill>
              </a:rPr>
              <a:t>np.max()</a:t>
            </a:r>
            <a:endParaRPr i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ja" sz="1600">
                <a:solidFill>
                  <a:schemeClr val="dk1"/>
                </a:solidFill>
              </a:rPr>
              <a:t>np.min()</a:t>
            </a:r>
            <a:endParaRPr i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ja" sz="1600">
                <a:solidFill>
                  <a:schemeClr val="dk1"/>
                </a:solidFill>
              </a:rPr>
              <a:t>(ndarray.sum()なども可能)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計算軸の指定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ja" sz="1600">
                <a:solidFill>
                  <a:schemeClr val="dk1"/>
                </a:solidFill>
              </a:rPr>
              <a:t>axis=n</a:t>
            </a:r>
            <a:endParaRPr i="1" sz="1600">
              <a:solidFill>
                <a:schemeClr val="dk1"/>
              </a:solidFill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59441" l="15613" r="61685" t="5687"/>
          <a:stretch/>
        </p:blipFill>
        <p:spPr>
          <a:xfrm>
            <a:off x="4896400" y="123100"/>
            <a:ext cx="3326573" cy="29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b="13578" l="14437" r="46020" t="61871"/>
          <a:stretch/>
        </p:blipFill>
        <p:spPr>
          <a:xfrm>
            <a:off x="4042925" y="3261650"/>
            <a:ext cx="4901677" cy="173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配列の計算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行列の要素ごとの演算(</a:t>
            </a:r>
            <a:r>
              <a:rPr lang="ja" sz="1600">
                <a:solidFill>
                  <a:srgbClr val="FF0000"/>
                </a:solidFill>
              </a:rPr>
              <a:t>行列積ではない</a:t>
            </a:r>
            <a:r>
              <a:rPr lang="ja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アダマール積(</a:t>
            </a:r>
            <a:r>
              <a:rPr lang="ja" sz="1600">
                <a:solidFill>
                  <a:srgbClr val="FF0000"/>
                </a:solidFill>
              </a:rPr>
              <a:t>要素積</a:t>
            </a:r>
            <a:r>
              <a:rPr lang="ja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次元の異なる行列の演算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ブロードキャスト(形状変換)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実験をして挙動を確認する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スカラーのブロードキャスト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要素全体に値が適用される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numpyのブロードキャストについて</a:t>
            </a:r>
            <a:br>
              <a:rPr lang="ja" sz="1600">
                <a:solidFill>
                  <a:schemeClr val="dk1"/>
                </a:solidFill>
              </a:rPr>
            </a:br>
            <a:r>
              <a:rPr lang="ja" sz="1600" u="sng">
                <a:solidFill>
                  <a:schemeClr val="hlink"/>
                </a:solidFill>
                <a:hlinkClick r:id="rId3"/>
              </a:rPr>
              <a:t>https://note.nkmk.me/python-numpy-broadcasting/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4">
            <a:alphaModFix/>
          </a:blip>
          <a:srcRect b="63967" l="16482" r="58728" t="4037"/>
          <a:stretch/>
        </p:blipFill>
        <p:spPr>
          <a:xfrm>
            <a:off x="5163327" y="328950"/>
            <a:ext cx="3232877" cy="224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 rotWithShape="1">
          <a:blip r:embed="rId4">
            <a:alphaModFix/>
          </a:blip>
          <a:srcRect b="5183" l="16327" r="57179" t="60805"/>
          <a:stretch/>
        </p:blipFill>
        <p:spPr>
          <a:xfrm>
            <a:off x="5305476" y="2910526"/>
            <a:ext cx="2948573" cy="20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行列演算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4260300" cy="3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行列の転置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ja" sz="1600">
                <a:solidFill>
                  <a:schemeClr val="dk1"/>
                </a:solidFill>
              </a:rPr>
              <a:t>ndarray.T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行列積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ja" sz="1600">
                <a:solidFill>
                  <a:schemeClr val="dk1"/>
                </a:solidFill>
              </a:rPr>
              <a:t>ndarray.dot()</a:t>
            </a:r>
            <a:endParaRPr i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ja" sz="1600">
                <a:solidFill>
                  <a:schemeClr val="dk1"/>
                </a:solidFill>
              </a:rPr>
              <a:t>np.dot()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逆行列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ja" sz="1600">
                <a:solidFill>
                  <a:schemeClr val="dk1"/>
                </a:solidFill>
              </a:rPr>
              <a:t>np.linalg.inv()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行列式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ja" sz="1600">
                <a:solidFill>
                  <a:schemeClr val="dk1"/>
                </a:solidFill>
              </a:rPr>
              <a:t>np.linalg.det()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固有値・固有ベクトル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ja" sz="1600">
                <a:solidFill>
                  <a:schemeClr val="dk1"/>
                </a:solidFill>
              </a:rPr>
              <a:t>np.linalg.eig()</a:t>
            </a:r>
            <a:endParaRPr i="1" sz="1600">
              <a:solidFill>
                <a:schemeClr val="dk1"/>
              </a:solidFill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3">
            <a:alphaModFix/>
          </a:blip>
          <a:srcRect b="67139" l="16638" r="66009" t="3460"/>
          <a:stretch/>
        </p:blipFill>
        <p:spPr>
          <a:xfrm>
            <a:off x="5169901" y="284275"/>
            <a:ext cx="2875848" cy="261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 rotWithShape="1">
          <a:blip r:embed="rId4">
            <a:alphaModFix/>
          </a:blip>
          <a:srcRect b="9306" l="16270" r="43467" t="60544"/>
          <a:stretch/>
        </p:blipFill>
        <p:spPr>
          <a:xfrm>
            <a:off x="4505325" y="3232900"/>
            <a:ext cx="4205002" cy="169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条件式の適用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通常の比較演算子は使用可能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{&lt;, &gt;, =}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boolの配列に変換される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マスクの活用方法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bool配列のことを</a:t>
            </a:r>
            <a:r>
              <a:rPr lang="ja" sz="1600">
                <a:solidFill>
                  <a:srgbClr val="FF0000"/>
                </a:solidFill>
              </a:rPr>
              <a:t>マスク</a:t>
            </a:r>
            <a:r>
              <a:rPr lang="ja" sz="1600">
                <a:solidFill>
                  <a:schemeClr val="dk1"/>
                </a:solidFill>
              </a:rPr>
              <a:t>という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マスクをインデックスに入れるとTrueの値を取り出すことができる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rgbClr val="FF0000"/>
                </a:solidFill>
              </a:rPr>
              <a:t>True=1,False=0</a:t>
            </a:r>
            <a:r>
              <a:rPr lang="ja" sz="1600">
                <a:solidFill>
                  <a:schemeClr val="dk1"/>
                </a:solidFill>
              </a:rPr>
              <a:t>なので掛け算でフィルタリングもできる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条件の真偽で値を操作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ja" sz="1600">
                <a:solidFill>
                  <a:schemeClr val="dk1"/>
                </a:solidFill>
              </a:rPr>
              <a:t>np.where()</a:t>
            </a:r>
            <a:endParaRPr i="1" sz="1600">
              <a:solidFill>
                <a:schemeClr val="dk1"/>
              </a:solidFill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 rotWithShape="1">
          <a:blip r:embed="rId3">
            <a:alphaModFix/>
          </a:blip>
          <a:srcRect b="13254" l="16483" r="57952" t="60515"/>
          <a:stretch/>
        </p:blipFill>
        <p:spPr>
          <a:xfrm>
            <a:off x="5068388" y="2793475"/>
            <a:ext cx="3350002" cy="18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 rotWithShape="1">
          <a:blip r:embed="rId4">
            <a:alphaModFix/>
          </a:blip>
          <a:srcRect b="69575" l="15478" r="61406" t="5971"/>
          <a:stretch/>
        </p:blipFill>
        <p:spPr>
          <a:xfrm>
            <a:off x="4900070" y="269550"/>
            <a:ext cx="3686657" cy="22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配列の変形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配列の形状を変更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ja" sz="1600">
                <a:solidFill>
                  <a:schemeClr val="dk1"/>
                </a:solidFill>
              </a:rPr>
              <a:t>np.reshape()</a:t>
            </a:r>
            <a:endParaRPr i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ja" sz="1600">
                <a:solidFill>
                  <a:schemeClr val="dk1"/>
                </a:solidFill>
              </a:rPr>
              <a:t>ndarray.reshape()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次元数を変更することも可能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次元の自動補完も可能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-1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 rotWithShape="1">
          <a:blip r:embed="rId3">
            <a:alphaModFix/>
          </a:blip>
          <a:srcRect b="64632" l="15643" r="61655" t="6741"/>
          <a:stretch/>
        </p:blipFill>
        <p:spPr>
          <a:xfrm>
            <a:off x="4764700" y="176275"/>
            <a:ext cx="3207299" cy="23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 b="1610" l="15091" r="47171" t="62926"/>
          <a:stretch/>
        </p:blipFill>
        <p:spPr>
          <a:xfrm>
            <a:off x="4216596" y="2665350"/>
            <a:ext cx="4303502" cy="23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Numpyの</a:t>
            </a:r>
            <a:r>
              <a:rPr lang="ja"/>
              <a:t>ポイント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Pythonのfor文の置き換え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numpyの</a:t>
            </a:r>
            <a:r>
              <a:rPr lang="ja" sz="1600">
                <a:solidFill>
                  <a:srgbClr val="FF0000"/>
                </a:solidFill>
              </a:rPr>
              <a:t>多次元配列演算やスライス</a:t>
            </a:r>
            <a:r>
              <a:rPr lang="ja" sz="1600">
                <a:solidFill>
                  <a:schemeClr val="dk1"/>
                </a:solidFill>
              </a:rPr>
              <a:t>を活用して高速化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PythonのListとndarrayは違う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異なるデータ型や数値型でないものは扱えない(文字列などは不可)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ブロードキャストの活用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次元の異なるndarrayの演算がどのように作用するか理解する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マスクの活用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条件に一致する値を</a:t>
            </a:r>
            <a:r>
              <a:rPr lang="ja" sz="1600">
                <a:solidFill>
                  <a:srgbClr val="FF0000"/>
                </a:solidFill>
              </a:rPr>
              <a:t>マスク操作</a:t>
            </a:r>
            <a:r>
              <a:rPr lang="ja" sz="1600">
                <a:solidFill>
                  <a:schemeClr val="dk1"/>
                </a:solidFill>
              </a:rPr>
              <a:t>で一括に扱う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演習：Numpy</a:t>
            </a:r>
            <a:r>
              <a:rPr lang="ja"/>
              <a:t>応用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Numpy応用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152475"/>
            <a:ext cx="85206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ある学年の期末テストのデータ：3クラス・各クラス5人・2科目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以下のデータをコピーしてください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2082450" y="1768225"/>
            <a:ext cx="4979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data = np.array([</a:t>
            </a:r>
            <a:b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[[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78</a:t>
            </a: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67</a:t>
            </a: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82</a:t>
            </a: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92</a:t>
            </a: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88</a:t>
            </a: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75</a:t>
            </a: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]],</a:t>
            </a:r>
            <a:b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[[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68</a:t>
            </a: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77</a:t>
            </a: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72</a:t>
            </a: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65</a:t>
            </a: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78</a:t>
            </a: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76</a:t>
            </a: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]],</a:t>
            </a:r>
            <a:b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[[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84</a:t>
            </a: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88</a:t>
            </a: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87</a:t>
            </a: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66</a:t>
            </a: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68</a:t>
            </a: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72</a:t>
            </a: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73</a:t>
            </a: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ja" sz="12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]]])</a:t>
            </a:r>
            <a:endParaRPr sz="1200"/>
          </a:p>
        </p:txBody>
      </p:sp>
      <p:sp>
        <p:nvSpPr>
          <p:cNvPr id="192" name="Google Shape;192;p31"/>
          <p:cNvSpPr txBox="1"/>
          <p:nvPr/>
        </p:nvSpPr>
        <p:spPr>
          <a:xfrm>
            <a:off x="311700" y="2732725"/>
            <a:ext cx="8520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/>
              <a:t>問題</a:t>
            </a:r>
            <a:endParaRPr b="1"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ja"/>
              <a:t>データの形状を確認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ja"/>
              <a:t>クラスごとの科目別平均点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ja"/>
              <a:t>全クラスの番号3番の学生での2科目目の最高得点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ja"/>
              <a:t>全クラスの各科目の最高得点と最低得点の差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ja"/>
              <a:t>各クラスの1科目目が80点以上の人数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ja"/>
              <a:t>2科目の合計得点が135点を超えている人数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ja"/>
              <a:t>全生徒の1科目目と2科目目の相関係数(np.coeffは使わない！)</a:t>
            </a:r>
            <a:endParaRPr/>
          </a:p>
        </p:txBody>
      </p:sp>
      <p:sp>
        <p:nvSpPr>
          <p:cNvPr id="193" name="Google Shape;193;p31"/>
          <p:cNvSpPr txBox="1"/>
          <p:nvPr/>
        </p:nvSpPr>
        <p:spPr>
          <a:xfrm rot="10800000">
            <a:off x="-12674370" y="3513325"/>
            <a:ext cx="6705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前回の復習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Gitを使おう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ターミナルから実行しよう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.pyファイルでpythonのプログラムを書こう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Numpy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152475"/>
            <a:ext cx="4620300" cy="15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dk1"/>
                </a:solidFill>
              </a:rPr>
              <a:t>回答例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右図と同じ出力ができれば正解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dk1"/>
                </a:solidFill>
              </a:rPr>
              <a:t>発展課題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各問題を1行で実装する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00" name="Google Shape;200;p32"/>
          <p:cNvPicPr preferRelativeResize="0"/>
          <p:nvPr/>
        </p:nvPicPr>
        <p:blipFill rotWithShape="1">
          <a:blip r:embed="rId3">
            <a:alphaModFix/>
          </a:blip>
          <a:srcRect b="1767" l="15083" r="55509" t="75063"/>
          <a:stretch/>
        </p:blipFill>
        <p:spPr>
          <a:xfrm>
            <a:off x="4342175" y="1220850"/>
            <a:ext cx="4490126" cy="201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Pythonの</a:t>
            </a:r>
            <a:r>
              <a:rPr lang="ja"/>
              <a:t>基礎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Pythonで</a:t>
            </a:r>
            <a:r>
              <a:rPr lang="ja"/>
              <a:t>クラスを扱う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ja" sz="1600">
                <a:solidFill>
                  <a:schemeClr val="dk1"/>
                </a:solidFill>
              </a:rPr>
              <a:t>self</a:t>
            </a:r>
            <a:r>
              <a:rPr lang="ja" sz="1600">
                <a:solidFill>
                  <a:schemeClr val="dk1"/>
                </a:solidFill>
              </a:rPr>
              <a:t>：クラスメソッドの第一引数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クラスインスタンス</a:t>
            </a:r>
            <a:br>
              <a:rPr lang="ja" sz="1600">
                <a:solidFill>
                  <a:schemeClr val="dk1"/>
                </a:solidFill>
              </a:rPr>
            </a:br>
            <a:r>
              <a:rPr lang="ja" sz="1600">
                <a:solidFill>
                  <a:schemeClr val="dk1"/>
                </a:solidFill>
              </a:rPr>
              <a:t>➡</a:t>
            </a:r>
            <a:r>
              <a:rPr lang="ja" sz="1600">
                <a:solidFill>
                  <a:srgbClr val="FF0000"/>
                </a:solidFill>
              </a:rPr>
              <a:t>クラスのデータにアクセス可能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ja" sz="1600">
                <a:solidFill>
                  <a:schemeClr val="dk1"/>
                </a:solidFill>
              </a:rPr>
              <a:t>__</a:t>
            </a:r>
            <a:r>
              <a:rPr i="1" lang="ja" sz="1600">
                <a:solidFill>
                  <a:schemeClr val="dk1"/>
                </a:solidFill>
              </a:rPr>
              <a:t>init</a:t>
            </a:r>
            <a:r>
              <a:rPr i="1" lang="ja" sz="1600">
                <a:solidFill>
                  <a:schemeClr val="dk1"/>
                </a:solidFill>
              </a:rPr>
              <a:t>__()</a:t>
            </a:r>
            <a:r>
              <a:rPr lang="ja" sz="1600">
                <a:solidFill>
                  <a:schemeClr val="dk1"/>
                </a:solidFill>
              </a:rPr>
              <a:t>：最初に呼ばれる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コンストラク</a:t>
            </a:r>
            <a:r>
              <a:rPr lang="ja" sz="1600">
                <a:solidFill>
                  <a:schemeClr val="dk1"/>
                </a:solidFill>
              </a:rPr>
              <a:t>タ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なぜクラスを使うのか？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ja" sz="1600">
                <a:solidFill>
                  <a:schemeClr val="dk1"/>
                </a:solidFill>
              </a:rPr>
              <a:t>データをまとめる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ja" sz="1600">
                <a:solidFill>
                  <a:schemeClr val="dk1"/>
                </a:solidFill>
              </a:rPr>
              <a:t>データを操作する関数をまとめる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4">
            <a:alphaModFix/>
          </a:blip>
          <a:srcRect b="22135" l="16672" r="61521" t="64675"/>
          <a:stretch/>
        </p:blipFill>
        <p:spPr>
          <a:xfrm>
            <a:off x="5359400" y="3500425"/>
            <a:ext cx="3034426" cy="986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16"/>
          <p:cNvGrpSpPr/>
          <p:nvPr/>
        </p:nvGrpSpPr>
        <p:grpSpPr>
          <a:xfrm>
            <a:off x="5761600" y="445025"/>
            <a:ext cx="2296176" cy="2859500"/>
            <a:chOff x="5761600" y="445025"/>
            <a:chExt cx="2296176" cy="2859500"/>
          </a:xfrm>
        </p:grpSpPr>
        <p:pic>
          <p:nvPicPr>
            <p:cNvPr id="75" name="Google Shape;75;p16"/>
            <p:cNvPicPr preferRelativeResize="0"/>
            <p:nvPr/>
          </p:nvPicPr>
          <p:blipFill rotWithShape="1">
            <a:blip r:embed="rId4">
              <a:alphaModFix/>
            </a:blip>
            <a:srcRect b="62617" l="16722" r="66480" t="3549"/>
            <a:stretch/>
          </p:blipFill>
          <p:spPr>
            <a:xfrm>
              <a:off x="5761600" y="445025"/>
              <a:ext cx="2296176" cy="2485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16"/>
            <p:cNvSpPr txBox="1"/>
            <p:nvPr/>
          </p:nvSpPr>
          <p:spPr>
            <a:xfrm>
              <a:off x="5900325" y="2904325"/>
              <a:ext cx="201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クラスの宣言と初期化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演習：クラスの実装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演習：クラスの実装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45450"/>
            <a:ext cx="8520600" cy="3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銀行口座クラスの実装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データ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name：名前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balance：預金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interest_rate：金利</a:t>
            </a:r>
            <a:endParaRPr b="1" i="1" sz="1600">
              <a:solidFill>
                <a:schemeClr val="dk1"/>
              </a:solidFill>
            </a:endParaRPr>
          </a:p>
        </p:txBody>
      </p:sp>
      <p:grpSp>
        <p:nvGrpSpPr>
          <p:cNvPr id="88" name="Google Shape;88;p18"/>
          <p:cNvGrpSpPr/>
          <p:nvPr/>
        </p:nvGrpSpPr>
        <p:grpSpPr>
          <a:xfrm>
            <a:off x="5181475" y="1679678"/>
            <a:ext cx="2851450" cy="2096822"/>
            <a:chOff x="861700" y="2820453"/>
            <a:chExt cx="2851450" cy="2096822"/>
          </a:xfrm>
        </p:grpSpPr>
        <p:pic>
          <p:nvPicPr>
            <p:cNvPr id="89" name="Google Shape;89;p18"/>
            <p:cNvPicPr preferRelativeResize="0"/>
            <p:nvPr/>
          </p:nvPicPr>
          <p:blipFill rotWithShape="1">
            <a:blip r:embed="rId3">
              <a:alphaModFix/>
            </a:blip>
            <a:srcRect b="78524" l="17999" r="65878" t="3628"/>
            <a:stretch/>
          </p:blipFill>
          <p:spPr>
            <a:xfrm>
              <a:off x="861700" y="2820453"/>
              <a:ext cx="2851450" cy="1696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8"/>
            <p:cNvSpPr txBox="1"/>
            <p:nvPr/>
          </p:nvSpPr>
          <p:spPr>
            <a:xfrm>
              <a:off x="1279875" y="4517075"/>
              <a:ext cx="2015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クラスのテンプレート</a:t>
              </a:r>
              <a:endParaRPr/>
            </a:p>
          </p:txBody>
        </p:sp>
      </p:grpSp>
      <p:grpSp>
        <p:nvGrpSpPr>
          <p:cNvPr id="91" name="Google Shape;91;p18"/>
          <p:cNvGrpSpPr/>
          <p:nvPr/>
        </p:nvGrpSpPr>
        <p:grpSpPr>
          <a:xfrm>
            <a:off x="1649875" y="3303938"/>
            <a:ext cx="2260123" cy="1266812"/>
            <a:chOff x="803250" y="3300088"/>
            <a:chExt cx="2260123" cy="1266812"/>
          </a:xfrm>
        </p:grpSpPr>
        <p:pic>
          <p:nvPicPr>
            <p:cNvPr id="92" name="Google Shape;92;p18"/>
            <p:cNvPicPr preferRelativeResize="0"/>
            <p:nvPr/>
          </p:nvPicPr>
          <p:blipFill rotWithShape="1">
            <a:blip r:embed="rId4">
              <a:alphaModFix/>
            </a:blip>
            <a:srcRect b="69175" l="2698" r="84008" t="21340"/>
            <a:stretch/>
          </p:blipFill>
          <p:spPr>
            <a:xfrm>
              <a:off x="803250" y="3300088"/>
              <a:ext cx="2260123" cy="86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8"/>
            <p:cNvSpPr txBox="1"/>
            <p:nvPr/>
          </p:nvSpPr>
          <p:spPr>
            <a:xfrm>
              <a:off x="1105463" y="4166700"/>
              <a:ext cx="1655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ディレクトリ構成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ja"/>
              <a:t>演習：クラスの実装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dk1"/>
                </a:solidFill>
              </a:rPr>
              <a:t>実装するもの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ja" sz="1600">
                <a:solidFill>
                  <a:schemeClr val="dk1"/>
                </a:solidFill>
              </a:rPr>
              <a:t>deposit</a:t>
            </a:r>
            <a:r>
              <a:rPr lang="ja" sz="1600">
                <a:solidFill>
                  <a:schemeClr val="dk1"/>
                </a:solidFill>
              </a:rPr>
              <a:t>：預金を追加する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ja" sz="1600">
                <a:solidFill>
                  <a:schemeClr val="dk1"/>
                </a:solidFill>
              </a:rPr>
              <a:t>withdraw</a:t>
            </a:r>
            <a:r>
              <a:rPr lang="ja" sz="1600">
                <a:solidFill>
                  <a:schemeClr val="dk1"/>
                </a:solidFill>
              </a:rPr>
              <a:t>：預金を減らす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ja" sz="1600">
                <a:solidFill>
                  <a:schemeClr val="dk1"/>
                </a:solidFill>
              </a:rPr>
              <a:t>get_balance</a:t>
            </a:r>
            <a:r>
              <a:rPr lang="ja" sz="1600">
                <a:solidFill>
                  <a:schemeClr val="dk1"/>
                </a:solidFill>
              </a:rPr>
              <a:t>：現在の預金を返す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ja" sz="1600">
                <a:solidFill>
                  <a:schemeClr val="dk1"/>
                </a:solidFill>
              </a:rPr>
              <a:t>set_interest_rate</a:t>
            </a:r>
            <a:r>
              <a:rPr lang="ja" sz="1600">
                <a:solidFill>
                  <a:schemeClr val="dk1"/>
                </a:solidFill>
              </a:rPr>
              <a:t>：金利を設定する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ja" sz="1600">
                <a:solidFill>
                  <a:schemeClr val="dk1"/>
                </a:solidFill>
              </a:rPr>
              <a:t>apply_interest</a:t>
            </a:r>
            <a:r>
              <a:rPr lang="ja" sz="1600">
                <a:solidFill>
                  <a:schemeClr val="dk1"/>
                </a:solidFill>
              </a:rPr>
              <a:t>：金利を適用して預金を増やす</a:t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100" name="Google Shape;100;p19"/>
          <p:cNvGrpSpPr/>
          <p:nvPr/>
        </p:nvGrpSpPr>
        <p:grpSpPr>
          <a:xfrm>
            <a:off x="5355800" y="3370125"/>
            <a:ext cx="3172675" cy="1435950"/>
            <a:chOff x="5263600" y="3363075"/>
            <a:chExt cx="3172675" cy="1435950"/>
          </a:xfrm>
        </p:grpSpPr>
        <p:pic>
          <p:nvPicPr>
            <p:cNvPr id="101" name="Google Shape;101;p19"/>
            <p:cNvPicPr preferRelativeResize="0"/>
            <p:nvPr/>
          </p:nvPicPr>
          <p:blipFill rotWithShape="1">
            <a:blip r:embed="rId3">
              <a:alphaModFix/>
            </a:blip>
            <a:srcRect b="10704" l="17192" r="59912" t="75389"/>
            <a:stretch/>
          </p:blipFill>
          <p:spPr>
            <a:xfrm>
              <a:off x="5263600" y="3363075"/>
              <a:ext cx="3172675" cy="10357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9"/>
            <p:cNvSpPr txBox="1"/>
            <p:nvPr/>
          </p:nvSpPr>
          <p:spPr>
            <a:xfrm>
              <a:off x="6476438" y="4398825"/>
              <a:ext cx="747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実行例</a:t>
              </a:r>
              <a:endParaRPr/>
            </a:p>
          </p:txBody>
        </p:sp>
      </p:grpSp>
      <p:grpSp>
        <p:nvGrpSpPr>
          <p:cNvPr id="103" name="Google Shape;103;p19"/>
          <p:cNvGrpSpPr/>
          <p:nvPr/>
        </p:nvGrpSpPr>
        <p:grpSpPr>
          <a:xfrm>
            <a:off x="5624175" y="982475"/>
            <a:ext cx="2635901" cy="2310250"/>
            <a:chOff x="5624188" y="1017725"/>
            <a:chExt cx="2635901" cy="2310250"/>
          </a:xfrm>
        </p:grpSpPr>
        <p:pic>
          <p:nvPicPr>
            <p:cNvPr id="104" name="Google Shape;104;p19"/>
            <p:cNvPicPr preferRelativeResize="0"/>
            <p:nvPr/>
          </p:nvPicPr>
          <p:blipFill rotWithShape="1">
            <a:blip r:embed="rId4">
              <a:alphaModFix/>
            </a:blip>
            <a:srcRect b="68309" l="17452" r="61658" t="3528"/>
            <a:stretch/>
          </p:blipFill>
          <p:spPr>
            <a:xfrm>
              <a:off x="5624188" y="1017725"/>
              <a:ext cx="2635901" cy="19100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19"/>
            <p:cNvSpPr txBox="1"/>
            <p:nvPr/>
          </p:nvSpPr>
          <p:spPr>
            <a:xfrm>
              <a:off x="6515850" y="2927775"/>
              <a:ext cx="852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main.py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Numpyの</a:t>
            </a:r>
            <a:r>
              <a:rPr lang="ja"/>
              <a:t>基礎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Numpy</a:t>
            </a:r>
            <a:r>
              <a:rPr lang="ja"/>
              <a:t>とは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22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数値計算を効率よく実行可能なPythonライブラリ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特徴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ja" sz="1600">
                <a:solidFill>
                  <a:schemeClr val="dk1"/>
                </a:solidFill>
              </a:rPr>
              <a:t>多次元配列：ndarrayという柔軟な多次元配列オブジェクトを扱う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ja" sz="1600">
                <a:solidFill>
                  <a:schemeClr val="dk1"/>
                </a:solidFill>
              </a:rPr>
              <a:t>高速処理：バックエンドの実装がC言語なので</a:t>
            </a:r>
            <a:r>
              <a:rPr lang="ja" sz="1600">
                <a:solidFill>
                  <a:srgbClr val="FF0000"/>
                </a:solidFill>
              </a:rPr>
              <a:t>高速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ja" sz="1600">
                <a:solidFill>
                  <a:schemeClr val="dk1"/>
                </a:solidFill>
              </a:rPr>
              <a:t>豊富な関数：</a:t>
            </a:r>
            <a:r>
              <a:rPr lang="ja" sz="1600">
                <a:solidFill>
                  <a:srgbClr val="FF0000"/>
                </a:solidFill>
              </a:rPr>
              <a:t>多次元配列の計算</a:t>
            </a:r>
            <a:r>
              <a:rPr lang="ja" sz="1600">
                <a:solidFill>
                  <a:schemeClr val="dk1"/>
                </a:solidFill>
              </a:rPr>
              <a:t>に使える便利な関数が揃っている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279" y="3360775"/>
            <a:ext cx="3259450" cy="14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