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Shun Sato (shun74)"/>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1-26T06:55:29.453">
    <p:pos x="6000" y="0"/>
    <p:text>ダウンロードしたデータなどを含めてどのようなディレクトリ配置にすればよいか、図などで示してください。</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1-26T07:08:00.753">
    <p:pos x="285" y="1139"/>
    <p:text>PRで指摘した事項を修正してから画像を差し替えてください。</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209c34d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209c34d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234c995b8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234c995b8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234c995b8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234c995b8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34c995b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34c995b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234c995b8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234c995b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234c995b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234c995b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234c995b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234c995b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34c995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34c995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234c995b8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234c995b8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234c995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234c995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234c995b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234c995b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34c995b8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34c995b8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234c995b8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234c995b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234c995b8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6234c995b8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234c995b8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234c995b8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234c995b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234c995b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6234c995b8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6234c995b8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234c995b8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234c995b8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234c995b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234c995b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209c34d0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209c34d0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234c995b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234c995b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234c995b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234c995b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09c34d0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09c34d0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234c995b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234c995b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234c995b8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234c995b8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4.png"/><Relationship Id="rId5" Type="http://schemas.openxmlformats.org/officeDocument/2006/relationships/image" Target="../media/image9.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shun74/pytorch-training" TargetMode="External"/><Relationship Id="rId4" Type="http://schemas.openxmlformats.org/officeDocument/2006/relationships/image" Target="../media/image6.png"/><Relationship Id="rId5" Type="http://schemas.openxmlformats.org/officeDocument/2006/relationships/hyperlink" Target="https://drive.google.com/drive/folders/1OjDqG442f10eyr68wWEM3wUvc5HP-x0F?usp=driv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249900"/>
            <a:ext cx="8520600" cy="112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PyTorch 講座 5</a:t>
            </a:r>
            <a:endParaRPr/>
          </a:p>
        </p:txBody>
      </p:sp>
      <p:sp>
        <p:nvSpPr>
          <p:cNvPr id="55" name="Google Shape;55;p13"/>
          <p:cNvSpPr txBox="1"/>
          <p:nvPr>
            <p:ph idx="1" type="subTitle"/>
          </p:nvPr>
        </p:nvSpPr>
        <p:spPr>
          <a:xfrm>
            <a:off x="311700" y="3239850"/>
            <a:ext cx="8520600" cy="608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ja">
                <a:solidFill>
                  <a:schemeClr val="dk1"/>
                </a:solidFill>
              </a:rPr>
              <a:t>安藤</a:t>
            </a:r>
            <a:r>
              <a:rPr lang="ja">
                <a:solidFill>
                  <a:schemeClr val="dk1"/>
                </a:solidFill>
              </a:rPr>
              <a:t>　</a:t>
            </a:r>
            <a:r>
              <a:rPr lang="ja">
                <a:solidFill>
                  <a:schemeClr val="dk1"/>
                </a:solidFill>
              </a:rPr>
              <a:t>龍太朗</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p:nvPr/>
        </p:nvSpPr>
        <p:spPr>
          <a:xfrm>
            <a:off x="227300" y="1017450"/>
            <a:ext cx="8864700" cy="181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 </a:t>
            </a:r>
            <a:endParaRPr/>
          </a:p>
        </p:txBody>
      </p:sp>
      <p:sp>
        <p:nvSpPr>
          <p:cNvPr id="123" name="Google Shape;123;p22"/>
          <p:cNvSpPr txBox="1"/>
          <p:nvPr>
            <p:ph idx="1" type="body"/>
          </p:nvPr>
        </p:nvSpPr>
        <p:spPr>
          <a:xfrm>
            <a:off x="311700" y="1017725"/>
            <a:ext cx="8520600" cy="780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ja"/>
              <a:t>【/】演算子を使ってパスを追加</a:t>
            </a:r>
            <a:br>
              <a:rPr lang="ja"/>
            </a:br>
            <a:r>
              <a:rPr lang="ja"/>
              <a:t>パス連結</a:t>
            </a:r>
            <a:endParaRPr/>
          </a:p>
        </p:txBody>
      </p:sp>
      <p:pic>
        <p:nvPicPr>
          <p:cNvPr id="124" name="Google Shape;124;p22"/>
          <p:cNvPicPr preferRelativeResize="0"/>
          <p:nvPr/>
        </p:nvPicPr>
        <p:blipFill>
          <a:blip r:embed="rId3">
            <a:alphaModFix/>
          </a:blip>
          <a:stretch>
            <a:fillRect/>
          </a:stretch>
        </p:blipFill>
        <p:spPr>
          <a:xfrm>
            <a:off x="4494025" y="1086925"/>
            <a:ext cx="4476750" cy="1009650"/>
          </a:xfrm>
          <a:prstGeom prst="rect">
            <a:avLst/>
          </a:prstGeom>
          <a:noFill/>
          <a:ln>
            <a:noFill/>
          </a:ln>
        </p:spPr>
      </p:pic>
      <p:pic>
        <p:nvPicPr>
          <p:cNvPr id="125" name="Google Shape;125;p22"/>
          <p:cNvPicPr preferRelativeResize="0"/>
          <p:nvPr/>
        </p:nvPicPr>
        <p:blipFill>
          <a:blip r:embed="rId4">
            <a:alphaModFix/>
          </a:blip>
          <a:stretch>
            <a:fillRect/>
          </a:stretch>
        </p:blipFill>
        <p:spPr>
          <a:xfrm>
            <a:off x="4478913" y="2195662"/>
            <a:ext cx="4506987" cy="572700"/>
          </a:xfrm>
          <a:prstGeom prst="rect">
            <a:avLst/>
          </a:prstGeom>
          <a:noFill/>
          <a:ln>
            <a:noFill/>
          </a:ln>
        </p:spPr>
      </p:pic>
      <p:pic>
        <p:nvPicPr>
          <p:cNvPr id="126" name="Google Shape;126;p22"/>
          <p:cNvPicPr preferRelativeResize="0"/>
          <p:nvPr/>
        </p:nvPicPr>
        <p:blipFill>
          <a:blip r:embed="rId5">
            <a:alphaModFix/>
          </a:blip>
          <a:stretch>
            <a:fillRect/>
          </a:stretch>
        </p:blipFill>
        <p:spPr>
          <a:xfrm>
            <a:off x="4015650" y="3166000"/>
            <a:ext cx="4894474" cy="1692825"/>
          </a:xfrm>
          <a:prstGeom prst="rect">
            <a:avLst/>
          </a:prstGeom>
          <a:noFill/>
          <a:ln>
            <a:noFill/>
          </a:ln>
        </p:spPr>
      </p:pic>
      <p:sp>
        <p:nvSpPr>
          <p:cNvPr id="127" name="Google Shape;127;p22"/>
          <p:cNvSpPr txBox="1"/>
          <p:nvPr/>
        </p:nvSpPr>
        <p:spPr>
          <a:xfrm>
            <a:off x="378850" y="3312150"/>
            <a:ext cx="62346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ja" sz="1800">
                <a:solidFill>
                  <a:schemeClr val="dk2"/>
                </a:solidFill>
              </a:rPr>
              <a:t>exists</a:t>
            </a:r>
            <a:br>
              <a:rPr lang="ja" sz="1800">
                <a:solidFill>
                  <a:schemeClr val="dk2"/>
                </a:solidFill>
              </a:rPr>
            </a:br>
            <a:r>
              <a:rPr lang="ja" sz="1800">
                <a:solidFill>
                  <a:schemeClr val="dk2"/>
                </a:solidFill>
              </a:rPr>
              <a:t>存在するか</a:t>
            </a:r>
            <a:endParaRPr sz="1800">
              <a:solidFill>
                <a:schemeClr val="dk2"/>
              </a:solidFill>
            </a:endParaRPr>
          </a:p>
        </p:txBody>
      </p:sp>
      <p:sp>
        <p:nvSpPr>
          <p:cNvPr id="128" name="Google Shape;128;p22"/>
          <p:cNvSpPr/>
          <p:nvPr/>
        </p:nvSpPr>
        <p:spPr>
          <a:xfrm>
            <a:off x="227300" y="2916075"/>
            <a:ext cx="8864700" cy="216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p:nvPr/>
        </p:nvSpPr>
        <p:spPr>
          <a:xfrm>
            <a:off x="311700" y="1400725"/>
            <a:ext cx="8769600" cy="2279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 </a:t>
            </a:r>
            <a:endParaRPr/>
          </a:p>
        </p:txBody>
      </p:sp>
      <p:sp>
        <p:nvSpPr>
          <p:cNvPr id="135" name="Google Shape;135;p23"/>
          <p:cNvSpPr txBox="1"/>
          <p:nvPr>
            <p:ph idx="1" type="body"/>
          </p:nvPr>
        </p:nvSpPr>
        <p:spPr>
          <a:xfrm>
            <a:off x="311700" y="1400725"/>
            <a:ext cx="8520600" cy="780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ja"/>
              <a:t>mkdir</a:t>
            </a:r>
            <a:br>
              <a:rPr lang="ja"/>
            </a:br>
            <a:r>
              <a:rPr lang="ja"/>
              <a:t>ディレクトリ作</a:t>
            </a:r>
            <a:r>
              <a:rPr lang="ja"/>
              <a:t>成</a:t>
            </a:r>
            <a:endParaRPr/>
          </a:p>
        </p:txBody>
      </p:sp>
      <p:pic>
        <p:nvPicPr>
          <p:cNvPr id="136" name="Google Shape;136;p23"/>
          <p:cNvPicPr preferRelativeResize="0"/>
          <p:nvPr/>
        </p:nvPicPr>
        <p:blipFill>
          <a:blip r:embed="rId3">
            <a:alphaModFix/>
          </a:blip>
          <a:stretch>
            <a:fillRect/>
          </a:stretch>
        </p:blipFill>
        <p:spPr>
          <a:xfrm>
            <a:off x="4146400" y="1628325"/>
            <a:ext cx="4857750" cy="125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a:t>
            </a:r>
            <a:endParaRPr/>
          </a:p>
        </p:txBody>
      </p:sp>
      <p:sp>
        <p:nvSpPr>
          <p:cNvPr id="142" name="Google Shape;142;p24"/>
          <p:cNvSpPr txBox="1"/>
          <p:nvPr>
            <p:ph idx="1" type="body"/>
          </p:nvPr>
        </p:nvSpPr>
        <p:spPr>
          <a:xfrm>
            <a:off x="311700" y="1152475"/>
            <a:ext cx="8520600" cy="191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ja"/>
              <a:t>data</a:t>
            </a:r>
            <a:r>
              <a:rPr lang="ja"/>
              <a:t>ディレクトリの絶対パスを出力してください。</a:t>
            </a:r>
            <a:endParaRPr/>
          </a:p>
          <a:p>
            <a:pPr indent="-342900" lvl="0" marL="457200" rtl="0" algn="l">
              <a:spcBef>
                <a:spcPts val="0"/>
              </a:spcBef>
              <a:spcAft>
                <a:spcPts val="0"/>
              </a:spcAft>
              <a:buSzPts val="1800"/>
              <a:buAutoNum type="arabicPeriod"/>
            </a:pPr>
            <a:r>
              <a:rPr lang="ja"/>
              <a:t>dataディレクトリ配下のディレクトリを出力してください。</a:t>
            </a:r>
            <a:br>
              <a:rPr lang="ja"/>
            </a:br>
            <a:r>
              <a:rPr lang="ja"/>
              <a:t>(1のインスタンスを使用)</a:t>
            </a:r>
            <a:endParaRPr/>
          </a:p>
          <a:p>
            <a:pPr indent="-342900" lvl="0" marL="457200" rtl="0" algn="l">
              <a:spcBef>
                <a:spcPts val="0"/>
              </a:spcBef>
              <a:spcAft>
                <a:spcPts val="0"/>
              </a:spcAft>
              <a:buSzPts val="1800"/>
              <a:buAutoNum type="arabicPeriod"/>
            </a:pPr>
            <a:r>
              <a:rPr lang="ja"/>
              <a:t>dataディレクトリ</a:t>
            </a:r>
            <a:r>
              <a:rPr lang="ja"/>
              <a:t>配下の画像ファイルの数を出力してください。</a:t>
            </a:r>
            <a:br>
              <a:rPr lang="ja"/>
            </a:br>
            <a:r>
              <a:rPr lang="ja"/>
              <a:t>(1のインスタンスを使用)</a:t>
            </a:r>
            <a:endParaRPr/>
          </a:p>
          <a:p>
            <a:pPr indent="0" lvl="0" marL="0" rtl="0" algn="l">
              <a:spcBef>
                <a:spcPts val="1200"/>
              </a:spcBef>
              <a:spcAft>
                <a:spcPts val="1200"/>
              </a:spcAft>
              <a:buNone/>
            </a:pPr>
            <a:r>
              <a:t/>
            </a:r>
            <a:endParaRPr/>
          </a:p>
        </p:txBody>
      </p:sp>
      <p:pic>
        <p:nvPicPr>
          <p:cNvPr id="143" name="Google Shape;143;p24"/>
          <p:cNvPicPr preferRelativeResize="0"/>
          <p:nvPr/>
        </p:nvPicPr>
        <p:blipFill>
          <a:blip r:embed="rId4">
            <a:alphaModFix/>
          </a:blip>
          <a:stretch>
            <a:fillRect/>
          </a:stretch>
        </p:blipFill>
        <p:spPr>
          <a:xfrm>
            <a:off x="7518864" y="0"/>
            <a:ext cx="1436172"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a:t>
            </a:r>
            <a:endParaRPr/>
          </a:p>
        </p:txBody>
      </p:sp>
      <p:pic>
        <p:nvPicPr>
          <p:cNvPr id="149" name="Google Shape;149;p25"/>
          <p:cNvPicPr preferRelativeResize="0"/>
          <p:nvPr/>
        </p:nvPicPr>
        <p:blipFill>
          <a:blip r:embed="rId3">
            <a:alphaModFix/>
          </a:blip>
          <a:stretch>
            <a:fillRect/>
          </a:stretch>
        </p:blipFill>
        <p:spPr>
          <a:xfrm>
            <a:off x="852488" y="1221550"/>
            <a:ext cx="7439024" cy="334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2225700"/>
            <a:ext cx="85206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ja" sz="3620"/>
              <a:t>学習準備の事前知識</a:t>
            </a:r>
            <a:endParaRPr sz="36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どのように学習するか</a:t>
            </a:r>
            <a:endParaRPr/>
          </a:p>
        </p:txBody>
      </p:sp>
      <p:sp>
        <p:nvSpPr>
          <p:cNvPr id="160" name="Google Shape;160;p27"/>
          <p:cNvSpPr txBox="1"/>
          <p:nvPr/>
        </p:nvSpPr>
        <p:spPr>
          <a:xfrm>
            <a:off x="413975" y="1424450"/>
            <a:ext cx="4192500" cy="8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solidFill>
                  <a:schemeClr val="dk2"/>
                </a:solidFill>
              </a:rPr>
              <a:t>モデルにデータを入力し</a:t>
            </a:r>
            <a:endParaRPr sz="1800">
              <a:solidFill>
                <a:schemeClr val="dk2"/>
              </a:solidFill>
            </a:endParaRPr>
          </a:p>
          <a:p>
            <a:pPr indent="0" lvl="0" marL="0" rtl="0" algn="l">
              <a:spcBef>
                <a:spcPts val="0"/>
              </a:spcBef>
              <a:spcAft>
                <a:spcPts val="0"/>
              </a:spcAft>
              <a:buNone/>
            </a:pPr>
            <a:r>
              <a:rPr lang="ja" sz="1800">
                <a:solidFill>
                  <a:schemeClr val="dk2"/>
                </a:solidFill>
              </a:rPr>
              <a:t>予測結果と実際のラベルを比較する</a:t>
            </a:r>
            <a:endParaRPr sz="1800">
              <a:solidFill>
                <a:schemeClr val="dk2"/>
              </a:solidFill>
            </a:endParaRPr>
          </a:p>
        </p:txBody>
      </p:sp>
      <p:pic>
        <p:nvPicPr>
          <p:cNvPr id="161" name="Google Shape;161;p27"/>
          <p:cNvPicPr preferRelativeResize="0"/>
          <p:nvPr/>
        </p:nvPicPr>
        <p:blipFill>
          <a:blip r:embed="rId3">
            <a:alphaModFix/>
          </a:blip>
          <a:stretch>
            <a:fillRect/>
          </a:stretch>
        </p:blipFill>
        <p:spPr>
          <a:xfrm>
            <a:off x="311700" y="2872100"/>
            <a:ext cx="4397051" cy="1901216"/>
          </a:xfrm>
          <a:prstGeom prst="rect">
            <a:avLst/>
          </a:prstGeom>
          <a:noFill/>
          <a:ln>
            <a:noFill/>
          </a:ln>
        </p:spPr>
      </p:pic>
      <p:pic>
        <p:nvPicPr>
          <p:cNvPr id="162" name="Google Shape;162;p27"/>
          <p:cNvPicPr preferRelativeResize="0"/>
          <p:nvPr/>
        </p:nvPicPr>
        <p:blipFill>
          <a:blip r:embed="rId4">
            <a:alphaModFix/>
          </a:blip>
          <a:stretch>
            <a:fillRect/>
          </a:stretch>
        </p:blipFill>
        <p:spPr>
          <a:xfrm>
            <a:off x="4830700" y="1017725"/>
            <a:ext cx="4192550" cy="3755601"/>
          </a:xfrm>
          <a:prstGeom prst="rect">
            <a:avLst/>
          </a:prstGeom>
          <a:noFill/>
          <a:ln>
            <a:noFill/>
          </a:ln>
        </p:spPr>
      </p:pic>
      <p:sp>
        <p:nvSpPr>
          <p:cNvPr id="163" name="Google Shape;163;p27"/>
          <p:cNvSpPr/>
          <p:nvPr/>
        </p:nvSpPr>
        <p:spPr>
          <a:xfrm>
            <a:off x="5087225" y="11798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27"/>
          <p:cNvSpPr/>
          <p:nvPr/>
        </p:nvSpPr>
        <p:spPr>
          <a:xfrm>
            <a:off x="5087225" y="16136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7"/>
          <p:cNvSpPr/>
          <p:nvPr/>
        </p:nvSpPr>
        <p:spPr>
          <a:xfrm>
            <a:off x="6149700" y="2803575"/>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7"/>
          <p:cNvSpPr/>
          <p:nvPr/>
        </p:nvSpPr>
        <p:spPr>
          <a:xfrm>
            <a:off x="5555250" y="11798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7"/>
          <p:cNvSpPr/>
          <p:nvPr/>
        </p:nvSpPr>
        <p:spPr>
          <a:xfrm>
            <a:off x="5087225" y="17975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7"/>
          <p:cNvSpPr/>
          <p:nvPr/>
        </p:nvSpPr>
        <p:spPr>
          <a:xfrm>
            <a:off x="6855850" y="2937600"/>
            <a:ext cx="378900" cy="1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idx="1" type="body"/>
          </p:nvPr>
        </p:nvSpPr>
        <p:spPr>
          <a:xfrm>
            <a:off x="311700" y="1152475"/>
            <a:ext cx="8520600" cy="87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機械学習のカテゴリカルデータ（質的データ）を処理するための手法の一つ</a:t>
            </a:r>
            <a:endParaRPr/>
          </a:p>
          <a:p>
            <a:pPr indent="0" lvl="0" marL="0" rtl="0" algn="l">
              <a:spcBef>
                <a:spcPts val="1200"/>
              </a:spcBef>
              <a:spcAft>
                <a:spcPts val="1200"/>
              </a:spcAft>
              <a:buNone/>
            </a:pPr>
            <a:r>
              <a:rPr lang="ja"/>
              <a:t>カテゴリカルデータ（質的データ）を数値データに変換</a:t>
            </a:r>
            <a:endParaRPr/>
          </a:p>
        </p:txBody>
      </p:sp>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One-Hot</a:t>
            </a:r>
            <a:r>
              <a:rPr lang="ja"/>
              <a:t>とは</a:t>
            </a:r>
            <a:endParaRPr/>
          </a:p>
        </p:txBody>
      </p:sp>
      <p:pic>
        <p:nvPicPr>
          <p:cNvPr id="175" name="Google Shape;175;p28"/>
          <p:cNvPicPr preferRelativeResize="0"/>
          <p:nvPr/>
        </p:nvPicPr>
        <p:blipFill>
          <a:blip r:embed="rId3">
            <a:alphaModFix/>
          </a:blip>
          <a:stretch>
            <a:fillRect/>
          </a:stretch>
        </p:blipFill>
        <p:spPr>
          <a:xfrm>
            <a:off x="4376900" y="2294675"/>
            <a:ext cx="4455399" cy="2381674"/>
          </a:xfrm>
          <a:prstGeom prst="rect">
            <a:avLst/>
          </a:prstGeom>
          <a:noFill/>
          <a:ln>
            <a:noFill/>
          </a:ln>
        </p:spPr>
      </p:pic>
      <p:sp>
        <p:nvSpPr>
          <p:cNvPr id="176" name="Google Shape;176;p28"/>
          <p:cNvSpPr txBox="1"/>
          <p:nvPr>
            <p:ph idx="1" type="body"/>
          </p:nvPr>
        </p:nvSpPr>
        <p:spPr>
          <a:xfrm>
            <a:off x="311700" y="2379263"/>
            <a:ext cx="3930300" cy="2212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sz="1500"/>
              <a:t>カテゴリカルデータとは</a:t>
            </a:r>
            <a:endParaRPr sz="1500"/>
          </a:p>
          <a:p>
            <a:pPr indent="0" lvl="0" marL="0" rtl="0" algn="l">
              <a:spcBef>
                <a:spcPts val="1200"/>
              </a:spcBef>
              <a:spcAft>
                <a:spcPts val="0"/>
              </a:spcAft>
              <a:buNone/>
            </a:pPr>
            <a:r>
              <a:rPr lang="ja" sz="1400"/>
              <a:t>数量的な大小関係がないデータ</a:t>
            </a:r>
            <a:br>
              <a:rPr lang="ja" sz="1400"/>
            </a:br>
            <a:r>
              <a:rPr lang="ja" sz="1400"/>
              <a:t>(色、血液型、地域...)</a:t>
            </a:r>
            <a:endParaRPr sz="1400"/>
          </a:p>
          <a:p>
            <a:pPr indent="-317500" lvl="0" marL="457200" rtl="0" algn="l">
              <a:spcBef>
                <a:spcPts val="1200"/>
              </a:spcBef>
              <a:spcAft>
                <a:spcPts val="0"/>
              </a:spcAft>
              <a:buSzPts val="1400"/>
              <a:buChar char="●"/>
            </a:pPr>
            <a:r>
              <a:rPr lang="ja" sz="1400"/>
              <a:t>名義尺度</a:t>
            </a:r>
            <a:br>
              <a:rPr lang="ja" sz="1400"/>
            </a:br>
            <a:r>
              <a:rPr lang="ja" sz="1400"/>
              <a:t>ラベルに順序がない(赤、青、黄)</a:t>
            </a:r>
            <a:endParaRPr sz="1400"/>
          </a:p>
          <a:p>
            <a:pPr indent="-317500" lvl="0" marL="457200" rtl="0" algn="l">
              <a:spcBef>
                <a:spcPts val="0"/>
              </a:spcBef>
              <a:spcAft>
                <a:spcPts val="0"/>
              </a:spcAft>
              <a:buSzPts val="1400"/>
              <a:buChar char="●"/>
            </a:pPr>
            <a:r>
              <a:rPr lang="ja" sz="1400"/>
              <a:t>順序尺度</a:t>
            </a:r>
            <a:br>
              <a:rPr lang="ja" sz="1400"/>
            </a:br>
            <a:r>
              <a:rPr lang="ja" sz="1400"/>
              <a:t>カテゴリに順序がある(低、中、大)</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2225700"/>
            <a:ext cx="85206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ja" sz="3620"/>
              <a:t>データセットについて</a:t>
            </a:r>
            <a:endParaRPr sz="36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idx="1" type="body"/>
          </p:nvPr>
        </p:nvSpPr>
        <p:spPr>
          <a:xfrm>
            <a:off x="453150" y="1809475"/>
            <a:ext cx="8520600" cy="31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300">
                <a:solidFill>
                  <a:schemeClr val="dk1"/>
                </a:solidFill>
                <a:highlight>
                  <a:srgbClr val="FFFFFF"/>
                </a:highlight>
                <a:latin typeface="Meiryo"/>
                <a:ea typeface="Meiryo"/>
                <a:cs typeface="Meiryo"/>
                <a:sym typeface="Meiryo"/>
              </a:rPr>
              <a:t>torch.utils.data.Datasetクラスを継承する必要がある</a:t>
            </a:r>
            <a:endParaRPr sz="1300">
              <a:solidFill>
                <a:schemeClr val="dk1"/>
              </a:solidFill>
              <a:highlight>
                <a:srgbClr val="FFFFFF"/>
              </a:highlight>
              <a:latin typeface="Meiryo"/>
              <a:ea typeface="Meiryo"/>
              <a:cs typeface="Meiryo"/>
              <a:sym typeface="Meiryo"/>
            </a:endParaRPr>
          </a:p>
          <a:p>
            <a:pPr indent="0" lvl="0" marL="0" rtl="0" algn="l">
              <a:spcBef>
                <a:spcPts val="1200"/>
              </a:spcBef>
              <a:spcAft>
                <a:spcPts val="0"/>
              </a:spcAft>
              <a:buNone/>
            </a:pPr>
            <a:r>
              <a:t/>
            </a:r>
            <a:endParaRPr sz="1300">
              <a:solidFill>
                <a:schemeClr val="dk1"/>
              </a:solidFill>
              <a:highlight>
                <a:srgbClr val="FFFFFF"/>
              </a:highlight>
              <a:latin typeface="Meiryo"/>
              <a:ea typeface="Meiryo"/>
              <a:cs typeface="Meiryo"/>
              <a:sym typeface="Meiryo"/>
            </a:endParaRPr>
          </a:p>
          <a:p>
            <a:pPr indent="0" lvl="0" marL="0" rtl="0" algn="l">
              <a:spcBef>
                <a:spcPts val="1200"/>
              </a:spcBef>
              <a:spcAft>
                <a:spcPts val="0"/>
              </a:spcAft>
              <a:buNone/>
            </a:pPr>
            <a:r>
              <a:rPr lang="ja" sz="1300">
                <a:solidFill>
                  <a:schemeClr val="dk1"/>
                </a:solidFill>
                <a:highlight>
                  <a:srgbClr val="FFFFFF"/>
                </a:highlight>
                <a:latin typeface="Meiryo"/>
                <a:ea typeface="Meiryo"/>
                <a:cs typeface="Meiryo"/>
                <a:sym typeface="Meiryo"/>
              </a:rPr>
              <a:t>実装する必要があるメソッド</a:t>
            </a:r>
            <a:endParaRPr sz="1300">
              <a:solidFill>
                <a:schemeClr val="dk1"/>
              </a:solidFill>
              <a:highlight>
                <a:srgbClr val="FFFFFF"/>
              </a:highlight>
              <a:latin typeface="Meiryo"/>
              <a:ea typeface="Meiryo"/>
              <a:cs typeface="Meiryo"/>
              <a:sym typeface="Meiryo"/>
            </a:endParaRPr>
          </a:p>
          <a:p>
            <a:pPr indent="-311150" lvl="0" marL="457200" rtl="0" algn="l">
              <a:spcBef>
                <a:spcPts val="1200"/>
              </a:spcBef>
              <a:spcAft>
                <a:spcPts val="0"/>
              </a:spcAft>
              <a:buClr>
                <a:schemeClr val="dk1"/>
              </a:buClr>
              <a:buSzPts val="1300"/>
              <a:buFont typeface="Meiryo"/>
              <a:buChar char="●"/>
            </a:pPr>
            <a:r>
              <a:rPr lang="ja" sz="1300">
                <a:solidFill>
                  <a:schemeClr val="dk1"/>
                </a:solidFill>
                <a:highlight>
                  <a:schemeClr val="lt1"/>
                </a:highlight>
                <a:latin typeface="Meiryo"/>
                <a:ea typeface="Meiryo"/>
                <a:cs typeface="Meiryo"/>
                <a:sym typeface="Meiryo"/>
              </a:rPr>
              <a:t>__gititem__()</a:t>
            </a:r>
            <a:endParaRPr sz="1300">
              <a:solidFill>
                <a:schemeClr val="dk1"/>
              </a:solidFill>
              <a:highlight>
                <a:schemeClr val="lt1"/>
              </a:highlight>
              <a:latin typeface="Meiryo"/>
              <a:ea typeface="Meiryo"/>
              <a:cs typeface="Meiryo"/>
              <a:sym typeface="Meiryo"/>
            </a:endParaRPr>
          </a:p>
          <a:p>
            <a:pPr indent="-311150" lvl="1" marL="914400" rtl="0" algn="l">
              <a:spcBef>
                <a:spcPts val="0"/>
              </a:spcBef>
              <a:spcAft>
                <a:spcPts val="0"/>
              </a:spcAft>
              <a:buClr>
                <a:schemeClr val="dk1"/>
              </a:buClr>
              <a:buSzPts val="1300"/>
              <a:buFont typeface="Meiryo"/>
              <a:buChar char="○"/>
            </a:pPr>
            <a:r>
              <a:rPr lang="ja" sz="1300">
                <a:solidFill>
                  <a:schemeClr val="dk1"/>
                </a:solidFill>
                <a:highlight>
                  <a:schemeClr val="lt1"/>
                </a:highlight>
                <a:latin typeface="Meiryo"/>
                <a:ea typeface="Meiryo"/>
                <a:cs typeface="Meiryo"/>
                <a:sym typeface="Meiryo"/>
              </a:rPr>
              <a:t>Datasetから一つのデータを取り出すメソッド</a:t>
            </a:r>
            <a:endParaRPr sz="1300">
              <a:solidFill>
                <a:schemeClr val="dk1"/>
              </a:solidFill>
              <a:highlight>
                <a:schemeClr val="lt1"/>
              </a:highlight>
              <a:latin typeface="Meiryo"/>
              <a:ea typeface="Meiryo"/>
              <a:cs typeface="Meiryo"/>
              <a:sym typeface="Meiryo"/>
            </a:endParaRPr>
          </a:p>
          <a:p>
            <a:pPr indent="-311150" lvl="0" marL="457200" rtl="0" algn="l">
              <a:spcBef>
                <a:spcPts val="0"/>
              </a:spcBef>
              <a:spcAft>
                <a:spcPts val="0"/>
              </a:spcAft>
              <a:buClr>
                <a:schemeClr val="dk1"/>
              </a:buClr>
              <a:buSzPts val="1300"/>
              <a:buFont typeface="Meiryo"/>
              <a:buChar char="●"/>
            </a:pPr>
            <a:r>
              <a:rPr lang="ja" sz="1300">
                <a:solidFill>
                  <a:schemeClr val="dk1"/>
                </a:solidFill>
                <a:highlight>
                  <a:schemeClr val="lt1"/>
                </a:highlight>
                <a:latin typeface="Meiryo"/>
                <a:ea typeface="Meiryo"/>
                <a:cs typeface="Meiryo"/>
                <a:sym typeface="Meiryo"/>
              </a:rPr>
              <a:t>__len__()</a:t>
            </a:r>
            <a:endParaRPr sz="1300">
              <a:solidFill>
                <a:schemeClr val="dk1"/>
              </a:solidFill>
              <a:highlight>
                <a:schemeClr val="lt1"/>
              </a:highlight>
              <a:latin typeface="Meiryo"/>
              <a:ea typeface="Meiryo"/>
              <a:cs typeface="Meiryo"/>
              <a:sym typeface="Meiryo"/>
            </a:endParaRPr>
          </a:p>
          <a:p>
            <a:pPr indent="-311150" lvl="1" marL="914400" rtl="0" algn="l">
              <a:spcBef>
                <a:spcPts val="0"/>
              </a:spcBef>
              <a:spcAft>
                <a:spcPts val="0"/>
              </a:spcAft>
              <a:buClr>
                <a:schemeClr val="dk1"/>
              </a:buClr>
              <a:buSzPts val="1300"/>
              <a:buFont typeface="Meiryo"/>
              <a:buChar char="○"/>
            </a:pPr>
            <a:r>
              <a:rPr lang="ja" sz="1300">
                <a:solidFill>
                  <a:schemeClr val="dk1"/>
                </a:solidFill>
                <a:highlight>
                  <a:schemeClr val="lt1"/>
                </a:highlight>
                <a:latin typeface="Meiryo"/>
                <a:ea typeface="Meiryo"/>
                <a:cs typeface="Meiryo"/>
                <a:sym typeface="Meiryo"/>
              </a:rPr>
              <a:t>Datasetのファイル数を返すメソッド</a:t>
            </a:r>
            <a:endParaRPr sz="1300">
              <a:solidFill>
                <a:schemeClr val="dk1"/>
              </a:solidFill>
              <a:highlight>
                <a:schemeClr val="lt1"/>
              </a:highlight>
              <a:latin typeface="Meiryo"/>
              <a:ea typeface="Meiryo"/>
              <a:cs typeface="Meiryo"/>
              <a:sym typeface="Meiryo"/>
            </a:endParaRPr>
          </a:p>
          <a:p>
            <a:pPr indent="0" lvl="0" marL="0" rtl="0" algn="l">
              <a:spcBef>
                <a:spcPts val="1200"/>
              </a:spcBef>
              <a:spcAft>
                <a:spcPts val="1200"/>
              </a:spcAft>
              <a:buNone/>
            </a:pPr>
            <a:r>
              <a:t/>
            </a:r>
            <a:endParaRPr sz="1300">
              <a:solidFill>
                <a:schemeClr val="dk1"/>
              </a:solidFill>
              <a:highlight>
                <a:srgbClr val="FFFFFF"/>
              </a:highlight>
              <a:latin typeface="Meiryo"/>
              <a:ea typeface="Meiryo"/>
              <a:cs typeface="Meiryo"/>
              <a:sym typeface="Meiryo"/>
            </a:endParaRPr>
          </a:p>
        </p:txBody>
      </p:sp>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データセット</a:t>
            </a:r>
            <a:r>
              <a:rPr lang="ja"/>
              <a:t>とは</a:t>
            </a:r>
            <a:endParaRPr/>
          </a:p>
        </p:txBody>
      </p:sp>
      <p:sp>
        <p:nvSpPr>
          <p:cNvPr id="188" name="Google Shape;188;p30"/>
          <p:cNvSpPr txBox="1"/>
          <p:nvPr>
            <p:ph idx="1" type="body"/>
          </p:nvPr>
        </p:nvSpPr>
        <p:spPr>
          <a:xfrm>
            <a:off x="311700" y="1152475"/>
            <a:ext cx="8520600" cy="857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1"/>
                </a:solidFill>
              </a:rPr>
              <a:t>データセット：データを読み込み、前処理を施して返すまでの流れを記述</a:t>
            </a:r>
            <a:endParaRPr sz="1300">
              <a:solidFill>
                <a:schemeClr val="dk1"/>
              </a:solidFill>
              <a:highlight>
                <a:srgbClr val="FFFFFF"/>
              </a:highlight>
              <a:latin typeface="Meiryo"/>
              <a:ea typeface="Meiryo"/>
              <a:cs typeface="Meiryo"/>
              <a:sym typeface="Meiryo"/>
            </a:endParaRPr>
          </a:p>
          <a:p>
            <a:pPr indent="0" lvl="0" marL="0" rtl="0" algn="l">
              <a:spcBef>
                <a:spcPts val="1200"/>
              </a:spcBef>
              <a:spcAft>
                <a:spcPts val="1200"/>
              </a:spcAft>
              <a:buNone/>
            </a:pPr>
            <a:r>
              <a:t/>
            </a:r>
            <a:endParaRPr sz="1300">
              <a:solidFill>
                <a:schemeClr val="dk1"/>
              </a:solidFill>
              <a:highlight>
                <a:srgbClr val="FFFFFF"/>
              </a:highlight>
              <a:latin typeface="Meiryo"/>
              <a:ea typeface="Meiryo"/>
              <a:cs typeface="Meiryo"/>
              <a:sym typeface="Meiryo"/>
            </a:endParaRPr>
          </a:p>
        </p:txBody>
      </p:sp>
      <p:pic>
        <p:nvPicPr>
          <p:cNvPr id="189" name="Google Shape;189;p30"/>
          <p:cNvPicPr preferRelativeResize="0"/>
          <p:nvPr/>
        </p:nvPicPr>
        <p:blipFill>
          <a:blip r:embed="rId4">
            <a:alphaModFix/>
          </a:blip>
          <a:stretch>
            <a:fillRect/>
          </a:stretch>
        </p:blipFill>
        <p:spPr>
          <a:xfrm>
            <a:off x="5128251" y="2144625"/>
            <a:ext cx="3574150" cy="2435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例</a:t>
            </a:r>
            <a:endParaRPr/>
          </a:p>
        </p:txBody>
      </p:sp>
      <p:sp>
        <p:nvSpPr>
          <p:cNvPr id="195" name="Google Shape;195;p31"/>
          <p:cNvSpPr txBox="1"/>
          <p:nvPr>
            <p:ph idx="1" type="body"/>
          </p:nvPr>
        </p:nvSpPr>
        <p:spPr>
          <a:xfrm>
            <a:off x="311700" y="1152475"/>
            <a:ext cx="8520600" cy="80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__getitem__()</a:t>
            </a:r>
            <a:br>
              <a:rPr lang="ja"/>
            </a:br>
            <a:r>
              <a:rPr lang="ja" sz="1200"/>
              <a:t>インデックスを内部で加算することでデータを参照する</a:t>
            </a:r>
            <a:endParaRPr sz="1200"/>
          </a:p>
        </p:txBody>
      </p:sp>
      <p:pic>
        <p:nvPicPr>
          <p:cNvPr id="196" name="Google Shape;196;p31"/>
          <p:cNvPicPr preferRelativeResize="0"/>
          <p:nvPr/>
        </p:nvPicPr>
        <p:blipFill>
          <a:blip r:embed="rId3">
            <a:alphaModFix/>
          </a:blip>
          <a:stretch>
            <a:fillRect/>
          </a:stretch>
        </p:blipFill>
        <p:spPr>
          <a:xfrm>
            <a:off x="594425" y="4163725"/>
            <a:ext cx="3886200" cy="800100"/>
          </a:xfrm>
          <a:prstGeom prst="rect">
            <a:avLst/>
          </a:prstGeom>
          <a:noFill/>
          <a:ln>
            <a:noFill/>
          </a:ln>
        </p:spPr>
      </p:pic>
      <p:pic>
        <p:nvPicPr>
          <p:cNvPr id="197" name="Google Shape;197;p31"/>
          <p:cNvPicPr preferRelativeResize="0"/>
          <p:nvPr/>
        </p:nvPicPr>
        <p:blipFill>
          <a:blip r:embed="rId4">
            <a:alphaModFix/>
          </a:blip>
          <a:stretch>
            <a:fillRect/>
          </a:stretch>
        </p:blipFill>
        <p:spPr>
          <a:xfrm>
            <a:off x="3201196" y="2571750"/>
            <a:ext cx="1420129" cy="1423950"/>
          </a:xfrm>
          <a:prstGeom prst="rect">
            <a:avLst/>
          </a:prstGeom>
          <a:noFill/>
          <a:ln>
            <a:noFill/>
          </a:ln>
        </p:spPr>
      </p:pic>
      <p:grpSp>
        <p:nvGrpSpPr>
          <p:cNvPr id="198" name="Google Shape;198;p31"/>
          <p:cNvGrpSpPr/>
          <p:nvPr/>
        </p:nvGrpSpPr>
        <p:grpSpPr>
          <a:xfrm>
            <a:off x="530397" y="2021950"/>
            <a:ext cx="2410578" cy="2007450"/>
            <a:chOff x="211072" y="2008075"/>
            <a:chExt cx="2410578" cy="2007450"/>
          </a:xfrm>
        </p:grpSpPr>
        <p:pic>
          <p:nvPicPr>
            <p:cNvPr id="199" name="Google Shape;199;p31"/>
            <p:cNvPicPr preferRelativeResize="0"/>
            <p:nvPr/>
          </p:nvPicPr>
          <p:blipFill>
            <a:blip r:embed="rId5">
              <a:alphaModFix/>
            </a:blip>
            <a:stretch>
              <a:fillRect/>
            </a:stretch>
          </p:blipFill>
          <p:spPr>
            <a:xfrm>
              <a:off x="356300" y="2392975"/>
              <a:ext cx="1051781" cy="1553400"/>
            </a:xfrm>
            <a:prstGeom prst="rect">
              <a:avLst/>
            </a:prstGeom>
            <a:noFill/>
            <a:ln>
              <a:noFill/>
            </a:ln>
          </p:spPr>
        </p:pic>
        <p:sp>
          <p:nvSpPr>
            <p:cNvPr id="200" name="Google Shape;200;p31"/>
            <p:cNvSpPr txBox="1"/>
            <p:nvPr/>
          </p:nvSpPr>
          <p:spPr>
            <a:xfrm>
              <a:off x="211072" y="2008075"/>
              <a:ext cx="2372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300">
                  <a:solidFill>
                    <a:schemeClr val="dk2"/>
                  </a:solidFill>
                </a:rPr>
                <a:t>コード実行時のファイル構造</a:t>
              </a:r>
              <a:endParaRPr sz="1300">
                <a:solidFill>
                  <a:schemeClr val="dk2"/>
                </a:solidFill>
              </a:endParaRPr>
            </a:p>
          </p:txBody>
        </p:sp>
        <p:sp>
          <p:nvSpPr>
            <p:cNvPr id="201" name="Google Shape;201;p31"/>
            <p:cNvSpPr/>
            <p:nvPr/>
          </p:nvSpPr>
          <p:spPr>
            <a:xfrm>
              <a:off x="248950" y="2056525"/>
              <a:ext cx="2372700" cy="1959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202" name="Google Shape;202;p31"/>
          <p:cNvPicPr preferRelativeResize="0"/>
          <p:nvPr/>
        </p:nvPicPr>
        <p:blipFill>
          <a:blip r:embed="rId6">
            <a:alphaModFix/>
          </a:blip>
          <a:stretch>
            <a:fillRect/>
          </a:stretch>
        </p:blipFill>
        <p:spPr>
          <a:xfrm>
            <a:off x="4881550" y="355225"/>
            <a:ext cx="4108301" cy="4608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前回のおさらい</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レイヤーについて</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Convolution</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Linear</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BatchNormalization</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ReLU</a:t>
            </a:r>
            <a:endParaRPr>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モデルの作成</a:t>
            </a:r>
            <a:endParaRPr>
              <a:solidFill>
                <a:schemeClr val="dk1"/>
              </a:solidFill>
            </a:endParaRPr>
          </a:p>
          <a:p>
            <a:pPr indent="-317500" lvl="1" marL="914400" rtl="0" algn="l">
              <a:spcBef>
                <a:spcPts val="0"/>
              </a:spcBef>
              <a:spcAft>
                <a:spcPts val="0"/>
              </a:spcAft>
              <a:buClr>
                <a:schemeClr val="dk1"/>
              </a:buClr>
              <a:buSzPts val="1400"/>
              <a:buChar char="○"/>
            </a:pPr>
            <a:r>
              <a:rPr lang="ja" sz="1800">
                <a:solidFill>
                  <a:schemeClr val="dk1"/>
                </a:solidFill>
              </a:rPr>
              <a:t>nn.Module を必ず継承</a:t>
            </a:r>
            <a:endParaRPr sz="1800">
              <a:solidFill>
                <a:schemeClr val="dk1"/>
              </a:solidFill>
            </a:endParaRPr>
          </a:p>
          <a:p>
            <a:pPr indent="-342900" lvl="1" marL="914400" rtl="0" algn="l">
              <a:spcBef>
                <a:spcPts val="0"/>
              </a:spcBef>
              <a:spcAft>
                <a:spcPts val="0"/>
              </a:spcAft>
              <a:buClr>
                <a:schemeClr val="dk1"/>
              </a:buClr>
              <a:buSzPts val="1800"/>
              <a:buChar char="○"/>
            </a:pPr>
            <a:r>
              <a:rPr lang="ja" sz="1800">
                <a:solidFill>
                  <a:schemeClr val="dk1"/>
                </a:solidFill>
              </a:rPr>
              <a:t>forward:入力から出力までの処理を記述</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 type="body"/>
          </p:nvPr>
        </p:nvSpPr>
        <p:spPr>
          <a:xfrm>
            <a:off x="4707050" y="2668700"/>
            <a:ext cx="4017000" cy="22779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t>ヒント</a:t>
            </a:r>
            <a:endParaRPr/>
          </a:p>
          <a:p>
            <a:pPr indent="-311150" lvl="0" marL="457200" rtl="0" algn="l">
              <a:spcBef>
                <a:spcPts val="1200"/>
              </a:spcBef>
              <a:spcAft>
                <a:spcPts val="0"/>
              </a:spcAft>
              <a:buSzPts val="1300"/>
              <a:buChar char="●"/>
            </a:pPr>
            <a:r>
              <a:rPr lang="ja" sz="1300"/>
              <a:t>Image.openでやっていること</a:t>
            </a:r>
            <a:endParaRPr sz="1300"/>
          </a:p>
          <a:p>
            <a:pPr indent="0" lvl="0" marL="0" rtl="0" algn="l">
              <a:spcBef>
                <a:spcPts val="1200"/>
              </a:spcBef>
              <a:spcAft>
                <a:spcPts val="0"/>
              </a:spcAft>
              <a:buNone/>
            </a:pPr>
            <a:r>
              <a:rPr lang="ja" sz="1300"/>
              <a:t>画像ファイルを開いてImageオブジェクトを返す。</a:t>
            </a:r>
            <a:endParaRPr sz="1300"/>
          </a:p>
          <a:p>
            <a:pPr indent="-311150" lvl="0" marL="457200" rtl="0" algn="l">
              <a:spcBef>
                <a:spcPts val="1200"/>
              </a:spcBef>
              <a:spcAft>
                <a:spcPts val="0"/>
              </a:spcAft>
              <a:buSzPts val="1300"/>
              <a:buChar char="●"/>
            </a:pPr>
            <a:r>
              <a:rPr lang="ja" sz="1300"/>
              <a:t>サイズ出力するメソッド</a:t>
            </a:r>
            <a:endParaRPr sz="1300"/>
          </a:p>
          <a:p>
            <a:pPr indent="0" lvl="0" marL="0" rtl="0" algn="l">
              <a:spcBef>
                <a:spcPts val="1200"/>
              </a:spcBef>
              <a:spcAft>
                <a:spcPts val="0"/>
              </a:spcAft>
              <a:buNone/>
            </a:pPr>
            <a:r>
              <a:rPr lang="ja" sz="1300"/>
              <a:t>sizeを使用することで大きさを取得する</a:t>
            </a:r>
            <a:endParaRPr sz="1300"/>
          </a:p>
          <a:p>
            <a:pPr indent="0" lvl="0" marL="0" rtl="0" algn="l">
              <a:spcBef>
                <a:spcPts val="1200"/>
              </a:spcBef>
              <a:spcAft>
                <a:spcPts val="1200"/>
              </a:spcAft>
              <a:buNone/>
            </a:pPr>
            <a:r>
              <a:rPr lang="ja" sz="1300"/>
              <a:t>img.size</a:t>
            </a:r>
            <a:endParaRPr sz="1300"/>
          </a:p>
        </p:txBody>
      </p:sp>
      <p:sp>
        <p:nvSpPr>
          <p:cNvPr id="208" name="Google Shape;20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a:t>
            </a:r>
            <a:endParaRPr/>
          </a:p>
        </p:txBody>
      </p:sp>
      <p:sp>
        <p:nvSpPr>
          <p:cNvPr id="209" name="Google Shape;209;p32"/>
          <p:cNvSpPr txBox="1"/>
          <p:nvPr>
            <p:ph idx="1" type="body"/>
          </p:nvPr>
        </p:nvSpPr>
        <p:spPr>
          <a:xfrm>
            <a:off x="311700" y="1152475"/>
            <a:ext cx="8520600" cy="11964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AutoNum type="arabicPeriod"/>
            </a:pPr>
            <a:r>
              <a:rPr lang="ja"/>
              <a:t>ダウンロードした画像ファイルのデータセットクラスを作成してください。</a:t>
            </a:r>
            <a:br>
              <a:rPr lang="ja"/>
            </a:br>
            <a:endParaRPr/>
          </a:p>
          <a:p>
            <a:pPr indent="-330200" lvl="1" marL="914400" rtl="0" algn="l">
              <a:lnSpc>
                <a:spcPct val="105000"/>
              </a:lnSpc>
              <a:spcBef>
                <a:spcPts val="0"/>
              </a:spcBef>
              <a:spcAft>
                <a:spcPts val="0"/>
              </a:spcAft>
              <a:buSzPts val="1600"/>
              <a:buAutoNum type="arabicPeriod"/>
            </a:pPr>
            <a:r>
              <a:rPr lang="ja" sz="1600"/>
              <a:t>データセットの枚数を出力してください</a:t>
            </a:r>
            <a:endParaRPr b="1" sz="1600"/>
          </a:p>
          <a:p>
            <a:pPr indent="-330200" lvl="1" marL="914400" rtl="0" algn="l">
              <a:lnSpc>
                <a:spcPct val="105000"/>
              </a:lnSpc>
              <a:spcBef>
                <a:spcPts val="0"/>
              </a:spcBef>
              <a:spcAft>
                <a:spcPts val="0"/>
              </a:spcAft>
              <a:buSzPts val="1600"/>
              <a:buAutoNum type="arabicPeriod"/>
            </a:pPr>
            <a:r>
              <a:rPr lang="ja" sz="1600"/>
              <a:t>画像サイズを出力してください</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a:t>
            </a:r>
            <a:endParaRPr/>
          </a:p>
        </p:txBody>
      </p:sp>
      <p:pic>
        <p:nvPicPr>
          <p:cNvPr id="215" name="Google Shape;215;p33"/>
          <p:cNvPicPr preferRelativeResize="0"/>
          <p:nvPr/>
        </p:nvPicPr>
        <p:blipFill>
          <a:blip r:embed="rId3">
            <a:alphaModFix/>
          </a:blip>
          <a:stretch>
            <a:fillRect/>
          </a:stretch>
        </p:blipFill>
        <p:spPr>
          <a:xfrm>
            <a:off x="852500" y="1221550"/>
            <a:ext cx="7439000" cy="26255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実際に使われる例</a:t>
            </a:r>
            <a:endParaRPr/>
          </a:p>
        </p:txBody>
      </p:sp>
      <p:sp>
        <p:nvSpPr>
          <p:cNvPr id="221" name="Google Shape;221;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ja" sz="1330"/>
              <a:t>__getitem__():</a:t>
            </a:r>
            <a:endParaRPr sz="1330"/>
          </a:p>
          <a:p>
            <a:pPr indent="457200" lvl="0" marL="0" rtl="0" algn="l">
              <a:lnSpc>
                <a:spcPct val="95000"/>
              </a:lnSpc>
              <a:spcBef>
                <a:spcPts val="1200"/>
              </a:spcBef>
              <a:spcAft>
                <a:spcPts val="0"/>
              </a:spcAft>
              <a:buSzPts val="935"/>
              <a:buNone/>
            </a:pPr>
            <a:r>
              <a:rPr lang="ja" sz="1330"/>
              <a:t>データとラベルをペアで返す</a:t>
            </a:r>
            <a:endParaRPr sz="1330"/>
          </a:p>
          <a:p>
            <a:pPr indent="457200" lvl="0" marL="0" rtl="0" algn="l">
              <a:lnSpc>
                <a:spcPct val="95000"/>
              </a:lnSpc>
              <a:spcBef>
                <a:spcPts val="1200"/>
              </a:spcBef>
              <a:spcAft>
                <a:spcPts val="0"/>
              </a:spcAft>
              <a:buSzPts val="935"/>
              <a:buNone/>
            </a:pPr>
            <a:r>
              <a:rPr lang="ja" sz="1330"/>
              <a:t>tensor型に変更する</a:t>
            </a:r>
            <a:endParaRPr sz="1330"/>
          </a:p>
          <a:p>
            <a:pPr indent="457200" lvl="0" marL="0" rtl="0" algn="l">
              <a:lnSpc>
                <a:spcPct val="95000"/>
              </a:lnSpc>
              <a:spcBef>
                <a:spcPts val="1200"/>
              </a:spcBef>
              <a:spcAft>
                <a:spcPts val="0"/>
              </a:spcAft>
              <a:buSzPts val="935"/>
              <a:buNone/>
            </a:pPr>
            <a:r>
              <a:rPr lang="ja" sz="1330"/>
              <a:t>transforms.Compose関連は次回説明</a:t>
            </a:r>
            <a:endParaRPr sz="1330"/>
          </a:p>
          <a:p>
            <a:pPr indent="0" lvl="0" marL="0" rtl="0" algn="l">
              <a:lnSpc>
                <a:spcPct val="95000"/>
              </a:lnSpc>
              <a:spcBef>
                <a:spcPts val="1200"/>
              </a:spcBef>
              <a:spcAft>
                <a:spcPts val="0"/>
              </a:spcAft>
              <a:buSzPts val="935"/>
              <a:buNone/>
            </a:pPr>
            <a:r>
              <a:t/>
            </a:r>
            <a:endParaRPr sz="1330"/>
          </a:p>
          <a:p>
            <a:pPr indent="0" lvl="0" marL="0" rtl="0" algn="l">
              <a:lnSpc>
                <a:spcPct val="95000"/>
              </a:lnSpc>
              <a:spcBef>
                <a:spcPts val="1200"/>
              </a:spcBef>
              <a:spcAft>
                <a:spcPts val="0"/>
              </a:spcAft>
              <a:buSzPts val="935"/>
              <a:buNone/>
            </a:pPr>
            <a:r>
              <a:t/>
            </a:r>
            <a:endParaRPr sz="1330"/>
          </a:p>
          <a:p>
            <a:pPr indent="0" lvl="0" marL="0" rtl="0" algn="l">
              <a:lnSpc>
                <a:spcPct val="95000"/>
              </a:lnSpc>
              <a:spcBef>
                <a:spcPts val="1200"/>
              </a:spcBef>
              <a:spcAft>
                <a:spcPts val="0"/>
              </a:spcAft>
              <a:buSzPts val="935"/>
              <a:buNone/>
            </a:pPr>
            <a:r>
              <a:t/>
            </a:r>
            <a:endParaRPr sz="1330"/>
          </a:p>
          <a:p>
            <a:pPr indent="0" lvl="0" marL="0" rtl="0" algn="l">
              <a:lnSpc>
                <a:spcPct val="95000"/>
              </a:lnSpc>
              <a:spcBef>
                <a:spcPts val="1200"/>
              </a:spcBef>
              <a:spcAft>
                <a:spcPts val="0"/>
              </a:spcAft>
              <a:buSzPts val="935"/>
              <a:buNone/>
            </a:pPr>
            <a:r>
              <a:t/>
            </a:r>
            <a:endParaRPr sz="1330"/>
          </a:p>
          <a:p>
            <a:pPr indent="0" lvl="0" marL="0" rtl="0" algn="l">
              <a:lnSpc>
                <a:spcPct val="95000"/>
              </a:lnSpc>
              <a:spcBef>
                <a:spcPts val="1200"/>
              </a:spcBef>
              <a:spcAft>
                <a:spcPts val="1200"/>
              </a:spcAft>
              <a:buSzPts val="935"/>
              <a:buNone/>
            </a:pPr>
            <a:r>
              <a:t/>
            </a:r>
            <a:endParaRPr sz="1330"/>
          </a:p>
        </p:txBody>
      </p:sp>
      <p:pic>
        <p:nvPicPr>
          <p:cNvPr id="222" name="Google Shape;222;p34"/>
          <p:cNvPicPr preferRelativeResize="0"/>
          <p:nvPr/>
        </p:nvPicPr>
        <p:blipFill>
          <a:blip r:embed="rId3">
            <a:alphaModFix/>
          </a:blip>
          <a:stretch>
            <a:fillRect/>
          </a:stretch>
        </p:blipFill>
        <p:spPr>
          <a:xfrm>
            <a:off x="66675" y="3655000"/>
            <a:ext cx="3676650" cy="742950"/>
          </a:xfrm>
          <a:prstGeom prst="rect">
            <a:avLst/>
          </a:prstGeom>
          <a:noFill/>
          <a:ln>
            <a:noFill/>
          </a:ln>
        </p:spPr>
      </p:pic>
      <p:pic>
        <p:nvPicPr>
          <p:cNvPr id="223" name="Google Shape;223;p34"/>
          <p:cNvPicPr preferRelativeResize="0"/>
          <p:nvPr/>
        </p:nvPicPr>
        <p:blipFill>
          <a:blip r:embed="rId4">
            <a:alphaModFix/>
          </a:blip>
          <a:stretch>
            <a:fillRect/>
          </a:stretch>
        </p:blipFill>
        <p:spPr>
          <a:xfrm>
            <a:off x="3806950" y="151525"/>
            <a:ext cx="5237350" cy="48999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ja" sz="2000"/>
              <a:t>データセットで画像ファイルとラベルを一緒に出力してください。</a:t>
            </a:r>
            <a:br>
              <a:rPr lang="ja" sz="2000"/>
            </a:br>
            <a:r>
              <a:rPr lang="ja"/>
              <a:t>ラベルは今回は画像ファイルの親ディレクトリの名前としてください。</a:t>
            </a:r>
            <a:br>
              <a:rPr lang="ja"/>
            </a:br>
            <a:endParaRPr sz="2000"/>
          </a:p>
          <a:p>
            <a:pPr indent="-330200" lvl="1" marL="914400" rtl="0" algn="l">
              <a:spcBef>
                <a:spcPts val="0"/>
              </a:spcBef>
              <a:spcAft>
                <a:spcPts val="0"/>
              </a:spcAft>
              <a:buSzPts val="1600"/>
              <a:buAutoNum type="arabicPeriod"/>
            </a:pPr>
            <a:r>
              <a:rPr lang="ja" sz="1600"/>
              <a:t>画像ファイルの大きさを出力してください。</a:t>
            </a:r>
            <a:endParaRPr sz="1600"/>
          </a:p>
          <a:p>
            <a:pPr indent="-330200" lvl="1" marL="914400" rtl="0" algn="l">
              <a:spcBef>
                <a:spcPts val="0"/>
              </a:spcBef>
              <a:spcAft>
                <a:spcPts val="0"/>
              </a:spcAft>
              <a:buSzPts val="1600"/>
              <a:buAutoNum type="arabicPeriod"/>
            </a:pPr>
            <a:r>
              <a:rPr lang="ja" sz="1600"/>
              <a:t>ラベルを出力してください。</a:t>
            </a:r>
            <a:endParaRPr sz="1600"/>
          </a:p>
          <a:p>
            <a:pPr indent="0" lvl="0" marL="0" rtl="0" algn="l">
              <a:spcBef>
                <a:spcPts val="1200"/>
              </a:spcBef>
              <a:spcAft>
                <a:spcPts val="1200"/>
              </a:spcAft>
              <a:buNone/>
            </a:pPr>
            <a:r>
              <a:t/>
            </a:r>
            <a:endParaRPr sz="2200"/>
          </a:p>
        </p:txBody>
      </p:sp>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演習</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解答例</a:t>
            </a:r>
            <a:endParaRPr/>
          </a:p>
        </p:txBody>
      </p:sp>
      <p:pic>
        <p:nvPicPr>
          <p:cNvPr id="235" name="Google Shape;235;p36"/>
          <p:cNvPicPr preferRelativeResize="0"/>
          <p:nvPr/>
        </p:nvPicPr>
        <p:blipFill>
          <a:blip r:embed="rId3">
            <a:alphaModFix/>
          </a:blip>
          <a:stretch>
            <a:fillRect/>
          </a:stretch>
        </p:blipFill>
        <p:spPr>
          <a:xfrm>
            <a:off x="852500" y="1271842"/>
            <a:ext cx="7439000" cy="24245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Dataloaderの説明</a:t>
            </a:r>
            <a:endParaRPr/>
          </a:p>
          <a:p>
            <a:pPr indent="-342900" lvl="0" marL="457200" rtl="0" algn="l">
              <a:spcBef>
                <a:spcPts val="0"/>
              </a:spcBef>
              <a:spcAft>
                <a:spcPts val="0"/>
              </a:spcAft>
              <a:buSzPts val="1800"/>
              <a:buChar char="●"/>
            </a:pPr>
            <a:r>
              <a:rPr lang="ja"/>
              <a:t>transformsの説明</a:t>
            </a:r>
            <a:endParaRPr/>
          </a:p>
          <a:p>
            <a:pPr indent="0" lvl="0" marL="0" rtl="0" algn="l">
              <a:spcBef>
                <a:spcPts val="1200"/>
              </a:spcBef>
              <a:spcAft>
                <a:spcPts val="0"/>
              </a:spcAft>
              <a:buNone/>
            </a:pPr>
            <a:r>
              <a:rPr lang="ja"/>
              <a:t>演習</a:t>
            </a:r>
            <a:endParaRPr/>
          </a:p>
          <a:p>
            <a:pPr indent="0" lvl="0" marL="0" rtl="0" algn="l">
              <a:spcBef>
                <a:spcPts val="1200"/>
              </a:spcBef>
              <a:spcAft>
                <a:spcPts val="0"/>
              </a:spcAft>
              <a:buNone/>
            </a:pPr>
            <a:r>
              <a:rPr lang="ja"/>
              <a:t>	5,6を組み合わせた出力</a:t>
            </a:r>
            <a:endParaRPr/>
          </a:p>
          <a:p>
            <a:pPr indent="0" lvl="0" marL="0" rtl="0" algn="l">
              <a:spcBef>
                <a:spcPts val="1200"/>
              </a:spcBef>
              <a:spcAft>
                <a:spcPts val="1200"/>
              </a:spcAft>
              <a:buNone/>
            </a:pPr>
            <a:r>
              <a:t/>
            </a:r>
            <a:endParaRPr/>
          </a:p>
        </p:txBody>
      </p:sp>
      <p:sp>
        <p:nvSpPr>
          <p:cNvPr id="241" name="Google Shape;24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次回</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2007450"/>
            <a:ext cx="8520600" cy="112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a:t>5~6回で</a:t>
            </a:r>
            <a:r>
              <a:rPr lang="ja"/>
              <a:t>やること</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PyTorch - データセット・データローダー -</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ja">
                <a:solidFill>
                  <a:schemeClr val="dk1"/>
                </a:solidFill>
              </a:rPr>
              <a:t>読み込み・前処理など、学習に用いるデータ関連全ての処理を担当</a:t>
            </a:r>
            <a:br>
              <a:rPr lang="ja">
                <a:solidFill>
                  <a:schemeClr val="dk1"/>
                </a:solidFill>
              </a:rPr>
            </a:br>
            <a:endParaRPr sz="1000">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データセット：データを読み込み、前処理を施して返すまでの流れを記述</a:t>
            </a:r>
            <a:br>
              <a:rPr lang="ja">
                <a:solidFill>
                  <a:schemeClr val="dk1"/>
                </a:solidFill>
              </a:rPr>
            </a:br>
            <a:endParaRPr sz="400">
              <a:solidFill>
                <a:schemeClr val="dk1"/>
              </a:solidFill>
            </a:endParaRPr>
          </a:p>
          <a:p>
            <a:pPr indent="-342900" lvl="0" marL="457200" rtl="0" algn="l">
              <a:spcBef>
                <a:spcPts val="0"/>
              </a:spcBef>
              <a:spcAft>
                <a:spcPts val="0"/>
              </a:spcAft>
              <a:buClr>
                <a:schemeClr val="dk1"/>
              </a:buClr>
              <a:buSzPts val="1800"/>
              <a:buChar char="●"/>
            </a:pPr>
            <a:r>
              <a:rPr lang="ja">
                <a:solidFill>
                  <a:schemeClr val="dk1"/>
                </a:solidFill>
              </a:rPr>
              <a:t>データローダー：データセットからデータを1つ受け取り、バッチ化する</a:t>
            </a:r>
            <a:endParaRPr>
              <a:solidFill>
                <a:schemeClr val="dk1"/>
              </a:solidFill>
            </a:endParaRPr>
          </a:p>
        </p:txBody>
      </p:sp>
      <p:pic>
        <p:nvPicPr>
          <p:cNvPr id="73" name="Google Shape;73;p16"/>
          <p:cNvPicPr preferRelativeResize="0"/>
          <p:nvPr/>
        </p:nvPicPr>
        <p:blipFill>
          <a:blip r:embed="rId3">
            <a:alphaModFix/>
          </a:blip>
          <a:stretch>
            <a:fillRect/>
          </a:stretch>
        </p:blipFill>
        <p:spPr>
          <a:xfrm>
            <a:off x="4608701" y="2485075"/>
            <a:ext cx="3574150" cy="243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1152475"/>
            <a:ext cx="85206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ja" u="sng">
                <a:solidFill>
                  <a:schemeClr val="hlink"/>
                </a:solidFill>
                <a:hlinkClick r:id="rId3"/>
              </a:rPr>
              <a:t>Github</a:t>
            </a:r>
            <a:r>
              <a:rPr lang="ja"/>
              <a:t>の/codes/05/exercise/dataから取得してください。</a:t>
            </a:r>
            <a:endParaRPr sz="1400"/>
          </a:p>
        </p:txBody>
      </p:sp>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データセットのダウンロード</a:t>
            </a:r>
            <a:endParaRPr/>
          </a:p>
        </p:txBody>
      </p:sp>
      <p:pic>
        <p:nvPicPr>
          <p:cNvPr id="80" name="Google Shape;80;p17"/>
          <p:cNvPicPr preferRelativeResize="0"/>
          <p:nvPr/>
        </p:nvPicPr>
        <p:blipFill>
          <a:blip r:embed="rId4">
            <a:alphaModFix/>
          </a:blip>
          <a:stretch>
            <a:fillRect/>
          </a:stretch>
        </p:blipFill>
        <p:spPr>
          <a:xfrm>
            <a:off x="381455" y="1614175"/>
            <a:ext cx="958969" cy="3438449"/>
          </a:xfrm>
          <a:prstGeom prst="rect">
            <a:avLst/>
          </a:prstGeom>
          <a:noFill/>
          <a:ln>
            <a:noFill/>
          </a:ln>
        </p:spPr>
      </p:pic>
      <p:sp>
        <p:nvSpPr>
          <p:cNvPr id="81" name="Google Shape;81;p17"/>
          <p:cNvSpPr txBox="1"/>
          <p:nvPr/>
        </p:nvSpPr>
        <p:spPr>
          <a:xfrm>
            <a:off x="6338925" y="4652425"/>
            <a:ext cx="2676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ja" u="sng">
                <a:solidFill>
                  <a:schemeClr val="accent5"/>
                </a:solidFill>
                <a:hlinkClick r:id="rId5">
                  <a:extLst>
                    <a:ext uri="{A12FA001-AC4F-418D-AE19-62706E023703}">
                      <ahyp:hlinkClr val="tx"/>
                    </a:ext>
                  </a:extLst>
                </a:hlinkClick>
              </a:rPr>
              <a:t>Google Drive</a:t>
            </a:r>
            <a:r>
              <a:rPr lang="ja">
                <a:solidFill>
                  <a:schemeClr val="dk2"/>
                </a:solidFill>
              </a:rPr>
              <a:t>からダウンロード</a:t>
            </a:r>
            <a:endParaRPr sz="1800">
              <a:solidFill>
                <a:schemeClr val="dk2"/>
              </a:solidFill>
            </a:endParaRPr>
          </a:p>
        </p:txBody>
      </p:sp>
      <p:sp>
        <p:nvSpPr>
          <p:cNvPr id="82" name="Google Shape;82;p17"/>
          <p:cNvSpPr txBox="1"/>
          <p:nvPr>
            <p:ph idx="1" type="body"/>
          </p:nvPr>
        </p:nvSpPr>
        <p:spPr>
          <a:xfrm>
            <a:off x="1669450" y="1748925"/>
            <a:ext cx="6128100" cy="14067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cifar10</a:t>
            </a:r>
            <a:endParaRPr/>
          </a:p>
          <a:p>
            <a:pPr indent="0" lvl="0" marL="0" rtl="0" algn="l">
              <a:spcBef>
                <a:spcPts val="1200"/>
              </a:spcBef>
              <a:spcAft>
                <a:spcPts val="0"/>
              </a:spcAft>
              <a:buNone/>
            </a:pPr>
            <a:r>
              <a:rPr lang="ja"/>
              <a:t>	物体カラー写真の画像データセット</a:t>
            </a:r>
            <a:endParaRPr/>
          </a:p>
          <a:p>
            <a:pPr indent="0" lvl="0" marL="0" rtl="0" algn="l">
              <a:spcBef>
                <a:spcPts val="1200"/>
              </a:spcBef>
              <a:spcAft>
                <a:spcPts val="1200"/>
              </a:spcAft>
              <a:buNone/>
            </a:pPr>
            <a:r>
              <a:rPr lang="ja"/>
              <a:t>	乗り物や動物</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225700"/>
            <a:ext cx="8520600" cy="6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ja" sz="3620"/>
              <a:t>Pathクラスについて</a:t>
            </a:r>
            <a:endParaRPr sz="36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1152475"/>
            <a:ext cx="8520600" cy="224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ja"/>
              <a:t>なぜ学ぶか</a:t>
            </a:r>
            <a:br>
              <a:rPr lang="ja"/>
            </a:br>
            <a:r>
              <a:rPr lang="ja" sz="1700"/>
              <a:t>データセットを構築する際、データが格納されているフォルダ構造やファイル名にアクセスする必要がある。</a:t>
            </a:r>
            <a:br>
              <a:rPr lang="ja" sz="1700"/>
            </a:br>
            <a:endParaRPr sz="1700"/>
          </a:p>
          <a:p>
            <a:pPr indent="-342900" lvl="0" marL="457200" rtl="0" algn="l">
              <a:spcBef>
                <a:spcPts val="0"/>
              </a:spcBef>
              <a:spcAft>
                <a:spcPts val="0"/>
              </a:spcAft>
              <a:buSzPts val="1800"/>
              <a:buChar char="●"/>
            </a:pPr>
            <a:r>
              <a:rPr lang="ja"/>
              <a:t>Pathクラスとは</a:t>
            </a:r>
            <a:br>
              <a:rPr lang="ja"/>
            </a:br>
            <a:r>
              <a:rPr lang="ja"/>
              <a:t>ファイルパス</a:t>
            </a:r>
            <a:r>
              <a:rPr lang="ja"/>
              <a:t>の操作をPathクラス一つで完結することができる。</a:t>
            </a:r>
            <a:br>
              <a:rPr lang="ja"/>
            </a:br>
            <a:r>
              <a:rPr lang="ja"/>
              <a:t>簡潔で直感的なコード</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a:t>
            </a:r>
            <a:endParaRPr/>
          </a:p>
        </p:txBody>
      </p:sp>
      <p:grpSp>
        <p:nvGrpSpPr>
          <p:cNvPr id="94" name="Google Shape;94;p19"/>
          <p:cNvGrpSpPr/>
          <p:nvPr/>
        </p:nvGrpSpPr>
        <p:grpSpPr>
          <a:xfrm>
            <a:off x="4178100" y="3788350"/>
            <a:ext cx="4654200" cy="1179900"/>
            <a:chOff x="184000" y="3820825"/>
            <a:chExt cx="4654200" cy="1179900"/>
          </a:xfrm>
        </p:grpSpPr>
        <p:pic>
          <p:nvPicPr>
            <p:cNvPr id="95" name="Google Shape;95;p19"/>
            <p:cNvPicPr preferRelativeResize="0"/>
            <p:nvPr/>
          </p:nvPicPr>
          <p:blipFill>
            <a:blip r:embed="rId3">
              <a:alphaModFix/>
            </a:blip>
            <a:stretch>
              <a:fillRect/>
            </a:stretch>
          </p:blipFill>
          <p:spPr>
            <a:xfrm>
              <a:off x="311700" y="4298000"/>
              <a:ext cx="4413129" cy="572700"/>
            </a:xfrm>
            <a:prstGeom prst="rect">
              <a:avLst/>
            </a:prstGeom>
            <a:noFill/>
            <a:ln>
              <a:noFill/>
            </a:ln>
          </p:spPr>
        </p:pic>
        <p:sp>
          <p:nvSpPr>
            <p:cNvPr id="96" name="Google Shape;96;p19"/>
            <p:cNvSpPr txBox="1"/>
            <p:nvPr/>
          </p:nvSpPr>
          <p:spPr>
            <a:xfrm>
              <a:off x="311700" y="3836300"/>
              <a:ext cx="3822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ja" sz="1800">
                  <a:solidFill>
                    <a:schemeClr val="dk2"/>
                  </a:solidFill>
                </a:rPr>
                <a:t>pathlibライブラリのPathクラス</a:t>
              </a:r>
              <a:endParaRPr sz="1800">
                <a:solidFill>
                  <a:schemeClr val="dk2"/>
                </a:solidFill>
              </a:endParaRPr>
            </a:p>
          </p:txBody>
        </p:sp>
        <p:sp>
          <p:nvSpPr>
            <p:cNvPr id="97" name="Google Shape;97;p19"/>
            <p:cNvSpPr/>
            <p:nvPr/>
          </p:nvSpPr>
          <p:spPr>
            <a:xfrm>
              <a:off x="184000" y="3820825"/>
              <a:ext cx="4654200" cy="1179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 </a:t>
            </a:r>
            <a:endParaRPr/>
          </a:p>
        </p:txBody>
      </p:sp>
      <p:sp>
        <p:nvSpPr>
          <p:cNvPr id="103" name="Google Shape;103;p20"/>
          <p:cNvSpPr txBox="1"/>
          <p:nvPr>
            <p:ph idx="1" type="body"/>
          </p:nvPr>
        </p:nvSpPr>
        <p:spPr>
          <a:xfrm>
            <a:off x="311700" y="1017725"/>
            <a:ext cx="8520600" cy="3153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ja"/>
              <a:t>Path</a:t>
            </a:r>
            <a:r>
              <a:rPr lang="ja"/>
              <a:t>クラスの以下のメソッドについて説明</a:t>
            </a:r>
            <a:endParaRPr/>
          </a:p>
          <a:p>
            <a:pPr indent="-342900" lvl="0" marL="457200" rtl="0" algn="l">
              <a:spcBef>
                <a:spcPts val="1200"/>
              </a:spcBef>
              <a:spcAft>
                <a:spcPts val="0"/>
              </a:spcAft>
              <a:buSzPts val="1800"/>
              <a:buChar char="●"/>
            </a:pPr>
            <a:r>
              <a:rPr lang="ja"/>
              <a:t>resolve</a:t>
            </a:r>
            <a:endParaRPr/>
          </a:p>
          <a:p>
            <a:pPr indent="-342900" lvl="0" marL="457200" rtl="0" algn="l">
              <a:spcBef>
                <a:spcPts val="0"/>
              </a:spcBef>
              <a:spcAft>
                <a:spcPts val="0"/>
              </a:spcAft>
              <a:buSzPts val="1800"/>
              <a:buChar char="●"/>
            </a:pPr>
            <a:r>
              <a:rPr lang="ja"/>
              <a:t>glob</a:t>
            </a:r>
            <a:endParaRPr/>
          </a:p>
          <a:p>
            <a:pPr indent="-342900" lvl="0" marL="457200" rtl="0" algn="l">
              <a:spcBef>
                <a:spcPts val="0"/>
              </a:spcBef>
              <a:spcAft>
                <a:spcPts val="0"/>
              </a:spcAft>
              <a:buSzPts val="1800"/>
              <a:buChar char="●"/>
            </a:pPr>
            <a:r>
              <a:rPr lang="ja"/>
              <a:t>【/】演算子を使ってパスを追加</a:t>
            </a:r>
            <a:endParaRPr/>
          </a:p>
          <a:p>
            <a:pPr indent="-342900" lvl="0" marL="457200" rtl="0" algn="l">
              <a:spcBef>
                <a:spcPts val="0"/>
              </a:spcBef>
              <a:spcAft>
                <a:spcPts val="0"/>
              </a:spcAft>
              <a:buSzPts val="1800"/>
              <a:buChar char="●"/>
            </a:pPr>
            <a:r>
              <a:rPr lang="ja"/>
              <a:t>exists</a:t>
            </a:r>
            <a:endParaRPr/>
          </a:p>
          <a:p>
            <a:pPr indent="-342900" lvl="0" marL="457200" rtl="0" algn="l">
              <a:spcBef>
                <a:spcPts val="0"/>
              </a:spcBef>
              <a:spcAft>
                <a:spcPts val="0"/>
              </a:spcAft>
              <a:buSzPts val="1800"/>
              <a:buChar char="●"/>
            </a:pPr>
            <a:r>
              <a:rPr lang="ja"/>
              <a:t>mkdir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p:nvPr/>
        </p:nvSpPr>
        <p:spPr>
          <a:xfrm>
            <a:off x="227300" y="2916075"/>
            <a:ext cx="8864700" cy="216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Path </a:t>
            </a:r>
            <a:endParaRPr/>
          </a:p>
        </p:txBody>
      </p:sp>
      <p:sp>
        <p:nvSpPr>
          <p:cNvPr id="110" name="Google Shape;110;p21"/>
          <p:cNvSpPr txBox="1"/>
          <p:nvPr>
            <p:ph idx="1" type="body"/>
          </p:nvPr>
        </p:nvSpPr>
        <p:spPr>
          <a:xfrm>
            <a:off x="311700" y="1017725"/>
            <a:ext cx="8520600" cy="7803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ja"/>
              <a:t>resolve</a:t>
            </a:r>
            <a:br>
              <a:rPr lang="ja"/>
            </a:br>
            <a:r>
              <a:rPr lang="ja"/>
              <a:t>絶対パスの</a:t>
            </a:r>
            <a:r>
              <a:rPr lang="ja"/>
              <a:t>取得</a:t>
            </a:r>
            <a:endParaRPr/>
          </a:p>
        </p:txBody>
      </p:sp>
      <p:pic>
        <p:nvPicPr>
          <p:cNvPr id="111" name="Google Shape;111;p21"/>
          <p:cNvPicPr preferRelativeResize="0"/>
          <p:nvPr/>
        </p:nvPicPr>
        <p:blipFill>
          <a:blip r:embed="rId3">
            <a:alphaModFix/>
          </a:blip>
          <a:stretch>
            <a:fillRect/>
          </a:stretch>
        </p:blipFill>
        <p:spPr>
          <a:xfrm>
            <a:off x="3940300" y="1137500"/>
            <a:ext cx="5086350" cy="1047750"/>
          </a:xfrm>
          <a:prstGeom prst="rect">
            <a:avLst/>
          </a:prstGeom>
          <a:noFill/>
          <a:ln>
            <a:noFill/>
          </a:ln>
        </p:spPr>
      </p:pic>
      <p:pic>
        <p:nvPicPr>
          <p:cNvPr id="112" name="Google Shape;112;p21"/>
          <p:cNvPicPr preferRelativeResize="0"/>
          <p:nvPr/>
        </p:nvPicPr>
        <p:blipFill>
          <a:blip r:embed="rId4">
            <a:alphaModFix/>
          </a:blip>
          <a:stretch>
            <a:fillRect/>
          </a:stretch>
        </p:blipFill>
        <p:spPr>
          <a:xfrm>
            <a:off x="2951425" y="2305013"/>
            <a:ext cx="6075224" cy="410500"/>
          </a:xfrm>
          <a:prstGeom prst="rect">
            <a:avLst/>
          </a:prstGeom>
          <a:noFill/>
          <a:ln>
            <a:noFill/>
          </a:ln>
        </p:spPr>
      </p:pic>
      <p:pic>
        <p:nvPicPr>
          <p:cNvPr id="113" name="Google Shape;113;p21"/>
          <p:cNvPicPr preferRelativeResize="0"/>
          <p:nvPr/>
        </p:nvPicPr>
        <p:blipFill>
          <a:blip r:embed="rId5">
            <a:alphaModFix/>
          </a:blip>
          <a:stretch>
            <a:fillRect/>
          </a:stretch>
        </p:blipFill>
        <p:spPr>
          <a:xfrm>
            <a:off x="4759450" y="3067900"/>
            <a:ext cx="4267200" cy="704850"/>
          </a:xfrm>
          <a:prstGeom prst="rect">
            <a:avLst/>
          </a:prstGeom>
          <a:noFill/>
          <a:ln>
            <a:noFill/>
          </a:ln>
        </p:spPr>
      </p:pic>
      <p:pic>
        <p:nvPicPr>
          <p:cNvPr id="114" name="Google Shape;114;p21"/>
          <p:cNvPicPr preferRelativeResize="0"/>
          <p:nvPr/>
        </p:nvPicPr>
        <p:blipFill>
          <a:blip r:embed="rId6">
            <a:alphaModFix/>
          </a:blip>
          <a:stretch>
            <a:fillRect/>
          </a:stretch>
        </p:blipFill>
        <p:spPr>
          <a:xfrm>
            <a:off x="1178050" y="3837700"/>
            <a:ext cx="7848600" cy="1181100"/>
          </a:xfrm>
          <a:prstGeom prst="rect">
            <a:avLst/>
          </a:prstGeom>
          <a:noFill/>
          <a:ln>
            <a:noFill/>
          </a:ln>
        </p:spPr>
      </p:pic>
      <p:sp>
        <p:nvSpPr>
          <p:cNvPr id="115" name="Google Shape;115;p21"/>
          <p:cNvSpPr txBox="1"/>
          <p:nvPr/>
        </p:nvSpPr>
        <p:spPr>
          <a:xfrm>
            <a:off x="311700" y="2916063"/>
            <a:ext cx="6234600" cy="780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ja" sz="1800">
                <a:solidFill>
                  <a:schemeClr val="dk2"/>
                </a:solidFill>
              </a:rPr>
              <a:t>glob</a:t>
            </a:r>
            <a:br>
              <a:rPr lang="ja" sz="1800">
                <a:solidFill>
                  <a:schemeClr val="dk2"/>
                </a:solidFill>
              </a:rPr>
            </a:br>
            <a:r>
              <a:rPr lang="ja" sz="1800">
                <a:solidFill>
                  <a:schemeClr val="dk2"/>
                </a:solidFill>
              </a:rPr>
              <a:t>配下にあるファイルの取得</a:t>
            </a:r>
            <a:endParaRPr sz="1800">
              <a:solidFill>
                <a:schemeClr val="dk2"/>
              </a:solidFill>
            </a:endParaRPr>
          </a:p>
        </p:txBody>
      </p:sp>
      <p:sp>
        <p:nvSpPr>
          <p:cNvPr id="116" name="Google Shape;116;p21"/>
          <p:cNvSpPr/>
          <p:nvPr/>
        </p:nvSpPr>
        <p:spPr>
          <a:xfrm>
            <a:off x="227300" y="1017450"/>
            <a:ext cx="8864700" cy="1818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