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59" r:id="rId6"/>
    <p:sldId id="27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6D8947F-54AE-4AA3-AD94-125797C13EA7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BE969F4-1B9F-459A-84C0-4ABCEED165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69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947F-54AE-4AA3-AD94-125797C13EA7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69F4-1B9F-459A-84C0-4ABCEED165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5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947F-54AE-4AA3-AD94-125797C13EA7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69F4-1B9F-459A-84C0-4ABCEED165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318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947F-54AE-4AA3-AD94-125797C13EA7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69F4-1B9F-459A-84C0-4ABCEED165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68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947F-54AE-4AA3-AD94-125797C13EA7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69F4-1B9F-459A-84C0-4ABCEED165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54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947F-54AE-4AA3-AD94-125797C13EA7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69F4-1B9F-459A-84C0-4ABCEED165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11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947F-54AE-4AA3-AD94-125797C13EA7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69F4-1B9F-459A-84C0-4ABCEED165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22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947F-54AE-4AA3-AD94-125797C13EA7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69F4-1B9F-459A-84C0-4ABCEED165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1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947F-54AE-4AA3-AD94-125797C13EA7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69F4-1B9F-459A-84C0-4ABCEED165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70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947F-54AE-4AA3-AD94-125797C13EA7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BE969F4-1B9F-459A-84C0-4ABCEED165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72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6D8947F-54AE-4AA3-AD94-125797C13EA7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BE969F4-1B9F-459A-84C0-4ABCEED165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47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6D8947F-54AE-4AA3-AD94-125797C13EA7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BE969F4-1B9F-459A-84C0-4ABCEED165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10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1625B1-351D-42D1-8FC8-0A8CFEB267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LIA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103EE5-321B-4A4F-A7EB-C03B2434FE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The </a:t>
            </a:r>
            <a:r>
              <a:rPr lang="fr-FR" dirty="0" err="1"/>
              <a:t>chatbot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helps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for real</a:t>
            </a:r>
          </a:p>
          <a:p>
            <a:endParaRPr lang="fr-FR" dirty="0"/>
          </a:p>
          <a:p>
            <a:r>
              <a:rPr lang="fr-FR" sz="2000" dirty="0"/>
              <a:t>Team 36 : The </a:t>
            </a:r>
            <a:r>
              <a:rPr lang="fr-FR" sz="2000" dirty="0" err="1"/>
              <a:t>unemployed</a:t>
            </a:r>
            <a:r>
              <a:rPr lang="fr-FR" sz="2000" dirty="0"/>
              <a:t> </a:t>
            </a:r>
            <a:r>
              <a:rPr lang="fr-FR" sz="2000" dirty="0" err="1"/>
              <a:t>frogs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561168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D4BBAA4-5350-4225-A232-680E7C33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F1C78-76CF-4EA8-B946-B425E2AED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6608963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>
                <a:solidFill>
                  <a:srgbClr val="FFFFFF"/>
                </a:solidFill>
              </a:rPr>
              <a:t>Potential suppliers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EA2C3E-E336-4F2C-AC83-50B4F69A4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0"/>
            <a:ext cx="463905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0B8EDA25-2B12-46BA-83B2-68155CCF1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646" y="624614"/>
            <a:ext cx="2723954" cy="2723954"/>
          </a:xfrm>
          <a:prstGeom prst="rect">
            <a:avLst/>
          </a:prstGeom>
        </p:spPr>
      </p:pic>
      <p:pic>
        <p:nvPicPr>
          <p:cNvPr id="5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8B6684AC-1383-4936-9C65-EA26A4A9D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408" y="3743212"/>
            <a:ext cx="3352128" cy="223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4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DCE0B8-D8E5-4C1E-9C5D-C6D2E876F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Potential</a:t>
            </a:r>
            <a:r>
              <a:rPr lang="fr-FR" dirty="0"/>
              <a:t> technologies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2148DD-1BB0-43A5-B72E-4987C74CE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1"/>
            <a:ext cx="10753725" cy="54490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How to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implement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the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Chatbot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FEF45FA-40F6-49F1-AF38-8900630B2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726" y="3449038"/>
            <a:ext cx="3208176" cy="145972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8E92B21-DF88-4213-9412-57690F179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285" y="3672274"/>
            <a:ext cx="3422054" cy="101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87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7D892B-7A68-4367-9CEC-B11B31AD0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Juridical</a:t>
            </a:r>
            <a:r>
              <a:rPr lang="fr-FR" dirty="0"/>
              <a:t> </a:t>
            </a:r>
            <a:r>
              <a:rPr lang="fr-FR" dirty="0" err="1"/>
              <a:t>environment</a:t>
            </a:r>
            <a:r>
              <a:rPr lang="fr-FR" dirty="0"/>
              <a:t> &amp; </a:t>
            </a:r>
            <a:r>
              <a:rPr lang="fr-FR" dirty="0" err="1"/>
              <a:t>constraints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B8370E-D2BD-4385-A6FB-762DFD4A4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5228875"/>
          </a:xfrm>
        </p:spPr>
        <p:txBody>
          <a:bodyPr/>
          <a:lstStyle/>
          <a:p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We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MAY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have to store </a:t>
            </a: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some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sensitive data and </a:t>
            </a: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we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will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be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sollicited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very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delicate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contexts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fr-FR" i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3600" i="1" dirty="0">
                <a:solidFill>
                  <a:schemeClr val="accent1">
                    <a:lumMod val="75000"/>
                  </a:schemeClr>
                </a:solidFill>
              </a:rPr>
              <a:t> CNIL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3600" i="1" dirty="0">
                <a:solidFill>
                  <a:schemeClr val="accent1">
                    <a:lumMod val="75000"/>
                  </a:schemeClr>
                </a:solidFill>
              </a:rPr>
              <a:t> RGPD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3600" i="1" dirty="0">
                <a:solidFill>
                  <a:schemeClr val="accent1">
                    <a:lumMod val="75000"/>
                  </a:schemeClr>
                </a:solidFill>
              </a:rPr>
              <a:t> Minors </a:t>
            </a:r>
            <a:r>
              <a:rPr lang="fr-FR" sz="3600" i="1" dirty="0" err="1">
                <a:solidFill>
                  <a:schemeClr val="accent1">
                    <a:lumMod val="75000"/>
                  </a:schemeClr>
                </a:solidFill>
              </a:rPr>
              <a:t>rights</a:t>
            </a:r>
            <a:r>
              <a:rPr lang="fr-FR" sz="36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3180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F63813-EFAE-41EE-82B1-DA1CF77A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Direct &amp; indirect </a:t>
            </a:r>
            <a:r>
              <a:rPr lang="fr-FR" dirty="0" err="1"/>
              <a:t>competitors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4328F5-FBB9-47C0-B71F-1019114D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637" y="2338252"/>
            <a:ext cx="10571965" cy="3766185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chemeClr val="accent1">
                    <a:lumMod val="75000"/>
                  </a:schemeClr>
                </a:solidFill>
              </a:rPr>
              <a:t>Even if </a:t>
            </a:r>
            <a:r>
              <a:rPr lang="fr-FR" sz="3200" dirty="0" err="1">
                <a:solidFill>
                  <a:schemeClr val="accent1">
                    <a:lumMod val="75000"/>
                  </a:schemeClr>
                </a:solidFill>
              </a:rPr>
              <a:t>we</a:t>
            </a:r>
            <a:r>
              <a:rPr lang="fr-FR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3200" dirty="0" err="1">
                <a:solidFill>
                  <a:schemeClr val="accent1">
                    <a:lumMod val="75000"/>
                  </a:schemeClr>
                </a:solidFill>
              </a:rPr>
              <a:t>can’t</a:t>
            </a:r>
            <a:r>
              <a:rPr lang="fr-FR" sz="3200" dirty="0">
                <a:solidFill>
                  <a:schemeClr val="accent1">
                    <a:lumMod val="75000"/>
                  </a:schemeClr>
                </a:solidFill>
              </a:rPr>
              <a:t> talk about </a:t>
            </a:r>
            <a:r>
              <a:rPr lang="fr-FR" sz="3200" dirty="0" err="1">
                <a:solidFill>
                  <a:schemeClr val="accent1">
                    <a:lumMod val="75000"/>
                  </a:schemeClr>
                </a:solidFill>
              </a:rPr>
              <a:t>competitors</a:t>
            </a:r>
            <a:r>
              <a:rPr lang="fr-FR" sz="3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FR" sz="3200" dirty="0" err="1">
                <a:solidFill>
                  <a:schemeClr val="accent1">
                    <a:lumMod val="75000"/>
                  </a:schemeClr>
                </a:solidFill>
              </a:rPr>
              <a:t>some</a:t>
            </a:r>
            <a:r>
              <a:rPr lang="fr-FR" sz="3200" dirty="0">
                <a:solidFill>
                  <a:schemeClr val="accent1">
                    <a:lumMod val="75000"/>
                  </a:schemeClr>
                </a:solidFill>
              </a:rPr>
              <a:t> options are </a:t>
            </a:r>
            <a:r>
              <a:rPr lang="fr-FR" sz="3200" dirty="0" err="1">
                <a:solidFill>
                  <a:schemeClr val="accent1">
                    <a:lumMod val="75000"/>
                  </a:schemeClr>
                </a:solidFill>
              </a:rPr>
              <a:t>available</a:t>
            </a:r>
            <a:r>
              <a:rPr lang="fr-FR" sz="3200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endParaRPr lang="fr-FR" sz="32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200" dirty="0" err="1">
                <a:solidFill>
                  <a:schemeClr val="accent1">
                    <a:lumMod val="75000"/>
                  </a:schemeClr>
                </a:solidFill>
              </a:rPr>
              <a:t>Notify</a:t>
            </a:r>
            <a:r>
              <a:rPr lang="fr-FR" sz="3200" dirty="0">
                <a:solidFill>
                  <a:schemeClr val="accent1">
                    <a:lumMod val="75000"/>
                  </a:schemeClr>
                </a:solidFill>
              </a:rPr>
              <a:t> the </a:t>
            </a:r>
            <a:r>
              <a:rPr lang="fr-FR" sz="3200" dirty="0" err="1">
                <a:solidFill>
                  <a:schemeClr val="accent1">
                    <a:lumMod val="75000"/>
                  </a:schemeClr>
                </a:solidFill>
              </a:rPr>
              <a:t>school’s</a:t>
            </a:r>
            <a:r>
              <a:rPr lang="fr-FR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3200" dirty="0" err="1">
                <a:solidFill>
                  <a:schemeClr val="accent1">
                    <a:lumMod val="75000"/>
                  </a:schemeClr>
                </a:solidFill>
              </a:rPr>
              <a:t>authorities</a:t>
            </a:r>
            <a:r>
              <a:rPr lang="fr-FR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3200" dirty="0" err="1">
                <a:solidFill>
                  <a:schemeClr val="accent1">
                    <a:lumMod val="75000"/>
                  </a:schemeClr>
                </a:solidFill>
              </a:rPr>
              <a:t>directly</a:t>
            </a:r>
            <a:endParaRPr lang="fr-FR" sz="3200" dirty="0">
              <a:solidFill>
                <a:schemeClr val="accent1">
                  <a:lumMod val="75000"/>
                </a:schemeClr>
              </a:solidFill>
            </a:endParaRPr>
          </a:p>
          <a:p>
            <a:pPr marL="4572" lvl="1" indent="0">
              <a:buNone/>
            </a:pPr>
            <a:endParaRPr lang="fr-FR" sz="32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accent1">
                    <a:lumMod val="75000"/>
                  </a:schemeClr>
                </a:solidFill>
              </a:rPr>
              <a:t>Green </a:t>
            </a:r>
            <a:r>
              <a:rPr lang="fr-FR" sz="32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fr-FR" sz="3200" dirty="0">
                <a:solidFill>
                  <a:schemeClr val="accent1">
                    <a:lumMod val="75000"/>
                  </a:schemeClr>
                </a:solidFill>
              </a:rPr>
              <a:t> 3020</a:t>
            </a:r>
          </a:p>
        </p:txBody>
      </p:sp>
    </p:spTree>
    <p:extLst>
      <p:ext uri="{BB962C8B-B14F-4D97-AF65-F5344CB8AC3E}">
        <p14:creationId xmlns:p14="http://schemas.microsoft.com/office/powerpoint/2010/main" val="890688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FD824-806C-4580-ABB0-8E93815EE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Best &amp; </a:t>
            </a:r>
            <a:r>
              <a:rPr lang="fr-FR" dirty="0" err="1"/>
              <a:t>worst</a:t>
            </a:r>
            <a:r>
              <a:rPr lang="fr-FR" dirty="0"/>
              <a:t> practices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9E63A403-F4A8-4538-92E5-2DAB0139F2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125624"/>
              </p:ext>
            </p:extLst>
          </p:nvPr>
        </p:nvGraphicFramePr>
        <p:xfrm>
          <a:off x="719138" y="2739151"/>
          <a:ext cx="10753724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6862">
                  <a:extLst>
                    <a:ext uri="{9D8B030D-6E8A-4147-A177-3AD203B41FA5}">
                      <a16:colId xmlns:a16="http://schemas.microsoft.com/office/drawing/2014/main" val="61860018"/>
                    </a:ext>
                  </a:extLst>
                </a:gridCol>
                <a:gridCol w="5376862">
                  <a:extLst>
                    <a:ext uri="{9D8B030D-6E8A-4147-A177-3AD203B41FA5}">
                      <a16:colId xmlns:a16="http://schemas.microsoft.com/office/drawing/2014/main" val="3476343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Do’s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Don’t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82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Help teenagers while keeping them as anonymous as possible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  Sending and transmitting notifications to authorities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  Being as transparent as possible to the user</a:t>
                      </a:r>
                    </a:p>
                    <a:p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 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Being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available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24/7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 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Avoid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fake reports</a:t>
                      </a:r>
                    </a:p>
                    <a:p>
                      <a:endParaRPr lang="fr-FR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  Make the user feel uncomfortable and distrusted                           during the discussions</a:t>
                      </a:r>
                    </a:p>
                    <a:p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  Not respecting the data management / CNIL / laws</a:t>
                      </a:r>
                    </a:p>
                    <a:p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  Unable to link the victim with anyone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487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156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CD5F0D-9737-46BA-93D6-48E84967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Innovative &amp; </a:t>
            </a:r>
            <a:r>
              <a:rPr lang="fr-FR" dirty="0" err="1"/>
              <a:t>differenciation</a:t>
            </a:r>
            <a:r>
              <a:rPr lang="fr-FR" dirty="0"/>
              <a:t> aspects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60C6B6-CCD5-40C9-AFAB-04DDA2366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Current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limitations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Going head to head with the main parties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Use a phone line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Our innovations</a:t>
            </a: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Automated conversation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   Graphical interface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   Notification system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   Autonomous system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3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159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7160B-E827-4AD5-B8B8-12F3C0B3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Potential</a:t>
            </a:r>
            <a:r>
              <a:rPr lang="fr-FR" dirty="0"/>
              <a:t> revenues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C2C22C-35CD-4E56-8ED7-D2547DBBB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48" y="2817177"/>
            <a:ext cx="10753725" cy="3766185"/>
          </a:xfrm>
        </p:spPr>
        <p:txBody>
          <a:bodyPr>
            <a:normAutofit/>
          </a:bodyPr>
          <a:lstStyle/>
          <a:p>
            <a:r>
              <a:rPr lang="fr-FR" sz="3200" dirty="0" err="1">
                <a:solidFill>
                  <a:schemeClr val="accent1">
                    <a:lumMod val="75000"/>
                  </a:schemeClr>
                </a:solidFill>
              </a:rPr>
              <a:t>Complex</a:t>
            </a:r>
            <a:r>
              <a:rPr lang="fr-FR" sz="3200" dirty="0">
                <a:solidFill>
                  <a:schemeClr val="accent1">
                    <a:lumMod val="75000"/>
                  </a:schemeClr>
                </a:solidFill>
              </a:rPr>
              <a:t> topic…</a:t>
            </a:r>
          </a:p>
          <a:p>
            <a:endParaRPr lang="fr-FR" sz="3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sz="3200" dirty="0">
                <a:solidFill>
                  <a:schemeClr val="accent1">
                    <a:lumMod val="75000"/>
                  </a:schemeClr>
                </a:solidFill>
              </a:rPr>
              <a:t>Partnerships, </a:t>
            </a:r>
            <a:r>
              <a:rPr lang="fr-FR" sz="3200" dirty="0" err="1">
                <a:solidFill>
                  <a:schemeClr val="accent1">
                    <a:lumMod val="75000"/>
                  </a:schemeClr>
                </a:solidFill>
              </a:rPr>
              <a:t>schools</a:t>
            </a:r>
            <a:r>
              <a:rPr lang="fr-FR" sz="3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FR" sz="3200" dirty="0" err="1">
                <a:solidFill>
                  <a:schemeClr val="accent1">
                    <a:lumMod val="75000"/>
                  </a:schemeClr>
                </a:solidFill>
              </a:rPr>
              <a:t>ministry</a:t>
            </a:r>
            <a:r>
              <a:rPr lang="fr-FR" sz="3200" dirty="0">
                <a:solidFill>
                  <a:schemeClr val="accent1">
                    <a:lumMod val="75000"/>
                  </a:schemeClr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30067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2848EC-5063-4761-B123-5463C31BE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5E9216-CF15-4109-AB1A-E60156E66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326" y="2017278"/>
            <a:ext cx="4137940" cy="376618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Product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presentation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Goal &amp; 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Target &amp;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Beneficiaries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Potential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partners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Potential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suppliers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Potential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technologies</a:t>
            </a:r>
          </a:p>
          <a:p>
            <a:pPr marL="457200" indent="-457200">
              <a:buFont typeface="+mj-lt"/>
              <a:buAutoNum type="arabicPeriod"/>
            </a:pP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F9B129-1713-401D-B7BD-A26E4C929C0D}"/>
              </a:ext>
            </a:extLst>
          </p:cNvPr>
          <p:cNvSpPr txBox="1">
            <a:spLocks/>
          </p:cNvSpPr>
          <p:nvPr/>
        </p:nvSpPr>
        <p:spPr>
          <a:xfrm>
            <a:off x="6623367" y="2011680"/>
            <a:ext cx="4806632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Juridical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environment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Direct &amp; indirect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competitors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Best and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worst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practices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Innovative aspects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Potential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revenues</a:t>
            </a:r>
          </a:p>
          <a:p>
            <a:pPr marL="457200" indent="-457200">
              <a:buFont typeface="+mj-lt"/>
              <a:buAutoNum type="arabicPeriod"/>
            </a:pP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18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753D08-43B2-49F0-B9FB-1FF64136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2599901"/>
            <a:ext cx="10772775" cy="1658198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/>
              <a:t>What’s</a:t>
            </a:r>
            <a:r>
              <a:rPr lang="fr-FR" sz="8000" dirty="0"/>
              <a:t> LIA ?</a:t>
            </a:r>
          </a:p>
        </p:txBody>
      </p:sp>
    </p:spTree>
    <p:extLst>
      <p:ext uri="{BB962C8B-B14F-4D97-AF65-F5344CB8AC3E}">
        <p14:creationId xmlns:p14="http://schemas.microsoft.com/office/powerpoint/2010/main" val="270220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DF75A-B9C8-4B62-8BAC-B47D9C72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Product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CF3CDBA-2FFA-4C8F-A421-E5A0E4F37920}"/>
              </a:ext>
            </a:extLst>
          </p:cNvPr>
          <p:cNvSpPr txBox="1"/>
          <p:nvPr/>
        </p:nvSpPr>
        <p:spPr>
          <a:xfrm>
            <a:off x="1471127" y="2715207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LIA is a chatbot designed for harassed students (12-16 years old) as a new medium to transmit and signal their issues to school authorities. Our product distinguishes itself from phone lines which are often unavailable and not comfortable for the child user.</a:t>
            </a:r>
            <a:endParaRPr lang="fr-FR" sz="28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37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06111D-F5E0-41BE-9153-B222E432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Goal &amp; objective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A2367C-66BD-4B6E-B9E5-79FFC49B4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2061397"/>
            <a:ext cx="10753725" cy="3766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Two main purposes:</a:t>
            </a:r>
          </a:p>
          <a:p>
            <a:pPr marL="0" indent="0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For the victims, a new and more comfortable approach to speak about their issues without being face to face with an actual person.</a:t>
            </a:r>
          </a:p>
          <a:p>
            <a:pPr marL="0" indent="0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For the school authorities, an additional mean to be aware of the issues with their students</a:t>
            </a:r>
            <a:endParaRPr lang="fr-F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99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77A79-7480-4C3B-B7D2-48441CB8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Logo </a:t>
            </a:r>
            <a:r>
              <a:rPr lang="es-ES" dirty="0" err="1"/>
              <a:t>designs</a:t>
            </a:r>
            <a:endParaRPr lang="es-E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C523A97-F9E1-43FC-BF7D-C315DC8F0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65" y="2157731"/>
            <a:ext cx="4000000" cy="4000000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958831FE-A019-46BD-8B54-5B07F2F68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383" y="2157731"/>
            <a:ext cx="4000000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3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88782-FF89-42C6-9949-52D402C38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2599901"/>
            <a:ext cx="10772775" cy="1658198"/>
          </a:xfrm>
        </p:spPr>
        <p:txBody>
          <a:bodyPr>
            <a:normAutofit/>
          </a:bodyPr>
          <a:lstStyle/>
          <a:p>
            <a:pPr algn="ctr"/>
            <a:r>
              <a:rPr lang="fr-FR" sz="8000" dirty="0"/>
              <a:t>Business </a:t>
            </a:r>
            <a:r>
              <a:rPr lang="fr-FR" sz="8000" dirty="0" err="1"/>
              <a:t>definition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196936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62772F-2AE7-4E76-A50F-AC8DCC04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Targets</a:t>
            </a:r>
            <a:r>
              <a:rPr lang="fr-FR" dirty="0"/>
              <a:t> &amp; </a:t>
            </a:r>
            <a:r>
              <a:rPr lang="fr-FR" dirty="0" err="1"/>
              <a:t>Beneficiaries</a:t>
            </a:r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D7EF957-6394-45DB-ABC6-3FE81CC0B7B1}"/>
              </a:ext>
            </a:extLst>
          </p:cNvPr>
          <p:cNvSpPr/>
          <p:nvPr/>
        </p:nvSpPr>
        <p:spPr>
          <a:xfrm>
            <a:off x="1436914" y="2341984"/>
            <a:ext cx="4133462" cy="3834881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/>
              <a:t>Users</a:t>
            </a:r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 err="1"/>
              <a:t>Harrassed</a:t>
            </a:r>
            <a:r>
              <a:rPr lang="fr-FR" dirty="0"/>
              <a:t> </a:t>
            </a:r>
            <a:r>
              <a:rPr lang="fr-FR" dirty="0" err="1"/>
              <a:t>children</a:t>
            </a:r>
            <a:r>
              <a:rPr lang="fr-FR" dirty="0"/>
              <a:t> &amp; teenagers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6E843F5-0F32-4078-9FEE-CA3E371B2464}"/>
              </a:ext>
            </a:extLst>
          </p:cNvPr>
          <p:cNvSpPr/>
          <p:nvPr/>
        </p:nvSpPr>
        <p:spPr>
          <a:xfrm>
            <a:off x="6621624" y="2341984"/>
            <a:ext cx="4133462" cy="3834881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/>
              <a:t>Buyers</a:t>
            </a:r>
            <a:endParaRPr lang="fr-FR" sz="2800" dirty="0"/>
          </a:p>
          <a:p>
            <a:pPr algn="ctr"/>
            <a:endParaRPr lang="fr-FR" sz="2800" dirty="0"/>
          </a:p>
          <a:p>
            <a:pPr algn="ctr"/>
            <a:r>
              <a:rPr lang="fr-FR" dirty="0" err="1"/>
              <a:t>Primary</a:t>
            </a:r>
            <a:r>
              <a:rPr lang="fr-FR" dirty="0"/>
              <a:t> to high </a:t>
            </a:r>
            <a:r>
              <a:rPr lang="fr-FR" dirty="0" err="1"/>
              <a:t>Schools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16844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ACD3FC-1A30-4919-B0C5-F878575E5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partners</a:t>
            </a:r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935905D-E2CC-4096-8369-ABD839FEC8BE}"/>
              </a:ext>
            </a:extLst>
          </p:cNvPr>
          <p:cNvSpPr/>
          <p:nvPr/>
        </p:nvSpPr>
        <p:spPr>
          <a:xfrm>
            <a:off x="784261" y="2018752"/>
            <a:ext cx="2291248" cy="22393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Psychologist’s</a:t>
            </a:r>
            <a:r>
              <a:rPr lang="fr-FR" dirty="0"/>
              <a:t> offices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4D7A539-7574-4588-B78B-D41FAF98D761}"/>
              </a:ext>
            </a:extLst>
          </p:cNvPr>
          <p:cNvSpPr/>
          <p:nvPr/>
        </p:nvSpPr>
        <p:spPr>
          <a:xfrm>
            <a:off x="4855035" y="1511559"/>
            <a:ext cx="2805408" cy="27455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Associations fighting against school harassment</a:t>
            </a:r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56EE38C-FD58-4CD4-8E7E-BE2A91C47F29}"/>
              </a:ext>
            </a:extLst>
          </p:cNvPr>
          <p:cNvSpPr/>
          <p:nvPr/>
        </p:nvSpPr>
        <p:spPr>
          <a:xfrm>
            <a:off x="9265785" y="2017773"/>
            <a:ext cx="2291251" cy="22393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Specialists</a:t>
            </a:r>
            <a:r>
              <a:rPr lang="fr-FR" dirty="0"/>
              <a:t> in </a:t>
            </a:r>
            <a:r>
              <a:rPr lang="fr-FR" dirty="0" err="1"/>
              <a:t>child</a:t>
            </a:r>
            <a:r>
              <a:rPr lang="fr-FR" dirty="0"/>
              <a:t> </a:t>
            </a:r>
            <a:r>
              <a:rPr lang="fr-FR" dirty="0" err="1"/>
              <a:t>psychology</a:t>
            </a:r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F827B6C-BBFB-4CDA-A402-9C3EB59ED7E1}"/>
              </a:ext>
            </a:extLst>
          </p:cNvPr>
          <p:cNvSpPr/>
          <p:nvPr/>
        </p:nvSpPr>
        <p:spPr>
          <a:xfrm>
            <a:off x="7305880" y="4427030"/>
            <a:ext cx="2291250" cy="22393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Publics &amp; 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schools</a:t>
            </a: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89A7DB0-17C2-48E5-8E9D-BEBECA7D9D7A}"/>
              </a:ext>
            </a:extLst>
          </p:cNvPr>
          <p:cNvSpPr/>
          <p:nvPr/>
        </p:nvSpPr>
        <p:spPr>
          <a:xfrm>
            <a:off x="2841176" y="4427030"/>
            <a:ext cx="2291249" cy="22393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Ministry of National Education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5626912"/>
      </p:ext>
    </p:extLst>
  </p:cSld>
  <p:clrMapOvr>
    <a:masterClrMapping/>
  </p:clrMapOvr>
</p:sld>
</file>

<file path=ppt/theme/theme1.xml><?xml version="1.0" encoding="utf-8"?>
<a:theme xmlns:a="http://schemas.openxmlformats.org/drawingml/2006/main" name="Métropolitain">
  <a:themeElements>
    <a:clrScheme name="Métropolitai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étropolitai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étropolitai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340</Words>
  <Application>Microsoft Office PowerPoint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 Light</vt:lpstr>
      <vt:lpstr>Métropolitain</vt:lpstr>
      <vt:lpstr>LIA</vt:lpstr>
      <vt:lpstr>Summary</vt:lpstr>
      <vt:lpstr>What’s LIA ?</vt:lpstr>
      <vt:lpstr>Product presentation</vt:lpstr>
      <vt:lpstr>Goal &amp; objective</vt:lpstr>
      <vt:lpstr>Logo designs</vt:lpstr>
      <vt:lpstr>Business definition</vt:lpstr>
      <vt:lpstr>Targets &amp; Beneficiaries</vt:lpstr>
      <vt:lpstr>Potential partners</vt:lpstr>
      <vt:lpstr>Potential suppliers</vt:lpstr>
      <vt:lpstr>Potential technologies</vt:lpstr>
      <vt:lpstr>Juridical environment &amp; constraints</vt:lpstr>
      <vt:lpstr>Direct &amp; indirect competitors</vt:lpstr>
      <vt:lpstr>Best &amp; worst practices</vt:lpstr>
      <vt:lpstr>Innovative &amp; differenciation aspects</vt:lpstr>
      <vt:lpstr>Potential revenues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LIA</dc:title>
  <dc:creator>Paul Basnier</dc:creator>
  <cp:lastModifiedBy>Raphael Tran</cp:lastModifiedBy>
  <cp:revision>8</cp:revision>
  <dcterms:created xsi:type="dcterms:W3CDTF">2019-10-11T16:01:01Z</dcterms:created>
  <dcterms:modified xsi:type="dcterms:W3CDTF">2019-10-14T12:29:51Z</dcterms:modified>
</cp:coreProperties>
</file>