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1B8AC-E49A-46B0-857F-7F97F40FFF94}" v="6" dt="2019-03-20T15:29:4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Francois Lambert" userId="70345cc4223364ba" providerId="LiveId" clId="{25F1B8AC-E49A-46B0-857F-7F97F40FFF94}"/>
    <pc:docChg chg="custSel delSld modSld">
      <pc:chgData name="Jean-Francois Lambert" userId="70345cc4223364ba" providerId="LiveId" clId="{25F1B8AC-E49A-46B0-857F-7F97F40FFF94}" dt="2019-03-20T15:34:42.566" v="800" actId="2696"/>
      <pc:docMkLst>
        <pc:docMk/>
      </pc:docMkLst>
      <pc:sldChg chg="addSp modSp">
        <pc:chgData name="Jean-Francois Lambert" userId="70345cc4223364ba" providerId="LiveId" clId="{25F1B8AC-E49A-46B0-857F-7F97F40FFF94}" dt="2019-03-20T15:28:04.078" v="366" actId="6549"/>
        <pc:sldMkLst>
          <pc:docMk/>
          <pc:sldMk cId="2815003665" sldId="257"/>
        </pc:sldMkLst>
        <pc:spChg chg="mod">
          <ac:chgData name="Jean-Francois Lambert" userId="70345cc4223364ba" providerId="LiveId" clId="{25F1B8AC-E49A-46B0-857F-7F97F40FFF94}" dt="2019-03-20T15:28:04.078" v="366" actId="6549"/>
          <ac:spMkLst>
            <pc:docMk/>
            <pc:sldMk cId="2815003665" sldId="257"/>
            <ac:spMk id="7" creationId="{00000000-0000-0000-0000-000000000000}"/>
          </ac:spMkLst>
        </pc:spChg>
        <pc:picChg chg="add">
          <ac:chgData name="Jean-Francois Lambert" userId="70345cc4223364ba" providerId="LiveId" clId="{25F1B8AC-E49A-46B0-857F-7F97F40FFF94}" dt="2019-03-20T15:19:05.215" v="4"/>
          <ac:picMkLst>
            <pc:docMk/>
            <pc:sldMk cId="2815003665" sldId="257"/>
            <ac:picMk id="6" creationId="{5BF61E56-700F-48EE-82D1-015EE067604E}"/>
          </ac:picMkLst>
        </pc:picChg>
      </pc:sldChg>
      <pc:sldChg chg="addSp modSp del">
        <pc:chgData name="Jean-Francois Lambert" userId="70345cc4223364ba" providerId="LiveId" clId="{25F1B8AC-E49A-46B0-857F-7F97F40FFF94}" dt="2019-03-20T15:34:42.566" v="800" actId="2696"/>
        <pc:sldMkLst>
          <pc:docMk/>
          <pc:sldMk cId="1388696538" sldId="258"/>
        </pc:sldMkLst>
        <pc:spChg chg="mod">
          <ac:chgData name="Jean-Francois Lambert" userId="70345cc4223364ba" providerId="LiveId" clId="{25F1B8AC-E49A-46B0-857F-7F97F40FFF94}" dt="2019-03-20T15:24:40.579" v="334" actId="20577"/>
          <ac:spMkLst>
            <pc:docMk/>
            <pc:sldMk cId="1388696538" sldId="258"/>
            <ac:spMk id="7" creationId="{00000000-0000-0000-0000-000000000000}"/>
          </ac:spMkLst>
        </pc:spChg>
        <pc:picChg chg="add mod">
          <ac:chgData name="Jean-Francois Lambert" userId="70345cc4223364ba" providerId="LiveId" clId="{25F1B8AC-E49A-46B0-857F-7F97F40FFF94}" dt="2019-03-20T15:19:01.730" v="3" actId="1076"/>
          <ac:picMkLst>
            <pc:docMk/>
            <pc:sldMk cId="1388696538" sldId="258"/>
            <ac:picMk id="6" creationId="{BC16A6DC-61EA-4EDF-B12F-D011B6284059}"/>
          </ac:picMkLst>
        </pc:picChg>
      </pc:sldChg>
      <pc:sldChg chg="del">
        <pc:chgData name="Jean-Francois Lambert" userId="70345cc4223364ba" providerId="LiveId" clId="{25F1B8AC-E49A-46B0-857F-7F97F40FFF94}" dt="2019-03-20T15:32:45.361" v="641" actId="2696"/>
        <pc:sldMkLst>
          <pc:docMk/>
          <pc:sldMk cId="1461506243" sldId="269"/>
        </pc:sldMkLst>
      </pc:sldChg>
      <pc:sldChg chg="addSp delSp modSp">
        <pc:chgData name="Jean-Francois Lambert" userId="70345cc4223364ba" providerId="LiveId" clId="{25F1B8AC-E49A-46B0-857F-7F97F40FFF94}" dt="2019-03-20T15:34:38.044" v="799" actId="1036"/>
        <pc:sldMkLst>
          <pc:docMk/>
          <pc:sldMk cId="399211725" sldId="275"/>
        </pc:sldMkLst>
        <pc:spChg chg="mod">
          <ac:chgData name="Jean-Francois Lambert" userId="70345cc4223364ba" providerId="LiveId" clId="{25F1B8AC-E49A-46B0-857F-7F97F40FFF94}" dt="2019-03-20T15:29:45.975" v="639"/>
          <ac:spMkLst>
            <pc:docMk/>
            <pc:sldMk cId="399211725" sldId="275"/>
            <ac:spMk id="10" creationId="{00000000-0000-0000-0000-000000000000}"/>
          </ac:spMkLst>
        </pc:spChg>
        <pc:spChg chg="del mod">
          <ac:chgData name="Jean-Francois Lambert" userId="70345cc4223364ba" providerId="LiveId" clId="{25F1B8AC-E49A-46B0-857F-7F97F40FFF94}" dt="2019-03-20T15:34:27.226" v="771" actId="478"/>
          <ac:spMkLst>
            <pc:docMk/>
            <pc:sldMk cId="399211725" sldId="275"/>
            <ac:spMk id="11" creationId="{00000000-0000-0000-0000-000000000000}"/>
          </ac:spMkLst>
        </pc:spChg>
        <pc:spChg chg="mod">
          <ac:chgData name="Jean-Francois Lambert" userId="70345cc4223364ba" providerId="LiveId" clId="{25F1B8AC-E49A-46B0-857F-7F97F40FFF94}" dt="2019-03-20T15:34:38.044" v="799" actId="1036"/>
          <ac:spMkLst>
            <pc:docMk/>
            <pc:sldMk cId="399211725" sldId="275"/>
            <ac:spMk id="13" creationId="{A2FFCA10-3C69-4D43-A2A8-DAB96EC6931C}"/>
          </ac:spMkLst>
        </pc:spChg>
        <pc:spChg chg="add mod">
          <ac:chgData name="Jean-Francois Lambert" userId="70345cc4223364ba" providerId="LiveId" clId="{25F1B8AC-E49A-46B0-857F-7F97F40FFF94}" dt="2019-03-20T15:34:38.044" v="799" actId="1036"/>
          <ac:spMkLst>
            <pc:docMk/>
            <pc:sldMk cId="399211725" sldId="275"/>
            <ac:spMk id="14" creationId="{622C5AE4-C59F-4F01-9FDE-8C35092BA08E}"/>
          </ac:spMkLst>
        </pc:spChg>
        <pc:spChg chg="add mod">
          <ac:chgData name="Jean-Francois Lambert" userId="70345cc4223364ba" providerId="LiveId" clId="{25F1B8AC-E49A-46B0-857F-7F97F40FFF94}" dt="2019-03-20T15:34:38.044" v="799" actId="1036"/>
          <ac:spMkLst>
            <pc:docMk/>
            <pc:sldMk cId="399211725" sldId="275"/>
            <ac:spMk id="15" creationId="{8316910C-CD49-4F97-9BED-47BAFEE11F94}"/>
          </ac:spMkLst>
        </pc:spChg>
        <pc:spChg chg="add mod">
          <ac:chgData name="Jean-Francois Lambert" userId="70345cc4223364ba" providerId="LiveId" clId="{25F1B8AC-E49A-46B0-857F-7F97F40FFF94}" dt="2019-03-20T15:34:38.044" v="799" actId="1036"/>
          <ac:spMkLst>
            <pc:docMk/>
            <pc:sldMk cId="399211725" sldId="275"/>
            <ac:spMk id="16" creationId="{942D7975-369E-4E2C-A097-F8E6B9694FF7}"/>
          </ac:spMkLst>
        </pc:spChg>
        <pc:spChg chg="del mod">
          <ac:chgData name="Jean-Francois Lambert" userId="70345cc4223364ba" providerId="LiveId" clId="{25F1B8AC-E49A-46B0-857F-7F97F40FFF94}" dt="2019-03-20T15:33:40.194" v="645" actId="478"/>
          <ac:spMkLst>
            <pc:docMk/>
            <pc:sldMk cId="399211725" sldId="275"/>
            <ac:spMk id="17" creationId="{00703CE6-2040-4266-AA7A-847CE24884AC}"/>
          </ac:spMkLst>
        </pc:spChg>
        <pc:spChg chg="del mod">
          <ac:chgData name="Jean-Francois Lambert" userId="70345cc4223364ba" providerId="LiveId" clId="{25F1B8AC-E49A-46B0-857F-7F97F40FFF94}" dt="2019-03-20T15:33:12.906" v="643" actId="478"/>
          <ac:spMkLst>
            <pc:docMk/>
            <pc:sldMk cId="399211725" sldId="275"/>
            <ac:spMk id="19" creationId="{F4968B86-6FBE-4F22-BA65-3A91C1361DCF}"/>
          </ac:spMkLst>
        </pc:spChg>
        <pc:spChg chg="del mod">
          <ac:chgData name="Jean-Francois Lambert" userId="70345cc4223364ba" providerId="LiveId" clId="{25F1B8AC-E49A-46B0-857F-7F97F40FFF94}" dt="2019-03-20T15:33:32.214" v="644" actId="478"/>
          <ac:spMkLst>
            <pc:docMk/>
            <pc:sldMk cId="399211725" sldId="275"/>
            <ac:spMk id="21" creationId="{BD1EF289-F015-43BE-A846-246C65EB30E7}"/>
          </ac:spMkLst>
        </pc:spChg>
        <pc:spChg chg="mod">
          <ac:chgData name="Jean-Francois Lambert" userId="70345cc4223364ba" providerId="LiveId" clId="{25F1B8AC-E49A-46B0-857F-7F97F40FFF94}" dt="2019-03-20T15:34:38.044" v="799" actId="1036"/>
          <ac:spMkLst>
            <pc:docMk/>
            <pc:sldMk cId="399211725" sldId="275"/>
            <ac:spMk id="29" creationId="{E3A2AE95-B294-40ED-BF70-B254BF9EF3A8}"/>
          </ac:spMkLst>
        </pc:spChg>
      </pc:sldChg>
      <pc:sldChg chg="del">
        <pc:chgData name="Jean-Francois Lambert" userId="70345cc4223364ba" providerId="LiveId" clId="{25F1B8AC-E49A-46B0-857F-7F97F40FFF94}" dt="2019-03-20T15:32:40.408" v="640" actId="2696"/>
        <pc:sldMkLst>
          <pc:docMk/>
          <pc:sldMk cId="2749505904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77" y="1"/>
            <a:ext cx="12219078" cy="6858000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0" y="2863199"/>
            <a:ext cx="5937813" cy="1325563"/>
          </a:xfrm>
        </p:spPr>
        <p:txBody>
          <a:bodyPr>
            <a:normAutofit/>
          </a:bodyPr>
          <a:lstStyle>
            <a:lvl1pPr algn="ctr">
              <a:defRPr sz="3501" b="0" i="0" cap="all" baseline="0">
                <a:solidFill>
                  <a:srgbClr val="3572AC"/>
                </a:solidFill>
                <a:latin typeface="Neo Sans Pro Medium" charset="0"/>
                <a:ea typeface="Neo Sans Pro Medium" charset="0"/>
                <a:cs typeface="Neo Sans Pro Medium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"/>
          </p:nvPr>
        </p:nvSpPr>
        <p:spPr>
          <a:xfrm>
            <a:off x="390013" y="4079907"/>
            <a:ext cx="5157788" cy="823912"/>
          </a:xfrm>
        </p:spPr>
        <p:txBody>
          <a:bodyPr anchor="b"/>
          <a:lstStyle>
            <a:lvl1pPr marL="0" indent="0" algn="ctr">
              <a:buNone/>
              <a:defRPr sz="1910" b="0" i="0">
                <a:solidFill>
                  <a:srgbClr val="81639C"/>
                </a:solidFill>
                <a:latin typeface="Neo Sans Pro" charset="0"/>
                <a:ea typeface="Neo Sans Pro" charset="0"/>
                <a:cs typeface="Neo Sans Pro" charset="0"/>
              </a:defRPr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1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176964"/>
            <a:ext cx="12192000" cy="681037"/>
          </a:xfrm>
          <a:prstGeom prst="rect">
            <a:avLst/>
          </a:prstGeom>
          <a:ln>
            <a:solidFill>
              <a:srgbClr val="35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2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572AC"/>
                </a:solidFill>
                <a:latin typeface="Neo Sans Pro Medium" charset="0"/>
                <a:ea typeface="Neo Sans Pro Medium" charset="0"/>
                <a:cs typeface="Neo Sans Pro Medium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>
              <a:defRPr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>
              <a:defRPr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>
              <a:defRPr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>
              <a:defRPr b="0" i="0" spc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5EB900-D35C-954F-A3F2-B64B9D14DB24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A0E0C9-177B-C942-996C-C649B597771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4" y="185740"/>
            <a:ext cx="2111828" cy="8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428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3078950">
            <a:off x="5981702" y="-1157620"/>
            <a:ext cx="8414657" cy="10656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2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9403A9-AF43-2C48-A2E8-A5A87B7E4709}" type="datetime1">
              <a:rPr lang="fr-FR" smtClean="0"/>
              <a:t>10/09/2019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E0C9-177B-C942-996C-C649B5977712}" type="slidenum">
              <a:rPr lang="fr-FR" smtClean="0"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4" y="185740"/>
            <a:ext cx="2111828" cy="834207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5415988" y="3451289"/>
            <a:ext cx="5937813" cy="1325563"/>
          </a:xfrm>
        </p:spPr>
        <p:txBody>
          <a:bodyPr>
            <a:normAutofit/>
          </a:bodyPr>
          <a:lstStyle>
            <a:lvl1pPr algn="ctr">
              <a:defRPr sz="3501" b="0" i="0" cap="all" baseline="0">
                <a:solidFill>
                  <a:srgbClr val="3572AC"/>
                </a:solidFill>
                <a:latin typeface="Neo Sans Pro Medium" charset="0"/>
                <a:ea typeface="Neo Sans Pro Medium" charset="0"/>
                <a:cs typeface="Neo Sans Pro Medium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"/>
          </p:nvPr>
        </p:nvSpPr>
        <p:spPr>
          <a:xfrm>
            <a:off x="5805999" y="4667997"/>
            <a:ext cx="5157788" cy="823912"/>
          </a:xfrm>
        </p:spPr>
        <p:txBody>
          <a:bodyPr anchor="b"/>
          <a:lstStyle>
            <a:lvl1pPr marL="0" indent="0" algn="ctr">
              <a:buNone/>
              <a:defRPr sz="1910" b="0" i="0">
                <a:solidFill>
                  <a:srgbClr val="81639C"/>
                </a:solidFill>
                <a:latin typeface="Neo Sans Pro" charset="0"/>
                <a:ea typeface="Neo Sans Pro" charset="0"/>
                <a:cs typeface="Neo Sans Pro" charset="0"/>
              </a:defRPr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886446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3572AC"/>
                </a:solidFill>
                <a:latin typeface="Neo Sans Pro Medium" charset="0"/>
                <a:ea typeface="Neo Sans Pro Medium" charset="0"/>
                <a:cs typeface="Neo Sans Pro Medium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1" cy="4351338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" y="6176964"/>
            <a:ext cx="12192000" cy="681037"/>
          </a:xfrm>
          <a:prstGeom prst="rect">
            <a:avLst/>
          </a:prstGeom>
          <a:ln>
            <a:solidFill>
              <a:srgbClr val="35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2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9403A9-AF43-2C48-A2E8-A5A87B7E4709}" type="datetime1">
              <a:rPr lang="fr-FR" smtClean="0"/>
              <a:t>10/09/2019</a:t>
            </a:fld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A0E0C9-177B-C942-996C-C649B5977712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4" y="185740"/>
            <a:ext cx="2111828" cy="8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00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1910" b="0" i="0">
                <a:solidFill>
                  <a:srgbClr val="6589B9"/>
                </a:solidFill>
                <a:latin typeface="Neo Sans Pro Medium" charset="0"/>
                <a:ea typeface="Neo Sans Pro Medium" charset="0"/>
                <a:cs typeface="Neo Sans Pro Medium" charset="0"/>
              </a:defRPr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684463"/>
            <a:ext cx="5157788" cy="350520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910" b="0" i="0">
                <a:solidFill>
                  <a:srgbClr val="6589B9"/>
                </a:solidFill>
                <a:latin typeface="Neo Sans Pro Medium" charset="0"/>
                <a:ea typeface="Neo Sans Pro Medium" charset="0"/>
                <a:cs typeface="Neo Sans Pro Medium" charset="0"/>
              </a:defRPr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684463"/>
            <a:ext cx="5183188" cy="350520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3572AC"/>
                </a:solidFill>
                <a:latin typeface="Neo Sans Pro Medium" charset="0"/>
                <a:ea typeface="Neo Sans Pro Medium" charset="0"/>
                <a:cs typeface="Neo Sans Pro Medium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" y="6176964"/>
            <a:ext cx="12192000" cy="681037"/>
          </a:xfrm>
          <a:prstGeom prst="rect">
            <a:avLst/>
          </a:prstGeom>
          <a:ln>
            <a:solidFill>
              <a:srgbClr val="35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2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9403A9-AF43-2C48-A2E8-A5A87B7E4709}" type="datetime1">
              <a:rPr lang="fr-FR" smtClean="0"/>
              <a:t>10/09/2019</a:t>
            </a:fld>
            <a:endParaRPr lang="fr-FR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A0E0C9-177B-C942-996C-C649B5977712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4" y="185740"/>
            <a:ext cx="2111828" cy="8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160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176964"/>
            <a:ext cx="12192000" cy="681037"/>
          </a:xfrm>
          <a:prstGeom prst="rect">
            <a:avLst/>
          </a:prstGeom>
          <a:ln>
            <a:solidFill>
              <a:srgbClr val="35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2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9403A9-AF43-2C48-A2E8-A5A87B7E4709}" type="datetime1">
              <a:rPr lang="fr-FR" smtClean="0"/>
              <a:t>10/09/2019</a:t>
            </a:fld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A0E0C9-177B-C942-996C-C649B5977712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4" y="185740"/>
            <a:ext cx="2111828" cy="834207"/>
          </a:xfrm>
          <a:prstGeom prst="rect">
            <a:avLst/>
          </a:prstGeom>
        </p:spPr>
      </p:pic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3572AC"/>
                </a:solidFill>
                <a:latin typeface="Neo Sans Pro Medium" charset="0"/>
                <a:ea typeface="Neo Sans Pro Medium" charset="0"/>
                <a:cs typeface="Neo Sans Pro Medium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4676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6176964"/>
            <a:ext cx="12192000" cy="681037"/>
          </a:xfrm>
          <a:prstGeom prst="rect">
            <a:avLst/>
          </a:prstGeom>
          <a:ln>
            <a:solidFill>
              <a:srgbClr val="35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2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C44A9E-0148-7F45-9645-551C9ECED1AD}" type="datetime1">
              <a:rPr lang="fr-FR" smtClean="0"/>
              <a:t>10/09/2019</a:t>
            </a:fld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A0E0C9-177B-C942-996C-C649B5977712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4" y="185740"/>
            <a:ext cx="2111828" cy="8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7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9" y="602841"/>
            <a:ext cx="3932237" cy="1600200"/>
          </a:xfrm>
        </p:spPr>
        <p:txBody>
          <a:bodyPr anchor="b"/>
          <a:lstStyle>
            <a:lvl1pPr>
              <a:defRPr sz="2546">
                <a:solidFill>
                  <a:srgbClr val="3572AC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1199333"/>
            <a:ext cx="6172200" cy="4661718"/>
          </a:xfrm>
        </p:spPr>
        <p:txBody>
          <a:bodyPr/>
          <a:lstStyle>
            <a:lvl1pPr>
              <a:defRPr sz="2546">
                <a:latin typeface="Arial Unicode MS" charset="0"/>
                <a:ea typeface="Arial Unicode MS" charset="0"/>
                <a:cs typeface="Arial Unicode MS" charset="0"/>
              </a:defRPr>
            </a:lvl1pPr>
            <a:lvl2pPr>
              <a:defRPr sz="2228">
                <a:latin typeface="Arial Unicode MS" charset="0"/>
                <a:ea typeface="Arial Unicode MS" charset="0"/>
                <a:cs typeface="Arial Unicode MS" charset="0"/>
              </a:defRPr>
            </a:lvl2pPr>
            <a:lvl3pPr>
              <a:defRPr sz="1910">
                <a:latin typeface="Arial Unicode MS" charset="0"/>
                <a:ea typeface="Arial Unicode MS" charset="0"/>
                <a:cs typeface="Arial Unicode MS" charset="0"/>
              </a:defRPr>
            </a:lvl3pPr>
            <a:lvl4pPr>
              <a:defRPr sz="1591">
                <a:latin typeface="Arial Unicode MS" charset="0"/>
                <a:ea typeface="Arial Unicode MS" charset="0"/>
                <a:cs typeface="Arial Unicode MS" charset="0"/>
              </a:defRPr>
            </a:lvl4pPr>
            <a:lvl5pPr>
              <a:defRPr sz="1591">
                <a:latin typeface="Arial Unicode MS" charset="0"/>
                <a:ea typeface="Arial Unicode MS" charset="0"/>
                <a:cs typeface="Arial Unicode MS" charset="0"/>
              </a:defRPr>
            </a:lvl5pPr>
            <a:lvl6pPr>
              <a:defRPr sz="1591"/>
            </a:lvl6pPr>
            <a:lvl7pPr>
              <a:defRPr sz="1591"/>
            </a:lvl7pPr>
            <a:lvl8pPr>
              <a:defRPr sz="1591"/>
            </a:lvl8pPr>
            <a:lvl9pPr>
              <a:defRPr sz="1591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236788"/>
            <a:ext cx="3932237" cy="3632201"/>
          </a:xfrm>
        </p:spPr>
        <p:txBody>
          <a:bodyPr/>
          <a:lstStyle>
            <a:lvl1pPr marL="0" indent="0">
              <a:buNone/>
              <a:defRPr sz="1273">
                <a:solidFill>
                  <a:srgbClr val="6589B9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363755" indent="0">
              <a:buNone/>
              <a:defRPr sz="1114"/>
            </a:lvl2pPr>
            <a:lvl3pPr marL="727510" indent="0">
              <a:buNone/>
              <a:defRPr sz="954"/>
            </a:lvl3pPr>
            <a:lvl4pPr marL="1091265" indent="0">
              <a:buNone/>
              <a:defRPr sz="796"/>
            </a:lvl4pPr>
            <a:lvl5pPr marL="1455020" indent="0">
              <a:buNone/>
              <a:defRPr sz="796"/>
            </a:lvl5pPr>
            <a:lvl6pPr marL="1818775" indent="0">
              <a:buNone/>
              <a:defRPr sz="796"/>
            </a:lvl6pPr>
            <a:lvl7pPr marL="2182529" indent="0">
              <a:buNone/>
              <a:defRPr sz="796"/>
            </a:lvl7pPr>
            <a:lvl8pPr marL="2546285" indent="0">
              <a:buNone/>
              <a:defRPr sz="796"/>
            </a:lvl8pPr>
            <a:lvl9pPr marL="2910039" indent="0">
              <a:buNone/>
              <a:defRPr sz="796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/>
        </p:nvSpPr>
        <p:spPr>
          <a:xfrm>
            <a:off x="1" y="6176964"/>
            <a:ext cx="12192000" cy="681037"/>
          </a:xfrm>
          <a:prstGeom prst="rect">
            <a:avLst/>
          </a:prstGeom>
          <a:ln>
            <a:solidFill>
              <a:srgbClr val="35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2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9403A9-AF43-2C48-A2E8-A5A87B7E4709}" type="datetime1">
              <a:rPr lang="fr-FR" smtClean="0"/>
              <a:t>10/09/2019</a:t>
            </a:fld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A0E0C9-177B-C942-996C-C649B5977712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4" y="185740"/>
            <a:ext cx="2111828" cy="8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37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546"/>
            </a:lvl1pPr>
            <a:lvl2pPr marL="363755" indent="0">
              <a:buNone/>
              <a:defRPr sz="2228"/>
            </a:lvl2pPr>
            <a:lvl3pPr marL="727510" indent="0">
              <a:buNone/>
              <a:defRPr sz="1910"/>
            </a:lvl3pPr>
            <a:lvl4pPr marL="1091265" indent="0">
              <a:buNone/>
              <a:defRPr sz="1591"/>
            </a:lvl4pPr>
            <a:lvl5pPr marL="1455020" indent="0">
              <a:buNone/>
              <a:defRPr sz="1591"/>
            </a:lvl5pPr>
            <a:lvl6pPr marL="1818775" indent="0">
              <a:buNone/>
              <a:defRPr sz="1591"/>
            </a:lvl6pPr>
            <a:lvl7pPr marL="2182529" indent="0">
              <a:buNone/>
              <a:defRPr sz="1591"/>
            </a:lvl7pPr>
            <a:lvl8pPr marL="2546285" indent="0">
              <a:buNone/>
              <a:defRPr sz="1591"/>
            </a:lvl8pPr>
            <a:lvl9pPr marL="2910039" indent="0">
              <a:buNone/>
              <a:defRPr sz="1591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39789" y="602841"/>
            <a:ext cx="3932237" cy="1600200"/>
          </a:xfrm>
        </p:spPr>
        <p:txBody>
          <a:bodyPr anchor="b"/>
          <a:lstStyle>
            <a:lvl1pPr>
              <a:defRPr sz="2546">
                <a:solidFill>
                  <a:srgbClr val="3572AC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9" y="2236788"/>
            <a:ext cx="3932237" cy="3632201"/>
          </a:xfrm>
        </p:spPr>
        <p:txBody>
          <a:bodyPr/>
          <a:lstStyle>
            <a:lvl1pPr marL="0" indent="0">
              <a:buNone/>
              <a:defRPr sz="1273">
                <a:solidFill>
                  <a:srgbClr val="6589B9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363755" indent="0">
              <a:buNone/>
              <a:defRPr sz="1114"/>
            </a:lvl2pPr>
            <a:lvl3pPr marL="727510" indent="0">
              <a:buNone/>
              <a:defRPr sz="954"/>
            </a:lvl3pPr>
            <a:lvl4pPr marL="1091265" indent="0">
              <a:buNone/>
              <a:defRPr sz="796"/>
            </a:lvl4pPr>
            <a:lvl5pPr marL="1455020" indent="0">
              <a:buNone/>
              <a:defRPr sz="796"/>
            </a:lvl5pPr>
            <a:lvl6pPr marL="1818775" indent="0">
              <a:buNone/>
              <a:defRPr sz="796"/>
            </a:lvl6pPr>
            <a:lvl7pPr marL="2182529" indent="0">
              <a:buNone/>
              <a:defRPr sz="796"/>
            </a:lvl7pPr>
            <a:lvl8pPr marL="2546285" indent="0">
              <a:buNone/>
              <a:defRPr sz="796"/>
            </a:lvl8pPr>
            <a:lvl9pPr marL="2910039" indent="0">
              <a:buNone/>
              <a:defRPr sz="796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6176964"/>
            <a:ext cx="12192000" cy="681037"/>
          </a:xfrm>
          <a:prstGeom prst="rect">
            <a:avLst/>
          </a:prstGeom>
          <a:ln>
            <a:solidFill>
              <a:srgbClr val="35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32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9403A9-AF43-2C48-A2E8-A5A87B7E4709}" type="datetime1">
              <a:rPr lang="fr-FR" smtClean="0"/>
              <a:t>10/09/2019</a:t>
            </a:fld>
            <a:endParaRPr lang="fr-FR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A0E0C9-177B-C942-996C-C649B5977712}" type="slidenum">
              <a:rPr lang="fr-FR" smtClean="0"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4" y="185740"/>
            <a:ext cx="2111828" cy="8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482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03A9-AF43-2C48-A2E8-A5A87B7E4709}" type="datetime1">
              <a:rPr lang="fr-FR" smtClean="0"/>
              <a:t>10/09/2019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E0C9-177B-C942-996C-C649B5977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79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727510" rtl="0" eaLnBrk="1" latinLnBrk="0" hangingPunct="1">
        <a:lnSpc>
          <a:spcPct val="90000"/>
        </a:lnSpc>
        <a:spcBef>
          <a:spcPct val="0"/>
        </a:spcBef>
        <a:buNone/>
        <a:defRPr sz="3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877" indent="-181877" algn="l" defTabSz="727510" rtl="0" eaLnBrk="1" latinLnBrk="0" hangingPunct="1">
        <a:lnSpc>
          <a:spcPct val="90000"/>
        </a:lnSpc>
        <a:spcBef>
          <a:spcPts val="796"/>
        </a:spcBef>
        <a:buFont typeface="Arial"/>
        <a:buChar char="•"/>
        <a:defRPr sz="2228" kern="1200">
          <a:solidFill>
            <a:schemeClr val="tx1"/>
          </a:solidFill>
          <a:latin typeface="+mn-lt"/>
          <a:ea typeface="+mn-ea"/>
          <a:cs typeface="+mn-cs"/>
        </a:defRPr>
      </a:lvl1pPr>
      <a:lvl2pPr marL="545633" indent="-181877" algn="l" defTabSz="727510" rtl="0" eaLnBrk="1" latinLnBrk="0" hangingPunct="1">
        <a:lnSpc>
          <a:spcPct val="90000"/>
        </a:lnSpc>
        <a:spcBef>
          <a:spcPts val="398"/>
        </a:spcBef>
        <a:buFont typeface="Arial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2pPr>
      <a:lvl3pPr marL="909387" indent="-181877" algn="l" defTabSz="727510" rtl="0" eaLnBrk="1" latinLnBrk="0" hangingPunct="1">
        <a:lnSpc>
          <a:spcPct val="90000"/>
        </a:lnSpc>
        <a:spcBef>
          <a:spcPts val="398"/>
        </a:spcBef>
        <a:buFont typeface="Arial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3pPr>
      <a:lvl4pPr marL="1273142" indent="-181877" algn="l" defTabSz="727510" rtl="0" eaLnBrk="1" latinLnBrk="0" hangingPunct="1">
        <a:lnSpc>
          <a:spcPct val="90000"/>
        </a:lnSpc>
        <a:spcBef>
          <a:spcPts val="398"/>
        </a:spcBef>
        <a:buFont typeface="Arial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4pPr>
      <a:lvl5pPr marL="1636897" indent="-181877" algn="l" defTabSz="727510" rtl="0" eaLnBrk="1" latinLnBrk="0" hangingPunct="1">
        <a:lnSpc>
          <a:spcPct val="90000"/>
        </a:lnSpc>
        <a:spcBef>
          <a:spcPts val="398"/>
        </a:spcBef>
        <a:buFont typeface="Arial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5pPr>
      <a:lvl6pPr marL="2000652" indent="-181877" algn="l" defTabSz="727510" rtl="0" eaLnBrk="1" latinLnBrk="0" hangingPunct="1">
        <a:lnSpc>
          <a:spcPct val="90000"/>
        </a:lnSpc>
        <a:spcBef>
          <a:spcPts val="398"/>
        </a:spcBef>
        <a:buFont typeface="Arial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6pPr>
      <a:lvl7pPr marL="2364407" indent="-181877" algn="l" defTabSz="727510" rtl="0" eaLnBrk="1" latinLnBrk="0" hangingPunct="1">
        <a:lnSpc>
          <a:spcPct val="90000"/>
        </a:lnSpc>
        <a:spcBef>
          <a:spcPts val="398"/>
        </a:spcBef>
        <a:buFont typeface="Arial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7pPr>
      <a:lvl8pPr marL="2728162" indent="-181877" algn="l" defTabSz="727510" rtl="0" eaLnBrk="1" latinLnBrk="0" hangingPunct="1">
        <a:lnSpc>
          <a:spcPct val="90000"/>
        </a:lnSpc>
        <a:spcBef>
          <a:spcPts val="398"/>
        </a:spcBef>
        <a:buFont typeface="Arial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8pPr>
      <a:lvl9pPr marL="3091916" indent="-181877" algn="l" defTabSz="727510" rtl="0" eaLnBrk="1" latinLnBrk="0" hangingPunct="1">
        <a:lnSpc>
          <a:spcPct val="90000"/>
        </a:lnSpc>
        <a:spcBef>
          <a:spcPts val="398"/>
        </a:spcBef>
        <a:buFont typeface="Arial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27510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1pPr>
      <a:lvl2pPr marL="363755" algn="l" defTabSz="727510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2pPr>
      <a:lvl3pPr marL="727510" algn="l" defTabSz="727510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091265" algn="l" defTabSz="727510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4pPr>
      <a:lvl5pPr marL="1455020" algn="l" defTabSz="727510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5pPr>
      <a:lvl6pPr marL="1818775" algn="l" defTabSz="727510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6pPr>
      <a:lvl7pPr marL="2182529" algn="l" defTabSz="727510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7pPr>
      <a:lvl8pPr marL="2546285" algn="l" defTabSz="727510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8pPr>
      <a:lvl9pPr marL="2910039" algn="l" defTabSz="727510" rtl="0" eaLnBrk="1" latinLnBrk="0" hangingPunct="1">
        <a:defRPr sz="1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4309" y="-68985"/>
            <a:ext cx="10515600" cy="1325563"/>
          </a:xfrm>
        </p:spPr>
        <p:txBody>
          <a:bodyPr/>
          <a:lstStyle/>
          <a:p>
            <a:r>
              <a:rPr lang="fr-FR" dirty="0" smtClean="0"/>
              <a:t>Projet d’innovation «</a:t>
            </a:r>
            <a:r>
              <a:rPr lang="fr-FR" dirty="0" smtClean="0"/>
              <a:t> </a:t>
            </a:r>
            <a:r>
              <a:rPr lang="fr-FR" dirty="0" smtClean="0"/>
              <a:t>Workshop 1</a:t>
            </a:r>
            <a:r>
              <a:rPr lang="fr-FR" dirty="0" smtClean="0"/>
              <a:t>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3237" y="5334270"/>
            <a:ext cx="8365529" cy="84262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544"/>
            <a:fld id="{ABA0E0C9-177B-C942-996C-C649B5977712}" type="slidenum">
              <a:rPr lang="fr-FR">
                <a:solidFill>
                  <a:prstClr val="white"/>
                </a:solidFill>
                <a:latin typeface="Calibri" panose="020F0502020204030204"/>
              </a:rPr>
              <a:pPr defTabSz="829544"/>
              <a:t>1</a:t>
            </a:fld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10854" y="1043709"/>
            <a:ext cx="96427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 smtClean="0"/>
              <a:t>De l’idée au co</a:t>
            </a:r>
            <a:r>
              <a:rPr lang="fr-FR" sz="1600" b="1" i="1" dirty="0" smtClean="0"/>
              <a:t>ncept</a:t>
            </a:r>
            <a:endParaRPr lang="fr-FR" sz="1600" b="1" i="1" dirty="0" smtClean="0"/>
          </a:p>
          <a:p>
            <a:endParaRPr lang="fr-FR" sz="1600" i="1" dirty="0" smtClean="0"/>
          </a:p>
          <a:p>
            <a:r>
              <a:rPr lang="fr-FR" sz="1600" i="1" dirty="0" smtClean="0"/>
              <a:t>Objectif </a:t>
            </a:r>
            <a:r>
              <a:rPr lang="fr-FR" sz="1600" i="1" dirty="0" smtClean="0"/>
              <a:t/>
            </a:r>
            <a:br>
              <a:rPr lang="fr-FR" sz="1600" i="1" dirty="0" smtClean="0"/>
            </a:br>
            <a:r>
              <a:rPr lang="fr-FR" sz="1600" i="1" dirty="0" smtClean="0"/>
              <a:t>Choisir un sujet projet, créer une vision commune du projet, structurer le projet</a:t>
            </a:r>
          </a:p>
          <a:p>
            <a:r>
              <a:rPr lang="fr-FR" sz="1600" i="1" dirty="0" smtClean="0"/>
              <a:t/>
            </a:r>
            <a:br>
              <a:rPr lang="fr-FR" sz="1600" i="1" dirty="0" smtClean="0"/>
            </a:br>
            <a:r>
              <a:rPr lang="fr-FR" sz="1600" i="1" dirty="0" smtClean="0"/>
              <a:t>Le timing des séquences dépend des équipes (celles qui n’ont aucune idée vs celles qui ont défini leur sujet,…) – il faut être flexible. Il faut essayer d’arriver avec toutes les équipes au moins à la modélisation des parties prenantes. Il y a deux semaines de travail personnel ensuite – toutes les équipes doivent livrer un travail fini à l’entrée du workshop 2. Rappeler en fin de session de consulter les fichiers concernant les livrables sur </a:t>
            </a:r>
            <a:r>
              <a:rPr lang="fr-FR" sz="1600" i="1" dirty="0" err="1" smtClean="0"/>
              <a:t>moodle</a:t>
            </a:r>
            <a:r>
              <a:rPr lang="fr-FR" sz="1600" i="1" dirty="0" smtClean="0"/>
              <a:t>.</a:t>
            </a:r>
            <a:endParaRPr lang="fr-FR" sz="1600" i="1" dirty="0" smtClean="0"/>
          </a:p>
          <a:p>
            <a:endParaRPr lang="fr-FR" sz="1600" dirty="0"/>
          </a:p>
          <a:p>
            <a:r>
              <a:rPr lang="fr-FR" sz="1600" dirty="0" smtClean="0"/>
              <a:t>Prise </a:t>
            </a:r>
            <a:r>
              <a:rPr lang="fr-FR" sz="1600" dirty="0" smtClean="0"/>
              <a:t>de contact / intro </a:t>
            </a:r>
            <a:r>
              <a:rPr lang="fr-FR" sz="1600" dirty="0" smtClean="0"/>
              <a:t>/ </a:t>
            </a:r>
            <a:r>
              <a:rPr lang="fr-FR" sz="1600" dirty="0" err="1" smtClean="0"/>
              <a:t>orga</a:t>
            </a:r>
            <a:r>
              <a:rPr lang="fr-FR" sz="1600" dirty="0" smtClean="0"/>
              <a:t> de la salle par équipe</a:t>
            </a:r>
            <a:endParaRPr lang="fr-FR" sz="1600" dirty="0"/>
          </a:p>
          <a:p>
            <a:r>
              <a:rPr lang="fr-FR" sz="1600" dirty="0" smtClean="0"/>
              <a:t>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Discussion </a:t>
            </a:r>
            <a:r>
              <a:rPr lang="fr-FR" sz="1600" dirty="0"/>
              <a:t>et pré-évaluation des propositions de projet: intérêt/potentiel/utilité, dégrée </a:t>
            </a:r>
            <a:r>
              <a:rPr lang="fr-FR" sz="1600" dirty="0" smtClean="0"/>
              <a:t>d’innovation</a:t>
            </a:r>
            <a:r>
              <a:rPr lang="fr-FR" sz="1600" dirty="0"/>
              <a:t>, complexité attendue, faisabilité d’un </a:t>
            </a:r>
            <a:r>
              <a:rPr lang="fr-FR" sz="1600" dirty="0" err="1"/>
              <a:t>poc</a:t>
            </a:r>
            <a:r>
              <a:rPr lang="fr-FR" sz="1600" dirty="0" smtClean="0"/>
              <a:t>,…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Choix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Formaliser avec la méthode « </a:t>
            </a:r>
            <a:r>
              <a:rPr lang="fr-FR" sz="1600" dirty="0"/>
              <a:t>Synthèse écrite d'idées </a:t>
            </a:r>
            <a:r>
              <a:rPr lang="fr-FR" sz="1600" dirty="0" smtClean="0"/>
              <a:t>innovantes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Modélisation des parties prenantes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Innovation </a:t>
            </a:r>
            <a:r>
              <a:rPr lang="fr-FR" sz="1600" dirty="0" err="1" smtClean="0"/>
              <a:t>project</a:t>
            </a:r>
            <a:r>
              <a:rPr lang="fr-FR" sz="1600" dirty="0" smtClean="0"/>
              <a:t> </a:t>
            </a:r>
            <a:r>
              <a:rPr lang="fr-FR" sz="1600" dirty="0" err="1" smtClean="0"/>
              <a:t>canvas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Organisation des </a:t>
            </a:r>
            <a:r>
              <a:rPr lang="fr-FR" sz="1600" dirty="0" err="1" smtClean="0"/>
              <a:t>étudés</a:t>
            </a:r>
            <a:r>
              <a:rPr lang="fr-FR" sz="1600" dirty="0" smtClean="0"/>
              <a:t> </a:t>
            </a:r>
            <a:r>
              <a:rPr lang="fr-FR" sz="1600" dirty="0" err="1" smtClean="0"/>
              <a:t>préables</a:t>
            </a:r>
            <a:r>
              <a:rPr lang="fr-FR" sz="1600" dirty="0" smtClean="0"/>
              <a:t> (</a:t>
            </a:r>
            <a:r>
              <a:rPr lang="fr-FR" sz="1600" dirty="0" err="1" smtClean="0"/>
              <a:t>tasks</a:t>
            </a:r>
            <a:r>
              <a:rPr lang="fr-FR" sz="1600" dirty="0" smtClean="0"/>
              <a:t> 2-11) – </a:t>
            </a:r>
            <a:r>
              <a:rPr lang="fr-FR" sz="1600" i="1" dirty="0" smtClean="0"/>
              <a:t>attention! il faut expliquer l’outil « matrice RACI »</a:t>
            </a:r>
            <a:endParaRPr lang="fr-FR" sz="1600" i="1" dirty="0"/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28150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4309" y="-68985"/>
            <a:ext cx="10515600" cy="1325563"/>
          </a:xfrm>
        </p:spPr>
        <p:txBody>
          <a:bodyPr/>
          <a:lstStyle/>
          <a:p>
            <a:r>
              <a:rPr lang="fr-FR" dirty="0"/>
              <a:t>Projet d’innovation « Workshop 1»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3237" y="5334270"/>
            <a:ext cx="8365529" cy="84262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544"/>
            <a:fld id="{ABA0E0C9-177B-C942-996C-C649B5977712}" type="slidenum">
              <a:rPr lang="fr-FR">
                <a:solidFill>
                  <a:prstClr val="white"/>
                </a:solidFill>
                <a:latin typeface="Calibri" panose="020F0502020204030204"/>
              </a:rPr>
              <a:pPr defTabSz="829544"/>
              <a:t>2</a:t>
            </a:fld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68581" y="1256578"/>
            <a:ext cx="9642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Synthèse </a:t>
            </a:r>
            <a:r>
              <a:rPr lang="fr-FR" b="1" dirty="0"/>
              <a:t>écrite d'idées innovantes</a:t>
            </a:r>
            <a:r>
              <a:rPr lang="fr-FR" dirty="0"/>
              <a:t> </a:t>
            </a:r>
          </a:p>
          <a:p>
            <a:endParaRPr lang="fr-FR" dirty="0" smtClean="0"/>
          </a:p>
          <a:p>
            <a:r>
              <a:rPr lang="fr-FR" dirty="0" smtClean="0"/>
              <a:t>Méthode</a:t>
            </a:r>
            <a:r>
              <a:rPr lang="fr-FR" dirty="0"/>
              <a:t> : 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/>
              <a:t>utilisant la trame ci-dessous, rédiger d’abord un paragraphe par point et composer ensuite une seule phrase.	</a:t>
            </a:r>
          </a:p>
          <a:p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(cible)… </a:t>
            </a:r>
          </a:p>
          <a:p>
            <a:r>
              <a:rPr lang="fr-FR" dirty="0"/>
              <a:t>qui souhaitent (besoin)… </a:t>
            </a:r>
          </a:p>
          <a:p>
            <a:r>
              <a:rPr lang="fr-FR" dirty="0"/>
              <a:t>notre produit est (nature </a:t>
            </a:r>
            <a:r>
              <a:rPr lang="fr-FR" dirty="0" err="1"/>
              <a:t>prod</a:t>
            </a:r>
            <a:r>
              <a:rPr lang="fr-FR" dirty="0"/>
              <a:t>/service) … </a:t>
            </a:r>
          </a:p>
          <a:p>
            <a:r>
              <a:rPr lang="fr-FR" dirty="0"/>
              <a:t>qui (bénéfice/utilité)… </a:t>
            </a:r>
          </a:p>
          <a:p>
            <a:r>
              <a:rPr lang="fr-FR" dirty="0"/>
              <a:t>à la différence de (solution </a:t>
            </a:r>
            <a:r>
              <a:rPr lang="fr-FR" dirty="0" smtClean="0"/>
              <a:t>actuelle, </a:t>
            </a:r>
            <a:r>
              <a:rPr lang="fr-FR" dirty="0"/>
              <a:t>concurrence)… </a:t>
            </a:r>
          </a:p>
          <a:p>
            <a:r>
              <a:rPr lang="fr-FR" dirty="0"/>
              <a:t>permet de (éléments différentiateurs)…</a:t>
            </a:r>
          </a:p>
        </p:txBody>
      </p:sp>
    </p:spTree>
    <p:extLst>
      <p:ext uri="{BB962C8B-B14F-4D97-AF65-F5344CB8AC3E}">
        <p14:creationId xmlns:p14="http://schemas.microsoft.com/office/powerpoint/2010/main" val="8915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4309" y="-68985"/>
            <a:ext cx="10515600" cy="1325563"/>
          </a:xfrm>
        </p:spPr>
        <p:txBody>
          <a:bodyPr/>
          <a:lstStyle/>
          <a:p>
            <a:r>
              <a:rPr lang="fr-FR" dirty="0"/>
              <a:t>Projet d’innovation « Workshop 1»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3237" y="5334270"/>
            <a:ext cx="8365529" cy="84262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544"/>
            <a:fld id="{ABA0E0C9-177B-C942-996C-C649B5977712}" type="slidenum">
              <a:rPr lang="fr-FR">
                <a:solidFill>
                  <a:prstClr val="white"/>
                </a:solidFill>
                <a:latin typeface="Calibri" panose="020F0502020204030204"/>
              </a:rPr>
              <a:pPr defTabSz="829544"/>
              <a:t>3</a:t>
            </a:fld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99516" y="1171766"/>
            <a:ext cx="9330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Modélisation </a:t>
            </a:r>
            <a:r>
              <a:rPr lang="fr-FR" b="1" dirty="0"/>
              <a:t>de l'écosystème des parties prenantes du projet	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Lister </a:t>
            </a:r>
            <a:r>
              <a:rPr lang="fr-FR" dirty="0"/>
              <a:t>les différentes parties prenantes du projet (types d’utilisateurs, clients, partenaires, fournisseurs, concurrents, instances, gouvernance…).</a:t>
            </a:r>
          </a:p>
          <a:p>
            <a:endParaRPr lang="fr-FR" dirty="0" smtClean="0"/>
          </a:p>
          <a:p>
            <a:r>
              <a:rPr lang="fr-FR" dirty="0" smtClean="0"/>
              <a:t>Organiser </a:t>
            </a:r>
            <a:r>
              <a:rPr lang="fr-FR" dirty="0"/>
              <a:t>les parties prenantes par catégorie et établir une cartographie.</a:t>
            </a:r>
          </a:p>
          <a:p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les parties prenantes qui vous paraissent les plus importantes rédiger un paragraphe qui résume vos premières réponses intuitives aux questions :</a:t>
            </a:r>
          </a:p>
          <a:p>
            <a:endParaRPr lang="fr-FR" dirty="0" smtClean="0"/>
          </a:p>
          <a:p>
            <a:r>
              <a:rPr lang="fr-FR" dirty="0" smtClean="0"/>
              <a:t>qui</a:t>
            </a:r>
            <a:r>
              <a:rPr lang="fr-FR" dirty="0"/>
              <a:t>? (sont ces personnes (morales ou physiques)…) </a:t>
            </a:r>
          </a:p>
          <a:p>
            <a:r>
              <a:rPr lang="fr-FR" dirty="0"/>
              <a:t>pourquoi? (sont-ils concernés, ont-ils un rôle dans le projet…)</a:t>
            </a:r>
          </a:p>
          <a:p>
            <a:r>
              <a:rPr lang="fr-FR" dirty="0"/>
              <a:t>quel enjeux? (pour eux si le projet se réalise)</a:t>
            </a:r>
          </a:p>
          <a:p>
            <a:r>
              <a:rPr lang="fr-FR" dirty="0"/>
              <a:t>quel intérêt? (pour eux de collaborer avec vous)</a:t>
            </a:r>
          </a:p>
          <a:p>
            <a:r>
              <a:rPr lang="fr-FR" dirty="0"/>
              <a:t>points de blocage? (qui les poussent à ne pas collaborer)</a:t>
            </a:r>
          </a:p>
        </p:txBody>
      </p:sp>
    </p:spTree>
    <p:extLst>
      <p:ext uri="{BB962C8B-B14F-4D97-AF65-F5344CB8AC3E}">
        <p14:creationId xmlns:p14="http://schemas.microsoft.com/office/powerpoint/2010/main" val="28544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4309" y="-68985"/>
            <a:ext cx="10515600" cy="1325563"/>
          </a:xfrm>
        </p:spPr>
        <p:txBody>
          <a:bodyPr/>
          <a:lstStyle/>
          <a:p>
            <a:r>
              <a:rPr lang="fr-FR" dirty="0"/>
              <a:t>Projet d’innovation « Workshop 1»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3237" y="5334270"/>
            <a:ext cx="8365529" cy="84262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544"/>
            <a:fld id="{ABA0E0C9-177B-C942-996C-C649B5977712}" type="slidenum">
              <a:rPr lang="fr-FR">
                <a:solidFill>
                  <a:prstClr val="white"/>
                </a:solidFill>
                <a:latin typeface="Calibri" panose="020F0502020204030204"/>
              </a:rPr>
              <a:pPr defTabSz="829544"/>
              <a:t>4</a:t>
            </a:fld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99516" y="1171766"/>
            <a:ext cx="10254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Draft</a:t>
            </a:r>
            <a:r>
              <a:rPr lang="fr-FR" b="1" dirty="0"/>
              <a:t> "innovation </a:t>
            </a:r>
            <a:r>
              <a:rPr lang="fr-FR" b="1" dirty="0" err="1"/>
              <a:t>project</a:t>
            </a:r>
            <a:r>
              <a:rPr lang="fr-FR" b="1" dirty="0"/>
              <a:t> </a:t>
            </a:r>
            <a:r>
              <a:rPr lang="fr-FR" b="1" dirty="0" err="1"/>
              <a:t>canvas</a:t>
            </a:r>
            <a:r>
              <a:rPr lang="fr-FR" b="1" dirty="0"/>
              <a:t>"	</a:t>
            </a:r>
            <a:endParaRPr lang="fr-FR" dirty="0"/>
          </a:p>
          <a:p>
            <a:r>
              <a:rPr lang="fr-FR" dirty="0"/>
              <a:t>Utiliser </a:t>
            </a:r>
            <a:r>
              <a:rPr lang="fr-FR" dirty="0" smtClean="0"/>
              <a:t>une </a:t>
            </a:r>
            <a:r>
              <a:rPr lang="fr-FR" dirty="0"/>
              <a:t>version simplifiée de la méthode Business model </a:t>
            </a:r>
            <a:r>
              <a:rPr lang="fr-FR" dirty="0" err="1"/>
              <a:t>canvas</a:t>
            </a:r>
            <a:r>
              <a:rPr lang="fr-FR" dirty="0"/>
              <a:t> pour </a:t>
            </a:r>
            <a:r>
              <a:rPr lang="fr-FR" dirty="0" err="1"/>
              <a:t>pour</a:t>
            </a:r>
            <a:r>
              <a:rPr lang="fr-FR" dirty="0"/>
              <a:t> lister les premières réponses </a:t>
            </a:r>
            <a:r>
              <a:rPr lang="fr-FR" dirty="0" smtClean="0"/>
              <a:t>intuitives. </a:t>
            </a:r>
          </a:p>
          <a:p>
            <a:endParaRPr lang="fr-FR" dirty="0"/>
          </a:p>
          <a:p>
            <a:r>
              <a:rPr lang="fr-FR" dirty="0" smtClean="0"/>
              <a:t>On retient du business model </a:t>
            </a:r>
            <a:r>
              <a:rPr lang="fr-FR" dirty="0" err="1" smtClean="0"/>
              <a:t>canvas</a:t>
            </a:r>
            <a:r>
              <a:rPr lang="fr-FR" dirty="0" smtClean="0"/>
              <a:t> les sections: 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value proposition,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customer</a:t>
            </a:r>
            <a:r>
              <a:rPr lang="fr-FR" dirty="0" smtClean="0"/>
              <a:t> segments,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key </a:t>
            </a:r>
            <a:r>
              <a:rPr lang="fr-FR" dirty="0" err="1" smtClean="0"/>
              <a:t>activities</a:t>
            </a:r>
            <a:r>
              <a:rPr lang="fr-FR" dirty="0" smtClean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key ressources,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key </a:t>
            </a:r>
            <a:r>
              <a:rPr lang="fr-FR" dirty="0" err="1" smtClean="0"/>
              <a:t>partners</a:t>
            </a:r>
            <a:endParaRPr lang="fr-FR" dirty="0" smtClean="0"/>
          </a:p>
          <a:p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42195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4309" y="-68985"/>
            <a:ext cx="10515600" cy="1325563"/>
          </a:xfrm>
        </p:spPr>
        <p:txBody>
          <a:bodyPr/>
          <a:lstStyle/>
          <a:p>
            <a:r>
              <a:rPr lang="fr-FR" dirty="0"/>
              <a:t>Projet d’innovation « Workshop 1»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3237" y="5334270"/>
            <a:ext cx="8365529" cy="84262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544"/>
            <a:fld id="{ABA0E0C9-177B-C942-996C-C649B5977712}" type="slidenum">
              <a:rPr lang="fr-FR">
                <a:solidFill>
                  <a:prstClr val="white"/>
                </a:solidFill>
                <a:latin typeface="Calibri" panose="020F0502020204030204"/>
              </a:rPr>
              <a:pPr defTabSz="829544"/>
              <a:t>5</a:t>
            </a:fld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99516" y="1171766"/>
            <a:ext cx="102542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Organisation </a:t>
            </a:r>
            <a:r>
              <a:rPr lang="fr-FR" b="1" dirty="0"/>
              <a:t>des études préalables	</a:t>
            </a:r>
            <a:endParaRPr lang="fr-FR" dirty="0"/>
          </a:p>
          <a:p>
            <a:endParaRPr lang="fr-FR" b="1" dirty="0" smtClean="0"/>
          </a:p>
          <a:p>
            <a:r>
              <a:rPr lang="fr-FR" b="1" dirty="0" smtClean="0"/>
              <a:t>Organigramme </a:t>
            </a:r>
            <a:r>
              <a:rPr lang="fr-FR" b="1" dirty="0"/>
              <a:t>global</a:t>
            </a:r>
            <a:endParaRPr lang="fr-FR" dirty="0"/>
          </a:p>
          <a:p>
            <a:r>
              <a:rPr lang="fr-FR" dirty="0"/>
              <a:t>Objectif : organiser l’équipe en pôles selon les besoins de la nouvelle phase du projet (attention : tous les membres de l’équipe doivent contribuer à la recherche et évaluation des technologies envisageables)</a:t>
            </a:r>
          </a:p>
          <a:p>
            <a:endParaRPr lang="fr-FR" b="1" dirty="0" smtClean="0"/>
          </a:p>
          <a:p>
            <a:r>
              <a:rPr lang="fr-FR" b="1" dirty="0" smtClean="0"/>
              <a:t>Matrice </a:t>
            </a:r>
            <a:r>
              <a:rPr lang="fr-FR" b="1" dirty="0"/>
              <a:t>RACI</a:t>
            </a:r>
            <a:endParaRPr lang="fr-FR" dirty="0"/>
          </a:p>
          <a:p>
            <a:r>
              <a:rPr lang="fr-FR" dirty="0"/>
              <a:t>Objectif : clarifier les rôles des membres de l’équipe dans les différentes tâches à réaliser, indiquez pour chaque tâche le nombre de jours homme affectés (total des </a:t>
            </a:r>
            <a:r>
              <a:rPr lang="fr-FR" dirty="0" err="1"/>
              <a:t>jh</a:t>
            </a:r>
            <a:r>
              <a:rPr lang="fr-FR" dirty="0"/>
              <a:t> de l’ensemble des membres par tâche) </a:t>
            </a:r>
            <a:br>
              <a:rPr lang="fr-FR" dirty="0"/>
            </a:br>
            <a:r>
              <a:rPr lang="fr-FR" dirty="0"/>
              <a:t>Attention : les rôles doivent être clairement définies, mais ne pas se perdre dans une granularité trop fine)</a:t>
            </a:r>
          </a:p>
          <a:p>
            <a:endParaRPr lang="fr-FR" b="1" dirty="0" smtClean="0"/>
          </a:p>
          <a:p>
            <a:r>
              <a:rPr lang="fr-FR" b="1" dirty="0" smtClean="0"/>
              <a:t>Mise </a:t>
            </a:r>
            <a:r>
              <a:rPr lang="fr-FR" b="1" dirty="0"/>
              <a:t>en place des outils de travail collaboratif</a:t>
            </a:r>
            <a:endParaRPr lang="fr-FR" dirty="0"/>
          </a:p>
          <a:p>
            <a:r>
              <a:rPr lang="fr-FR" dirty="0"/>
              <a:t>Objectif : réorganiser l’outil de travail collaboratif selon les besoins de la nouvelle phase </a:t>
            </a:r>
            <a:r>
              <a:rPr lang="fr-FR" dirty="0" smtClean="0"/>
              <a:t>du </a:t>
            </a:r>
            <a:r>
              <a:rPr lang="fr-FR" dirty="0"/>
              <a:t>projet </a:t>
            </a:r>
          </a:p>
        </p:txBody>
      </p:sp>
    </p:spTree>
    <p:extLst>
      <p:ext uri="{BB962C8B-B14F-4D97-AF65-F5344CB8AC3E}">
        <p14:creationId xmlns:p14="http://schemas.microsoft.com/office/powerpoint/2010/main" val="13970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3237" y="5334270"/>
            <a:ext cx="8365529" cy="842621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544"/>
            <a:fld id="{ABA0E0C9-177B-C942-996C-C649B5977712}" type="slidenum">
              <a:rPr lang="fr-FR">
                <a:solidFill>
                  <a:prstClr val="white"/>
                </a:solidFill>
                <a:latin typeface="Calibri" panose="020F0502020204030204"/>
              </a:rPr>
              <a:pPr defTabSz="829544"/>
              <a:t>6</a:t>
            </a:fld>
            <a:endParaRPr lang="fr-FR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260789"/>
            <a:ext cx="9061052" cy="58259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4659" y="6277304"/>
            <a:ext cx="33201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/>
              <a:t>https://en.wikipedia.org/wiki/Business_Model_Canvas</a:t>
            </a:r>
          </a:p>
        </p:txBody>
      </p:sp>
    </p:spTree>
    <p:extLst>
      <p:ext uri="{BB962C8B-B14F-4D97-AF65-F5344CB8AC3E}">
        <p14:creationId xmlns:p14="http://schemas.microsoft.com/office/powerpoint/2010/main" val="25117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Efrei 2017-FR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t Efrei 2017" id="{A3DA78B3-FC98-8C4A-BB75-710E38E18E2F}" vid="{76D6017E-A77D-7643-AF44-8A50FB1C71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17474</TotalTime>
  <Words>52</Words>
  <Application>Microsoft Office PowerPoint</Application>
  <PresentationFormat>Grand écran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Neo Sans Pro</vt:lpstr>
      <vt:lpstr>Neo Sans Pro Medium</vt:lpstr>
      <vt:lpstr>Powerpoint Efrei 2017-FR</vt:lpstr>
      <vt:lpstr>Projet d’innovation « Workshop 1»</vt:lpstr>
      <vt:lpstr>Projet d’innovation « Workshop 1»</vt:lpstr>
      <vt:lpstr>Projet d’innovation « Workshop 1»</vt:lpstr>
      <vt:lpstr>Projet d’innovation « Workshop 1»</vt:lpstr>
      <vt:lpstr>Projet d’innovation « Workshop 1»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L’Entrepreneuriat à EFREI Paris</dc:title>
  <dc:creator>Muriel AGBO</dc:creator>
  <cp:lastModifiedBy>Andreas TOPP</cp:lastModifiedBy>
  <cp:revision>14</cp:revision>
  <dcterms:created xsi:type="dcterms:W3CDTF">2019-03-19T15:24:40Z</dcterms:created>
  <dcterms:modified xsi:type="dcterms:W3CDTF">2019-09-18T08:20:24Z</dcterms:modified>
</cp:coreProperties>
</file>