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8"/>
  </p:notesMasterIdLst>
  <p:sldIdLst>
    <p:sldId id="256" r:id="rId2"/>
    <p:sldId id="262" r:id="rId3"/>
    <p:sldId id="263" r:id="rId4"/>
    <p:sldId id="260" r:id="rId5"/>
    <p:sldId id="292" r:id="rId6"/>
    <p:sldId id="294" r:id="rId7"/>
    <p:sldId id="295" r:id="rId8"/>
    <p:sldId id="293" r:id="rId9"/>
    <p:sldId id="296" r:id="rId10"/>
    <p:sldId id="297" r:id="rId11"/>
    <p:sldId id="298" r:id="rId12"/>
    <p:sldId id="283" r:id="rId13"/>
    <p:sldId id="284" r:id="rId14"/>
    <p:sldId id="286" r:id="rId15"/>
    <p:sldId id="287" r:id="rId16"/>
    <p:sldId id="285" r:id="rId17"/>
    <p:sldId id="264" r:id="rId18"/>
    <p:sldId id="266" r:id="rId19"/>
    <p:sldId id="300" r:id="rId20"/>
    <p:sldId id="302" r:id="rId21"/>
    <p:sldId id="267" r:id="rId22"/>
    <p:sldId id="291" r:id="rId23"/>
    <p:sldId id="301" r:id="rId24"/>
    <p:sldId id="288" r:id="rId25"/>
    <p:sldId id="289" r:id="rId26"/>
    <p:sldId id="29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61" autoAdjust="0"/>
    <p:restoredTop sz="94660"/>
  </p:normalViewPr>
  <p:slideViewPr>
    <p:cSldViewPr snapToGrid="0">
      <p:cViewPr varScale="1">
        <p:scale>
          <a:sx n="71" d="100"/>
          <a:sy n="71" d="100"/>
        </p:scale>
        <p:origin x="8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DBA6F2-C885-4320-B497-97F202C1520C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4A20B-D539-46B7-8EF6-A39B34D03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33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04A20B-D539-46B7-8EF6-A39B34D03C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69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04A20B-D539-46B7-8EF6-A39B34D03C2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93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0DFFC-5022-410E-8EE1-18C4D019160F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7740-C78C-4EC1-BD64-DE33EF2ABDB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222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0DFFC-5022-410E-8EE1-18C4D019160F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7740-C78C-4EC1-BD64-DE33EF2AB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835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0DFFC-5022-410E-8EE1-18C4D019160F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7740-C78C-4EC1-BD64-DE33EF2AB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818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0DFFC-5022-410E-8EE1-18C4D019160F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7740-C78C-4EC1-BD64-DE33EF2AB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208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0DFFC-5022-410E-8EE1-18C4D019160F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7740-C78C-4EC1-BD64-DE33EF2ABDB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727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0DFFC-5022-410E-8EE1-18C4D019160F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7740-C78C-4EC1-BD64-DE33EF2AB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24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0DFFC-5022-410E-8EE1-18C4D019160F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7740-C78C-4EC1-BD64-DE33EF2AB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115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0DFFC-5022-410E-8EE1-18C4D019160F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7740-C78C-4EC1-BD64-DE33EF2AB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595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0DFFC-5022-410E-8EE1-18C4D019160F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7740-C78C-4EC1-BD64-DE33EF2AB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24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780DFFC-5022-410E-8EE1-18C4D019160F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A847740-C78C-4EC1-BD64-DE33EF2AB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19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0DFFC-5022-410E-8EE1-18C4D019160F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7740-C78C-4EC1-BD64-DE33EF2AB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09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780DFFC-5022-410E-8EE1-18C4D019160F}" type="datetimeFigureOut">
              <a:rPr lang="en-US" smtClean="0"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A847740-C78C-4EC1-BD64-DE33EF2ABD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166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819C1-4234-FF5C-6E4D-4495EA49A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3523885"/>
          </a:xfrm>
        </p:spPr>
        <p:txBody>
          <a:bodyPr>
            <a:normAutofit/>
          </a:bodyPr>
          <a:lstStyle/>
          <a:p>
            <a:r>
              <a:rPr lang="en-US" dirty="0"/>
              <a:t>MODFLOW, PEST, and Utility Files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D731A1-95B2-0546-882D-0B3FAAC36B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505" y="4777380"/>
            <a:ext cx="10260990" cy="12097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Treasure Valley Groundwater Flow Model Training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Stephen Hundt, USGS (shundt@usgs.gov)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March 14</a:t>
            </a:r>
            <a:r>
              <a:rPr lang="en-US" baseline="30000" dirty="0">
                <a:solidFill>
                  <a:schemeClr val="accent1">
                    <a:lumMod val="50000"/>
                  </a:schemeClr>
                </a:solidFill>
              </a:rPr>
              <a:t>th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, 2023</a:t>
            </a:r>
          </a:p>
        </p:txBody>
      </p:sp>
      <p:pic>
        <p:nvPicPr>
          <p:cNvPr id="4" name="Picture 3" descr="Logo&#10;&#10;Description automatically generated with low confidence">
            <a:extLst>
              <a:ext uri="{FF2B5EF4-FFF2-40B4-BE49-F238E27FC236}">
                <a16:creationId xmlns:a16="http://schemas.microsoft.com/office/drawing/2014/main" id="{03526FDF-B38C-5B6F-F3D1-B84CEA9D025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18" t="36990" r="15591" b="38064"/>
          <a:stretch/>
        </p:blipFill>
        <p:spPr>
          <a:xfrm>
            <a:off x="0" y="6416887"/>
            <a:ext cx="1186543" cy="42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29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35230A27-1553-42F8-99D7-829868E13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A772232D-B4D6-429F-B3D1-2D9891B85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D96C33-1CD5-2743-73E8-B9E7FB72D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266" y="320040"/>
            <a:ext cx="3969153" cy="1737360"/>
          </a:xfrm>
        </p:spPr>
        <p:txBody>
          <a:bodyPr anchor="ctr">
            <a:normAutofit/>
          </a:bodyPr>
          <a:lstStyle/>
          <a:p>
            <a:r>
              <a:rPr lang="en-US" sz="4400" b="1"/>
              <a:t>MODFLOW 6</a:t>
            </a:r>
            <a:endParaRPr lang="en-US" sz="4400" b="1" dirty="0"/>
          </a:p>
        </p:txBody>
      </p:sp>
      <p:cxnSp>
        <p:nvCxnSpPr>
          <p:cNvPr id="7" name="Straight Connector 11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251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F4CF0E-4F82-AF6D-C440-649206BCCCC5}"/>
              </a:ext>
            </a:extLst>
          </p:cNvPr>
          <p:cNvSpPr txBox="1">
            <a:spLocks/>
          </p:cNvSpPr>
          <p:nvPr/>
        </p:nvSpPr>
        <p:spPr>
          <a:xfrm>
            <a:off x="922022" y="1919150"/>
            <a:ext cx="3297700" cy="4127690"/>
          </a:xfrm>
          <a:prstGeom prst="rect">
            <a:avLst/>
          </a:prstGeom>
        </p:spPr>
        <p:txBody>
          <a:bodyPr vert="horz" lIns="0" tIns="45720" rIns="0" bIns="45720" rtlCol="0" anchor="t" anchorCtr="0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82880">
              <a:buFont typeface="Calibri" panose="020F0502020204030204" pitchFamily="34" charset="0"/>
              <a:buChar char="•"/>
            </a:pPr>
            <a:r>
              <a:rPr lang="en-US" sz="1800" dirty="0"/>
              <a:t>Latest version</a:t>
            </a:r>
          </a:p>
          <a:p>
            <a:pPr indent="-182880">
              <a:buFont typeface="Calibri" panose="020F0502020204030204" pitchFamily="34" charset="0"/>
              <a:buChar char="•"/>
            </a:pPr>
            <a:r>
              <a:rPr lang="en-US" sz="1800" dirty="0"/>
              <a:t>Grid options</a:t>
            </a:r>
          </a:p>
          <a:p>
            <a:pPr lvl="1">
              <a:buFont typeface="Calibri" panose="020F0502020204030204" pitchFamily="34" charset="0"/>
              <a:buChar char="•"/>
            </a:pPr>
            <a:r>
              <a:rPr lang="en-US" sz="1600" dirty="0"/>
              <a:t>Structured</a:t>
            </a:r>
          </a:p>
          <a:p>
            <a:pPr lvl="1">
              <a:buFont typeface="Calibri" panose="020F0502020204030204" pitchFamily="34" charset="0"/>
              <a:buChar char="•"/>
            </a:pPr>
            <a:r>
              <a:rPr lang="en-US" sz="1600" dirty="0"/>
              <a:t>Layered unstructured</a:t>
            </a:r>
          </a:p>
          <a:p>
            <a:pPr lvl="1">
              <a:buFont typeface="Calibri" panose="020F0502020204030204" pitchFamily="34" charset="0"/>
              <a:buChar char="•"/>
            </a:pPr>
            <a:r>
              <a:rPr lang="en-US" sz="1600" dirty="0"/>
              <a:t>Fully unstructured</a:t>
            </a:r>
            <a:endParaRPr lang="en-US" sz="1800" dirty="0"/>
          </a:p>
          <a:p>
            <a:pPr indent="-182880">
              <a:buFont typeface="Calibri" panose="020F0502020204030204" pitchFamily="34" charset="0"/>
              <a:buChar char="•"/>
            </a:pPr>
            <a:r>
              <a:rPr lang="en-US" sz="1800" dirty="0"/>
              <a:t>Can ‘pinch’ layers, connect layers through inactive intermediate layer cells</a:t>
            </a:r>
          </a:p>
          <a:p>
            <a:pPr indent="-182880">
              <a:buFont typeface="Calibri" panose="020F0502020204030204" pitchFamily="34" charset="0"/>
              <a:buChar char="•"/>
            </a:pPr>
            <a:r>
              <a:rPr lang="en-US" sz="1800" dirty="0"/>
              <a:t>Multiple stress package files in same model</a:t>
            </a:r>
          </a:p>
          <a:p>
            <a:pPr indent="-182880">
              <a:buFont typeface="Calibri" panose="020F0502020204030204" pitchFamily="34" charset="0"/>
              <a:buChar char="•"/>
            </a:pPr>
            <a:r>
              <a:rPr lang="en-US" sz="1800" dirty="0"/>
              <a:t>Minor change in package availability</a:t>
            </a:r>
          </a:p>
          <a:p>
            <a:pPr indent="-182880">
              <a:buFont typeface="Calibri" panose="020F0502020204030204" pitchFamily="34" charset="0"/>
              <a:buChar char="•"/>
            </a:pPr>
            <a:r>
              <a:rPr lang="en-US" sz="1800" dirty="0"/>
              <a:t>Different input structure</a:t>
            </a:r>
          </a:p>
          <a:p>
            <a:pPr lvl="1">
              <a:buFont typeface="Calibri" panose="020F0502020204030204" pitchFamily="34" charset="0"/>
              <a:buChar char="•"/>
            </a:pPr>
            <a:r>
              <a:rPr lang="en-US" sz="1600" b="1" dirty="0"/>
              <a:t>Including tabular time-series files</a:t>
            </a:r>
          </a:p>
          <a:p>
            <a:pPr indent="-182880">
              <a:buFont typeface="Calibri" panose="020F0502020204030204" pitchFamily="34" charset="0"/>
              <a:buChar char="•"/>
            </a:pPr>
            <a:r>
              <a:rPr lang="en-US" sz="1800" dirty="0"/>
              <a:t>Simulation versus groundwater flow model</a:t>
            </a:r>
          </a:p>
          <a:p>
            <a:pPr lvl="1">
              <a:buFont typeface="Calibri" panose="020F0502020204030204" pitchFamily="34" charset="0"/>
              <a:buChar char="•"/>
            </a:pPr>
            <a:r>
              <a:rPr lang="en-US" sz="1600" dirty="0"/>
              <a:t>Can have multiple models tightly coupled</a:t>
            </a:r>
          </a:p>
          <a:p>
            <a:pPr indent="-182880">
              <a:buFont typeface="Calibri" panose="020F0502020204030204" pitchFamily="34" charset="0"/>
              <a:buChar char="•"/>
            </a:pPr>
            <a:endParaRPr lang="en-US" sz="1600" dirty="0"/>
          </a:p>
          <a:p>
            <a:pPr indent="-182880">
              <a:buFont typeface="Calibri" panose="020F0502020204030204" pitchFamily="34" charset="0"/>
              <a:buChar char="•"/>
            </a:pPr>
            <a:endParaRPr lang="en-US" sz="1800" dirty="0"/>
          </a:p>
        </p:txBody>
      </p:sp>
      <p:pic>
        <p:nvPicPr>
          <p:cNvPr id="11" name="Picture 10" descr="Logo&#10;&#10;Description automatically generated with low confidence">
            <a:extLst>
              <a:ext uri="{FF2B5EF4-FFF2-40B4-BE49-F238E27FC236}">
                <a16:creationId xmlns:a16="http://schemas.microsoft.com/office/drawing/2014/main" id="{CF3DB277-7C9C-A426-2EF1-9FAE7F3DC9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18" t="36990" r="15591" b="38064"/>
          <a:stretch/>
        </p:blipFill>
        <p:spPr>
          <a:xfrm>
            <a:off x="311963" y="6065028"/>
            <a:ext cx="1259446" cy="4527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52D56A-2DE3-12FC-60D4-B385C78BE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481" y="798565"/>
            <a:ext cx="6943725" cy="524827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C7766B5-55F3-6F48-F165-767A6B134D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481" y="798564"/>
            <a:ext cx="6943725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509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35230A27-1553-42F8-99D7-829868E13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A772232D-B4D6-429F-B3D1-2D9891B85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D96C33-1CD5-2743-73E8-B9E7FB72D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266" y="320040"/>
            <a:ext cx="3969153" cy="1737360"/>
          </a:xfrm>
        </p:spPr>
        <p:txBody>
          <a:bodyPr anchor="ctr">
            <a:normAutofit/>
          </a:bodyPr>
          <a:lstStyle/>
          <a:p>
            <a:r>
              <a:rPr lang="en-US" sz="4400" b="1"/>
              <a:t>MODFLOW 6</a:t>
            </a:r>
            <a:endParaRPr lang="en-US" sz="4400" b="1" dirty="0"/>
          </a:p>
        </p:txBody>
      </p:sp>
      <p:cxnSp>
        <p:nvCxnSpPr>
          <p:cNvPr id="7" name="Straight Connector 11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251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F4CF0E-4F82-AF6D-C440-649206BCCCC5}"/>
              </a:ext>
            </a:extLst>
          </p:cNvPr>
          <p:cNvSpPr txBox="1">
            <a:spLocks/>
          </p:cNvSpPr>
          <p:nvPr/>
        </p:nvSpPr>
        <p:spPr>
          <a:xfrm>
            <a:off x="922022" y="1919150"/>
            <a:ext cx="3297700" cy="4127690"/>
          </a:xfrm>
          <a:prstGeom prst="rect">
            <a:avLst/>
          </a:prstGeom>
        </p:spPr>
        <p:txBody>
          <a:bodyPr vert="horz" lIns="0" tIns="45720" rIns="0" bIns="45720" rtlCol="0" anchor="t" anchorCtr="0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82880">
              <a:buFont typeface="Calibri" panose="020F0502020204030204" pitchFamily="34" charset="0"/>
              <a:buChar char="•"/>
            </a:pPr>
            <a:r>
              <a:rPr lang="en-US" sz="1800" dirty="0"/>
              <a:t>Latest version</a:t>
            </a:r>
          </a:p>
          <a:p>
            <a:pPr indent="-182880">
              <a:buFont typeface="Calibri" panose="020F0502020204030204" pitchFamily="34" charset="0"/>
              <a:buChar char="•"/>
            </a:pPr>
            <a:r>
              <a:rPr lang="en-US" sz="1800" dirty="0"/>
              <a:t>Grid options</a:t>
            </a:r>
          </a:p>
          <a:p>
            <a:pPr lvl="1">
              <a:buFont typeface="Calibri" panose="020F0502020204030204" pitchFamily="34" charset="0"/>
              <a:buChar char="•"/>
            </a:pPr>
            <a:r>
              <a:rPr lang="en-US" sz="1600" dirty="0"/>
              <a:t>Structured</a:t>
            </a:r>
          </a:p>
          <a:p>
            <a:pPr lvl="1">
              <a:buFont typeface="Calibri" panose="020F0502020204030204" pitchFamily="34" charset="0"/>
              <a:buChar char="•"/>
            </a:pPr>
            <a:r>
              <a:rPr lang="en-US" sz="1600" dirty="0"/>
              <a:t>Layered unstructured</a:t>
            </a:r>
          </a:p>
          <a:p>
            <a:pPr lvl="1">
              <a:buFont typeface="Calibri" panose="020F0502020204030204" pitchFamily="34" charset="0"/>
              <a:buChar char="•"/>
            </a:pPr>
            <a:r>
              <a:rPr lang="en-US" sz="1600" dirty="0"/>
              <a:t>Fully unstructured</a:t>
            </a:r>
            <a:endParaRPr lang="en-US" sz="1800" dirty="0"/>
          </a:p>
          <a:p>
            <a:pPr indent="-182880">
              <a:buFont typeface="Calibri" panose="020F0502020204030204" pitchFamily="34" charset="0"/>
              <a:buChar char="•"/>
            </a:pPr>
            <a:r>
              <a:rPr lang="en-US" sz="1800" dirty="0"/>
              <a:t>Can ‘pinch’ layers, connect layers through inactive intermediate layer cells</a:t>
            </a:r>
          </a:p>
          <a:p>
            <a:pPr indent="-182880">
              <a:buFont typeface="Calibri" panose="020F0502020204030204" pitchFamily="34" charset="0"/>
              <a:buChar char="•"/>
            </a:pPr>
            <a:r>
              <a:rPr lang="en-US" sz="1800" dirty="0"/>
              <a:t>Multiple stress package files in same model</a:t>
            </a:r>
          </a:p>
          <a:p>
            <a:pPr indent="-182880">
              <a:buFont typeface="Calibri" panose="020F0502020204030204" pitchFamily="34" charset="0"/>
              <a:buChar char="•"/>
            </a:pPr>
            <a:r>
              <a:rPr lang="en-US" sz="1800" dirty="0"/>
              <a:t>Minor change in package availability</a:t>
            </a:r>
          </a:p>
          <a:p>
            <a:pPr indent="-182880">
              <a:buFont typeface="Calibri" panose="020F0502020204030204" pitchFamily="34" charset="0"/>
              <a:buChar char="•"/>
            </a:pPr>
            <a:r>
              <a:rPr lang="en-US" sz="1800" dirty="0"/>
              <a:t>Different input structure</a:t>
            </a:r>
          </a:p>
          <a:p>
            <a:pPr lvl="1">
              <a:buFont typeface="Calibri" panose="020F0502020204030204" pitchFamily="34" charset="0"/>
              <a:buChar char="•"/>
            </a:pPr>
            <a:r>
              <a:rPr lang="en-US" sz="1600" dirty="0"/>
              <a:t>Including tabular time-series files</a:t>
            </a:r>
          </a:p>
          <a:p>
            <a:pPr indent="-182880">
              <a:buFont typeface="Calibri" panose="020F0502020204030204" pitchFamily="34" charset="0"/>
              <a:buChar char="•"/>
            </a:pPr>
            <a:r>
              <a:rPr lang="en-US" sz="1800" b="1" dirty="0"/>
              <a:t>Simulation versus groundwater flow model</a:t>
            </a:r>
          </a:p>
          <a:p>
            <a:pPr lvl="1">
              <a:buFont typeface="Calibri" panose="020F0502020204030204" pitchFamily="34" charset="0"/>
              <a:buChar char="•"/>
            </a:pPr>
            <a:r>
              <a:rPr lang="en-US" sz="1600" b="1" dirty="0"/>
              <a:t>Can have multiple models tightly coupled</a:t>
            </a:r>
          </a:p>
          <a:p>
            <a:pPr indent="-182880">
              <a:buFont typeface="Calibri" panose="020F0502020204030204" pitchFamily="34" charset="0"/>
              <a:buChar char="•"/>
            </a:pPr>
            <a:endParaRPr lang="en-US" sz="1600" dirty="0"/>
          </a:p>
          <a:p>
            <a:pPr indent="-182880">
              <a:buFont typeface="Calibri" panose="020F0502020204030204" pitchFamily="34" charset="0"/>
              <a:buChar char="•"/>
            </a:pPr>
            <a:endParaRPr lang="en-US" sz="1800" dirty="0"/>
          </a:p>
        </p:txBody>
      </p:sp>
      <p:pic>
        <p:nvPicPr>
          <p:cNvPr id="11" name="Picture 10" descr="Logo&#10;&#10;Description automatically generated with low confidence">
            <a:extLst>
              <a:ext uri="{FF2B5EF4-FFF2-40B4-BE49-F238E27FC236}">
                <a16:creationId xmlns:a16="http://schemas.microsoft.com/office/drawing/2014/main" id="{CF3DB277-7C9C-A426-2EF1-9FAE7F3DC9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18" t="36990" r="15591" b="38064"/>
          <a:stretch/>
        </p:blipFill>
        <p:spPr>
          <a:xfrm>
            <a:off x="311963" y="6065028"/>
            <a:ext cx="1259446" cy="4527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52D56A-2DE3-12FC-60D4-B385C78BE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481" y="798565"/>
            <a:ext cx="6943725" cy="524827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F6149B2-7926-F99B-19A3-C169570776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8121" y="798565"/>
            <a:ext cx="6953250" cy="52197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2B632EF-3C94-9240-E521-D6DF22EE27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0180" y="769990"/>
            <a:ext cx="6953250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321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8A4ED-FF3C-4E35-F0A6-2512EF84F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MODFLOW Files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67C3E-BDBF-6431-19E2-EE3DCAEE7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182880">
              <a:buFont typeface="Arial" panose="020B0604020202020204" pitchFamily="34" charset="0"/>
              <a:buChar char="•"/>
            </a:pPr>
            <a:r>
              <a:rPr lang="en-US" dirty="0"/>
              <a:t>Simulation files</a:t>
            </a:r>
          </a:p>
          <a:p>
            <a:pPr indent="-182880">
              <a:buFont typeface="Arial" panose="020B0604020202020204" pitchFamily="34" charset="0"/>
              <a:buChar char="•"/>
            </a:pPr>
            <a:r>
              <a:rPr lang="en-US" dirty="0"/>
              <a:t>Groundwater flow input files</a:t>
            </a:r>
          </a:p>
          <a:p>
            <a:pPr indent="-182880">
              <a:buFont typeface="Arial" panose="020B0604020202020204" pitchFamily="34" charset="0"/>
              <a:buChar char="•"/>
            </a:pPr>
            <a:r>
              <a:rPr lang="en-US" dirty="0"/>
              <a:t>Output files</a:t>
            </a:r>
          </a:p>
        </p:txBody>
      </p:sp>
      <p:pic>
        <p:nvPicPr>
          <p:cNvPr id="5" name="Picture 4" descr="Logo&#10;&#10;Description automatically generated with low confidence">
            <a:extLst>
              <a:ext uri="{FF2B5EF4-FFF2-40B4-BE49-F238E27FC236}">
                <a16:creationId xmlns:a16="http://schemas.microsoft.com/office/drawing/2014/main" id="{5862F183-0B40-5165-A9B5-863BB257AF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18" t="36990" r="15591" b="38064"/>
          <a:stretch/>
        </p:blipFill>
        <p:spPr>
          <a:xfrm>
            <a:off x="0" y="6416887"/>
            <a:ext cx="1186543" cy="42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884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35230A27-1553-42F8-99D7-829868E13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A772232D-B4D6-429F-B3D1-2D9891B85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D96C33-1CD5-2743-73E8-B9E7FB72D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266" y="320040"/>
            <a:ext cx="3969153" cy="1737360"/>
          </a:xfrm>
        </p:spPr>
        <p:txBody>
          <a:bodyPr anchor="ctr">
            <a:normAutofit/>
          </a:bodyPr>
          <a:lstStyle/>
          <a:p>
            <a:r>
              <a:rPr lang="en-US" sz="4400" b="1" dirty="0"/>
              <a:t>Simulation Files</a:t>
            </a:r>
          </a:p>
        </p:txBody>
      </p:sp>
      <p:cxnSp>
        <p:nvCxnSpPr>
          <p:cNvPr id="7" name="Straight Connector 11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251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F4CF0E-4F82-AF6D-C440-649206BCCCC5}"/>
              </a:ext>
            </a:extLst>
          </p:cNvPr>
          <p:cNvSpPr txBox="1">
            <a:spLocks/>
          </p:cNvSpPr>
          <p:nvPr/>
        </p:nvSpPr>
        <p:spPr>
          <a:xfrm>
            <a:off x="922022" y="1919150"/>
            <a:ext cx="3297700" cy="4127690"/>
          </a:xfrm>
          <a:prstGeom prst="rect">
            <a:avLst/>
          </a:prstGeom>
        </p:spPr>
        <p:txBody>
          <a:bodyPr vert="horz" lIns="0" tIns="45720" rIns="0" bIns="45720" rtlCol="0" anchor="t" anchorCtr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82880">
              <a:buFont typeface="Calibri" panose="020F0502020204030204" pitchFamily="34" charset="0"/>
              <a:buChar char="•"/>
            </a:pPr>
            <a:r>
              <a:rPr lang="en-US" sz="1800" dirty="0" err="1"/>
              <a:t>mfsim.nam</a:t>
            </a:r>
            <a:endParaRPr lang="en-US" sz="1800" dirty="0"/>
          </a:p>
          <a:p>
            <a:pPr indent="-182880">
              <a:buFont typeface="Calibri" panose="020F0502020204030204" pitchFamily="34" charset="0"/>
              <a:buChar char="•"/>
            </a:pPr>
            <a:r>
              <a:rPr lang="en-US" sz="1800" dirty="0"/>
              <a:t>TDIS</a:t>
            </a:r>
          </a:p>
          <a:p>
            <a:pPr indent="-182880">
              <a:buFont typeface="Calibri" panose="020F0502020204030204" pitchFamily="34" charset="0"/>
              <a:buChar char="•"/>
            </a:pPr>
            <a:r>
              <a:rPr lang="en-US" sz="1800" dirty="0"/>
              <a:t>IMS</a:t>
            </a:r>
          </a:p>
          <a:p>
            <a:pPr indent="-182880">
              <a:buFont typeface="Calibri" panose="020F0502020204030204" pitchFamily="34" charset="0"/>
              <a:buChar char="•"/>
            </a:pPr>
            <a:endParaRPr lang="en-US" sz="1800" dirty="0"/>
          </a:p>
        </p:txBody>
      </p:sp>
      <p:pic>
        <p:nvPicPr>
          <p:cNvPr id="11" name="Picture 10" descr="Logo&#10;&#10;Description automatically generated with low confidence">
            <a:extLst>
              <a:ext uri="{FF2B5EF4-FFF2-40B4-BE49-F238E27FC236}">
                <a16:creationId xmlns:a16="http://schemas.microsoft.com/office/drawing/2014/main" id="{CF3DB277-7C9C-A426-2EF1-9FAE7F3DC9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18" t="36990" r="15591" b="38064"/>
          <a:stretch/>
        </p:blipFill>
        <p:spPr>
          <a:xfrm>
            <a:off x="311963" y="6065028"/>
            <a:ext cx="1259446" cy="4527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4AF944-D798-C5BA-49D6-4C16FF9DA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364" y="343888"/>
            <a:ext cx="4614823" cy="615081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11FCA97-3A7A-78FC-2EFE-EBE767F0240E}"/>
              </a:ext>
            </a:extLst>
          </p:cNvPr>
          <p:cNvSpPr/>
          <p:nvPr/>
        </p:nvSpPr>
        <p:spPr>
          <a:xfrm>
            <a:off x="6052364" y="409574"/>
            <a:ext cx="2081971" cy="2200275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A10806-FF1E-D303-002A-712A456281FD}"/>
              </a:ext>
            </a:extLst>
          </p:cNvPr>
          <p:cNvSpPr/>
          <p:nvPr/>
        </p:nvSpPr>
        <p:spPr>
          <a:xfrm>
            <a:off x="6052364" y="2752724"/>
            <a:ext cx="2081971" cy="495301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3190972-EC97-2B1C-5D1C-F521CACEC61A}"/>
              </a:ext>
            </a:extLst>
          </p:cNvPr>
          <p:cNvSpPr/>
          <p:nvPr/>
        </p:nvSpPr>
        <p:spPr>
          <a:xfrm>
            <a:off x="6052364" y="3429000"/>
            <a:ext cx="2081971" cy="30657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FDF26B-CE80-DA5E-CFB6-078964A1F65C}"/>
              </a:ext>
            </a:extLst>
          </p:cNvPr>
          <p:cNvSpPr/>
          <p:nvPr/>
        </p:nvSpPr>
        <p:spPr>
          <a:xfrm>
            <a:off x="8145855" y="409574"/>
            <a:ext cx="2235197" cy="1809751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7BCDAD-78AE-D625-6547-0E20E0CF7BD6}"/>
              </a:ext>
            </a:extLst>
          </p:cNvPr>
          <p:cNvSpPr/>
          <p:nvPr/>
        </p:nvSpPr>
        <p:spPr>
          <a:xfrm>
            <a:off x="8145855" y="2400301"/>
            <a:ext cx="2521332" cy="4113812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34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35230A27-1553-42F8-99D7-829868E13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A772232D-B4D6-429F-B3D1-2D9891B85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D96C33-1CD5-2743-73E8-B9E7FB72D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266" y="320040"/>
            <a:ext cx="3969153" cy="1737360"/>
          </a:xfrm>
        </p:spPr>
        <p:txBody>
          <a:bodyPr anchor="ctr">
            <a:normAutofit/>
          </a:bodyPr>
          <a:lstStyle/>
          <a:p>
            <a:r>
              <a:rPr lang="en-US" sz="4400" b="1" dirty="0"/>
              <a:t>Groundwater Flow Input Files</a:t>
            </a:r>
          </a:p>
        </p:txBody>
      </p:sp>
      <p:cxnSp>
        <p:nvCxnSpPr>
          <p:cNvPr id="7" name="Straight Connector 11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251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F4CF0E-4F82-AF6D-C440-649206BCCCC5}"/>
              </a:ext>
            </a:extLst>
          </p:cNvPr>
          <p:cNvSpPr txBox="1">
            <a:spLocks/>
          </p:cNvSpPr>
          <p:nvPr/>
        </p:nvSpPr>
        <p:spPr>
          <a:xfrm>
            <a:off x="922021" y="1919150"/>
            <a:ext cx="3728229" cy="4127690"/>
          </a:xfrm>
          <a:prstGeom prst="rect">
            <a:avLst/>
          </a:prstGeom>
        </p:spPr>
        <p:txBody>
          <a:bodyPr vert="horz" lIns="0" tIns="45720" rIns="0" bIns="45720" numCol="3" rtlCol="0" anchor="t" anchorCtr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82880">
              <a:buFont typeface="Calibri" panose="020F0502020204030204" pitchFamily="34" charset="0"/>
              <a:buChar char="•"/>
            </a:pPr>
            <a:r>
              <a:rPr lang="en-US" sz="1800" dirty="0"/>
              <a:t>NAM</a:t>
            </a:r>
          </a:p>
          <a:p>
            <a:pPr indent="-182880">
              <a:buFont typeface="Calibri" panose="020F0502020204030204" pitchFamily="34" charset="0"/>
              <a:buChar char="•"/>
            </a:pPr>
            <a:r>
              <a:rPr lang="en-US" sz="1800" dirty="0"/>
              <a:t>DIS</a:t>
            </a:r>
          </a:p>
          <a:p>
            <a:pPr indent="-182880">
              <a:buFont typeface="Calibri" panose="020F0502020204030204" pitchFamily="34" charset="0"/>
              <a:buChar char="•"/>
            </a:pPr>
            <a:r>
              <a:rPr lang="en-US" sz="1800" dirty="0"/>
              <a:t>IC</a:t>
            </a:r>
          </a:p>
          <a:p>
            <a:pPr indent="-182880">
              <a:buFont typeface="Calibri" panose="020F0502020204030204" pitchFamily="34" charset="0"/>
              <a:buChar char="•"/>
            </a:pPr>
            <a:r>
              <a:rPr lang="en-US" sz="1800" dirty="0"/>
              <a:t>NPF</a:t>
            </a:r>
          </a:p>
          <a:p>
            <a:pPr indent="-182880">
              <a:buFont typeface="Calibri" panose="020F0502020204030204" pitchFamily="34" charset="0"/>
              <a:buChar char="•"/>
            </a:pPr>
            <a:r>
              <a:rPr lang="en-US" sz="1800" dirty="0"/>
              <a:t>STO</a:t>
            </a:r>
          </a:p>
          <a:p>
            <a:pPr indent="-182880">
              <a:buFont typeface="Calibri" panose="020F0502020204030204" pitchFamily="34" charset="0"/>
              <a:buChar char="•"/>
            </a:pPr>
            <a:r>
              <a:rPr lang="en-US" sz="1800" dirty="0"/>
              <a:t>REF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indent="-182880">
              <a:buFont typeface="Calibri" panose="020F0502020204030204" pitchFamily="34" charset="0"/>
              <a:buChar char="•"/>
            </a:pPr>
            <a:r>
              <a:rPr lang="en-US" sz="1800" dirty="0"/>
              <a:t>DRN</a:t>
            </a:r>
          </a:p>
          <a:p>
            <a:pPr indent="-182880">
              <a:buFont typeface="Calibri" panose="020F0502020204030204" pitchFamily="34" charset="0"/>
              <a:buChar char="•"/>
            </a:pPr>
            <a:r>
              <a:rPr lang="en-US" sz="1800" dirty="0"/>
              <a:t>GHB</a:t>
            </a:r>
          </a:p>
          <a:p>
            <a:pPr indent="-182880">
              <a:buFont typeface="Calibri" panose="020F0502020204030204" pitchFamily="34" charset="0"/>
              <a:buChar char="•"/>
            </a:pPr>
            <a:r>
              <a:rPr lang="en-US" sz="1800" dirty="0"/>
              <a:t>RIV</a:t>
            </a:r>
          </a:p>
          <a:p>
            <a:pPr indent="-182880">
              <a:buFont typeface="Calibri" panose="020F0502020204030204" pitchFamily="34" charset="0"/>
              <a:buChar char="•"/>
            </a:pPr>
            <a:r>
              <a:rPr lang="en-US" sz="1800" dirty="0"/>
              <a:t>WEL</a:t>
            </a:r>
          </a:p>
          <a:p>
            <a:pPr indent="-182880">
              <a:buFont typeface="Calibri" panose="020F0502020204030204" pitchFamily="34" charset="0"/>
              <a:buChar char="•"/>
            </a:pPr>
            <a:r>
              <a:rPr lang="en-US" sz="1800" dirty="0"/>
              <a:t>TS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indent="-182880">
              <a:buFont typeface="Calibri" panose="020F0502020204030204" pitchFamily="34" charset="0"/>
              <a:buChar char="•"/>
            </a:pPr>
            <a:r>
              <a:rPr lang="en-US" sz="1600" dirty="0"/>
              <a:t>OC</a:t>
            </a:r>
          </a:p>
          <a:p>
            <a:pPr indent="-182880">
              <a:buFont typeface="Calibri" panose="020F0502020204030204" pitchFamily="34" charset="0"/>
              <a:buChar char="•"/>
            </a:pPr>
            <a:r>
              <a:rPr lang="en-US" sz="1600" dirty="0"/>
              <a:t>OBS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11" name="Picture 10" descr="Logo&#10;&#10;Description automatically generated with low confidence">
            <a:extLst>
              <a:ext uri="{FF2B5EF4-FFF2-40B4-BE49-F238E27FC236}">
                <a16:creationId xmlns:a16="http://schemas.microsoft.com/office/drawing/2014/main" id="{CF3DB277-7C9C-A426-2EF1-9FAE7F3DC9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18" t="36990" r="15591" b="38064"/>
          <a:stretch/>
        </p:blipFill>
        <p:spPr>
          <a:xfrm>
            <a:off x="311963" y="6065028"/>
            <a:ext cx="1259446" cy="4527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B0C3FB-6887-70D8-C6E5-F0B6709A8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364" y="343888"/>
            <a:ext cx="4614823" cy="615081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7FF67E4-C549-4BA6-52F5-4F67B4FDD9D8}"/>
              </a:ext>
            </a:extLst>
          </p:cNvPr>
          <p:cNvSpPr/>
          <p:nvPr/>
        </p:nvSpPr>
        <p:spPr>
          <a:xfrm>
            <a:off x="6052363" y="370384"/>
            <a:ext cx="2081971" cy="110372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9DDE38-47BC-DD1E-00FA-4ACFD05E3A7F}"/>
              </a:ext>
            </a:extLst>
          </p:cNvPr>
          <p:cNvSpPr/>
          <p:nvPr/>
        </p:nvSpPr>
        <p:spPr>
          <a:xfrm>
            <a:off x="6052362" y="2038349"/>
            <a:ext cx="2081971" cy="352427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0CA475-042B-887A-B4D7-BB679972D3C2}"/>
              </a:ext>
            </a:extLst>
          </p:cNvPr>
          <p:cNvSpPr/>
          <p:nvPr/>
        </p:nvSpPr>
        <p:spPr>
          <a:xfrm>
            <a:off x="8145855" y="2209801"/>
            <a:ext cx="2521332" cy="168955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BDE931-8E2E-6FB1-EC26-D7AFCF6EDF88}"/>
              </a:ext>
            </a:extLst>
          </p:cNvPr>
          <p:cNvSpPr/>
          <p:nvPr/>
        </p:nvSpPr>
        <p:spPr>
          <a:xfrm>
            <a:off x="6094476" y="2569256"/>
            <a:ext cx="2081971" cy="539704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B71076-9C40-4510-0595-DCBBC6A43D90}"/>
              </a:ext>
            </a:extLst>
          </p:cNvPr>
          <p:cNvSpPr/>
          <p:nvPr/>
        </p:nvSpPr>
        <p:spPr>
          <a:xfrm>
            <a:off x="6052362" y="3287439"/>
            <a:ext cx="2124085" cy="227285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D411EB-9F0F-C59B-8AFA-9995776C5571}"/>
              </a:ext>
            </a:extLst>
          </p:cNvPr>
          <p:cNvSpPr/>
          <p:nvPr/>
        </p:nvSpPr>
        <p:spPr>
          <a:xfrm>
            <a:off x="864506" y="1919150"/>
            <a:ext cx="833665" cy="2906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97CC68-DD6C-B7F2-1CC6-34E5AD23D1F1}"/>
              </a:ext>
            </a:extLst>
          </p:cNvPr>
          <p:cNvSpPr/>
          <p:nvPr/>
        </p:nvSpPr>
        <p:spPr>
          <a:xfrm>
            <a:off x="863221" y="2352085"/>
            <a:ext cx="833665" cy="2906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7922EA5-4647-9B8E-BF90-A4490BC639B9}"/>
              </a:ext>
            </a:extLst>
          </p:cNvPr>
          <p:cNvSpPr/>
          <p:nvPr/>
        </p:nvSpPr>
        <p:spPr>
          <a:xfrm>
            <a:off x="6052362" y="3108960"/>
            <a:ext cx="2081969" cy="1461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5E3EC32-CCE5-2DF9-BD1D-4DB238C9D126}"/>
              </a:ext>
            </a:extLst>
          </p:cNvPr>
          <p:cNvSpPr/>
          <p:nvPr/>
        </p:nvSpPr>
        <p:spPr>
          <a:xfrm>
            <a:off x="6052361" y="1506714"/>
            <a:ext cx="2081969" cy="1461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102AE8-299B-7EE8-0744-5E07FAF062F1}"/>
              </a:ext>
            </a:extLst>
          </p:cNvPr>
          <p:cNvSpPr/>
          <p:nvPr/>
        </p:nvSpPr>
        <p:spPr>
          <a:xfrm>
            <a:off x="863221" y="2763797"/>
            <a:ext cx="833665" cy="2906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5F7C9B-8957-041C-FBAF-876EA8BA1894}"/>
              </a:ext>
            </a:extLst>
          </p:cNvPr>
          <p:cNvSpPr/>
          <p:nvPr/>
        </p:nvSpPr>
        <p:spPr>
          <a:xfrm>
            <a:off x="6080934" y="2406963"/>
            <a:ext cx="2081969" cy="1461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FE5B7C-3CC4-8741-EAFB-FF76361AC049}"/>
              </a:ext>
            </a:extLst>
          </p:cNvPr>
          <p:cNvSpPr/>
          <p:nvPr/>
        </p:nvSpPr>
        <p:spPr>
          <a:xfrm>
            <a:off x="852742" y="3211463"/>
            <a:ext cx="833665" cy="2906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F76464E-204E-10CF-A7EF-9BC3D7F77111}"/>
              </a:ext>
            </a:extLst>
          </p:cNvPr>
          <p:cNvSpPr/>
          <p:nvPr/>
        </p:nvSpPr>
        <p:spPr>
          <a:xfrm>
            <a:off x="6052360" y="3464805"/>
            <a:ext cx="2081969" cy="1461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FB609A1-A386-42FB-7E6E-9A7A5F4EE1F8}"/>
              </a:ext>
            </a:extLst>
          </p:cNvPr>
          <p:cNvSpPr/>
          <p:nvPr/>
        </p:nvSpPr>
        <p:spPr>
          <a:xfrm>
            <a:off x="852742" y="3625267"/>
            <a:ext cx="833665" cy="2906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8E6415A-2A5F-E27D-E64D-F93001522753}"/>
              </a:ext>
            </a:extLst>
          </p:cNvPr>
          <p:cNvSpPr/>
          <p:nvPr/>
        </p:nvSpPr>
        <p:spPr>
          <a:xfrm>
            <a:off x="8134329" y="2049687"/>
            <a:ext cx="2081969" cy="1461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17701BD-8AC4-949E-DA86-912CC88AF24A}"/>
              </a:ext>
            </a:extLst>
          </p:cNvPr>
          <p:cNvSpPr/>
          <p:nvPr/>
        </p:nvSpPr>
        <p:spPr>
          <a:xfrm>
            <a:off x="863221" y="4046840"/>
            <a:ext cx="833665" cy="2906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4895DBC-A50E-22DB-E1AC-88F8A22FB41C}"/>
              </a:ext>
            </a:extLst>
          </p:cNvPr>
          <p:cNvSpPr/>
          <p:nvPr/>
        </p:nvSpPr>
        <p:spPr>
          <a:xfrm>
            <a:off x="6052360" y="4527636"/>
            <a:ext cx="2081969" cy="19599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FAD1491-D84D-6589-23DB-5B9DCA0AA667}"/>
              </a:ext>
            </a:extLst>
          </p:cNvPr>
          <p:cNvSpPr/>
          <p:nvPr/>
        </p:nvSpPr>
        <p:spPr>
          <a:xfrm>
            <a:off x="2125964" y="1904361"/>
            <a:ext cx="833665" cy="2906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04637C2-1841-B05E-1395-CD64298725FB}"/>
              </a:ext>
            </a:extLst>
          </p:cNvPr>
          <p:cNvSpPr/>
          <p:nvPr/>
        </p:nvSpPr>
        <p:spPr>
          <a:xfrm>
            <a:off x="6052359" y="1679723"/>
            <a:ext cx="2081969" cy="1461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661082E-6728-C6CE-A479-27335E5B552F}"/>
              </a:ext>
            </a:extLst>
          </p:cNvPr>
          <p:cNvSpPr/>
          <p:nvPr/>
        </p:nvSpPr>
        <p:spPr>
          <a:xfrm>
            <a:off x="2118285" y="2359780"/>
            <a:ext cx="833665" cy="2906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E4E5DF1-7D6A-D663-3DB1-C3171B71C85C}"/>
              </a:ext>
            </a:extLst>
          </p:cNvPr>
          <p:cNvSpPr/>
          <p:nvPr/>
        </p:nvSpPr>
        <p:spPr>
          <a:xfrm>
            <a:off x="6040840" y="1866437"/>
            <a:ext cx="2081969" cy="1461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BE70DFF-788C-FA47-F736-1753C2A99B11}"/>
              </a:ext>
            </a:extLst>
          </p:cNvPr>
          <p:cNvSpPr/>
          <p:nvPr/>
        </p:nvSpPr>
        <p:spPr>
          <a:xfrm>
            <a:off x="2125964" y="2796319"/>
            <a:ext cx="833665" cy="2906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DD5AF49-F8D9-CED5-98E3-CDD579642BDE}"/>
              </a:ext>
            </a:extLst>
          </p:cNvPr>
          <p:cNvSpPr/>
          <p:nvPr/>
        </p:nvSpPr>
        <p:spPr>
          <a:xfrm>
            <a:off x="8122809" y="1668461"/>
            <a:ext cx="2081969" cy="34407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4D9210A-6068-7225-99F7-0B91C4F28D30}"/>
              </a:ext>
            </a:extLst>
          </p:cNvPr>
          <p:cNvSpPr/>
          <p:nvPr/>
        </p:nvSpPr>
        <p:spPr>
          <a:xfrm>
            <a:off x="2135565" y="3211463"/>
            <a:ext cx="833665" cy="2906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59E447E-637C-E922-ABCA-38B531CF80DE}"/>
              </a:ext>
            </a:extLst>
          </p:cNvPr>
          <p:cNvSpPr/>
          <p:nvPr/>
        </p:nvSpPr>
        <p:spPr>
          <a:xfrm>
            <a:off x="8122808" y="4502555"/>
            <a:ext cx="2371021" cy="19599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B3E5E30-D6BC-82E1-6FAA-1389AC3D2FB4}"/>
              </a:ext>
            </a:extLst>
          </p:cNvPr>
          <p:cNvSpPr/>
          <p:nvPr/>
        </p:nvSpPr>
        <p:spPr>
          <a:xfrm>
            <a:off x="2135565" y="3596861"/>
            <a:ext cx="833665" cy="2906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27BE09D-1D5C-6F94-F105-310E55D20176}"/>
              </a:ext>
            </a:extLst>
          </p:cNvPr>
          <p:cNvSpPr/>
          <p:nvPr/>
        </p:nvSpPr>
        <p:spPr>
          <a:xfrm>
            <a:off x="8122808" y="2392765"/>
            <a:ext cx="2521332" cy="21218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CD26C4F-1A03-79B4-7523-989E3A6AB91B}"/>
              </a:ext>
            </a:extLst>
          </p:cNvPr>
          <p:cNvSpPr/>
          <p:nvPr/>
        </p:nvSpPr>
        <p:spPr>
          <a:xfrm>
            <a:off x="3324722" y="1917238"/>
            <a:ext cx="833665" cy="2906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4E2A420-45B4-90DA-AB2B-CA8675B35A7D}"/>
              </a:ext>
            </a:extLst>
          </p:cNvPr>
          <p:cNvSpPr/>
          <p:nvPr/>
        </p:nvSpPr>
        <p:spPr>
          <a:xfrm>
            <a:off x="6035077" y="4381532"/>
            <a:ext cx="2081969" cy="1461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D43185B-12CB-277D-6AFB-769AAE3D1DBF}"/>
              </a:ext>
            </a:extLst>
          </p:cNvPr>
          <p:cNvSpPr/>
          <p:nvPr/>
        </p:nvSpPr>
        <p:spPr>
          <a:xfrm>
            <a:off x="3314549" y="2340912"/>
            <a:ext cx="833665" cy="2906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95E83FE-BCB0-0E8C-1039-65616C97738F}"/>
              </a:ext>
            </a:extLst>
          </p:cNvPr>
          <p:cNvSpPr/>
          <p:nvPr/>
        </p:nvSpPr>
        <p:spPr>
          <a:xfrm>
            <a:off x="6052359" y="3651412"/>
            <a:ext cx="2081969" cy="71705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2E54794-3780-21EB-2331-8554DDD81B2B}"/>
              </a:ext>
            </a:extLst>
          </p:cNvPr>
          <p:cNvSpPr/>
          <p:nvPr/>
        </p:nvSpPr>
        <p:spPr>
          <a:xfrm>
            <a:off x="8143929" y="395464"/>
            <a:ext cx="2349900" cy="12706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9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2" grpId="0" animBg="1"/>
      <p:bldP spid="12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35230A27-1553-42F8-99D7-829868E13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A772232D-B4D6-429F-B3D1-2D9891B85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D96C33-1CD5-2743-73E8-B9E7FB72D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266" y="320040"/>
            <a:ext cx="3969153" cy="1737360"/>
          </a:xfrm>
        </p:spPr>
        <p:txBody>
          <a:bodyPr anchor="ctr">
            <a:normAutofit/>
          </a:bodyPr>
          <a:lstStyle/>
          <a:p>
            <a:r>
              <a:rPr lang="en-US" sz="4400" b="1" dirty="0"/>
              <a:t>Output Files</a:t>
            </a:r>
          </a:p>
        </p:txBody>
      </p:sp>
      <p:cxnSp>
        <p:nvCxnSpPr>
          <p:cNvPr id="7" name="Straight Connector 11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251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F4CF0E-4F82-AF6D-C440-649206BCCCC5}"/>
              </a:ext>
            </a:extLst>
          </p:cNvPr>
          <p:cNvSpPr txBox="1">
            <a:spLocks/>
          </p:cNvSpPr>
          <p:nvPr/>
        </p:nvSpPr>
        <p:spPr>
          <a:xfrm>
            <a:off x="922022" y="1919150"/>
            <a:ext cx="3297700" cy="4127690"/>
          </a:xfrm>
          <a:prstGeom prst="rect">
            <a:avLst/>
          </a:prstGeom>
        </p:spPr>
        <p:txBody>
          <a:bodyPr vert="horz" lIns="0" tIns="45720" rIns="0" bIns="45720" numCol="1" rtlCol="0" anchor="t" anchorCtr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Simulation</a:t>
            </a:r>
          </a:p>
          <a:p>
            <a:pPr indent="-182880">
              <a:buFont typeface="Calibri" panose="020F0502020204030204" pitchFamily="34" charset="0"/>
              <a:buChar char="•"/>
            </a:pPr>
            <a:r>
              <a:rPr lang="en-US" sz="1800" dirty="0" err="1"/>
              <a:t>mfsim.lst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Groundwater Flow</a:t>
            </a:r>
          </a:p>
          <a:p>
            <a:pPr indent="-182880">
              <a:buFont typeface="Calibri" panose="020F0502020204030204" pitchFamily="34" charset="0"/>
              <a:buChar char="•"/>
            </a:pPr>
            <a:r>
              <a:rPr lang="en-US" sz="1800" dirty="0"/>
              <a:t>LST</a:t>
            </a:r>
          </a:p>
          <a:p>
            <a:pPr indent="-182880">
              <a:buFont typeface="Calibri" panose="020F0502020204030204" pitchFamily="34" charset="0"/>
              <a:buChar char="•"/>
            </a:pPr>
            <a:r>
              <a:rPr lang="en-US" sz="1800" dirty="0"/>
              <a:t>GRB</a:t>
            </a:r>
          </a:p>
          <a:p>
            <a:pPr indent="-182880">
              <a:buFont typeface="Calibri" panose="020F0502020204030204" pitchFamily="34" charset="0"/>
              <a:buChar char="•"/>
            </a:pPr>
            <a:r>
              <a:rPr lang="en-US" sz="1800" dirty="0"/>
              <a:t>CSV (</a:t>
            </a:r>
            <a:r>
              <a:rPr lang="en-US" sz="1800" dirty="0" err="1"/>
              <a:t>obs</a:t>
            </a:r>
            <a:r>
              <a:rPr lang="en-US" sz="1800" dirty="0"/>
              <a:t> output)</a:t>
            </a:r>
          </a:p>
          <a:p>
            <a:pPr indent="-182880">
              <a:buFont typeface="Calibri" panose="020F0502020204030204" pitchFamily="34" charset="0"/>
              <a:buChar char="•"/>
            </a:pPr>
            <a:r>
              <a:rPr lang="en-US" sz="1800" dirty="0"/>
              <a:t>HDS</a:t>
            </a:r>
          </a:p>
          <a:p>
            <a:pPr lvl="1">
              <a:buFont typeface="Calibri" panose="020F0502020204030204" pitchFamily="34" charset="0"/>
              <a:buChar char="•"/>
            </a:pPr>
            <a:r>
              <a:rPr lang="en-US" sz="1600" dirty="0"/>
              <a:t>Binary</a:t>
            </a:r>
          </a:p>
          <a:p>
            <a:pPr indent="-182880">
              <a:buFont typeface="Calibri" panose="020F0502020204030204" pitchFamily="34" charset="0"/>
              <a:buChar char="•"/>
            </a:pPr>
            <a:r>
              <a:rPr lang="en-US" sz="1800" dirty="0"/>
              <a:t>CBB</a:t>
            </a:r>
          </a:p>
          <a:p>
            <a:pPr lvl="1">
              <a:buFont typeface="Calibri" panose="020F0502020204030204" pitchFamily="34" charset="0"/>
              <a:buChar char="•"/>
            </a:pPr>
            <a:r>
              <a:rPr lang="en-US" sz="1600" dirty="0"/>
              <a:t>Binary </a:t>
            </a:r>
          </a:p>
          <a:p>
            <a:pPr lvl="1">
              <a:buFont typeface="Calibri" panose="020F0502020204030204" pitchFamily="34" charset="0"/>
              <a:buChar char="•"/>
            </a:pPr>
            <a:r>
              <a:rPr lang="en-US" sz="1600" dirty="0"/>
              <a:t>(not by default)</a:t>
            </a:r>
          </a:p>
          <a:p>
            <a:pPr indent="-182880">
              <a:buFont typeface="Calibri" panose="020F0502020204030204" pitchFamily="34" charset="0"/>
              <a:buChar char="•"/>
            </a:pPr>
            <a:endParaRPr lang="en-US" sz="1800" dirty="0"/>
          </a:p>
          <a:p>
            <a:pPr indent="-182880">
              <a:buFont typeface="Calibri" panose="020F0502020204030204" pitchFamily="34" charset="0"/>
              <a:buChar char="•"/>
            </a:pPr>
            <a:endParaRPr lang="en-US" sz="16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11" name="Picture 10" descr="Logo&#10;&#10;Description automatically generated with low confidence">
            <a:extLst>
              <a:ext uri="{FF2B5EF4-FFF2-40B4-BE49-F238E27FC236}">
                <a16:creationId xmlns:a16="http://schemas.microsoft.com/office/drawing/2014/main" id="{CF3DB277-7C9C-A426-2EF1-9FAE7F3DC9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18" t="36990" r="15591" b="38064"/>
          <a:stretch/>
        </p:blipFill>
        <p:spPr>
          <a:xfrm>
            <a:off x="311963" y="6065028"/>
            <a:ext cx="1259446" cy="4527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FB51E8-DBA3-AAEB-5095-8159B2943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364" y="343888"/>
            <a:ext cx="4614823" cy="61508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B64B111-772A-F1A5-1429-F76E48AE746A}"/>
              </a:ext>
            </a:extLst>
          </p:cNvPr>
          <p:cNvSpPr/>
          <p:nvPr/>
        </p:nvSpPr>
        <p:spPr>
          <a:xfrm>
            <a:off x="6052363" y="448169"/>
            <a:ext cx="2081971" cy="104281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88100B-6BC8-7E70-BDC3-337E337FB5AA}"/>
              </a:ext>
            </a:extLst>
          </p:cNvPr>
          <p:cNvSpPr/>
          <p:nvPr/>
        </p:nvSpPr>
        <p:spPr>
          <a:xfrm>
            <a:off x="6052362" y="1504948"/>
            <a:ext cx="2081971" cy="514352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04735-7781-815B-50E4-B08D04E8FA32}"/>
              </a:ext>
            </a:extLst>
          </p:cNvPr>
          <p:cNvSpPr/>
          <p:nvPr/>
        </p:nvSpPr>
        <p:spPr>
          <a:xfrm>
            <a:off x="6052364" y="3086100"/>
            <a:ext cx="2081971" cy="34086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16CDE9-41A8-FCFD-1A77-9FEA10DE4702}"/>
              </a:ext>
            </a:extLst>
          </p:cNvPr>
          <p:cNvSpPr/>
          <p:nvPr/>
        </p:nvSpPr>
        <p:spPr>
          <a:xfrm>
            <a:off x="6115054" y="2366930"/>
            <a:ext cx="1819272" cy="389606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F41B51-8844-132B-5FBE-2C11EEFFA3FC}"/>
              </a:ext>
            </a:extLst>
          </p:cNvPr>
          <p:cNvSpPr/>
          <p:nvPr/>
        </p:nvSpPr>
        <p:spPr>
          <a:xfrm>
            <a:off x="8145855" y="363300"/>
            <a:ext cx="2521332" cy="6150813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023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8A4ED-FF3C-4E35-F0A6-2512EF84F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Executing MODFLOW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67C3E-BDBF-6431-19E2-EE3DCAEE7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16868"/>
            <a:ext cx="3771900" cy="3898156"/>
          </a:xfrm>
        </p:spPr>
        <p:txBody>
          <a:bodyPr/>
          <a:lstStyle/>
          <a:p>
            <a:pPr indent="-182880">
              <a:buFont typeface="Arial" panose="020B0604020202020204" pitchFamily="34" charset="0"/>
              <a:buChar char="•"/>
            </a:pPr>
            <a:r>
              <a:rPr lang="en-US" dirty="0"/>
              <a:t>Just call mf6 from the directory of your model files</a:t>
            </a:r>
          </a:p>
          <a:p>
            <a:pPr indent="-182880">
              <a:buFont typeface="Arial" panose="020B0604020202020204" pitchFamily="34" charset="0"/>
              <a:buChar char="•"/>
            </a:pPr>
            <a:r>
              <a:rPr lang="en-US" dirty="0"/>
              <a:t>Default is to use </a:t>
            </a:r>
            <a:r>
              <a:rPr lang="en-US" dirty="0" err="1"/>
              <a:t>mfsim.nam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Don’t need to specify a file if using </a:t>
            </a:r>
            <a:r>
              <a:rPr lang="en-US" dirty="0" err="1"/>
              <a:t>mfsim.nam</a:t>
            </a:r>
            <a:r>
              <a:rPr lang="en-US" dirty="0"/>
              <a:t> in the working directory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i="1" dirty="0"/>
              <a:t>Can </a:t>
            </a:r>
            <a:r>
              <a:rPr lang="en-US" dirty="0"/>
              <a:t>specify a different simulation name file</a:t>
            </a:r>
            <a:endParaRPr lang="en-US" i="1" dirty="0"/>
          </a:p>
        </p:txBody>
      </p:sp>
      <p:pic>
        <p:nvPicPr>
          <p:cNvPr id="5" name="Picture 4" descr="Logo&#10;&#10;Description automatically generated with low confidence">
            <a:extLst>
              <a:ext uri="{FF2B5EF4-FFF2-40B4-BE49-F238E27FC236}">
                <a16:creationId xmlns:a16="http://schemas.microsoft.com/office/drawing/2014/main" id="{5862F183-0B40-5165-A9B5-863BB257AF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18" t="36990" r="15591" b="38064"/>
          <a:stretch/>
        </p:blipFill>
        <p:spPr>
          <a:xfrm>
            <a:off x="0" y="6416887"/>
            <a:ext cx="1186543" cy="426567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9B9A11F1-A4C4-F1C2-9081-192C105C2131}"/>
              </a:ext>
            </a:extLst>
          </p:cNvPr>
          <p:cNvGrpSpPr/>
          <p:nvPr/>
        </p:nvGrpSpPr>
        <p:grpSpPr>
          <a:xfrm>
            <a:off x="4935614" y="1876906"/>
            <a:ext cx="7162118" cy="4028691"/>
            <a:chOff x="4935614" y="1876906"/>
            <a:chExt cx="7162118" cy="402869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B0F33E7-D723-F1D9-6AF8-4AC8B103F0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5614" y="1876906"/>
              <a:ext cx="7162118" cy="4028691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4B01EC3-7822-968A-9677-115C7063E8A3}"/>
                </a:ext>
              </a:extLst>
            </p:cNvPr>
            <p:cNvSpPr/>
            <p:nvPr/>
          </p:nvSpPr>
          <p:spPr>
            <a:xfrm>
              <a:off x="8505811" y="2183298"/>
              <a:ext cx="670331" cy="17188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7F5897D-C9DD-B05F-C512-75F21D645260}"/>
                </a:ext>
              </a:extLst>
            </p:cNvPr>
            <p:cNvSpPr/>
            <p:nvPr/>
          </p:nvSpPr>
          <p:spPr>
            <a:xfrm>
              <a:off x="5279184" y="2987565"/>
              <a:ext cx="431876" cy="10641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D863613-7D32-66BE-C4FF-6937FB2185C2}"/>
              </a:ext>
            </a:extLst>
          </p:cNvPr>
          <p:cNvGrpSpPr/>
          <p:nvPr/>
        </p:nvGrpSpPr>
        <p:grpSpPr>
          <a:xfrm>
            <a:off x="4940303" y="1876906"/>
            <a:ext cx="7162117" cy="4028691"/>
            <a:chOff x="1354556" y="1414654"/>
            <a:chExt cx="7162117" cy="402869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567BD9A-D21E-9E40-D828-15B8348B0F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54556" y="1414654"/>
              <a:ext cx="7162117" cy="4028691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F37424D-09FB-9754-3FD8-9639C27C0A12}"/>
                </a:ext>
              </a:extLst>
            </p:cNvPr>
            <p:cNvSpPr/>
            <p:nvPr/>
          </p:nvSpPr>
          <p:spPr>
            <a:xfrm>
              <a:off x="4935614" y="1770696"/>
              <a:ext cx="1566786" cy="10621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666C5C3-C525-4519-6CE1-E9E8700A1132}"/>
                </a:ext>
              </a:extLst>
            </p:cNvPr>
            <p:cNvSpPr/>
            <p:nvPr/>
          </p:nvSpPr>
          <p:spPr>
            <a:xfrm>
              <a:off x="1701348" y="2524228"/>
              <a:ext cx="787852" cy="21897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285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53C1FD-8C4E-B9A8-04AF-26563F979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Custom Utility Files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Logo&#10;&#10;Description automatically generated with low confidence">
            <a:extLst>
              <a:ext uri="{FF2B5EF4-FFF2-40B4-BE49-F238E27FC236}">
                <a16:creationId xmlns:a16="http://schemas.microsoft.com/office/drawing/2014/main" id="{B2BA30C2-2FC9-ED48-EAF1-7C6FCC7BAA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18" t="36990" r="15591" b="38064"/>
          <a:stretch/>
        </p:blipFill>
        <p:spPr>
          <a:xfrm>
            <a:off x="0" y="6416887"/>
            <a:ext cx="1186543" cy="42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317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8A4ED-FF3C-4E35-F0A6-2512EF84F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Custom Utilities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67C3E-BDBF-6431-19E2-EE3DCAEE7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5115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In the </a:t>
            </a:r>
            <a:r>
              <a:rPr lang="en-US" dirty="0" err="1"/>
              <a:t>model_pest_and_results</a:t>
            </a:r>
            <a:r>
              <a:rPr lang="en-US" dirty="0"/>
              <a:t> directory you will find three executables starting with </a:t>
            </a:r>
            <a:r>
              <a:rPr lang="en-US" b="1" dirty="0"/>
              <a:t>util_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 err="1"/>
              <a:t>util_irr_lands</a:t>
            </a:r>
            <a:endParaRPr lang="en-US" sz="1600" dirty="0"/>
          </a:p>
          <a:p>
            <a:pPr marL="749808" lvl="1" indent="-457200"/>
            <a:r>
              <a:rPr lang="en-US" sz="1600" dirty="0"/>
              <a:t>Calculates stresses associated with irrigated lands</a:t>
            </a:r>
          </a:p>
          <a:p>
            <a:pPr marL="932688" lvl="2" indent="-457200"/>
            <a:r>
              <a:rPr lang="en-US" sz="1200" dirty="0"/>
              <a:t>Canal leakage; incidental recharge; pumping</a:t>
            </a:r>
          </a:p>
          <a:p>
            <a:pPr marL="749808" lvl="1" indent="-457200"/>
            <a:r>
              <a:rPr lang="en-US" sz="1600" dirty="0"/>
              <a:t>Calculates multipliers for distributing canal leakage</a:t>
            </a:r>
          </a:p>
          <a:p>
            <a:pPr marL="932688" lvl="2" indent="-457200"/>
            <a:r>
              <a:rPr lang="en-US" sz="1200" dirty="0"/>
              <a:t>Proportion of </a:t>
            </a:r>
          </a:p>
          <a:p>
            <a:pPr marL="749808" lvl="1" indent="-457200"/>
            <a:r>
              <a:rPr lang="en-US" sz="1600" dirty="0"/>
              <a:t>Creates time-series files used by well package files</a:t>
            </a:r>
          </a:p>
          <a:p>
            <a:pPr marL="749808" lvl="1" indent="-457200"/>
            <a:r>
              <a:rPr lang="en-US" sz="1600" dirty="0"/>
              <a:t>Changes with PEST iterations (irrigated lands parameters). May want to change with scenarios.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 err="1"/>
              <a:t>util_make_node_to_bore</a:t>
            </a:r>
            <a:endParaRPr lang="en-US" sz="1600" dirty="0"/>
          </a:p>
          <a:p>
            <a:pPr marL="749808" lvl="1" indent="-457200"/>
            <a:r>
              <a:rPr lang="en-US" sz="1400" dirty="0"/>
              <a:t>Needed for making simulated equivalents for observation wells that span multiple model layers</a:t>
            </a:r>
          </a:p>
          <a:p>
            <a:pPr marL="749808" lvl="1" indent="-457200"/>
            <a:r>
              <a:rPr lang="en-US" sz="1400" dirty="0"/>
              <a:t>Tells mf6mod2obs how calculate a weighted average of heads from multiple model cells</a:t>
            </a:r>
          </a:p>
          <a:p>
            <a:pPr marL="749808" lvl="1" indent="-457200"/>
            <a:r>
              <a:rPr lang="en-US" sz="1400" dirty="0"/>
              <a:t>Weights are proportional to open interval * conductivity</a:t>
            </a:r>
          </a:p>
          <a:p>
            <a:pPr marL="749808" lvl="1" indent="-457200"/>
            <a:r>
              <a:rPr lang="en-US" sz="1400" dirty="0"/>
              <a:t>Changes with PEST iterations, but not scenarios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 err="1"/>
              <a:t>util_cell_pumping_alloc</a:t>
            </a:r>
            <a:endParaRPr lang="en-US" sz="1600" dirty="0"/>
          </a:p>
          <a:p>
            <a:pPr marL="749808" lvl="1" indent="-457200"/>
            <a:r>
              <a:rPr lang="en-US" sz="1400" dirty="0"/>
              <a:t>Needed for distributing pumping to multi-layer wells</a:t>
            </a:r>
          </a:p>
          <a:p>
            <a:pPr marL="749808" lvl="1" indent="-457200"/>
            <a:r>
              <a:rPr lang="en-US" sz="1400" dirty="0"/>
              <a:t>Pumping is distributed in proportion to open interval * conductivity</a:t>
            </a:r>
          </a:p>
          <a:p>
            <a:pPr marL="749808" lvl="1" indent="-457200"/>
            <a:r>
              <a:rPr lang="en-US" sz="1400" dirty="0"/>
              <a:t>Changes with PEST iterations, but not scenarios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Logo&#10;&#10;Description automatically generated with low confidence">
            <a:extLst>
              <a:ext uri="{FF2B5EF4-FFF2-40B4-BE49-F238E27FC236}">
                <a16:creationId xmlns:a16="http://schemas.microsoft.com/office/drawing/2014/main" id="{3B812A4E-4A85-0FCD-BAD2-03ED1C5B28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18" t="36990" r="15591" b="38064"/>
          <a:stretch/>
        </p:blipFill>
        <p:spPr>
          <a:xfrm>
            <a:off x="0" y="6416887"/>
            <a:ext cx="1186543" cy="42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572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F5904-5A50-3589-E15C-E7320C416FF9}"/>
              </a:ext>
            </a:extLst>
          </p:cNvPr>
          <p:cNvSpPr txBox="1">
            <a:spLocks/>
          </p:cNvSpPr>
          <p:nvPr/>
        </p:nvSpPr>
        <p:spPr>
          <a:xfrm>
            <a:off x="565266" y="320040"/>
            <a:ext cx="8874009" cy="491120"/>
          </a:xfrm>
          <a:prstGeom prst="rect">
            <a:avLst/>
          </a:prstGeom>
        </p:spPr>
        <p:txBody>
          <a:bodyPr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312863" algn="l"/>
              </a:tabLst>
            </a:pPr>
            <a:r>
              <a:rPr lang="en-US" sz="4400" b="1" dirty="0"/>
              <a:t>Custom Utilities: </a:t>
            </a:r>
            <a:r>
              <a:rPr lang="en-US" sz="4400" b="1" dirty="0" err="1"/>
              <a:t>util_make_node_to_bore</a:t>
            </a:r>
            <a:endParaRPr lang="en-US" sz="4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81063C-BF0B-4BE9-0F65-F81E2FBD7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68" y="2747878"/>
            <a:ext cx="6185017" cy="35192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2BFF66-C2AF-7438-418D-C7E012FB9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2385" y="2747878"/>
            <a:ext cx="5299027" cy="3519202"/>
          </a:xfrm>
          <a:prstGeom prst="rect">
            <a:avLst/>
          </a:prstGeom>
        </p:spPr>
      </p:pic>
      <p:pic>
        <p:nvPicPr>
          <p:cNvPr id="6" name="Picture 5" descr="Logo&#10;&#10;Description automatically generated with low confidence">
            <a:extLst>
              <a:ext uri="{FF2B5EF4-FFF2-40B4-BE49-F238E27FC236}">
                <a16:creationId xmlns:a16="http://schemas.microsoft.com/office/drawing/2014/main" id="{F92DD9AC-2EEC-2957-A623-0F853F8180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18" t="36990" r="15591" b="38064"/>
          <a:stretch/>
        </p:blipFill>
        <p:spPr>
          <a:xfrm>
            <a:off x="23530" y="6423904"/>
            <a:ext cx="1207486" cy="43409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ACB4A1A-4FA9-7091-1F55-EB8418EAD962}"/>
              </a:ext>
            </a:extLst>
          </p:cNvPr>
          <p:cNvSpPr/>
          <p:nvPr/>
        </p:nvSpPr>
        <p:spPr>
          <a:xfrm>
            <a:off x="377369" y="2747879"/>
            <a:ext cx="1700814" cy="3519196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1DD7BF-B441-6913-2F08-62E3875CE4B3}"/>
              </a:ext>
            </a:extLst>
          </p:cNvPr>
          <p:cNvSpPr/>
          <p:nvPr/>
        </p:nvSpPr>
        <p:spPr>
          <a:xfrm>
            <a:off x="1995860" y="3066877"/>
            <a:ext cx="1513409" cy="3200197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D991ED-C7D9-DEAB-A352-8D80FB755EA2}"/>
              </a:ext>
            </a:extLst>
          </p:cNvPr>
          <p:cNvSpPr/>
          <p:nvPr/>
        </p:nvSpPr>
        <p:spPr>
          <a:xfrm>
            <a:off x="3580795" y="2747876"/>
            <a:ext cx="1421475" cy="3519201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81CB83-6AA7-4789-7B21-0B06224E982D}"/>
              </a:ext>
            </a:extLst>
          </p:cNvPr>
          <p:cNvSpPr/>
          <p:nvPr/>
        </p:nvSpPr>
        <p:spPr>
          <a:xfrm>
            <a:off x="5035827" y="2747875"/>
            <a:ext cx="1526558" cy="3519201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34825C-BD5F-6E85-CC01-97305A6BB937}"/>
              </a:ext>
            </a:extLst>
          </p:cNvPr>
          <p:cNvSpPr/>
          <p:nvPr/>
        </p:nvSpPr>
        <p:spPr>
          <a:xfrm>
            <a:off x="6579163" y="2747874"/>
            <a:ext cx="1350649" cy="2224175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0E2233-8D55-5389-36A0-6FE000D5422B}"/>
              </a:ext>
            </a:extLst>
          </p:cNvPr>
          <p:cNvSpPr/>
          <p:nvPr/>
        </p:nvSpPr>
        <p:spPr>
          <a:xfrm>
            <a:off x="6538439" y="5119007"/>
            <a:ext cx="1343793" cy="114807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65FEFA-4D35-DC25-303F-2164CF54B111}"/>
              </a:ext>
            </a:extLst>
          </p:cNvPr>
          <p:cNvSpPr/>
          <p:nvPr/>
        </p:nvSpPr>
        <p:spPr>
          <a:xfrm>
            <a:off x="7953758" y="2781128"/>
            <a:ext cx="3907653" cy="3485947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BB8855-2AE6-49DE-C165-C4DC0D426BB6}"/>
              </a:ext>
            </a:extLst>
          </p:cNvPr>
          <p:cNvSpPr/>
          <p:nvPr/>
        </p:nvSpPr>
        <p:spPr>
          <a:xfrm>
            <a:off x="2133803" y="2781128"/>
            <a:ext cx="1421475" cy="18795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948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8A4ED-FF3C-4E35-F0A6-2512EF84F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Contents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67C3E-BDBF-6431-19E2-EE3DCAEE7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182880">
              <a:buFont typeface="Arial" panose="020B0604020202020204" pitchFamily="34" charset="0"/>
              <a:buChar char="•"/>
            </a:pPr>
            <a:r>
              <a:rPr lang="en-US" dirty="0"/>
              <a:t>Review of some MODFLOW details</a:t>
            </a:r>
          </a:p>
          <a:p>
            <a:pPr indent="-182880">
              <a:buFont typeface="Arial" panose="020B0604020202020204" pitchFamily="34" charset="0"/>
              <a:buChar char="•"/>
            </a:pPr>
            <a:r>
              <a:rPr lang="en-US" dirty="0"/>
              <a:t>MODFLOW files</a:t>
            </a:r>
          </a:p>
          <a:p>
            <a:pPr indent="-182880">
              <a:buFont typeface="Arial" panose="020B0604020202020204" pitchFamily="34" charset="0"/>
              <a:buChar char="•"/>
            </a:pPr>
            <a:r>
              <a:rPr lang="en-US" dirty="0"/>
              <a:t>Executing MODFLOW</a:t>
            </a:r>
          </a:p>
          <a:p>
            <a:pPr indent="-182880">
              <a:buFont typeface="Arial" panose="020B0604020202020204" pitchFamily="34" charset="0"/>
              <a:buChar char="•"/>
            </a:pPr>
            <a:r>
              <a:rPr lang="en-US" dirty="0"/>
              <a:t>Review of some PEST details</a:t>
            </a:r>
          </a:p>
          <a:p>
            <a:pPr indent="-182880">
              <a:buFont typeface="Arial" panose="020B0604020202020204" pitchFamily="34" charset="0"/>
              <a:buChar char="•"/>
            </a:pPr>
            <a:r>
              <a:rPr lang="en-US" dirty="0"/>
              <a:t>PEST files</a:t>
            </a:r>
          </a:p>
          <a:p>
            <a:pPr indent="-182880">
              <a:buFont typeface="Arial" panose="020B0604020202020204" pitchFamily="34" charset="0"/>
              <a:buChar char="•"/>
            </a:pPr>
            <a:r>
              <a:rPr lang="en-US" dirty="0"/>
              <a:t>Executing PEST</a:t>
            </a:r>
          </a:p>
          <a:p>
            <a:pPr indent="-18288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 descr="Logo&#10;&#10;Description automatically generated with low confidence">
            <a:extLst>
              <a:ext uri="{FF2B5EF4-FFF2-40B4-BE49-F238E27FC236}">
                <a16:creationId xmlns:a16="http://schemas.microsoft.com/office/drawing/2014/main" id="{F0F3BC23-97F7-73D0-002E-0A1E3F08D6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18" t="36990" r="15591" b="38064"/>
          <a:stretch/>
        </p:blipFill>
        <p:spPr>
          <a:xfrm>
            <a:off x="0" y="6416887"/>
            <a:ext cx="1186543" cy="42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141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F5904-5A50-3589-E15C-E7320C416FF9}"/>
              </a:ext>
            </a:extLst>
          </p:cNvPr>
          <p:cNvSpPr txBox="1">
            <a:spLocks/>
          </p:cNvSpPr>
          <p:nvPr/>
        </p:nvSpPr>
        <p:spPr>
          <a:xfrm>
            <a:off x="565266" y="320040"/>
            <a:ext cx="8874009" cy="491120"/>
          </a:xfrm>
          <a:prstGeom prst="rect">
            <a:avLst/>
          </a:prstGeom>
        </p:spPr>
        <p:txBody>
          <a:bodyPr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312863" algn="l"/>
              </a:tabLst>
            </a:pPr>
            <a:r>
              <a:rPr lang="en-US" sz="4400" b="1" dirty="0"/>
              <a:t>Custom Utilities: </a:t>
            </a:r>
            <a:r>
              <a:rPr lang="en-US" sz="4400" b="1" dirty="0" err="1"/>
              <a:t>util_cell_pumping_alloc</a:t>
            </a:r>
            <a:endParaRPr lang="en-US" sz="4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81063C-BF0B-4BE9-0F65-F81E2FBD7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68" y="2747878"/>
            <a:ext cx="6185017" cy="35192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2BFF66-C2AF-7438-418D-C7E012FB9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2385" y="2747878"/>
            <a:ext cx="5299027" cy="3519202"/>
          </a:xfrm>
          <a:prstGeom prst="rect">
            <a:avLst/>
          </a:prstGeom>
        </p:spPr>
      </p:pic>
      <p:pic>
        <p:nvPicPr>
          <p:cNvPr id="6" name="Picture 5" descr="Logo&#10;&#10;Description automatically generated with low confidence">
            <a:extLst>
              <a:ext uri="{FF2B5EF4-FFF2-40B4-BE49-F238E27FC236}">
                <a16:creationId xmlns:a16="http://schemas.microsoft.com/office/drawing/2014/main" id="{F92DD9AC-2EEC-2957-A623-0F853F8180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18" t="36990" r="15591" b="38064"/>
          <a:stretch/>
        </p:blipFill>
        <p:spPr>
          <a:xfrm>
            <a:off x="23530" y="6423904"/>
            <a:ext cx="1207486" cy="43409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ACB4A1A-4FA9-7091-1F55-EB8418EAD962}"/>
              </a:ext>
            </a:extLst>
          </p:cNvPr>
          <p:cNvSpPr/>
          <p:nvPr/>
        </p:nvSpPr>
        <p:spPr>
          <a:xfrm>
            <a:off x="377369" y="3500283"/>
            <a:ext cx="1700814" cy="2766791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1DD7BF-B441-6913-2F08-62E3875CE4B3}"/>
              </a:ext>
            </a:extLst>
          </p:cNvPr>
          <p:cNvSpPr/>
          <p:nvPr/>
        </p:nvSpPr>
        <p:spPr>
          <a:xfrm>
            <a:off x="1995860" y="2781128"/>
            <a:ext cx="1513409" cy="3485946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D991ED-C7D9-DEAB-A352-8D80FB755EA2}"/>
              </a:ext>
            </a:extLst>
          </p:cNvPr>
          <p:cNvSpPr/>
          <p:nvPr/>
        </p:nvSpPr>
        <p:spPr>
          <a:xfrm>
            <a:off x="3580795" y="2747876"/>
            <a:ext cx="1421475" cy="3519201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81CB83-6AA7-4789-7B21-0B06224E982D}"/>
              </a:ext>
            </a:extLst>
          </p:cNvPr>
          <p:cNvSpPr/>
          <p:nvPr/>
        </p:nvSpPr>
        <p:spPr>
          <a:xfrm>
            <a:off x="5035827" y="2747875"/>
            <a:ext cx="1526558" cy="3519201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34825C-BD5F-6E85-CC01-97305A6BB937}"/>
              </a:ext>
            </a:extLst>
          </p:cNvPr>
          <p:cNvSpPr/>
          <p:nvPr/>
        </p:nvSpPr>
        <p:spPr>
          <a:xfrm>
            <a:off x="6579163" y="2747874"/>
            <a:ext cx="1350649" cy="2030603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0E2233-8D55-5389-36A0-6FE000D5422B}"/>
              </a:ext>
            </a:extLst>
          </p:cNvPr>
          <p:cNvSpPr/>
          <p:nvPr/>
        </p:nvSpPr>
        <p:spPr>
          <a:xfrm>
            <a:off x="6538439" y="4896465"/>
            <a:ext cx="1343793" cy="136078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65FEFA-4D35-DC25-303F-2164CF54B111}"/>
              </a:ext>
            </a:extLst>
          </p:cNvPr>
          <p:cNvSpPr/>
          <p:nvPr/>
        </p:nvSpPr>
        <p:spPr>
          <a:xfrm>
            <a:off x="7953758" y="2781128"/>
            <a:ext cx="3907653" cy="3485947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A9DC7D-20D1-71AC-87F4-5ECE1358E05E}"/>
              </a:ext>
            </a:extLst>
          </p:cNvPr>
          <p:cNvSpPr/>
          <p:nvPr/>
        </p:nvSpPr>
        <p:spPr>
          <a:xfrm>
            <a:off x="377367" y="2771290"/>
            <a:ext cx="1667259" cy="30363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163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35230A27-1553-42F8-99D7-829868E13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A772232D-B4D6-429F-B3D1-2D9891B85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D96C33-1CD5-2743-73E8-B9E7FB72D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266" y="320040"/>
            <a:ext cx="3969153" cy="1737360"/>
          </a:xfrm>
        </p:spPr>
        <p:txBody>
          <a:bodyPr anchor="ctr">
            <a:normAutofit/>
          </a:bodyPr>
          <a:lstStyle/>
          <a:p>
            <a:pPr>
              <a:tabLst>
                <a:tab pos="1312863" algn="l"/>
              </a:tabLst>
            </a:pPr>
            <a:r>
              <a:rPr lang="en-US" sz="4400" b="1" dirty="0"/>
              <a:t>Irrigated Lands: Entities</a:t>
            </a:r>
          </a:p>
        </p:txBody>
      </p:sp>
      <p:cxnSp>
        <p:nvCxnSpPr>
          <p:cNvPr id="7" name="Straight Connector 11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251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F4CF0E-4F82-AF6D-C440-649206BCCCC5}"/>
              </a:ext>
            </a:extLst>
          </p:cNvPr>
          <p:cNvSpPr txBox="1">
            <a:spLocks/>
          </p:cNvSpPr>
          <p:nvPr/>
        </p:nvSpPr>
        <p:spPr>
          <a:xfrm>
            <a:off x="574867" y="1919149"/>
            <a:ext cx="4075384" cy="4541391"/>
          </a:xfrm>
          <a:prstGeom prst="rect">
            <a:avLst/>
          </a:prstGeom>
        </p:spPr>
        <p:txBody>
          <a:bodyPr vert="horz" lIns="0" tIns="45720" rIns="0" bIns="45720" rtlCol="0" anchor="t" anchorCtr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82880">
              <a:buFont typeface="Calibri" panose="020F0502020204030204" pitchFamily="34" charset="0"/>
              <a:buChar char="•"/>
            </a:pPr>
            <a:r>
              <a:rPr lang="en-US" sz="1800" dirty="0"/>
              <a:t>Start with irrigation entities</a:t>
            </a:r>
          </a:p>
          <a:p>
            <a:pPr lvl="1">
              <a:buFont typeface="Calibri" panose="020F0502020204030204" pitchFamily="34" charset="0"/>
              <a:buChar char="•"/>
            </a:pPr>
            <a:r>
              <a:rPr lang="en-US" sz="1600" dirty="0"/>
              <a:t>Entity that is listed in diversion records</a:t>
            </a:r>
          </a:p>
          <a:p>
            <a:pPr lvl="1">
              <a:buFont typeface="Calibri" panose="020F0502020204030204" pitchFamily="34" charset="0"/>
              <a:buChar char="•"/>
            </a:pPr>
            <a:r>
              <a:rPr lang="en-US" sz="1600" dirty="0"/>
              <a:t>Almost match those of previous models</a:t>
            </a:r>
          </a:p>
          <a:p>
            <a:pPr lvl="1">
              <a:buFont typeface="Calibri" panose="020F0502020204030204" pitchFamily="34" charset="0"/>
              <a:buChar char="•"/>
            </a:pPr>
            <a:r>
              <a:rPr lang="en-US" sz="1600" dirty="0"/>
              <a:t>Boise project board of control subdivided</a:t>
            </a:r>
          </a:p>
          <a:p>
            <a:pPr lvl="1">
              <a:buFont typeface="Calibri" panose="020F0502020204030204" pitchFamily="34" charset="0"/>
              <a:buChar char="•"/>
            </a:pPr>
            <a:r>
              <a:rPr lang="en-US" sz="1600" dirty="0"/>
              <a:t>Black canyon</a:t>
            </a:r>
          </a:p>
          <a:p>
            <a:pPr lvl="1">
              <a:buFont typeface="Calibri" panose="020F0502020204030204" pitchFamily="34" charset="0"/>
              <a:buChar char="•"/>
            </a:pPr>
            <a:r>
              <a:rPr lang="en-US" sz="1600" dirty="0"/>
              <a:t>The </a:t>
            </a:r>
            <a:r>
              <a:rPr lang="en-US" sz="1600" i="1" dirty="0" err="1"/>
              <a:t>irrigation_entity.shp</a:t>
            </a:r>
            <a:r>
              <a:rPr lang="en-US" sz="1600" dirty="0"/>
              <a:t> shapefile has #’s and </a:t>
            </a:r>
            <a:r>
              <a:rPr lang="en-US" sz="1600" i="1" dirty="0"/>
              <a:t>irrigation_entity_names.csv </a:t>
            </a:r>
            <a:r>
              <a:rPr lang="en-US" sz="1600" dirty="0"/>
              <a:t>LUT has names</a:t>
            </a:r>
          </a:p>
          <a:p>
            <a:pPr>
              <a:buFont typeface="Calibri" panose="020F0502020204030204" pitchFamily="34" charset="0"/>
              <a:buChar char="•"/>
            </a:pPr>
            <a:r>
              <a:rPr lang="en-US" sz="1800" dirty="0"/>
              <a:t>Some are combined</a:t>
            </a:r>
          </a:p>
          <a:p>
            <a:pPr lvl="1">
              <a:buFont typeface="Calibri" panose="020F0502020204030204" pitchFamily="34" charset="0"/>
              <a:buChar char="•"/>
            </a:pPr>
            <a:r>
              <a:rPr lang="en-US" sz="1600" dirty="0"/>
              <a:t>The </a:t>
            </a:r>
            <a:r>
              <a:rPr lang="en-US" sz="1600" i="1" dirty="0"/>
              <a:t>misc-irrigation_districts_grouped.csv </a:t>
            </a:r>
            <a:r>
              <a:rPr lang="en-US" sz="1600" dirty="0"/>
              <a:t>LUT has new numbers of those combined</a:t>
            </a:r>
          </a:p>
          <a:p>
            <a:pPr lvl="1">
              <a:buFont typeface="Calibri" panose="020F0502020204030204" pitchFamily="34" charset="0"/>
              <a:buChar char="•"/>
            </a:pPr>
            <a:r>
              <a:rPr lang="en-US" sz="1600" dirty="0"/>
              <a:t>The original TS data is preserved (but unused) in input files for reference</a:t>
            </a:r>
          </a:p>
          <a:p>
            <a:pPr indent="-182880">
              <a:buFont typeface="Calibri" panose="020F0502020204030204" pitchFamily="34" charset="0"/>
              <a:buChar char="•"/>
            </a:pPr>
            <a:endParaRPr lang="en-US" sz="1800" dirty="0"/>
          </a:p>
          <a:p>
            <a:pPr lvl="1">
              <a:buFont typeface="Calibri" panose="020F0502020204030204" pitchFamily="34" charset="0"/>
              <a:buChar char="•"/>
            </a:pPr>
            <a:endParaRPr lang="en-US" sz="10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11" name="Picture 10" descr="Logo&#10;&#10;Description automatically generated with low confidence">
            <a:extLst>
              <a:ext uri="{FF2B5EF4-FFF2-40B4-BE49-F238E27FC236}">
                <a16:creationId xmlns:a16="http://schemas.microsoft.com/office/drawing/2014/main" id="{CF3DB277-7C9C-A426-2EF1-9FAE7F3DC9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18" t="36990" r="15591" b="38064"/>
          <a:stretch/>
        </p:blipFill>
        <p:spPr>
          <a:xfrm>
            <a:off x="311963" y="6065028"/>
            <a:ext cx="1259446" cy="4527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79594C4-C6ED-863C-EDD2-0737A264C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0543" y="506444"/>
            <a:ext cx="5234066" cy="595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76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35230A27-1553-42F8-99D7-829868E13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A772232D-B4D6-429F-B3D1-2D9891B85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D96C33-1CD5-2743-73E8-B9E7FB72D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266" y="320040"/>
            <a:ext cx="3969153" cy="1737360"/>
          </a:xfrm>
        </p:spPr>
        <p:txBody>
          <a:bodyPr anchor="ctr">
            <a:normAutofit/>
          </a:bodyPr>
          <a:lstStyle/>
          <a:p>
            <a:pPr>
              <a:tabLst>
                <a:tab pos="1312863" algn="l"/>
              </a:tabLst>
            </a:pPr>
            <a:r>
              <a:rPr lang="en-US" sz="4400" b="1" dirty="0"/>
              <a:t>Irrigated Lands Utility Files</a:t>
            </a:r>
          </a:p>
        </p:txBody>
      </p:sp>
      <p:cxnSp>
        <p:nvCxnSpPr>
          <p:cNvPr id="7" name="Straight Connector 11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251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F4CF0E-4F82-AF6D-C440-649206BCCCC5}"/>
              </a:ext>
            </a:extLst>
          </p:cNvPr>
          <p:cNvSpPr txBox="1">
            <a:spLocks/>
          </p:cNvSpPr>
          <p:nvPr/>
        </p:nvSpPr>
        <p:spPr>
          <a:xfrm>
            <a:off x="922022" y="1919150"/>
            <a:ext cx="3297700" cy="4127690"/>
          </a:xfrm>
          <a:prstGeom prst="rect">
            <a:avLst/>
          </a:prstGeom>
        </p:spPr>
        <p:txBody>
          <a:bodyPr vert="horz" lIns="0" tIns="45720" rIns="0" bIns="45720" rtlCol="0" anchor="t" anchorCtr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82880">
              <a:buFont typeface="Calibri" panose="020F0502020204030204" pitchFamily="34" charset="0"/>
              <a:buChar char="•"/>
            </a:pPr>
            <a:r>
              <a:rPr lang="en-US" sz="1600" dirty="0"/>
              <a:t>Volumetric Inputs:</a:t>
            </a:r>
          </a:p>
          <a:p>
            <a:pPr lvl="1">
              <a:buFont typeface="Calibri" panose="020F0502020204030204" pitchFamily="34" charset="0"/>
              <a:buChar char="•"/>
            </a:pPr>
            <a:r>
              <a:rPr lang="en-US" sz="1600" dirty="0"/>
              <a:t>Diversions</a:t>
            </a:r>
          </a:p>
          <a:p>
            <a:pPr lvl="1">
              <a:buFont typeface="Calibri" panose="020F0502020204030204" pitchFamily="34" charset="0"/>
              <a:buChar char="•"/>
            </a:pPr>
            <a:r>
              <a:rPr lang="en-US" sz="1600" dirty="0"/>
              <a:t>ET</a:t>
            </a:r>
          </a:p>
          <a:p>
            <a:pPr lvl="1">
              <a:buFont typeface="Calibri" panose="020F0502020204030204" pitchFamily="34" charset="0"/>
              <a:buChar char="•"/>
            </a:pPr>
            <a:r>
              <a:rPr lang="en-US" sz="1600" dirty="0"/>
              <a:t>Soil moisture</a:t>
            </a:r>
          </a:p>
          <a:p>
            <a:pPr lvl="1">
              <a:buFont typeface="Calibri" panose="020F0502020204030204" pitchFamily="34" charset="0"/>
              <a:buChar char="•"/>
            </a:pPr>
            <a:r>
              <a:rPr lang="en-US" sz="1600" dirty="0"/>
              <a:t>Measured municipal supply</a:t>
            </a:r>
          </a:p>
          <a:p>
            <a:pPr indent="-182880">
              <a:buFont typeface="Calibri" panose="020F0502020204030204" pitchFamily="34" charset="0"/>
              <a:buChar char="•"/>
            </a:pPr>
            <a:r>
              <a:rPr lang="en-US" sz="1600" dirty="0"/>
              <a:t>Parameters</a:t>
            </a:r>
          </a:p>
          <a:p>
            <a:pPr lvl="1">
              <a:buFont typeface="Calibri" panose="020F0502020204030204" pitchFamily="34" charset="0"/>
              <a:buChar char="•"/>
            </a:pPr>
            <a:r>
              <a:rPr lang="en-US" sz="1600" dirty="0"/>
              <a:t>Flux factors</a:t>
            </a:r>
          </a:p>
          <a:p>
            <a:pPr lvl="2">
              <a:buFont typeface="Calibri" panose="020F0502020204030204" pitchFamily="34" charset="0"/>
              <a:buChar char="•"/>
            </a:pPr>
            <a:r>
              <a:rPr lang="en-US" sz="1200" dirty="0"/>
              <a:t>ET, maximum excess infiltration, irrigation infiltration, canal leakage, steady-state factors, SW return</a:t>
            </a:r>
          </a:p>
          <a:p>
            <a:pPr lvl="1">
              <a:buFont typeface="Calibri" panose="020F0502020204030204" pitchFamily="34" charset="0"/>
              <a:buChar char="•"/>
            </a:pPr>
            <a:r>
              <a:rPr lang="en-US" sz="1600" dirty="0"/>
              <a:t>Canal leakage spatial distribution</a:t>
            </a:r>
          </a:p>
          <a:p>
            <a:pPr indent="-182880">
              <a:buFont typeface="Calibri" panose="020F0502020204030204" pitchFamily="34" charset="0"/>
              <a:buChar char="•"/>
            </a:pPr>
            <a:r>
              <a:rPr lang="en-US" sz="1600" dirty="0"/>
              <a:t>Time-series output files:</a:t>
            </a:r>
          </a:p>
          <a:p>
            <a:pPr lvl="1">
              <a:buFont typeface="Calibri" panose="020F0502020204030204" pitchFamily="34" charset="0"/>
              <a:buChar char="•"/>
            </a:pPr>
            <a:r>
              <a:rPr lang="en-US" sz="1600" dirty="0"/>
              <a:t>Irrigation pumping, irrigation infiltration, canal leakage</a:t>
            </a:r>
          </a:p>
          <a:p>
            <a:pPr indent="-182880">
              <a:buFont typeface="Calibri" panose="020F0502020204030204" pitchFamily="34" charset="0"/>
              <a:buChar char="•"/>
            </a:pPr>
            <a:endParaRPr lang="en-US" sz="1600" dirty="0"/>
          </a:p>
          <a:p>
            <a:pPr lvl="1">
              <a:buFont typeface="Calibri" panose="020F0502020204030204" pitchFamily="34" charset="0"/>
              <a:buChar char="•"/>
            </a:pPr>
            <a:endParaRPr lang="en-US" sz="900" dirty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11" name="Picture 10" descr="Logo&#10;&#10;Description automatically generated with low confidence">
            <a:extLst>
              <a:ext uri="{FF2B5EF4-FFF2-40B4-BE49-F238E27FC236}">
                <a16:creationId xmlns:a16="http://schemas.microsoft.com/office/drawing/2014/main" id="{CF3DB277-7C9C-A426-2EF1-9FAE7F3DC9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18" t="36990" r="15591" b="38064"/>
          <a:stretch/>
        </p:blipFill>
        <p:spPr>
          <a:xfrm>
            <a:off x="311963" y="6065028"/>
            <a:ext cx="1259446" cy="45277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3BB1BAF-1356-BAC6-3016-3E08A37AFA83}"/>
              </a:ext>
            </a:extLst>
          </p:cNvPr>
          <p:cNvSpPr/>
          <p:nvPr/>
        </p:nvSpPr>
        <p:spPr>
          <a:xfrm>
            <a:off x="5462665" y="2727471"/>
            <a:ext cx="1725446" cy="748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util_irr_lands</a:t>
            </a:r>
            <a:endParaRPr lang="en-US" dirty="0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D6DE2DFD-4CB8-62EC-70F9-7938FC66714E}"/>
              </a:ext>
            </a:extLst>
          </p:cNvPr>
          <p:cNvSpPr/>
          <p:nvPr/>
        </p:nvSpPr>
        <p:spPr>
          <a:xfrm>
            <a:off x="7886819" y="409800"/>
            <a:ext cx="3823736" cy="3130689"/>
          </a:xfrm>
          <a:prstGeom prst="parallelogram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B6DA9DF1-F748-C13A-BC68-EFE7502169C9}"/>
              </a:ext>
            </a:extLst>
          </p:cNvPr>
          <p:cNvSpPr/>
          <p:nvPr/>
        </p:nvSpPr>
        <p:spPr>
          <a:xfrm>
            <a:off x="4748791" y="409801"/>
            <a:ext cx="3545342" cy="1718657"/>
          </a:xfrm>
          <a:prstGeom prst="parallelogram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2378238C-950A-48D2-0BA8-538EF07B4126}"/>
              </a:ext>
            </a:extLst>
          </p:cNvPr>
          <p:cNvSpPr/>
          <p:nvPr/>
        </p:nvSpPr>
        <p:spPr>
          <a:xfrm>
            <a:off x="4435880" y="4007932"/>
            <a:ext cx="3543919" cy="2398428"/>
          </a:xfrm>
          <a:prstGeom prst="parallelogram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E4A8129D-9400-1162-E9D4-09EF4D317E0B}"/>
              </a:ext>
            </a:extLst>
          </p:cNvPr>
          <p:cNvSpPr/>
          <p:nvPr/>
        </p:nvSpPr>
        <p:spPr>
          <a:xfrm>
            <a:off x="8050484" y="3672090"/>
            <a:ext cx="2704105" cy="1450628"/>
          </a:xfrm>
          <a:prstGeom prst="parallelogram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wel</a:t>
            </a:r>
            <a:r>
              <a:rPr lang="en-US" dirty="0"/>
              <a:t> files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8FB71E-FD81-D49D-3011-3E7D9C74582C}"/>
              </a:ext>
            </a:extLst>
          </p:cNvPr>
          <p:cNvSpPr/>
          <p:nvPr/>
        </p:nvSpPr>
        <p:spPr>
          <a:xfrm>
            <a:off x="9439616" y="5658214"/>
            <a:ext cx="1725446" cy="748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MODFLOW</a:t>
            </a:r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77D21AC4-27B8-AA96-CB1F-940B703FB0BD}"/>
              </a:ext>
            </a:extLst>
          </p:cNvPr>
          <p:cNvSpPr/>
          <p:nvPr/>
        </p:nvSpPr>
        <p:spPr>
          <a:xfrm>
            <a:off x="10601344" y="3989094"/>
            <a:ext cx="1218422" cy="1045273"/>
          </a:xfrm>
          <a:prstGeom prst="parallelogram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mf files …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A1A2DDD2-C615-5AF9-DCCF-2AFDD2D39D98}"/>
              </a:ext>
            </a:extLst>
          </p:cNvPr>
          <p:cNvSpPr/>
          <p:nvPr/>
        </p:nvSpPr>
        <p:spPr>
          <a:xfrm rot="5400000">
            <a:off x="6191538" y="2355228"/>
            <a:ext cx="397042" cy="145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8508DEBA-3D4B-6759-F615-BA4B72639DED}"/>
              </a:ext>
            </a:extLst>
          </p:cNvPr>
          <p:cNvSpPr/>
          <p:nvPr/>
        </p:nvSpPr>
        <p:spPr>
          <a:xfrm rot="5400000">
            <a:off x="6191537" y="3689465"/>
            <a:ext cx="397042" cy="145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EF8871AD-E49B-F5F1-9469-7E3AA23CD451}"/>
              </a:ext>
            </a:extLst>
          </p:cNvPr>
          <p:cNvSpPr/>
          <p:nvPr/>
        </p:nvSpPr>
        <p:spPr>
          <a:xfrm rot="5400000">
            <a:off x="9534633" y="5348756"/>
            <a:ext cx="397042" cy="145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72CCA1F8-4D56-94C3-D8AD-09C147CEE7A3}"/>
              </a:ext>
            </a:extLst>
          </p:cNvPr>
          <p:cNvSpPr/>
          <p:nvPr/>
        </p:nvSpPr>
        <p:spPr>
          <a:xfrm rot="5400000">
            <a:off x="10787823" y="5317730"/>
            <a:ext cx="397042" cy="145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66C1B5F0-3150-DF6C-8470-41AF8505DC20}"/>
              </a:ext>
            </a:extLst>
          </p:cNvPr>
          <p:cNvSpPr/>
          <p:nvPr/>
        </p:nvSpPr>
        <p:spPr>
          <a:xfrm rot="10800000">
            <a:off x="7368115" y="2995458"/>
            <a:ext cx="397042" cy="145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8859BE57-DCB3-F93D-DE43-031727A72286}"/>
              </a:ext>
            </a:extLst>
          </p:cNvPr>
          <p:cNvSpPr/>
          <p:nvPr/>
        </p:nvSpPr>
        <p:spPr>
          <a:xfrm>
            <a:off x="7989323" y="4238540"/>
            <a:ext cx="198522" cy="117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263B18-91B2-567A-32C2-AE0A51E589C8}"/>
              </a:ext>
            </a:extLst>
          </p:cNvPr>
          <p:cNvSpPr/>
          <p:nvPr/>
        </p:nvSpPr>
        <p:spPr>
          <a:xfrm>
            <a:off x="7979799" y="3563680"/>
            <a:ext cx="3849482" cy="2954124"/>
          </a:xfrm>
          <a:prstGeom prst="rect">
            <a:avLst/>
          </a:prstGeom>
          <a:solidFill>
            <a:srgbClr val="FFFFFF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6E0FDD-217D-1C50-B881-237AB1AF4B19}"/>
              </a:ext>
            </a:extLst>
          </p:cNvPr>
          <p:cNvSpPr txBox="1"/>
          <p:nvPr/>
        </p:nvSpPr>
        <p:spPr>
          <a:xfrm>
            <a:off x="5105431" y="358140"/>
            <a:ext cx="114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Input files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9E3F06-7ED0-33AF-6937-8EF40F086BEE}"/>
              </a:ext>
            </a:extLst>
          </p:cNvPr>
          <p:cNvSpPr txBox="1"/>
          <p:nvPr/>
        </p:nvSpPr>
        <p:spPr>
          <a:xfrm>
            <a:off x="8659167" y="345985"/>
            <a:ext cx="1732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Parameter files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5A1123-BC9B-6AD3-459E-4678EB4DA8F8}"/>
              </a:ext>
            </a:extLst>
          </p:cNvPr>
          <p:cNvSpPr txBox="1"/>
          <p:nvPr/>
        </p:nvSpPr>
        <p:spPr>
          <a:xfrm>
            <a:off x="5038597" y="3987084"/>
            <a:ext cx="214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Time-series files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D55C9A0-1F91-32E4-5A32-73CC07515628}"/>
              </a:ext>
            </a:extLst>
          </p:cNvPr>
          <p:cNvGrpSpPr/>
          <p:nvPr/>
        </p:nvGrpSpPr>
        <p:grpSpPr>
          <a:xfrm>
            <a:off x="5893588" y="749680"/>
            <a:ext cx="1864778" cy="878080"/>
            <a:chOff x="6721023" y="2122344"/>
            <a:chExt cx="1864778" cy="878080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277BB7A7-9BD1-54E6-0A20-BF3C97D530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0606" b="82049"/>
            <a:stretch/>
          </p:blipFill>
          <p:spPr>
            <a:xfrm>
              <a:off x="6721024" y="2269294"/>
              <a:ext cx="1864701" cy="303416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4308BB96-B00D-DDCC-1AAB-15939E7E2A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96256"/>
            <a:stretch/>
          </p:blipFill>
          <p:spPr>
            <a:xfrm>
              <a:off x="6721100" y="2122344"/>
              <a:ext cx="1864701" cy="15466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6676ACE3-2990-39C8-E45F-4985B75A7E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4880" b="24645"/>
            <a:stretch/>
          </p:blipFill>
          <p:spPr>
            <a:xfrm>
              <a:off x="6721023" y="2567744"/>
              <a:ext cx="1864701" cy="432680"/>
            </a:xfrm>
            <a:prstGeom prst="rect">
              <a:avLst/>
            </a:prstGeom>
          </p:spPr>
        </p:pic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19AD1C46-34CB-81B5-704B-266FF5499A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892" b="7887"/>
          <a:stretch/>
        </p:blipFill>
        <p:spPr>
          <a:xfrm>
            <a:off x="5893587" y="1612341"/>
            <a:ext cx="1864701" cy="463472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2147D63C-994C-21DD-32A9-ADA802504B17}"/>
              </a:ext>
            </a:extLst>
          </p:cNvPr>
          <p:cNvGrpSpPr/>
          <p:nvPr/>
        </p:nvGrpSpPr>
        <p:grpSpPr>
          <a:xfrm>
            <a:off x="8908232" y="629878"/>
            <a:ext cx="1867951" cy="2872282"/>
            <a:chOff x="8972188" y="714745"/>
            <a:chExt cx="1867951" cy="2872282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233C69FE-898D-75E5-A295-D2B83D7994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92507"/>
            <a:stretch/>
          </p:blipFill>
          <p:spPr>
            <a:xfrm>
              <a:off x="8972188" y="3277532"/>
              <a:ext cx="1864701" cy="309495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BA65F0A3-4865-40CD-B5B0-E95C5BB818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4385" b="17624"/>
            <a:stretch/>
          </p:blipFill>
          <p:spPr>
            <a:xfrm>
              <a:off x="8975438" y="2944488"/>
              <a:ext cx="1864701" cy="330071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85696929-F2FE-E187-88D4-74B6F043D0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8" t="17332" r="-18" b="35510"/>
            <a:stretch/>
          </p:blipFill>
          <p:spPr>
            <a:xfrm>
              <a:off x="8972189" y="1009694"/>
              <a:ext cx="1864701" cy="1947861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1B8137B9-C74C-118E-437D-B0DCF24EB3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086" b="88568"/>
            <a:stretch/>
          </p:blipFill>
          <p:spPr>
            <a:xfrm>
              <a:off x="8972189" y="714745"/>
              <a:ext cx="1864701" cy="303416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96D4CBE-641D-7C1F-A6C8-E841D0207717}"/>
              </a:ext>
            </a:extLst>
          </p:cNvPr>
          <p:cNvGrpSpPr/>
          <p:nvPr/>
        </p:nvGrpSpPr>
        <p:grpSpPr>
          <a:xfrm>
            <a:off x="5239783" y="4780096"/>
            <a:ext cx="1962632" cy="854099"/>
            <a:chOff x="4587744" y="2724193"/>
            <a:chExt cx="1962632" cy="854099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D7AF96AA-BF40-4BFD-A14B-4009C8EFBD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66116"/>
            <a:stretch/>
          </p:blipFill>
          <p:spPr>
            <a:xfrm>
              <a:off x="4595557" y="2724193"/>
              <a:ext cx="1954819" cy="580247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5CBED9D2-66C1-5560-3899-19B5AD98A4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1991" b="41426"/>
            <a:stretch/>
          </p:blipFill>
          <p:spPr>
            <a:xfrm>
              <a:off x="4587744" y="3294320"/>
              <a:ext cx="1954819" cy="2839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96740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F5904-5A50-3589-E15C-E7320C416FF9}"/>
              </a:ext>
            </a:extLst>
          </p:cNvPr>
          <p:cNvSpPr txBox="1">
            <a:spLocks/>
          </p:cNvSpPr>
          <p:nvPr/>
        </p:nvSpPr>
        <p:spPr>
          <a:xfrm>
            <a:off x="565266" y="320040"/>
            <a:ext cx="8874009" cy="491120"/>
          </a:xfrm>
          <a:prstGeom prst="rect">
            <a:avLst/>
          </a:prstGeom>
        </p:spPr>
        <p:txBody>
          <a:bodyPr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312863" algn="l"/>
              </a:tabLst>
            </a:pPr>
            <a:r>
              <a:rPr lang="en-US" sz="4400" b="1" dirty="0"/>
              <a:t>Custom Utilities: </a:t>
            </a:r>
            <a:r>
              <a:rPr lang="en-US" sz="4400" b="1" dirty="0" err="1"/>
              <a:t>util_irr_lands</a:t>
            </a:r>
            <a:endParaRPr lang="en-US" sz="4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81063C-BF0B-4BE9-0F65-F81E2FBD7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68" y="2747878"/>
            <a:ext cx="6185017" cy="35192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2BFF66-C2AF-7438-418D-C7E012FB9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2385" y="2747878"/>
            <a:ext cx="5299027" cy="3519202"/>
          </a:xfrm>
          <a:prstGeom prst="rect">
            <a:avLst/>
          </a:prstGeom>
        </p:spPr>
      </p:pic>
      <p:pic>
        <p:nvPicPr>
          <p:cNvPr id="6" name="Picture 5" descr="Logo&#10;&#10;Description automatically generated with low confidence">
            <a:extLst>
              <a:ext uri="{FF2B5EF4-FFF2-40B4-BE49-F238E27FC236}">
                <a16:creationId xmlns:a16="http://schemas.microsoft.com/office/drawing/2014/main" id="{F92DD9AC-2EEC-2957-A623-0F853F8180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18" t="36990" r="15591" b="38064"/>
          <a:stretch/>
        </p:blipFill>
        <p:spPr>
          <a:xfrm>
            <a:off x="23530" y="6423904"/>
            <a:ext cx="1207486" cy="43409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ACB4A1A-4FA9-7091-1F55-EB8418EAD962}"/>
              </a:ext>
            </a:extLst>
          </p:cNvPr>
          <p:cNvSpPr/>
          <p:nvPr/>
        </p:nvSpPr>
        <p:spPr>
          <a:xfrm>
            <a:off x="377369" y="2747879"/>
            <a:ext cx="1700814" cy="776718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1DD7BF-B441-6913-2F08-62E3875CE4B3}"/>
              </a:ext>
            </a:extLst>
          </p:cNvPr>
          <p:cNvSpPr/>
          <p:nvPr/>
        </p:nvSpPr>
        <p:spPr>
          <a:xfrm>
            <a:off x="2078183" y="2987294"/>
            <a:ext cx="1421475" cy="3279786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D991ED-C7D9-DEAB-A352-8D80FB755EA2}"/>
              </a:ext>
            </a:extLst>
          </p:cNvPr>
          <p:cNvSpPr/>
          <p:nvPr/>
        </p:nvSpPr>
        <p:spPr>
          <a:xfrm>
            <a:off x="3580795" y="2747876"/>
            <a:ext cx="1421475" cy="3519201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81CB83-6AA7-4789-7B21-0B06224E982D}"/>
              </a:ext>
            </a:extLst>
          </p:cNvPr>
          <p:cNvSpPr/>
          <p:nvPr/>
        </p:nvSpPr>
        <p:spPr>
          <a:xfrm>
            <a:off x="5035827" y="2747875"/>
            <a:ext cx="1526558" cy="3519201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34825C-BD5F-6E85-CC01-97305A6BB937}"/>
              </a:ext>
            </a:extLst>
          </p:cNvPr>
          <p:cNvSpPr/>
          <p:nvPr/>
        </p:nvSpPr>
        <p:spPr>
          <a:xfrm>
            <a:off x="6579163" y="2747875"/>
            <a:ext cx="1350649" cy="214001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0E2233-8D55-5389-36A0-6FE000D5422B}"/>
              </a:ext>
            </a:extLst>
          </p:cNvPr>
          <p:cNvSpPr/>
          <p:nvPr/>
        </p:nvSpPr>
        <p:spPr>
          <a:xfrm>
            <a:off x="6538439" y="5004261"/>
            <a:ext cx="1343793" cy="1262815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65FEFA-4D35-DC25-303F-2164CF54B111}"/>
              </a:ext>
            </a:extLst>
          </p:cNvPr>
          <p:cNvSpPr/>
          <p:nvPr/>
        </p:nvSpPr>
        <p:spPr>
          <a:xfrm>
            <a:off x="7953758" y="2781128"/>
            <a:ext cx="3907653" cy="3485947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906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53C1FD-8C4E-B9A8-04AF-26563F979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Parameter Estimation  Files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22C8A-97BF-351C-D92B-0357140EE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051" y="5225240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PEST &amp; utilities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Logo&#10;&#10;Description automatically generated with low confidence">
            <a:extLst>
              <a:ext uri="{FF2B5EF4-FFF2-40B4-BE49-F238E27FC236}">
                <a16:creationId xmlns:a16="http://schemas.microsoft.com/office/drawing/2014/main" id="{B2BA30C2-2FC9-ED48-EAF1-7C6FCC7BAA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18" t="36990" r="15591" b="38064"/>
          <a:stretch/>
        </p:blipFill>
        <p:spPr>
          <a:xfrm>
            <a:off x="0" y="6416887"/>
            <a:ext cx="1186543" cy="42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2963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8A4ED-FF3C-4E35-F0A6-2512EF84F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Parameter Estimation Files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67C3E-BDBF-6431-19E2-EE3DCAEE7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182880">
              <a:buFont typeface="Arial" panose="020B0604020202020204" pitchFamily="34" charset="0"/>
              <a:buChar char="•"/>
            </a:pPr>
            <a:r>
              <a:rPr lang="en-US" dirty="0"/>
              <a:t>PEST Control file</a:t>
            </a:r>
          </a:p>
          <a:p>
            <a:pPr indent="-182880">
              <a:buFont typeface="Arial" panose="020B0604020202020204" pitchFamily="34" charset="0"/>
              <a:buChar char="•"/>
            </a:pPr>
            <a:r>
              <a:rPr lang="en-US" dirty="0"/>
              <a:t>Files for PEST I/O </a:t>
            </a:r>
          </a:p>
          <a:p>
            <a:pPr indent="-182880">
              <a:buFont typeface="Arial" panose="020B0604020202020204" pitchFamily="34" charset="0"/>
              <a:buChar char="•"/>
            </a:pPr>
            <a:r>
              <a:rPr lang="en-US" dirty="0"/>
              <a:t>Post-processing utilities</a:t>
            </a:r>
          </a:p>
          <a:p>
            <a:pPr indent="-182880">
              <a:buFont typeface="Arial" panose="020B0604020202020204" pitchFamily="34" charset="0"/>
              <a:buChar char="•"/>
            </a:pPr>
            <a:r>
              <a:rPr lang="en-US" dirty="0"/>
              <a:t>PEST output files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indent="-18288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 descr="Logo&#10;&#10;Description automatically generated with low confidence">
            <a:extLst>
              <a:ext uri="{FF2B5EF4-FFF2-40B4-BE49-F238E27FC236}">
                <a16:creationId xmlns:a16="http://schemas.microsoft.com/office/drawing/2014/main" id="{3B812A4E-4A85-0FCD-BAD2-03ED1C5B28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18" t="36990" r="15591" b="38064"/>
          <a:stretch/>
        </p:blipFill>
        <p:spPr>
          <a:xfrm>
            <a:off x="0" y="6416887"/>
            <a:ext cx="1186543" cy="42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929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F5904-5A50-3589-E15C-E7320C416FF9}"/>
              </a:ext>
            </a:extLst>
          </p:cNvPr>
          <p:cNvSpPr txBox="1">
            <a:spLocks/>
          </p:cNvSpPr>
          <p:nvPr/>
        </p:nvSpPr>
        <p:spPr>
          <a:xfrm>
            <a:off x="565266" y="320040"/>
            <a:ext cx="8874009" cy="491120"/>
          </a:xfrm>
          <a:prstGeom prst="rect">
            <a:avLst/>
          </a:prstGeom>
        </p:spPr>
        <p:txBody>
          <a:bodyPr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312863" algn="l"/>
              </a:tabLst>
            </a:pPr>
            <a:r>
              <a:rPr lang="en-US" sz="4400" b="1" dirty="0"/>
              <a:t>Parameter Estimation Files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81063C-BF0B-4BE9-0F65-F81E2FBD7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68" y="2747878"/>
            <a:ext cx="6185017" cy="35192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2BFF66-C2AF-7438-418D-C7E012FB9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2385" y="2747878"/>
            <a:ext cx="5299027" cy="3519202"/>
          </a:xfrm>
          <a:prstGeom prst="rect">
            <a:avLst/>
          </a:prstGeom>
        </p:spPr>
      </p:pic>
      <p:pic>
        <p:nvPicPr>
          <p:cNvPr id="6" name="Picture 5" descr="Logo&#10;&#10;Description automatically generated with low confidence">
            <a:extLst>
              <a:ext uri="{FF2B5EF4-FFF2-40B4-BE49-F238E27FC236}">
                <a16:creationId xmlns:a16="http://schemas.microsoft.com/office/drawing/2014/main" id="{F92DD9AC-2EEC-2957-A623-0F853F8180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18" t="36990" r="15591" b="38064"/>
          <a:stretch/>
        </p:blipFill>
        <p:spPr>
          <a:xfrm>
            <a:off x="23530" y="6423904"/>
            <a:ext cx="1207486" cy="43409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5902627-51B5-C373-8176-8F57C66A1BDF}"/>
              </a:ext>
            </a:extLst>
          </p:cNvPr>
          <p:cNvSpPr/>
          <p:nvPr/>
        </p:nvSpPr>
        <p:spPr>
          <a:xfrm>
            <a:off x="377369" y="3067141"/>
            <a:ext cx="1700813" cy="625094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648829-242C-FB6D-3611-8D6861D506F9}"/>
              </a:ext>
            </a:extLst>
          </p:cNvPr>
          <p:cNvSpPr/>
          <p:nvPr/>
        </p:nvSpPr>
        <p:spPr>
          <a:xfrm>
            <a:off x="377369" y="3809511"/>
            <a:ext cx="1700813" cy="319144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FA8F2D-43B3-69BD-F0B7-6D300A24F96C}"/>
              </a:ext>
            </a:extLst>
          </p:cNvPr>
          <p:cNvSpPr/>
          <p:nvPr/>
        </p:nvSpPr>
        <p:spPr>
          <a:xfrm>
            <a:off x="377369" y="4252859"/>
            <a:ext cx="1700813" cy="97468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9735BF-E167-DF12-3E51-0E9E2F3A9880}"/>
              </a:ext>
            </a:extLst>
          </p:cNvPr>
          <p:cNvSpPr/>
          <p:nvPr/>
        </p:nvSpPr>
        <p:spPr>
          <a:xfrm>
            <a:off x="377369" y="4474531"/>
            <a:ext cx="1700813" cy="97468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9A0D8C-7EE2-35F9-52CC-DF082BFEE064}"/>
              </a:ext>
            </a:extLst>
          </p:cNvPr>
          <p:cNvSpPr/>
          <p:nvPr/>
        </p:nvSpPr>
        <p:spPr>
          <a:xfrm>
            <a:off x="377369" y="4677669"/>
            <a:ext cx="1700813" cy="97468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E2A4CB-F16C-D4E9-AE7B-7C340DE5C2CD}"/>
              </a:ext>
            </a:extLst>
          </p:cNvPr>
          <p:cNvSpPr/>
          <p:nvPr/>
        </p:nvSpPr>
        <p:spPr>
          <a:xfrm>
            <a:off x="377369" y="4883227"/>
            <a:ext cx="1700813" cy="2291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B30949-916F-1D38-9013-DDBEB963CE7E}"/>
              </a:ext>
            </a:extLst>
          </p:cNvPr>
          <p:cNvSpPr/>
          <p:nvPr/>
        </p:nvSpPr>
        <p:spPr>
          <a:xfrm>
            <a:off x="377369" y="5207473"/>
            <a:ext cx="1700813" cy="82459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F11AB9-FBA8-4AEE-342D-BC9DD0BB8E39}"/>
              </a:ext>
            </a:extLst>
          </p:cNvPr>
          <p:cNvSpPr/>
          <p:nvPr/>
        </p:nvSpPr>
        <p:spPr>
          <a:xfrm>
            <a:off x="2078182" y="2768750"/>
            <a:ext cx="1433945" cy="82459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354E5A2-7C1E-3D30-AF2F-D2B6F2049ABE}"/>
              </a:ext>
            </a:extLst>
          </p:cNvPr>
          <p:cNvSpPr/>
          <p:nvPr/>
        </p:nvSpPr>
        <p:spPr>
          <a:xfrm>
            <a:off x="377367" y="5399852"/>
            <a:ext cx="1700813" cy="434095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2EBDDA-588E-ED4E-87C8-D8CE05CA698C}"/>
              </a:ext>
            </a:extLst>
          </p:cNvPr>
          <p:cNvSpPr/>
          <p:nvPr/>
        </p:nvSpPr>
        <p:spPr>
          <a:xfrm>
            <a:off x="377367" y="5940180"/>
            <a:ext cx="1700813" cy="330415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C781CB-C126-2011-C6B9-D69BFCBA01D9}"/>
              </a:ext>
            </a:extLst>
          </p:cNvPr>
          <p:cNvSpPr/>
          <p:nvPr/>
        </p:nvSpPr>
        <p:spPr>
          <a:xfrm>
            <a:off x="2078182" y="3001915"/>
            <a:ext cx="1433945" cy="82459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6F175F-47A3-D12A-E2C2-FA2B9477A47A}"/>
              </a:ext>
            </a:extLst>
          </p:cNvPr>
          <p:cNvSpPr/>
          <p:nvPr/>
        </p:nvSpPr>
        <p:spPr>
          <a:xfrm>
            <a:off x="2078182" y="3202041"/>
            <a:ext cx="1433945" cy="82459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4731280-361F-3773-615F-326F3AD32C8A}"/>
              </a:ext>
            </a:extLst>
          </p:cNvPr>
          <p:cNvSpPr/>
          <p:nvPr/>
        </p:nvSpPr>
        <p:spPr>
          <a:xfrm>
            <a:off x="2078182" y="3414924"/>
            <a:ext cx="1433945" cy="401515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80099C-B546-3202-0EC9-5D6A8D10F7BF}"/>
              </a:ext>
            </a:extLst>
          </p:cNvPr>
          <p:cNvSpPr/>
          <p:nvPr/>
        </p:nvSpPr>
        <p:spPr>
          <a:xfrm>
            <a:off x="2035931" y="4025443"/>
            <a:ext cx="1433945" cy="840521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28B6E77-2680-123C-547E-0C095FD36604}"/>
              </a:ext>
            </a:extLst>
          </p:cNvPr>
          <p:cNvSpPr/>
          <p:nvPr/>
        </p:nvSpPr>
        <p:spPr>
          <a:xfrm>
            <a:off x="2035930" y="4990168"/>
            <a:ext cx="1433945" cy="1276912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F566C6-2FFD-F3D5-6E2B-DD699AAEA57F}"/>
              </a:ext>
            </a:extLst>
          </p:cNvPr>
          <p:cNvSpPr/>
          <p:nvPr/>
        </p:nvSpPr>
        <p:spPr>
          <a:xfrm>
            <a:off x="3561059" y="2776468"/>
            <a:ext cx="1433945" cy="638456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B2ED24-18F3-59A5-B715-3A02C07AA9C4}"/>
              </a:ext>
            </a:extLst>
          </p:cNvPr>
          <p:cNvSpPr/>
          <p:nvPr/>
        </p:nvSpPr>
        <p:spPr>
          <a:xfrm>
            <a:off x="3568325" y="3514942"/>
            <a:ext cx="1433945" cy="191147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04DC817-8629-0990-0C17-D0AA79A02E98}"/>
              </a:ext>
            </a:extLst>
          </p:cNvPr>
          <p:cNvSpPr/>
          <p:nvPr/>
        </p:nvSpPr>
        <p:spPr>
          <a:xfrm>
            <a:off x="3568325" y="3834296"/>
            <a:ext cx="1433945" cy="191147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D27E35D-231E-B063-2858-E0DD7D12F596}"/>
              </a:ext>
            </a:extLst>
          </p:cNvPr>
          <p:cNvSpPr/>
          <p:nvPr/>
        </p:nvSpPr>
        <p:spPr>
          <a:xfrm>
            <a:off x="3512127" y="4144941"/>
            <a:ext cx="1433945" cy="401515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9D89EFC-59D1-4369-D9FE-D8AF13F602F8}"/>
              </a:ext>
            </a:extLst>
          </p:cNvPr>
          <p:cNvSpPr/>
          <p:nvPr/>
        </p:nvSpPr>
        <p:spPr>
          <a:xfrm>
            <a:off x="3561058" y="4667001"/>
            <a:ext cx="1525130" cy="325893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3908C57-5E47-3394-B66F-9F3A23DD90BA}"/>
              </a:ext>
            </a:extLst>
          </p:cNvPr>
          <p:cNvSpPr/>
          <p:nvPr/>
        </p:nvSpPr>
        <p:spPr>
          <a:xfrm>
            <a:off x="3568325" y="5096613"/>
            <a:ext cx="1525130" cy="843567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4619A69-D863-E0FA-A5E4-D640135742F5}"/>
              </a:ext>
            </a:extLst>
          </p:cNvPr>
          <p:cNvSpPr/>
          <p:nvPr/>
        </p:nvSpPr>
        <p:spPr>
          <a:xfrm>
            <a:off x="3427623" y="6057753"/>
            <a:ext cx="1700813" cy="82459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7213FBB-2F6F-2698-0BF5-F62E269CA591}"/>
              </a:ext>
            </a:extLst>
          </p:cNvPr>
          <p:cNvSpPr/>
          <p:nvPr/>
        </p:nvSpPr>
        <p:spPr>
          <a:xfrm>
            <a:off x="5034325" y="2872659"/>
            <a:ext cx="1525130" cy="967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387EE9C-05CB-4F68-3E78-12F08688464D}"/>
              </a:ext>
            </a:extLst>
          </p:cNvPr>
          <p:cNvSpPr/>
          <p:nvPr/>
        </p:nvSpPr>
        <p:spPr>
          <a:xfrm>
            <a:off x="5079508" y="3084798"/>
            <a:ext cx="1525130" cy="967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641544C-4280-FF71-76E8-87D0717F8ABF}"/>
              </a:ext>
            </a:extLst>
          </p:cNvPr>
          <p:cNvSpPr/>
          <p:nvPr/>
        </p:nvSpPr>
        <p:spPr>
          <a:xfrm>
            <a:off x="5079508" y="3306279"/>
            <a:ext cx="1525130" cy="1067008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4FFB08A-2FAA-4238-5027-F22999FDCC9C}"/>
              </a:ext>
            </a:extLst>
          </p:cNvPr>
          <p:cNvSpPr/>
          <p:nvPr/>
        </p:nvSpPr>
        <p:spPr>
          <a:xfrm>
            <a:off x="5107217" y="5728854"/>
            <a:ext cx="1452238" cy="538225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50300A6-79BD-A153-FE41-4E11DF0858BB}"/>
              </a:ext>
            </a:extLst>
          </p:cNvPr>
          <p:cNvSpPr/>
          <p:nvPr/>
        </p:nvSpPr>
        <p:spPr>
          <a:xfrm>
            <a:off x="6520133" y="4572000"/>
            <a:ext cx="1452238" cy="524614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5C22A57-3790-F994-6520-94BA66741781}"/>
              </a:ext>
            </a:extLst>
          </p:cNvPr>
          <p:cNvSpPr/>
          <p:nvPr/>
        </p:nvSpPr>
        <p:spPr>
          <a:xfrm>
            <a:off x="10778836" y="2990328"/>
            <a:ext cx="1082576" cy="715762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4B78983-FDD5-6AEA-3C8E-FE11E121D637}"/>
              </a:ext>
            </a:extLst>
          </p:cNvPr>
          <p:cNvSpPr/>
          <p:nvPr/>
        </p:nvSpPr>
        <p:spPr>
          <a:xfrm>
            <a:off x="396007" y="2772130"/>
            <a:ext cx="1700813" cy="206566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10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53C1FD-8C4E-B9A8-04AF-26563F979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MODFLOW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Logo&#10;&#10;Description automatically generated with low confidence">
            <a:extLst>
              <a:ext uri="{FF2B5EF4-FFF2-40B4-BE49-F238E27FC236}">
                <a16:creationId xmlns:a16="http://schemas.microsoft.com/office/drawing/2014/main" id="{4AD1981D-859A-2913-3945-C304928DD5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18" t="36990" r="15591" b="38064"/>
          <a:stretch/>
        </p:blipFill>
        <p:spPr>
          <a:xfrm>
            <a:off x="0" y="6416887"/>
            <a:ext cx="1186543" cy="42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861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35230A27-1553-42F8-99D7-829868E13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A772232D-B4D6-429F-B3D1-2D9891B85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D96C33-1CD5-2743-73E8-B9E7FB72D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266" y="320040"/>
            <a:ext cx="3969153" cy="1737360"/>
          </a:xfrm>
        </p:spPr>
        <p:txBody>
          <a:bodyPr anchor="ctr">
            <a:normAutofit/>
          </a:bodyPr>
          <a:lstStyle/>
          <a:p>
            <a:r>
              <a:rPr lang="en-US" sz="4400" b="1"/>
              <a:t>MODFLOW 6</a:t>
            </a:r>
            <a:endParaRPr lang="en-US" sz="4400" b="1" dirty="0"/>
          </a:p>
        </p:txBody>
      </p:sp>
      <p:cxnSp>
        <p:nvCxnSpPr>
          <p:cNvPr id="7" name="Straight Connector 11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251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F4CF0E-4F82-AF6D-C440-649206BCCCC5}"/>
              </a:ext>
            </a:extLst>
          </p:cNvPr>
          <p:cNvSpPr txBox="1">
            <a:spLocks/>
          </p:cNvSpPr>
          <p:nvPr/>
        </p:nvSpPr>
        <p:spPr>
          <a:xfrm>
            <a:off x="922022" y="1919150"/>
            <a:ext cx="3297700" cy="4127690"/>
          </a:xfrm>
          <a:prstGeom prst="rect">
            <a:avLst/>
          </a:prstGeom>
        </p:spPr>
        <p:txBody>
          <a:bodyPr vert="horz" lIns="0" tIns="45720" rIns="0" bIns="45720" rtlCol="0" anchor="t" anchorCtr="0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82880">
              <a:buFont typeface="Calibri" panose="020F0502020204030204" pitchFamily="34" charset="0"/>
              <a:buChar char="•"/>
            </a:pPr>
            <a:r>
              <a:rPr lang="en-US" sz="1800" dirty="0"/>
              <a:t>Latest version</a:t>
            </a:r>
          </a:p>
          <a:p>
            <a:pPr indent="-182880">
              <a:buFont typeface="Calibri" panose="020F0502020204030204" pitchFamily="34" charset="0"/>
              <a:buChar char="•"/>
            </a:pPr>
            <a:r>
              <a:rPr lang="en-US" sz="1800" dirty="0"/>
              <a:t>Grid options</a:t>
            </a:r>
          </a:p>
          <a:p>
            <a:pPr lvl="1">
              <a:buFont typeface="Calibri" panose="020F0502020204030204" pitchFamily="34" charset="0"/>
              <a:buChar char="•"/>
            </a:pPr>
            <a:r>
              <a:rPr lang="en-US" sz="1600" dirty="0"/>
              <a:t>Structured</a:t>
            </a:r>
          </a:p>
          <a:p>
            <a:pPr lvl="1">
              <a:buFont typeface="Calibri" panose="020F0502020204030204" pitchFamily="34" charset="0"/>
              <a:buChar char="•"/>
            </a:pPr>
            <a:r>
              <a:rPr lang="en-US" sz="1600" dirty="0"/>
              <a:t>Layered unstructured</a:t>
            </a:r>
          </a:p>
          <a:p>
            <a:pPr lvl="1">
              <a:buFont typeface="Calibri" panose="020F0502020204030204" pitchFamily="34" charset="0"/>
              <a:buChar char="•"/>
            </a:pPr>
            <a:r>
              <a:rPr lang="en-US" sz="1600" dirty="0"/>
              <a:t>Fully unstructured</a:t>
            </a:r>
            <a:endParaRPr lang="en-US" sz="1800" dirty="0"/>
          </a:p>
          <a:p>
            <a:pPr indent="-182880">
              <a:buFont typeface="Calibri" panose="020F0502020204030204" pitchFamily="34" charset="0"/>
              <a:buChar char="•"/>
            </a:pPr>
            <a:r>
              <a:rPr lang="en-US" sz="1800" dirty="0"/>
              <a:t>Can ‘pinch’ layers, connect layers through inactive intermediate layer cells</a:t>
            </a:r>
          </a:p>
          <a:p>
            <a:pPr indent="-182880">
              <a:buFont typeface="Calibri" panose="020F0502020204030204" pitchFamily="34" charset="0"/>
              <a:buChar char="•"/>
            </a:pPr>
            <a:r>
              <a:rPr lang="en-US" sz="1800" dirty="0"/>
              <a:t>Multiple stress package files in same model</a:t>
            </a:r>
          </a:p>
          <a:p>
            <a:pPr indent="-182880">
              <a:buFont typeface="Calibri" panose="020F0502020204030204" pitchFamily="34" charset="0"/>
              <a:buChar char="•"/>
            </a:pPr>
            <a:r>
              <a:rPr lang="en-US" sz="1800" dirty="0"/>
              <a:t>Minor change in package availability</a:t>
            </a:r>
          </a:p>
          <a:p>
            <a:pPr indent="-182880">
              <a:buFont typeface="Calibri" panose="020F0502020204030204" pitchFamily="34" charset="0"/>
              <a:buChar char="•"/>
            </a:pPr>
            <a:r>
              <a:rPr lang="en-US" sz="1800" dirty="0"/>
              <a:t>Different input structure</a:t>
            </a:r>
          </a:p>
          <a:p>
            <a:pPr lvl="1">
              <a:buFont typeface="Calibri" panose="020F0502020204030204" pitchFamily="34" charset="0"/>
              <a:buChar char="•"/>
            </a:pPr>
            <a:r>
              <a:rPr lang="en-US" sz="1600" dirty="0"/>
              <a:t>Including tabular time-series files</a:t>
            </a:r>
          </a:p>
          <a:p>
            <a:pPr indent="-182880">
              <a:buFont typeface="Calibri" panose="020F0502020204030204" pitchFamily="34" charset="0"/>
              <a:buChar char="•"/>
            </a:pPr>
            <a:r>
              <a:rPr lang="en-US" sz="1800" dirty="0"/>
              <a:t>Simulation versus groundwater flow model</a:t>
            </a:r>
          </a:p>
          <a:p>
            <a:pPr lvl="1">
              <a:buFont typeface="Calibri" panose="020F0502020204030204" pitchFamily="34" charset="0"/>
              <a:buChar char="•"/>
            </a:pPr>
            <a:r>
              <a:rPr lang="en-US" sz="1600" dirty="0"/>
              <a:t>Can have multiple models tightly coupled</a:t>
            </a:r>
          </a:p>
          <a:p>
            <a:pPr indent="-182880">
              <a:buFont typeface="Calibri" panose="020F0502020204030204" pitchFamily="34" charset="0"/>
              <a:buChar char="•"/>
            </a:pPr>
            <a:endParaRPr lang="en-US" sz="1600" dirty="0"/>
          </a:p>
          <a:p>
            <a:pPr indent="-182880">
              <a:buFont typeface="Calibri" panose="020F0502020204030204" pitchFamily="34" charset="0"/>
              <a:buChar char="•"/>
            </a:pPr>
            <a:endParaRPr lang="en-US" sz="1800" dirty="0"/>
          </a:p>
        </p:txBody>
      </p:sp>
      <p:pic>
        <p:nvPicPr>
          <p:cNvPr id="11" name="Picture 10" descr="Logo&#10;&#10;Description automatically generated with low confidence">
            <a:extLst>
              <a:ext uri="{FF2B5EF4-FFF2-40B4-BE49-F238E27FC236}">
                <a16:creationId xmlns:a16="http://schemas.microsoft.com/office/drawing/2014/main" id="{CF3DB277-7C9C-A426-2EF1-9FAE7F3DC9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18" t="36990" r="15591" b="38064"/>
          <a:stretch/>
        </p:blipFill>
        <p:spPr>
          <a:xfrm>
            <a:off x="311963" y="6065028"/>
            <a:ext cx="1259446" cy="45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014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35230A27-1553-42F8-99D7-829868E13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A772232D-B4D6-429F-B3D1-2D9891B85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D96C33-1CD5-2743-73E8-B9E7FB72D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266" y="320040"/>
            <a:ext cx="3969153" cy="1737360"/>
          </a:xfrm>
        </p:spPr>
        <p:txBody>
          <a:bodyPr anchor="ctr">
            <a:normAutofit/>
          </a:bodyPr>
          <a:lstStyle/>
          <a:p>
            <a:r>
              <a:rPr lang="en-US" sz="4400" b="1"/>
              <a:t>MODFLOW 6</a:t>
            </a:r>
            <a:endParaRPr lang="en-US" sz="4400" b="1" dirty="0"/>
          </a:p>
        </p:txBody>
      </p:sp>
      <p:cxnSp>
        <p:nvCxnSpPr>
          <p:cNvPr id="7" name="Straight Connector 11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251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F4CF0E-4F82-AF6D-C440-649206BCCCC5}"/>
              </a:ext>
            </a:extLst>
          </p:cNvPr>
          <p:cNvSpPr txBox="1">
            <a:spLocks/>
          </p:cNvSpPr>
          <p:nvPr/>
        </p:nvSpPr>
        <p:spPr>
          <a:xfrm>
            <a:off x="922022" y="1919150"/>
            <a:ext cx="3297700" cy="4127690"/>
          </a:xfrm>
          <a:prstGeom prst="rect">
            <a:avLst/>
          </a:prstGeom>
        </p:spPr>
        <p:txBody>
          <a:bodyPr vert="horz" lIns="0" tIns="45720" rIns="0" bIns="45720" rtlCol="0" anchor="t" anchorCtr="0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82880">
              <a:buFont typeface="Calibri" panose="020F0502020204030204" pitchFamily="34" charset="0"/>
              <a:buChar char="•"/>
            </a:pPr>
            <a:r>
              <a:rPr lang="en-US" sz="1800" dirty="0"/>
              <a:t>Latest version</a:t>
            </a:r>
          </a:p>
          <a:p>
            <a:pPr indent="-182880">
              <a:buFont typeface="Calibri" panose="020F0502020204030204" pitchFamily="34" charset="0"/>
              <a:buChar char="•"/>
            </a:pPr>
            <a:r>
              <a:rPr lang="en-US" sz="1800" b="1" dirty="0"/>
              <a:t>Grid options</a:t>
            </a:r>
          </a:p>
          <a:p>
            <a:pPr lvl="1">
              <a:buFont typeface="Calibri" panose="020F0502020204030204" pitchFamily="34" charset="0"/>
              <a:buChar char="•"/>
            </a:pPr>
            <a:r>
              <a:rPr lang="en-US" sz="1600" b="1" dirty="0"/>
              <a:t>Structured</a:t>
            </a:r>
          </a:p>
          <a:p>
            <a:pPr lvl="1">
              <a:buFont typeface="Calibri" panose="020F0502020204030204" pitchFamily="34" charset="0"/>
              <a:buChar char="•"/>
            </a:pPr>
            <a:r>
              <a:rPr lang="en-US" sz="1600" b="1" dirty="0"/>
              <a:t>Layered unstructured</a:t>
            </a:r>
          </a:p>
          <a:p>
            <a:pPr lvl="1">
              <a:buFont typeface="Calibri" panose="020F0502020204030204" pitchFamily="34" charset="0"/>
              <a:buChar char="•"/>
            </a:pPr>
            <a:r>
              <a:rPr lang="en-US" sz="1600" b="1" dirty="0"/>
              <a:t>Fully unstructured</a:t>
            </a:r>
            <a:endParaRPr lang="en-US" sz="1800" b="1" dirty="0"/>
          </a:p>
          <a:p>
            <a:pPr indent="-182880">
              <a:buFont typeface="Calibri" panose="020F0502020204030204" pitchFamily="34" charset="0"/>
              <a:buChar char="•"/>
            </a:pPr>
            <a:r>
              <a:rPr lang="en-US" sz="1800" dirty="0"/>
              <a:t>Can ‘pinch’ layers, connect layers through inactive intermediate layer cells</a:t>
            </a:r>
          </a:p>
          <a:p>
            <a:pPr indent="-182880">
              <a:buFont typeface="Calibri" panose="020F0502020204030204" pitchFamily="34" charset="0"/>
              <a:buChar char="•"/>
            </a:pPr>
            <a:r>
              <a:rPr lang="en-US" sz="1800" dirty="0"/>
              <a:t>Multiple stress package files in same model</a:t>
            </a:r>
          </a:p>
          <a:p>
            <a:pPr indent="-182880">
              <a:buFont typeface="Calibri" panose="020F0502020204030204" pitchFamily="34" charset="0"/>
              <a:buChar char="•"/>
            </a:pPr>
            <a:r>
              <a:rPr lang="en-US" sz="1800" dirty="0"/>
              <a:t>Minor change in package availability</a:t>
            </a:r>
          </a:p>
          <a:p>
            <a:pPr indent="-182880">
              <a:buFont typeface="Calibri" panose="020F0502020204030204" pitchFamily="34" charset="0"/>
              <a:buChar char="•"/>
            </a:pPr>
            <a:r>
              <a:rPr lang="en-US" sz="1800" dirty="0"/>
              <a:t>Different input structure</a:t>
            </a:r>
          </a:p>
          <a:p>
            <a:pPr lvl="1">
              <a:buFont typeface="Calibri" panose="020F0502020204030204" pitchFamily="34" charset="0"/>
              <a:buChar char="•"/>
            </a:pPr>
            <a:r>
              <a:rPr lang="en-US" sz="1600" dirty="0"/>
              <a:t>Including tabular time-series files</a:t>
            </a:r>
          </a:p>
          <a:p>
            <a:pPr indent="-182880">
              <a:buFont typeface="Calibri" panose="020F0502020204030204" pitchFamily="34" charset="0"/>
              <a:buChar char="•"/>
            </a:pPr>
            <a:r>
              <a:rPr lang="en-US" sz="1800" dirty="0"/>
              <a:t>Simulation versus groundwater flow model</a:t>
            </a:r>
          </a:p>
          <a:p>
            <a:pPr lvl="1">
              <a:buFont typeface="Calibri" panose="020F0502020204030204" pitchFamily="34" charset="0"/>
              <a:buChar char="•"/>
            </a:pPr>
            <a:r>
              <a:rPr lang="en-US" sz="1600" dirty="0"/>
              <a:t>Can have multiple models tightly coupled</a:t>
            </a:r>
          </a:p>
          <a:p>
            <a:pPr indent="-182880">
              <a:buFont typeface="Calibri" panose="020F0502020204030204" pitchFamily="34" charset="0"/>
              <a:buChar char="•"/>
            </a:pPr>
            <a:endParaRPr lang="en-US" sz="1600" dirty="0"/>
          </a:p>
          <a:p>
            <a:pPr indent="-182880">
              <a:buFont typeface="Calibri" panose="020F0502020204030204" pitchFamily="34" charset="0"/>
              <a:buChar char="•"/>
            </a:pPr>
            <a:endParaRPr lang="en-US" sz="1800" dirty="0"/>
          </a:p>
        </p:txBody>
      </p:sp>
      <p:pic>
        <p:nvPicPr>
          <p:cNvPr id="11" name="Picture 10" descr="Logo&#10;&#10;Description automatically generated with low confidence">
            <a:extLst>
              <a:ext uri="{FF2B5EF4-FFF2-40B4-BE49-F238E27FC236}">
                <a16:creationId xmlns:a16="http://schemas.microsoft.com/office/drawing/2014/main" id="{CF3DB277-7C9C-A426-2EF1-9FAE7F3DC9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18" t="36990" r="15591" b="38064"/>
          <a:stretch/>
        </p:blipFill>
        <p:spPr>
          <a:xfrm>
            <a:off x="311963" y="6065028"/>
            <a:ext cx="1259446" cy="4527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52D56A-2DE3-12FC-60D4-B385C78BE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481" y="798565"/>
            <a:ext cx="6943725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728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35230A27-1553-42F8-99D7-829868E13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A772232D-B4D6-429F-B3D1-2D9891B85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D96C33-1CD5-2743-73E8-B9E7FB72D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266" y="320040"/>
            <a:ext cx="3969153" cy="1737360"/>
          </a:xfrm>
        </p:spPr>
        <p:txBody>
          <a:bodyPr anchor="ctr">
            <a:normAutofit/>
          </a:bodyPr>
          <a:lstStyle/>
          <a:p>
            <a:r>
              <a:rPr lang="en-US" sz="4400" b="1"/>
              <a:t>MODFLOW 6</a:t>
            </a:r>
            <a:endParaRPr lang="en-US" sz="4400" b="1" dirty="0"/>
          </a:p>
        </p:txBody>
      </p:sp>
      <p:cxnSp>
        <p:nvCxnSpPr>
          <p:cNvPr id="7" name="Straight Connector 11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251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F4CF0E-4F82-AF6D-C440-649206BCCCC5}"/>
              </a:ext>
            </a:extLst>
          </p:cNvPr>
          <p:cNvSpPr txBox="1">
            <a:spLocks/>
          </p:cNvSpPr>
          <p:nvPr/>
        </p:nvSpPr>
        <p:spPr>
          <a:xfrm>
            <a:off x="922022" y="1919150"/>
            <a:ext cx="3297700" cy="4127690"/>
          </a:xfrm>
          <a:prstGeom prst="rect">
            <a:avLst/>
          </a:prstGeom>
        </p:spPr>
        <p:txBody>
          <a:bodyPr vert="horz" lIns="0" tIns="45720" rIns="0" bIns="45720" rtlCol="0" anchor="t" anchorCtr="0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82880">
              <a:buFont typeface="Calibri" panose="020F0502020204030204" pitchFamily="34" charset="0"/>
              <a:buChar char="•"/>
            </a:pPr>
            <a:r>
              <a:rPr lang="en-US" sz="1800" dirty="0"/>
              <a:t>Latest version</a:t>
            </a:r>
          </a:p>
          <a:p>
            <a:pPr indent="-182880">
              <a:buFont typeface="Calibri" panose="020F0502020204030204" pitchFamily="34" charset="0"/>
              <a:buChar char="•"/>
            </a:pPr>
            <a:r>
              <a:rPr lang="en-US" sz="1800" dirty="0"/>
              <a:t>Grid options</a:t>
            </a:r>
          </a:p>
          <a:p>
            <a:pPr lvl="1">
              <a:buFont typeface="Calibri" panose="020F0502020204030204" pitchFamily="34" charset="0"/>
              <a:buChar char="•"/>
            </a:pPr>
            <a:r>
              <a:rPr lang="en-US" sz="1600" dirty="0"/>
              <a:t>Structured</a:t>
            </a:r>
          </a:p>
          <a:p>
            <a:pPr lvl="1">
              <a:buFont typeface="Calibri" panose="020F0502020204030204" pitchFamily="34" charset="0"/>
              <a:buChar char="•"/>
            </a:pPr>
            <a:r>
              <a:rPr lang="en-US" sz="1600" dirty="0"/>
              <a:t>Layered unstructured</a:t>
            </a:r>
          </a:p>
          <a:p>
            <a:pPr lvl="1">
              <a:buFont typeface="Calibri" panose="020F0502020204030204" pitchFamily="34" charset="0"/>
              <a:buChar char="•"/>
            </a:pPr>
            <a:r>
              <a:rPr lang="en-US" sz="1600" dirty="0"/>
              <a:t>Fully unstructured</a:t>
            </a:r>
            <a:endParaRPr lang="en-US" sz="1800" dirty="0"/>
          </a:p>
          <a:p>
            <a:pPr indent="-182880">
              <a:buFont typeface="Calibri" panose="020F0502020204030204" pitchFamily="34" charset="0"/>
              <a:buChar char="•"/>
            </a:pPr>
            <a:r>
              <a:rPr lang="en-US" sz="1800" b="1" dirty="0"/>
              <a:t>Can ‘pinch’ layers, connect layers through inactive intermediate layer cells</a:t>
            </a:r>
          </a:p>
          <a:p>
            <a:pPr indent="-182880">
              <a:buFont typeface="Calibri" panose="020F0502020204030204" pitchFamily="34" charset="0"/>
              <a:buChar char="•"/>
            </a:pPr>
            <a:r>
              <a:rPr lang="en-US" sz="1800" dirty="0"/>
              <a:t>Multiple stress package files in same model</a:t>
            </a:r>
          </a:p>
          <a:p>
            <a:pPr indent="-182880">
              <a:buFont typeface="Calibri" panose="020F0502020204030204" pitchFamily="34" charset="0"/>
              <a:buChar char="•"/>
            </a:pPr>
            <a:r>
              <a:rPr lang="en-US" sz="1800" dirty="0"/>
              <a:t>Minor change in package availability</a:t>
            </a:r>
          </a:p>
          <a:p>
            <a:pPr indent="-182880">
              <a:buFont typeface="Calibri" panose="020F0502020204030204" pitchFamily="34" charset="0"/>
              <a:buChar char="•"/>
            </a:pPr>
            <a:r>
              <a:rPr lang="en-US" sz="1800" dirty="0"/>
              <a:t>Different input structure</a:t>
            </a:r>
          </a:p>
          <a:p>
            <a:pPr lvl="1">
              <a:buFont typeface="Calibri" panose="020F0502020204030204" pitchFamily="34" charset="0"/>
              <a:buChar char="•"/>
            </a:pPr>
            <a:r>
              <a:rPr lang="en-US" sz="1600" dirty="0"/>
              <a:t>Including tabular time-series files</a:t>
            </a:r>
          </a:p>
          <a:p>
            <a:pPr indent="-182880">
              <a:buFont typeface="Calibri" panose="020F0502020204030204" pitchFamily="34" charset="0"/>
              <a:buChar char="•"/>
            </a:pPr>
            <a:r>
              <a:rPr lang="en-US" sz="1800" dirty="0"/>
              <a:t>Simulation versus groundwater flow model</a:t>
            </a:r>
          </a:p>
          <a:p>
            <a:pPr lvl="1">
              <a:buFont typeface="Calibri" panose="020F0502020204030204" pitchFamily="34" charset="0"/>
              <a:buChar char="•"/>
            </a:pPr>
            <a:r>
              <a:rPr lang="en-US" sz="1600" dirty="0"/>
              <a:t>Can have multiple models tightly coupled</a:t>
            </a:r>
          </a:p>
          <a:p>
            <a:pPr indent="-182880">
              <a:buFont typeface="Calibri" panose="020F0502020204030204" pitchFamily="34" charset="0"/>
              <a:buChar char="•"/>
            </a:pPr>
            <a:endParaRPr lang="en-US" sz="1600" dirty="0"/>
          </a:p>
          <a:p>
            <a:pPr indent="-182880">
              <a:buFont typeface="Calibri" panose="020F0502020204030204" pitchFamily="34" charset="0"/>
              <a:buChar char="•"/>
            </a:pPr>
            <a:endParaRPr lang="en-US" sz="1800" dirty="0"/>
          </a:p>
        </p:txBody>
      </p:sp>
      <p:pic>
        <p:nvPicPr>
          <p:cNvPr id="11" name="Picture 10" descr="Logo&#10;&#10;Description automatically generated with low confidence">
            <a:extLst>
              <a:ext uri="{FF2B5EF4-FFF2-40B4-BE49-F238E27FC236}">
                <a16:creationId xmlns:a16="http://schemas.microsoft.com/office/drawing/2014/main" id="{CF3DB277-7C9C-A426-2EF1-9FAE7F3DC9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18" t="36990" r="15591" b="38064"/>
          <a:stretch/>
        </p:blipFill>
        <p:spPr>
          <a:xfrm>
            <a:off x="311963" y="6065028"/>
            <a:ext cx="1259446" cy="4527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52D56A-2DE3-12FC-60D4-B385C78BE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481" y="798565"/>
            <a:ext cx="6943725" cy="52482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F58518F-E9C2-F73E-5C0C-6CE91B6D71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481" y="811160"/>
            <a:ext cx="696277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941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35230A27-1553-42F8-99D7-829868E13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A772232D-B4D6-429F-B3D1-2D9891B85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D96C33-1CD5-2743-73E8-B9E7FB72D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266" y="320040"/>
            <a:ext cx="3969153" cy="1737360"/>
          </a:xfrm>
        </p:spPr>
        <p:txBody>
          <a:bodyPr anchor="ctr">
            <a:normAutofit/>
          </a:bodyPr>
          <a:lstStyle/>
          <a:p>
            <a:r>
              <a:rPr lang="en-US" sz="4400" b="1"/>
              <a:t>MODFLOW 6</a:t>
            </a:r>
            <a:endParaRPr lang="en-US" sz="4400" b="1" dirty="0"/>
          </a:p>
        </p:txBody>
      </p:sp>
      <p:cxnSp>
        <p:nvCxnSpPr>
          <p:cNvPr id="7" name="Straight Connector 11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251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F4CF0E-4F82-AF6D-C440-649206BCCCC5}"/>
              </a:ext>
            </a:extLst>
          </p:cNvPr>
          <p:cNvSpPr txBox="1">
            <a:spLocks/>
          </p:cNvSpPr>
          <p:nvPr/>
        </p:nvSpPr>
        <p:spPr>
          <a:xfrm>
            <a:off x="922022" y="1919150"/>
            <a:ext cx="3297700" cy="4127690"/>
          </a:xfrm>
          <a:prstGeom prst="rect">
            <a:avLst/>
          </a:prstGeom>
        </p:spPr>
        <p:txBody>
          <a:bodyPr vert="horz" lIns="0" tIns="45720" rIns="0" bIns="45720" rtlCol="0" anchor="t" anchorCtr="0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82880">
              <a:buFont typeface="Calibri" panose="020F0502020204030204" pitchFamily="34" charset="0"/>
              <a:buChar char="•"/>
            </a:pPr>
            <a:r>
              <a:rPr lang="en-US" sz="1800" dirty="0"/>
              <a:t>Latest version</a:t>
            </a:r>
          </a:p>
          <a:p>
            <a:pPr indent="-182880">
              <a:buFont typeface="Calibri" panose="020F0502020204030204" pitchFamily="34" charset="0"/>
              <a:buChar char="•"/>
            </a:pPr>
            <a:r>
              <a:rPr lang="en-US" sz="1800" dirty="0"/>
              <a:t>Grid options</a:t>
            </a:r>
          </a:p>
          <a:p>
            <a:pPr lvl="1">
              <a:buFont typeface="Calibri" panose="020F0502020204030204" pitchFamily="34" charset="0"/>
              <a:buChar char="•"/>
            </a:pPr>
            <a:r>
              <a:rPr lang="en-US" sz="1600" dirty="0"/>
              <a:t>Structured</a:t>
            </a:r>
          </a:p>
          <a:p>
            <a:pPr lvl="1">
              <a:buFont typeface="Calibri" panose="020F0502020204030204" pitchFamily="34" charset="0"/>
              <a:buChar char="•"/>
            </a:pPr>
            <a:r>
              <a:rPr lang="en-US" sz="1600" dirty="0"/>
              <a:t>Layered unstructured</a:t>
            </a:r>
          </a:p>
          <a:p>
            <a:pPr lvl="1">
              <a:buFont typeface="Calibri" panose="020F0502020204030204" pitchFamily="34" charset="0"/>
              <a:buChar char="•"/>
            </a:pPr>
            <a:r>
              <a:rPr lang="en-US" sz="1600" dirty="0"/>
              <a:t>Fully unstructured</a:t>
            </a:r>
            <a:endParaRPr lang="en-US" sz="1800" dirty="0"/>
          </a:p>
          <a:p>
            <a:pPr indent="-182880">
              <a:buFont typeface="Calibri" panose="020F0502020204030204" pitchFamily="34" charset="0"/>
              <a:buChar char="•"/>
            </a:pPr>
            <a:r>
              <a:rPr lang="en-US" sz="1800" dirty="0"/>
              <a:t>Can ‘pinch’ layers, connect layers through inactive intermediate layer cells</a:t>
            </a:r>
          </a:p>
          <a:p>
            <a:pPr indent="-182880">
              <a:buFont typeface="Calibri" panose="020F0502020204030204" pitchFamily="34" charset="0"/>
              <a:buChar char="•"/>
            </a:pPr>
            <a:r>
              <a:rPr lang="en-US" sz="1800" b="1" dirty="0"/>
              <a:t>Multiple stress package files in same model</a:t>
            </a:r>
          </a:p>
          <a:p>
            <a:pPr indent="-182880">
              <a:buFont typeface="Calibri" panose="020F0502020204030204" pitchFamily="34" charset="0"/>
              <a:buChar char="•"/>
            </a:pPr>
            <a:r>
              <a:rPr lang="en-US" sz="1800" dirty="0"/>
              <a:t>Minor change in package availability</a:t>
            </a:r>
          </a:p>
          <a:p>
            <a:pPr indent="-182880">
              <a:buFont typeface="Calibri" panose="020F0502020204030204" pitchFamily="34" charset="0"/>
              <a:buChar char="•"/>
            </a:pPr>
            <a:r>
              <a:rPr lang="en-US" sz="1800" dirty="0"/>
              <a:t>Different input structure</a:t>
            </a:r>
          </a:p>
          <a:p>
            <a:pPr lvl="1">
              <a:buFont typeface="Calibri" panose="020F0502020204030204" pitchFamily="34" charset="0"/>
              <a:buChar char="•"/>
            </a:pPr>
            <a:r>
              <a:rPr lang="en-US" sz="1600" dirty="0"/>
              <a:t>Including tabular time-series files</a:t>
            </a:r>
          </a:p>
          <a:p>
            <a:pPr indent="-182880">
              <a:buFont typeface="Calibri" panose="020F0502020204030204" pitchFamily="34" charset="0"/>
              <a:buChar char="•"/>
            </a:pPr>
            <a:r>
              <a:rPr lang="en-US" sz="1800" dirty="0"/>
              <a:t>Simulation versus groundwater flow model</a:t>
            </a:r>
          </a:p>
          <a:p>
            <a:pPr lvl="1">
              <a:buFont typeface="Calibri" panose="020F0502020204030204" pitchFamily="34" charset="0"/>
              <a:buChar char="•"/>
            </a:pPr>
            <a:r>
              <a:rPr lang="en-US" sz="1600" dirty="0"/>
              <a:t>Can have multiple models tightly coupled</a:t>
            </a:r>
          </a:p>
          <a:p>
            <a:pPr indent="-182880">
              <a:buFont typeface="Calibri" panose="020F0502020204030204" pitchFamily="34" charset="0"/>
              <a:buChar char="•"/>
            </a:pPr>
            <a:endParaRPr lang="en-US" sz="1600" dirty="0"/>
          </a:p>
          <a:p>
            <a:pPr indent="-182880">
              <a:buFont typeface="Calibri" panose="020F0502020204030204" pitchFamily="34" charset="0"/>
              <a:buChar char="•"/>
            </a:pPr>
            <a:endParaRPr lang="en-US" sz="1800" dirty="0"/>
          </a:p>
        </p:txBody>
      </p:sp>
      <p:pic>
        <p:nvPicPr>
          <p:cNvPr id="11" name="Picture 10" descr="Logo&#10;&#10;Description automatically generated with low confidence">
            <a:extLst>
              <a:ext uri="{FF2B5EF4-FFF2-40B4-BE49-F238E27FC236}">
                <a16:creationId xmlns:a16="http://schemas.microsoft.com/office/drawing/2014/main" id="{CF3DB277-7C9C-A426-2EF1-9FAE7F3DC9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18" t="36990" r="15591" b="38064"/>
          <a:stretch/>
        </p:blipFill>
        <p:spPr>
          <a:xfrm>
            <a:off x="311963" y="6065028"/>
            <a:ext cx="1259446" cy="4527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52D56A-2DE3-12FC-60D4-B385C78BE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481" y="798565"/>
            <a:ext cx="6943725" cy="52482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E382147-9875-AFDC-A313-AB1892F10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481" y="798565"/>
            <a:ext cx="693420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704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35230A27-1553-42F8-99D7-829868E13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A772232D-B4D6-429F-B3D1-2D9891B85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D96C33-1CD5-2743-73E8-B9E7FB72D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266" y="320040"/>
            <a:ext cx="3969153" cy="1737360"/>
          </a:xfrm>
        </p:spPr>
        <p:txBody>
          <a:bodyPr anchor="ctr">
            <a:normAutofit/>
          </a:bodyPr>
          <a:lstStyle/>
          <a:p>
            <a:r>
              <a:rPr lang="en-US" sz="4400" b="1"/>
              <a:t>MODFLOW 6</a:t>
            </a:r>
            <a:endParaRPr lang="en-US" sz="4400" b="1" dirty="0"/>
          </a:p>
        </p:txBody>
      </p:sp>
      <p:cxnSp>
        <p:nvCxnSpPr>
          <p:cNvPr id="7" name="Straight Connector 11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251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F4CF0E-4F82-AF6D-C440-649206BCCCC5}"/>
              </a:ext>
            </a:extLst>
          </p:cNvPr>
          <p:cNvSpPr txBox="1">
            <a:spLocks/>
          </p:cNvSpPr>
          <p:nvPr/>
        </p:nvSpPr>
        <p:spPr>
          <a:xfrm>
            <a:off x="922022" y="1919150"/>
            <a:ext cx="3297700" cy="4127690"/>
          </a:xfrm>
          <a:prstGeom prst="rect">
            <a:avLst/>
          </a:prstGeom>
        </p:spPr>
        <p:txBody>
          <a:bodyPr vert="horz" lIns="0" tIns="45720" rIns="0" bIns="45720" rtlCol="0" anchor="t" anchorCtr="0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82880">
              <a:buFont typeface="Calibri" panose="020F0502020204030204" pitchFamily="34" charset="0"/>
              <a:buChar char="•"/>
            </a:pPr>
            <a:r>
              <a:rPr lang="en-US" sz="1800" dirty="0"/>
              <a:t>Latest version</a:t>
            </a:r>
          </a:p>
          <a:p>
            <a:pPr indent="-182880">
              <a:buFont typeface="Calibri" panose="020F0502020204030204" pitchFamily="34" charset="0"/>
              <a:buChar char="•"/>
            </a:pPr>
            <a:r>
              <a:rPr lang="en-US" sz="1800" dirty="0"/>
              <a:t>Grid options</a:t>
            </a:r>
          </a:p>
          <a:p>
            <a:pPr lvl="1">
              <a:buFont typeface="Calibri" panose="020F0502020204030204" pitchFamily="34" charset="0"/>
              <a:buChar char="•"/>
            </a:pPr>
            <a:r>
              <a:rPr lang="en-US" sz="1600" dirty="0"/>
              <a:t>Structured</a:t>
            </a:r>
          </a:p>
          <a:p>
            <a:pPr lvl="1">
              <a:buFont typeface="Calibri" panose="020F0502020204030204" pitchFamily="34" charset="0"/>
              <a:buChar char="•"/>
            </a:pPr>
            <a:r>
              <a:rPr lang="en-US" sz="1600" dirty="0"/>
              <a:t>Layered unstructured</a:t>
            </a:r>
          </a:p>
          <a:p>
            <a:pPr lvl="1">
              <a:buFont typeface="Calibri" panose="020F0502020204030204" pitchFamily="34" charset="0"/>
              <a:buChar char="•"/>
            </a:pPr>
            <a:r>
              <a:rPr lang="en-US" sz="1600" dirty="0"/>
              <a:t>Fully unstructured</a:t>
            </a:r>
            <a:endParaRPr lang="en-US" sz="1800" dirty="0"/>
          </a:p>
          <a:p>
            <a:pPr indent="-182880">
              <a:buFont typeface="Calibri" panose="020F0502020204030204" pitchFamily="34" charset="0"/>
              <a:buChar char="•"/>
            </a:pPr>
            <a:r>
              <a:rPr lang="en-US" sz="1800" dirty="0"/>
              <a:t>Can ‘pinch’ layers, connect layers through inactive intermediate layer cells</a:t>
            </a:r>
          </a:p>
          <a:p>
            <a:pPr indent="-182880">
              <a:buFont typeface="Calibri" panose="020F0502020204030204" pitchFamily="34" charset="0"/>
              <a:buChar char="•"/>
            </a:pPr>
            <a:r>
              <a:rPr lang="en-US" sz="1800" dirty="0"/>
              <a:t>Multiple stress package files in same model</a:t>
            </a:r>
          </a:p>
          <a:p>
            <a:pPr indent="-182880">
              <a:buFont typeface="Calibri" panose="020F0502020204030204" pitchFamily="34" charset="0"/>
              <a:buChar char="•"/>
            </a:pPr>
            <a:r>
              <a:rPr lang="en-US" sz="1800" b="1" dirty="0"/>
              <a:t>Minor change in package availability</a:t>
            </a:r>
          </a:p>
          <a:p>
            <a:pPr indent="-182880">
              <a:buFont typeface="Calibri" panose="020F0502020204030204" pitchFamily="34" charset="0"/>
              <a:buChar char="•"/>
            </a:pPr>
            <a:r>
              <a:rPr lang="en-US" sz="1800" dirty="0"/>
              <a:t>Different input structure</a:t>
            </a:r>
          </a:p>
          <a:p>
            <a:pPr lvl="1">
              <a:buFont typeface="Calibri" panose="020F0502020204030204" pitchFamily="34" charset="0"/>
              <a:buChar char="•"/>
            </a:pPr>
            <a:r>
              <a:rPr lang="en-US" sz="1600" dirty="0"/>
              <a:t>Including tabular time-series files</a:t>
            </a:r>
          </a:p>
          <a:p>
            <a:pPr indent="-182880">
              <a:buFont typeface="Calibri" panose="020F0502020204030204" pitchFamily="34" charset="0"/>
              <a:buChar char="•"/>
            </a:pPr>
            <a:r>
              <a:rPr lang="en-US" sz="1800" dirty="0"/>
              <a:t>Simulation versus groundwater flow model</a:t>
            </a:r>
          </a:p>
          <a:p>
            <a:pPr lvl="1">
              <a:buFont typeface="Calibri" panose="020F0502020204030204" pitchFamily="34" charset="0"/>
              <a:buChar char="•"/>
            </a:pPr>
            <a:r>
              <a:rPr lang="en-US" sz="1600" dirty="0"/>
              <a:t>Can have multiple models tightly coupled</a:t>
            </a:r>
          </a:p>
          <a:p>
            <a:pPr indent="-182880">
              <a:buFont typeface="Calibri" panose="020F0502020204030204" pitchFamily="34" charset="0"/>
              <a:buChar char="•"/>
            </a:pPr>
            <a:endParaRPr lang="en-US" sz="1600" dirty="0"/>
          </a:p>
          <a:p>
            <a:pPr indent="-182880">
              <a:buFont typeface="Calibri" panose="020F0502020204030204" pitchFamily="34" charset="0"/>
              <a:buChar char="•"/>
            </a:pPr>
            <a:endParaRPr lang="en-US" sz="1800" dirty="0"/>
          </a:p>
        </p:txBody>
      </p:sp>
      <p:pic>
        <p:nvPicPr>
          <p:cNvPr id="11" name="Picture 10" descr="Logo&#10;&#10;Description automatically generated with low confidence">
            <a:extLst>
              <a:ext uri="{FF2B5EF4-FFF2-40B4-BE49-F238E27FC236}">
                <a16:creationId xmlns:a16="http://schemas.microsoft.com/office/drawing/2014/main" id="{CF3DB277-7C9C-A426-2EF1-9FAE7F3DC9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18" t="36990" r="15591" b="38064"/>
          <a:stretch/>
        </p:blipFill>
        <p:spPr>
          <a:xfrm>
            <a:off x="311963" y="6065028"/>
            <a:ext cx="1259446" cy="4527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52D56A-2DE3-12FC-60D4-B385C78BE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481" y="798565"/>
            <a:ext cx="6943725" cy="52482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CF8A992-C006-ACB5-A428-CB11FF4303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657" y="793725"/>
            <a:ext cx="691515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681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35230A27-1553-42F8-99D7-829868E13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A772232D-B4D6-429F-B3D1-2D9891B85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D96C33-1CD5-2743-73E8-B9E7FB72D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266" y="320040"/>
            <a:ext cx="3969153" cy="1737360"/>
          </a:xfrm>
        </p:spPr>
        <p:txBody>
          <a:bodyPr anchor="ctr">
            <a:normAutofit/>
          </a:bodyPr>
          <a:lstStyle/>
          <a:p>
            <a:r>
              <a:rPr lang="en-US" sz="4400" b="1"/>
              <a:t>MODFLOW 6</a:t>
            </a:r>
            <a:endParaRPr lang="en-US" sz="4400" b="1" dirty="0"/>
          </a:p>
        </p:txBody>
      </p:sp>
      <p:cxnSp>
        <p:nvCxnSpPr>
          <p:cNvPr id="7" name="Straight Connector 11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251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F4CF0E-4F82-AF6D-C440-649206BCCCC5}"/>
              </a:ext>
            </a:extLst>
          </p:cNvPr>
          <p:cNvSpPr txBox="1">
            <a:spLocks/>
          </p:cNvSpPr>
          <p:nvPr/>
        </p:nvSpPr>
        <p:spPr>
          <a:xfrm>
            <a:off x="922022" y="1919150"/>
            <a:ext cx="3297700" cy="4127690"/>
          </a:xfrm>
          <a:prstGeom prst="rect">
            <a:avLst/>
          </a:prstGeom>
        </p:spPr>
        <p:txBody>
          <a:bodyPr vert="horz" lIns="0" tIns="45720" rIns="0" bIns="45720" rtlCol="0" anchor="t" anchorCtr="0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82880">
              <a:buFont typeface="Calibri" panose="020F0502020204030204" pitchFamily="34" charset="0"/>
              <a:buChar char="•"/>
            </a:pPr>
            <a:r>
              <a:rPr lang="en-US" sz="1800" dirty="0"/>
              <a:t>Latest version</a:t>
            </a:r>
          </a:p>
          <a:p>
            <a:pPr indent="-182880">
              <a:buFont typeface="Calibri" panose="020F0502020204030204" pitchFamily="34" charset="0"/>
              <a:buChar char="•"/>
            </a:pPr>
            <a:r>
              <a:rPr lang="en-US" sz="1800" dirty="0"/>
              <a:t>Grid options</a:t>
            </a:r>
          </a:p>
          <a:p>
            <a:pPr lvl="1">
              <a:buFont typeface="Calibri" panose="020F0502020204030204" pitchFamily="34" charset="0"/>
              <a:buChar char="•"/>
            </a:pPr>
            <a:r>
              <a:rPr lang="en-US" sz="1600" dirty="0"/>
              <a:t>Structured</a:t>
            </a:r>
          </a:p>
          <a:p>
            <a:pPr lvl="1">
              <a:buFont typeface="Calibri" panose="020F0502020204030204" pitchFamily="34" charset="0"/>
              <a:buChar char="•"/>
            </a:pPr>
            <a:r>
              <a:rPr lang="en-US" sz="1600" dirty="0"/>
              <a:t>Layered unstructured</a:t>
            </a:r>
          </a:p>
          <a:p>
            <a:pPr lvl="1">
              <a:buFont typeface="Calibri" panose="020F0502020204030204" pitchFamily="34" charset="0"/>
              <a:buChar char="•"/>
            </a:pPr>
            <a:r>
              <a:rPr lang="en-US" sz="1600" dirty="0"/>
              <a:t>Fully unstructured</a:t>
            </a:r>
            <a:endParaRPr lang="en-US" sz="1800" dirty="0"/>
          </a:p>
          <a:p>
            <a:pPr indent="-182880">
              <a:buFont typeface="Calibri" panose="020F0502020204030204" pitchFamily="34" charset="0"/>
              <a:buChar char="•"/>
            </a:pPr>
            <a:r>
              <a:rPr lang="en-US" sz="1800" dirty="0"/>
              <a:t>Can ‘pinch’ layers, connect layers through inactive intermediate layer cells</a:t>
            </a:r>
          </a:p>
          <a:p>
            <a:pPr indent="-182880">
              <a:buFont typeface="Calibri" panose="020F0502020204030204" pitchFamily="34" charset="0"/>
              <a:buChar char="•"/>
            </a:pPr>
            <a:r>
              <a:rPr lang="en-US" sz="1800" dirty="0"/>
              <a:t>Multiple stress package files in same model</a:t>
            </a:r>
          </a:p>
          <a:p>
            <a:pPr indent="-182880">
              <a:buFont typeface="Calibri" panose="020F0502020204030204" pitchFamily="34" charset="0"/>
              <a:buChar char="•"/>
            </a:pPr>
            <a:r>
              <a:rPr lang="en-US" sz="1800" dirty="0"/>
              <a:t>Minor change in package availability</a:t>
            </a:r>
          </a:p>
          <a:p>
            <a:pPr indent="-182880">
              <a:buFont typeface="Calibri" panose="020F0502020204030204" pitchFamily="34" charset="0"/>
              <a:buChar char="•"/>
            </a:pPr>
            <a:r>
              <a:rPr lang="en-US" sz="1800" b="1" dirty="0"/>
              <a:t>Different input structure</a:t>
            </a:r>
          </a:p>
          <a:p>
            <a:pPr lvl="1">
              <a:buFont typeface="Calibri" panose="020F0502020204030204" pitchFamily="34" charset="0"/>
              <a:buChar char="•"/>
            </a:pPr>
            <a:r>
              <a:rPr lang="en-US" sz="1600" dirty="0"/>
              <a:t>Including tabular time-series files</a:t>
            </a:r>
          </a:p>
          <a:p>
            <a:pPr indent="-182880">
              <a:buFont typeface="Calibri" panose="020F0502020204030204" pitchFamily="34" charset="0"/>
              <a:buChar char="•"/>
            </a:pPr>
            <a:r>
              <a:rPr lang="en-US" sz="1800" dirty="0"/>
              <a:t>Simulation versus groundwater flow model</a:t>
            </a:r>
          </a:p>
          <a:p>
            <a:pPr lvl="1">
              <a:buFont typeface="Calibri" panose="020F0502020204030204" pitchFamily="34" charset="0"/>
              <a:buChar char="•"/>
            </a:pPr>
            <a:r>
              <a:rPr lang="en-US" sz="1600" dirty="0"/>
              <a:t>Can have multiple models tightly coupled</a:t>
            </a:r>
          </a:p>
          <a:p>
            <a:pPr indent="-182880">
              <a:buFont typeface="Calibri" panose="020F0502020204030204" pitchFamily="34" charset="0"/>
              <a:buChar char="•"/>
            </a:pPr>
            <a:endParaRPr lang="en-US" sz="1600" dirty="0"/>
          </a:p>
          <a:p>
            <a:pPr indent="-182880">
              <a:buFont typeface="Calibri" panose="020F0502020204030204" pitchFamily="34" charset="0"/>
              <a:buChar char="•"/>
            </a:pPr>
            <a:endParaRPr lang="en-US" sz="1800" dirty="0"/>
          </a:p>
        </p:txBody>
      </p:sp>
      <p:pic>
        <p:nvPicPr>
          <p:cNvPr id="11" name="Picture 10" descr="Logo&#10;&#10;Description automatically generated with low confidence">
            <a:extLst>
              <a:ext uri="{FF2B5EF4-FFF2-40B4-BE49-F238E27FC236}">
                <a16:creationId xmlns:a16="http://schemas.microsoft.com/office/drawing/2014/main" id="{CF3DB277-7C9C-A426-2EF1-9FAE7F3DC9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18" t="36990" r="15591" b="38064"/>
          <a:stretch/>
        </p:blipFill>
        <p:spPr>
          <a:xfrm>
            <a:off x="311963" y="6065028"/>
            <a:ext cx="1259446" cy="4527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52D56A-2DE3-12FC-60D4-B385C78BE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481" y="798565"/>
            <a:ext cx="6943725" cy="524827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FB4102-403F-63F1-55FB-CBB9180B63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4398" y="811160"/>
            <a:ext cx="6943725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28424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1763</TotalTime>
  <Words>946</Words>
  <Application>Microsoft Office PowerPoint</Application>
  <PresentationFormat>Widescreen</PresentationFormat>
  <Paragraphs>226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Retrospect</vt:lpstr>
      <vt:lpstr>MODFLOW, PEST, and Utility Files</vt:lpstr>
      <vt:lpstr>Contents</vt:lpstr>
      <vt:lpstr>MODFLOW</vt:lpstr>
      <vt:lpstr>MODFLOW 6</vt:lpstr>
      <vt:lpstr>MODFLOW 6</vt:lpstr>
      <vt:lpstr>MODFLOW 6</vt:lpstr>
      <vt:lpstr>MODFLOW 6</vt:lpstr>
      <vt:lpstr>MODFLOW 6</vt:lpstr>
      <vt:lpstr>MODFLOW 6</vt:lpstr>
      <vt:lpstr>MODFLOW 6</vt:lpstr>
      <vt:lpstr>MODFLOW 6</vt:lpstr>
      <vt:lpstr>MODFLOW Files</vt:lpstr>
      <vt:lpstr>Simulation Files</vt:lpstr>
      <vt:lpstr>Groundwater Flow Input Files</vt:lpstr>
      <vt:lpstr>Output Files</vt:lpstr>
      <vt:lpstr>Executing MODFLOW</vt:lpstr>
      <vt:lpstr>Custom Utility Files</vt:lpstr>
      <vt:lpstr>Custom Utilities</vt:lpstr>
      <vt:lpstr>PowerPoint Presentation</vt:lpstr>
      <vt:lpstr>PowerPoint Presentation</vt:lpstr>
      <vt:lpstr>Irrigated Lands: Entities</vt:lpstr>
      <vt:lpstr>Irrigated Lands Utility Files</vt:lpstr>
      <vt:lpstr>PowerPoint Presentation</vt:lpstr>
      <vt:lpstr>Parameter Estimation  Files</vt:lpstr>
      <vt:lpstr>Parameter Estimation Files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Hundt, Stephen A</dc:creator>
  <cp:lastModifiedBy>Hundt, Stephen A</cp:lastModifiedBy>
  <cp:revision>36</cp:revision>
  <dcterms:created xsi:type="dcterms:W3CDTF">2023-02-27T18:59:57Z</dcterms:created>
  <dcterms:modified xsi:type="dcterms:W3CDTF">2023-03-13T20:31:08Z</dcterms:modified>
</cp:coreProperties>
</file>