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6"/>
  </p:notesMasterIdLst>
  <p:sldIdLst>
    <p:sldId id="256" r:id="rId2"/>
    <p:sldId id="262" r:id="rId3"/>
    <p:sldId id="263" r:id="rId4"/>
    <p:sldId id="265" r:id="rId5"/>
    <p:sldId id="280" r:id="rId6"/>
    <p:sldId id="279" r:id="rId7"/>
    <p:sldId id="287" r:id="rId8"/>
    <p:sldId id="285" r:id="rId9"/>
    <p:sldId id="276" r:id="rId10"/>
    <p:sldId id="288" r:id="rId11"/>
    <p:sldId id="275" r:id="rId12"/>
    <p:sldId id="264" r:id="rId13"/>
    <p:sldId id="266" r:id="rId14"/>
    <p:sldId id="283" r:id="rId15"/>
    <p:sldId id="278" r:id="rId16"/>
    <p:sldId id="274" r:id="rId17"/>
    <p:sldId id="267" r:id="rId18"/>
    <p:sldId id="268" r:id="rId19"/>
    <p:sldId id="269" r:id="rId20"/>
    <p:sldId id="272" r:id="rId21"/>
    <p:sldId id="277" r:id="rId22"/>
    <p:sldId id="273" r:id="rId23"/>
    <p:sldId id="281" r:id="rId24"/>
    <p:sldId id="28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948" autoAdjust="0"/>
  </p:normalViewPr>
  <p:slideViewPr>
    <p:cSldViewPr snapToGrid="0">
      <p:cViewPr>
        <p:scale>
          <a:sx n="90" d="100"/>
          <a:sy n="90" d="100"/>
        </p:scale>
        <p:origin x="66" y="2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06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BA6F2-C885-4320-B497-97F202C1520C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4A20B-D539-46B7-8EF6-A39B34D0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33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4A20B-D539-46B7-8EF6-A39B34D03C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69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4A20B-D539-46B7-8EF6-A39B34D03C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9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Files to create or collect:</a:t>
            </a:r>
          </a:p>
          <a:p>
            <a:r>
              <a:rPr lang="en-US" dirty="0"/>
              <a:t>New initial condition</a:t>
            </a:r>
          </a:p>
          <a:p>
            <a:pPr marL="0" indent="0">
              <a:buFontTx/>
              <a:buNone/>
            </a:pPr>
            <a:r>
              <a:rPr lang="en-US" dirty="0"/>
              <a:t>X </a:t>
            </a:r>
            <a:r>
              <a:rPr lang="en-US" dirty="0" err="1"/>
              <a:t>oc</a:t>
            </a:r>
            <a:r>
              <a:rPr lang="en-US" dirty="0"/>
              <a:t> file that only prints final heads</a:t>
            </a:r>
          </a:p>
          <a:p>
            <a:pPr marL="0" indent="0">
              <a:buFontTx/>
              <a:buNone/>
            </a:pPr>
            <a:r>
              <a:rPr lang="en-US" dirty="0"/>
              <a:t>X </a:t>
            </a:r>
            <a:r>
              <a:rPr lang="en-US" dirty="0" err="1"/>
              <a:t>hds</a:t>
            </a:r>
            <a:r>
              <a:rPr lang="en-US" dirty="0"/>
              <a:t> file from this</a:t>
            </a:r>
          </a:p>
          <a:p>
            <a:pPr marL="0" indent="0">
              <a:buFontTx/>
              <a:buNone/>
            </a:pPr>
            <a:r>
              <a:rPr lang="en-US" dirty="0"/>
              <a:t>X Initial condition file that reads the above </a:t>
            </a:r>
            <a:r>
              <a:rPr lang="en-US" dirty="0" err="1"/>
              <a:t>hds</a:t>
            </a:r>
            <a:r>
              <a:rPr lang="en-US" dirty="0"/>
              <a:t> file</a:t>
            </a:r>
          </a:p>
          <a:p>
            <a:pPr marL="0" indent="0">
              <a:buFontTx/>
              <a:buNone/>
            </a:pPr>
            <a:r>
              <a:rPr lang="en-US" dirty="0"/>
              <a:t>Location info:</a:t>
            </a:r>
          </a:p>
          <a:p>
            <a:pPr marL="0" indent="0">
              <a:buFontTx/>
              <a:buNone/>
            </a:pPr>
            <a:r>
              <a:rPr lang="en-US" dirty="0"/>
              <a:t>X grid file with layers</a:t>
            </a:r>
          </a:p>
          <a:p>
            <a:pPr marL="0" indent="0">
              <a:buFontTx/>
              <a:buNone/>
            </a:pPr>
            <a:r>
              <a:rPr lang="en-US" dirty="0"/>
              <a:t>X node information file</a:t>
            </a:r>
          </a:p>
          <a:p>
            <a:pPr marL="0" indent="0">
              <a:buFontTx/>
              <a:buNone/>
            </a:pPr>
            <a:r>
              <a:rPr lang="en-US" dirty="0"/>
              <a:t>- grid file joined with node information</a:t>
            </a:r>
          </a:p>
          <a:p>
            <a:pPr marL="0" indent="0">
              <a:buFontTx/>
              <a:buNone/>
            </a:pPr>
            <a:r>
              <a:rPr lang="en-US" dirty="0"/>
              <a:t>Observation files:</a:t>
            </a:r>
          </a:p>
          <a:p>
            <a:pPr marL="0" indent="0">
              <a:buFontTx/>
              <a:buNone/>
            </a:pPr>
            <a:r>
              <a:rPr lang="en-US" dirty="0"/>
              <a:t>- head observation file (one location)</a:t>
            </a:r>
          </a:p>
          <a:p>
            <a:pPr marL="0" indent="0">
              <a:buFontTx/>
              <a:buNone/>
            </a:pPr>
            <a:r>
              <a:rPr lang="en-US" dirty="0"/>
              <a:t>- flux boundary observation (any that we don’t already create???)</a:t>
            </a:r>
          </a:p>
          <a:p>
            <a:pPr marL="0" indent="0">
              <a:buFontTx/>
              <a:buNone/>
            </a:pPr>
            <a:r>
              <a:rPr lang="en-US" dirty="0"/>
              <a:t>Time info:</a:t>
            </a:r>
          </a:p>
          <a:p>
            <a:pPr marL="0" indent="0">
              <a:buFontTx/>
              <a:buNone/>
            </a:pPr>
            <a:r>
              <a:rPr lang="en-US" dirty="0"/>
              <a:t>X historic scenario </a:t>
            </a:r>
            <a:r>
              <a:rPr lang="en-US" dirty="0" err="1"/>
              <a:t>tdis</a:t>
            </a:r>
            <a:r>
              <a:rPr lang="en-US" dirty="0"/>
              <a:t> file</a:t>
            </a:r>
          </a:p>
          <a:p>
            <a:pPr marL="0" indent="0">
              <a:buFontTx/>
              <a:buNone/>
            </a:pPr>
            <a:r>
              <a:rPr lang="en-US" dirty="0"/>
              <a:t>X stress period excel table w/ date, </a:t>
            </a:r>
            <a:r>
              <a:rPr lang="en-US" dirty="0" err="1"/>
              <a:t>sp</a:t>
            </a:r>
            <a:r>
              <a:rPr lang="en-US" dirty="0"/>
              <a:t>, and total time</a:t>
            </a:r>
          </a:p>
          <a:p>
            <a:pPr marL="0" indent="0">
              <a:buFontTx/>
              <a:buNone/>
            </a:pPr>
            <a:r>
              <a:rPr lang="en-US" dirty="0"/>
              <a:t>X drought severity index</a:t>
            </a:r>
          </a:p>
          <a:p>
            <a:pPr marL="0" indent="0">
              <a:buFontTx/>
              <a:buNone/>
            </a:pPr>
            <a:r>
              <a:rPr lang="en-US" dirty="0"/>
              <a:t>New boundary – simple</a:t>
            </a:r>
          </a:p>
          <a:p>
            <a:pPr marL="0" indent="0">
              <a:buFontTx/>
              <a:buNone/>
            </a:pPr>
            <a:r>
              <a:rPr lang="en-US" dirty="0"/>
              <a:t>- </a:t>
            </a:r>
            <a:r>
              <a:rPr lang="en-US" dirty="0" err="1"/>
              <a:t>wel</a:t>
            </a:r>
            <a:r>
              <a:rPr lang="en-US" dirty="0"/>
              <a:t> file with constant pumping, no </a:t>
            </a:r>
            <a:r>
              <a:rPr lang="en-US" dirty="0" err="1"/>
              <a:t>ts</a:t>
            </a:r>
            <a:r>
              <a:rPr lang="en-US" dirty="0"/>
              <a:t> file</a:t>
            </a:r>
          </a:p>
          <a:p>
            <a:pPr marL="0" indent="0">
              <a:buFontTx/>
              <a:buNone/>
            </a:pPr>
            <a:r>
              <a:rPr lang="en-US" dirty="0"/>
              <a:t>- </a:t>
            </a:r>
            <a:r>
              <a:rPr lang="en-US" dirty="0" err="1"/>
              <a:t>wel</a:t>
            </a:r>
            <a:r>
              <a:rPr lang="en-US" dirty="0"/>
              <a:t> file with cyclical pumping, </a:t>
            </a:r>
            <a:r>
              <a:rPr lang="en-US" dirty="0" err="1"/>
              <a:t>ts</a:t>
            </a:r>
            <a:r>
              <a:rPr lang="en-US" dirty="0"/>
              <a:t> file, historic period</a:t>
            </a:r>
          </a:p>
          <a:p>
            <a:pPr marL="0" indent="0">
              <a:buFontTx/>
              <a:buNone/>
            </a:pPr>
            <a:r>
              <a:rPr lang="en-US" dirty="0"/>
              <a:t>Existing boundaries – new time period</a:t>
            </a:r>
          </a:p>
          <a:p>
            <a:pPr marL="0" indent="0">
              <a:buFontTx/>
              <a:buNone/>
            </a:pPr>
            <a:r>
              <a:rPr lang="en-US" dirty="0"/>
              <a:t>- one simple example (reuse historic, last 5 year for 5 year simulation, 5 year repeated a few times for a 20 year simulation, dry year for a )</a:t>
            </a:r>
          </a:p>
          <a:p>
            <a:pPr marL="0" indent="0">
              <a:buFontTx/>
              <a:buNone/>
            </a:pPr>
            <a:r>
              <a:rPr lang="en-US" dirty="0"/>
              <a:t>Scenario files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4A20B-D539-46B7-8EF6-A39B34D03C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03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DFFC-5022-410E-8EE1-18C4D01916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7740-C78C-4EC1-BD64-DE33EF2ABD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22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DFFC-5022-410E-8EE1-18C4D01916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7740-C78C-4EC1-BD64-DE33EF2A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3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DFFC-5022-410E-8EE1-18C4D01916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7740-C78C-4EC1-BD64-DE33EF2A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1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DFFC-5022-410E-8EE1-18C4D01916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7740-C78C-4EC1-BD64-DE33EF2A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0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DFFC-5022-410E-8EE1-18C4D01916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7740-C78C-4EC1-BD64-DE33EF2ABD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72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DFFC-5022-410E-8EE1-18C4D01916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7740-C78C-4EC1-BD64-DE33EF2A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4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DFFC-5022-410E-8EE1-18C4D01916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7740-C78C-4EC1-BD64-DE33EF2A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1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DFFC-5022-410E-8EE1-18C4D01916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7740-C78C-4EC1-BD64-DE33EF2A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9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DFFC-5022-410E-8EE1-18C4D01916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7740-C78C-4EC1-BD64-DE33EF2A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2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80DFFC-5022-410E-8EE1-18C4D01916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847740-C78C-4EC1-BD64-DE33EF2A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DFFC-5022-410E-8EE1-18C4D01916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7740-C78C-4EC1-BD64-DE33EF2A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0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80DFFC-5022-410E-8EE1-18C4D019160F}" type="datetimeFigureOut">
              <a:rPr lang="en-US" smtClean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847740-C78C-4EC1-BD64-DE33EF2ABD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16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19C1-4234-FF5C-6E4D-4495EA49A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r>
              <a:rPr lang="en-US" sz="8000" dirty="0"/>
              <a:t>Running Scenarios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731A1-95B2-0546-882D-0B3FAAC36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Treasure Valley Groundwater Flow Model Training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Stephen Hundt, USGS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March 14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</a:rPr>
              <a:t>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2023</a:t>
            </a:r>
          </a:p>
        </p:txBody>
      </p:sp>
      <p:pic>
        <p:nvPicPr>
          <p:cNvPr id="4" name="Picture 3" descr="Logo&#10;&#10;Description automatically generated with low confidence">
            <a:extLst>
              <a:ext uri="{FF2B5EF4-FFF2-40B4-BE49-F238E27FC236}">
                <a16:creationId xmlns:a16="http://schemas.microsoft.com/office/drawing/2014/main" id="{03526FDF-B38C-5B6F-F3D1-B84CEA9D02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0" y="6416887"/>
            <a:ext cx="1186543" cy="4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29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96C33-1CD5-2743-73E8-B9E7FB72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66" y="340196"/>
            <a:ext cx="3969153" cy="1717204"/>
          </a:xfrm>
        </p:spPr>
        <p:txBody>
          <a:bodyPr anchor="ctr">
            <a:normAutofit/>
          </a:bodyPr>
          <a:lstStyle/>
          <a:p>
            <a:r>
              <a:rPr lang="en-US" sz="4400" b="1" dirty="0"/>
              <a:t>Observation (OBS) Package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F4CF0E-4F82-AF6D-C440-649206BCCCC5}"/>
              </a:ext>
            </a:extLst>
          </p:cNvPr>
          <p:cNvSpPr txBox="1">
            <a:spLocks/>
          </p:cNvSpPr>
          <p:nvPr/>
        </p:nvSpPr>
        <p:spPr>
          <a:xfrm>
            <a:off x="922022" y="1919150"/>
            <a:ext cx="3297700" cy="412769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Boundary packages can have observation files. They are specified in the boundary file.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Head and drawdown observations must be listed in the name file.</a:t>
            </a:r>
            <a:endParaRPr lang="en-US" sz="10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1" name="Picture 10" descr="Logo&#10;&#10;Description automatically generated with low confidence">
            <a:extLst>
              <a:ext uri="{FF2B5EF4-FFF2-40B4-BE49-F238E27FC236}">
                <a16:creationId xmlns:a16="http://schemas.microsoft.com/office/drawing/2014/main" id="{CF3DB277-7C9C-A426-2EF1-9FAE7F3DC9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311963" y="6065028"/>
            <a:ext cx="1259446" cy="4527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0925A0-1827-D791-8894-2925916A62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3" r="7219"/>
          <a:stretch/>
        </p:blipFill>
        <p:spPr>
          <a:xfrm>
            <a:off x="4778121" y="1561032"/>
            <a:ext cx="6960724" cy="386193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EB01905-1BEE-A4CF-17B0-F20C047C0645}"/>
              </a:ext>
            </a:extLst>
          </p:cNvPr>
          <p:cNvSpPr/>
          <p:nvPr/>
        </p:nvSpPr>
        <p:spPr>
          <a:xfrm>
            <a:off x="4820180" y="3931920"/>
            <a:ext cx="3641068" cy="33528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03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96C33-1CD5-2743-73E8-B9E7FB72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66" y="340196"/>
            <a:ext cx="3969153" cy="1717204"/>
          </a:xfrm>
        </p:spPr>
        <p:txBody>
          <a:bodyPr anchor="ctr">
            <a:normAutofit/>
          </a:bodyPr>
          <a:lstStyle/>
          <a:p>
            <a:r>
              <a:rPr lang="en-US" sz="4400" b="1" dirty="0"/>
              <a:t>Observation (OBS) Package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F4CF0E-4F82-AF6D-C440-649206BCCCC5}"/>
              </a:ext>
            </a:extLst>
          </p:cNvPr>
          <p:cNvSpPr txBox="1">
            <a:spLocks/>
          </p:cNvSpPr>
          <p:nvPr/>
        </p:nvSpPr>
        <p:spPr>
          <a:xfrm>
            <a:off x="922022" y="1919150"/>
            <a:ext cx="3297700" cy="412769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10 observations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Layer 1 and layer 3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1" name="Picture 10" descr="Logo&#10;&#10;Description automatically generated with low confidence">
            <a:extLst>
              <a:ext uri="{FF2B5EF4-FFF2-40B4-BE49-F238E27FC236}">
                <a16:creationId xmlns:a16="http://schemas.microsoft.com/office/drawing/2014/main" id="{CF3DB277-7C9C-A426-2EF1-9FAE7F3DC9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311963" y="6065028"/>
            <a:ext cx="1259446" cy="4527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2EC57D-F7B8-EA80-81D1-3C8745A67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625" y="1477927"/>
            <a:ext cx="6228301" cy="390214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42E8DF7-8F36-8E84-E45D-74A65E2ABC8A}"/>
              </a:ext>
            </a:extLst>
          </p:cNvPr>
          <p:cNvSpPr/>
          <p:nvPr/>
        </p:nvSpPr>
        <p:spPr>
          <a:xfrm>
            <a:off x="7494104" y="3110947"/>
            <a:ext cx="91440" cy="9144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7A2033F-5583-A806-03E2-D2F3B7A46431}"/>
              </a:ext>
            </a:extLst>
          </p:cNvPr>
          <p:cNvSpPr/>
          <p:nvPr/>
        </p:nvSpPr>
        <p:spPr>
          <a:xfrm>
            <a:off x="10926417" y="3202387"/>
            <a:ext cx="91440" cy="9144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15D9CDC-F23B-C25F-3749-E621B3E73F20}"/>
              </a:ext>
            </a:extLst>
          </p:cNvPr>
          <p:cNvSpPr/>
          <p:nvPr/>
        </p:nvSpPr>
        <p:spPr>
          <a:xfrm>
            <a:off x="7412603" y="4801005"/>
            <a:ext cx="91440" cy="9144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FC88EAC-EF26-E9A8-0F0F-50AECF182D11}"/>
              </a:ext>
            </a:extLst>
          </p:cNvPr>
          <p:cNvSpPr/>
          <p:nvPr/>
        </p:nvSpPr>
        <p:spPr>
          <a:xfrm>
            <a:off x="10880036" y="4925172"/>
            <a:ext cx="91440" cy="9144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9A2E16-22D1-F45E-C00C-0B13EABC4855}"/>
              </a:ext>
            </a:extLst>
          </p:cNvPr>
          <p:cNvSpPr/>
          <p:nvPr/>
        </p:nvSpPr>
        <p:spPr>
          <a:xfrm>
            <a:off x="9173819" y="4014087"/>
            <a:ext cx="91440" cy="9144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A8ECF3C1-E34D-6D2E-F07F-1F57CC3C5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132051"/>
              </p:ext>
            </p:extLst>
          </p:nvPr>
        </p:nvGraphicFramePr>
        <p:xfrm>
          <a:off x="1094586" y="2744196"/>
          <a:ext cx="2431425" cy="3110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475">
                  <a:extLst>
                    <a:ext uri="{9D8B030D-6E8A-4147-A177-3AD203B41FA5}">
                      <a16:colId xmlns:a16="http://schemas.microsoft.com/office/drawing/2014/main" val="3163167727"/>
                    </a:ext>
                  </a:extLst>
                </a:gridCol>
                <a:gridCol w="810475">
                  <a:extLst>
                    <a:ext uri="{9D8B030D-6E8A-4147-A177-3AD203B41FA5}">
                      <a16:colId xmlns:a16="http://schemas.microsoft.com/office/drawing/2014/main" val="3306911548"/>
                    </a:ext>
                  </a:extLst>
                </a:gridCol>
                <a:gridCol w="810475">
                  <a:extLst>
                    <a:ext uri="{9D8B030D-6E8A-4147-A177-3AD203B41FA5}">
                      <a16:colId xmlns:a16="http://schemas.microsoft.com/office/drawing/2014/main" val="1344248104"/>
                    </a:ext>
                  </a:extLst>
                </a:gridCol>
              </a:tblGrid>
              <a:tr h="282813">
                <a:tc>
                  <a:txBody>
                    <a:bodyPr/>
                    <a:lstStyle/>
                    <a:p>
                      <a:r>
                        <a:rPr lang="en-US" sz="1200" dirty="0"/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438549"/>
                  </a:ext>
                </a:extLst>
              </a:tr>
              <a:tr h="282813"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90461"/>
                  </a:ext>
                </a:extLst>
              </a:tr>
              <a:tr h="282813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039768"/>
                  </a:ext>
                </a:extLst>
              </a:tr>
              <a:tr h="282813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399514"/>
                  </a:ext>
                </a:extLst>
              </a:tr>
              <a:tr h="282813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608793"/>
                  </a:ext>
                </a:extLst>
              </a:tr>
              <a:tr h="282813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988009"/>
                  </a:ext>
                </a:extLst>
              </a:tr>
              <a:tr h="282813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234261"/>
                  </a:ext>
                </a:extLst>
              </a:tr>
              <a:tr h="282813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673465"/>
                  </a:ext>
                </a:extLst>
              </a:tr>
              <a:tr h="282813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177951"/>
                  </a:ext>
                </a:extLst>
              </a:tr>
              <a:tr h="282813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98796"/>
                  </a:ext>
                </a:extLst>
              </a:tr>
              <a:tr h="282813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743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378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3C1FD-8C4E-B9A8-04AF-26563F97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Example Scenarios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22C8A-97BF-351C-D92B-0357140EE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Hands-on Exercises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Logo&#10;&#10;Description automatically generated with low confidence">
            <a:extLst>
              <a:ext uri="{FF2B5EF4-FFF2-40B4-BE49-F238E27FC236}">
                <a16:creationId xmlns:a16="http://schemas.microsoft.com/office/drawing/2014/main" id="{B2BA30C2-2FC9-ED48-EAF1-7C6FCC7BAA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0" y="6416887"/>
            <a:ext cx="1186543" cy="4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17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A4ED-FF3C-4E35-F0A6-2512EF84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Caveats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67C3E-BDBF-6431-19E2-EE3DCAEE7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Reminder: Regional model, 1 mile grid size, no local heterogeneity – not designed for impacts in individual wells or from single pumping wells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These are just for demonstration; they aren’t very realistic or meaningful</a:t>
            </a:r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3B812A4E-4A85-0FCD-BAD2-03ED1C5B28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0" y="6416887"/>
            <a:ext cx="1186543" cy="4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72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A4ED-FF3C-4E35-F0A6-2512EF84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Pumping Scenario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67C3E-BDBF-6431-19E2-EE3DCAEE7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New ‘well field’ (many wells in a large area) with pumping throughout entire 10 year scenario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Observe heads around the well field and fluxes from drains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New steps: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Adding a stress package 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Compare observation output files</a:t>
            </a:r>
          </a:p>
          <a:p>
            <a:pPr indent="-18288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3B812A4E-4A85-0FCD-BAD2-03ED1C5B28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0" y="6416887"/>
            <a:ext cx="1186543" cy="4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95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96C33-1CD5-2743-73E8-B9E7FB72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66" y="320040"/>
            <a:ext cx="3969153" cy="1737360"/>
          </a:xfrm>
        </p:spPr>
        <p:txBody>
          <a:bodyPr anchor="ctr">
            <a:normAutofit/>
          </a:bodyPr>
          <a:lstStyle/>
          <a:p>
            <a:r>
              <a:rPr lang="en-US" sz="4400" b="1" dirty="0"/>
              <a:t>Comparing OBS files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F4CF0E-4F82-AF6D-C440-649206BCCCC5}"/>
              </a:ext>
            </a:extLst>
          </p:cNvPr>
          <p:cNvSpPr txBox="1">
            <a:spLocks/>
          </p:cNvSpPr>
          <p:nvPr/>
        </p:nvSpPr>
        <p:spPr>
          <a:xfrm>
            <a:off x="922022" y="1919150"/>
            <a:ext cx="3297700" cy="412769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 err="1"/>
              <a:t>Obs</a:t>
            </a:r>
            <a:r>
              <a:rPr lang="en-US" sz="1800" dirty="0"/>
              <a:t> output is csv and can be easily loaded into common software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I’m using excel</a:t>
            </a:r>
            <a:endParaRPr lang="en-US" sz="12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1" name="Picture 10" descr="Logo&#10;&#10;Description automatically generated with low confidence">
            <a:extLst>
              <a:ext uri="{FF2B5EF4-FFF2-40B4-BE49-F238E27FC236}">
                <a16:creationId xmlns:a16="http://schemas.microsoft.com/office/drawing/2014/main" id="{CF3DB277-7C9C-A426-2EF1-9FAE7F3DC9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311963" y="6065028"/>
            <a:ext cx="1259446" cy="4527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E4436B-8958-92B0-C9E4-3E743D004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781" y="2859765"/>
            <a:ext cx="6528857" cy="36343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49A10F-2C39-BC36-ED7E-A3DDBCB6A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4427" y="689790"/>
            <a:ext cx="3076575" cy="18002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685D93-79F1-BFED-4A4D-857F6288AB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8801"/>
          <a:stretch/>
        </p:blipFill>
        <p:spPr>
          <a:xfrm>
            <a:off x="5025489" y="722526"/>
            <a:ext cx="3489505" cy="186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87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96C33-1CD5-2743-73E8-B9E7FB72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66" y="299884"/>
            <a:ext cx="3969153" cy="1757516"/>
          </a:xfrm>
        </p:spPr>
        <p:txBody>
          <a:bodyPr anchor="ctr">
            <a:normAutofit/>
          </a:bodyPr>
          <a:lstStyle/>
          <a:p>
            <a:r>
              <a:rPr lang="en-US" sz="4400" b="1" dirty="0"/>
              <a:t>Adding Stress Package to MF6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F4CF0E-4F82-AF6D-C440-649206BCCCC5}"/>
              </a:ext>
            </a:extLst>
          </p:cNvPr>
          <p:cNvSpPr txBox="1">
            <a:spLocks/>
          </p:cNvSpPr>
          <p:nvPr/>
        </p:nvSpPr>
        <p:spPr>
          <a:xfrm>
            <a:off x="922022" y="1919150"/>
            <a:ext cx="3297700" cy="412769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Pretty easy: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Create a new WEL file (.</a:t>
            </a:r>
            <a:r>
              <a:rPr lang="en-US" sz="1600" dirty="0" err="1"/>
              <a:t>wel</a:t>
            </a:r>
            <a:r>
              <a:rPr lang="en-US" sz="1600" dirty="0"/>
              <a:t>)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Add to NAME file (.</a:t>
            </a:r>
            <a:r>
              <a:rPr lang="en-US" sz="1600" dirty="0" err="1"/>
              <a:t>nam</a:t>
            </a:r>
            <a:r>
              <a:rPr lang="en-US" sz="1600" dirty="0"/>
              <a:t>)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Optional: create a new time-series file (.</a:t>
            </a:r>
            <a:r>
              <a:rPr lang="en-US" sz="1600" dirty="0" err="1"/>
              <a:t>ts</a:t>
            </a:r>
            <a:r>
              <a:rPr lang="en-US" sz="1600" dirty="0"/>
              <a:t>)</a:t>
            </a:r>
          </a:p>
          <a:p>
            <a:pPr indent="-182880">
              <a:buFont typeface="Calibri" panose="020F0502020204030204" pitchFamily="34" charset="0"/>
              <a:buChar char="•"/>
            </a:pPr>
            <a:endParaRPr lang="en-US" sz="12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1" name="Picture 10" descr="Logo&#10;&#10;Description automatically generated with low confidence">
            <a:extLst>
              <a:ext uri="{FF2B5EF4-FFF2-40B4-BE49-F238E27FC236}">
                <a16:creationId xmlns:a16="http://schemas.microsoft.com/office/drawing/2014/main" id="{CF3DB277-7C9C-A426-2EF1-9FAE7F3DC9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311963" y="6065028"/>
            <a:ext cx="1259446" cy="4527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5B6AEC-7072-67A5-A616-331691F21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781" y="1919150"/>
            <a:ext cx="4019563" cy="237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39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96C33-1CD5-2743-73E8-B9E7FB72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66" y="320040"/>
            <a:ext cx="3969153" cy="1737360"/>
          </a:xfrm>
        </p:spPr>
        <p:txBody>
          <a:bodyPr anchor="ctr">
            <a:normAutofit/>
          </a:bodyPr>
          <a:lstStyle/>
          <a:p>
            <a:r>
              <a:rPr lang="en-US" sz="4400" b="1" dirty="0"/>
              <a:t>Pumping Scenario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F4CF0E-4F82-AF6D-C440-649206BCCCC5}"/>
              </a:ext>
            </a:extLst>
          </p:cNvPr>
          <p:cNvSpPr txBox="1">
            <a:spLocks/>
          </p:cNvSpPr>
          <p:nvPr/>
        </p:nvSpPr>
        <p:spPr>
          <a:xfrm>
            <a:off x="922022" y="1919150"/>
            <a:ext cx="3297700" cy="412769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A few cells in a row to represent a region of increase pumping from multiple wells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Pumping: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Layer 3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Row 39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Columns 36, 37, 38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sz="1800" dirty="0"/>
              <a:t> Continuous pumping: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20,000 AF / year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sz="1800" dirty="0"/>
              <a:t>Observation wells around (already made)</a:t>
            </a:r>
          </a:p>
          <a:p>
            <a:pPr marL="201168" lvl="1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1" name="Picture 10" descr="Logo&#10;&#10;Description automatically generated with low confidence">
            <a:extLst>
              <a:ext uri="{FF2B5EF4-FFF2-40B4-BE49-F238E27FC236}">
                <a16:creationId xmlns:a16="http://schemas.microsoft.com/office/drawing/2014/main" id="{CF3DB277-7C9C-A426-2EF1-9FAE7F3DC9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311963" y="6065028"/>
            <a:ext cx="1259446" cy="4527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608FB1-5C80-7EA2-FA26-15B00B15A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510" y="352424"/>
            <a:ext cx="6677025" cy="615315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8CB6A4-F86B-6A4A-7F4E-F9640900A0B6}"/>
              </a:ext>
            </a:extLst>
          </p:cNvPr>
          <p:cNvCxnSpPr/>
          <p:nvPr/>
        </p:nvCxnSpPr>
        <p:spPr>
          <a:xfrm flipV="1">
            <a:off x="8708065" y="3976578"/>
            <a:ext cx="0" cy="54226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4D6741-162A-4E78-3EAA-6E9171B26598}"/>
              </a:ext>
            </a:extLst>
          </p:cNvPr>
          <p:cNvCxnSpPr/>
          <p:nvPr/>
        </p:nvCxnSpPr>
        <p:spPr>
          <a:xfrm flipV="1">
            <a:off x="8832111" y="3976578"/>
            <a:ext cx="0" cy="54226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A19294-0ECE-447D-A6F2-32E1770F5215}"/>
              </a:ext>
            </a:extLst>
          </p:cNvPr>
          <p:cNvCxnSpPr/>
          <p:nvPr/>
        </p:nvCxnSpPr>
        <p:spPr>
          <a:xfrm flipV="1">
            <a:off x="8952613" y="3976578"/>
            <a:ext cx="0" cy="54226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7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A4ED-FF3C-4E35-F0A6-2512EF84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Recharge Scenario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67C3E-BDBF-6431-19E2-EE3DCAEE7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Recharge in the same cells as the previous scenario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Recharge for only first year of scenario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New steps: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Changing the multiplier on the well package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Removing lines from time-series files; replacing with value of 0 to last for the final 9 years of the scenario</a:t>
            </a:r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7C9129BE-0E98-D149-82FA-6DFD3DCC19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0" y="6416887"/>
            <a:ext cx="1186543" cy="4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23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96C33-1CD5-2743-73E8-B9E7FB72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66" y="320040"/>
            <a:ext cx="3969153" cy="1737360"/>
          </a:xfrm>
        </p:spPr>
        <p:txBody>
          <a:bodyPr anchor="ctr">
            <a:normAutofit/>
          </a:bodyPr>
          <a:lstStyle/>
          <a:p>
            <a:r>
              <a:rPr lang="en-US" sz="4400" b="1" dirty="0"/>
              <a:t>Recharge Scenario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FB9EC-7435-CD1B-B4C4-2EDA19910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t" anchorCtr="0">
            <a:normAutofit/>
          </a:bodyPr>
          <a:lstStyle/>
          <a:p>
            <a:r>
              <a:rPr lang="en-US" sz="1800" dirty="0" err="1"/>
              <a:t>sdf</a:t>
            </a: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F4CF0E-4F82-AF6D-C440-649206BCCCC5}"/>
              </a:ext>
            </a:extLst>
          </p:cNvPr>
          <p:cNvSpPr txBox="1">
            <a:spLocks/>
          </p:cNvSpPr>
          <p:nvPr/>
        </p:nvSpPr>
        <p:spPr>
          <a:xfrm>
            <a:off x="922022" y="1919150"/>
            <a:ext cx="3297700" cy="412769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Reuse files from pumping scenario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A few cells in a row to represent a region of recharge facilities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Recharge: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Layer 1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Row 39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Columns 36, 37, 38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sz="1800" dirty="0"/>
              <a:t> One year of recharge: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100,000 AF / year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sz="1800" dirty="0"/>
              <a:t>Observation wells around (already made)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1" name="Picture 10" descr="Logo&#10;&#10;Description automatically generated with low confidence">
            <a:extLst>
              <a:ext uri="{FF2B5EF4-FFF2-40B4-BE49-F238E27FC236}">
                <a16:creationId xmlns:a16="http://schemas.microsoft.com/office/drawing/2014/main" id="{CF3DB277-7C9C-A426-2EF1-9FAE7F3DC9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311963" y="6065028"/>
            <a:ext cx="1259446" cy="4527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4E422F-DA9E-6899-D506-E2CDD0278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510" y="354021"/>
            <a:ext cx="6677025" cy="61531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6917DB-DD1A-7F0E-1B35-B6CDBE3C4B9D}"/>
              </a:ext>
            </a:extLst>
          </p:cNvPr>
          <p:cNvCxnSpPr>
            <a:cxnSpLocks/>
          </p:cNvCxnSpPr>
          <p:nvPr/>
        </p:nvCxnSpPr>
        <p:spPr>
          <a:xfrm>
            <a:off x="8708065" y="3976578"/>
            <a:ext cx="0" cy="54226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C9B81D-615E-3465-C1E4-3600CE6852B5}"/>
              </a:ext>
            </a:extLst>
          </p:cNvPr>
          <p:cNvCxnSpPr>
            <a:cxnSpLocks/>
          </p:cNvCxnSpPr>
          <p:nvPr/>
        </p:nvCxnSpPr>
        <p:spPr>
          <a:xfrm>
            <a:off x="8832111" y="3976578"/>
            <a:ext cx="0" cy="54226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E5376F-13E6-FB19-2B83-7943A88A21F5}"/>
              </a:ext>
            </a:extLst>
          </p:cNvPr>
          <p:cNvCxnSpPr>
            <a:cxnSpLocks/>
          </p:cNvCxnSpPr>
          <p:nvPr/>
        </p:nvCxnSpPr>
        <p:spPr>
          <a:xfrm>
            <a:off x="8952613" y="3976578"/>
            <a:ext cx="0" cy="54226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20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A4ED-FF3C-4E35-F0A6-2512EF84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Contents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67C3E-BDBF-6431-19E2-EE3DCAEE7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Running scenarios: conceptually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Running scenarios: in practice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Exercise: creating a baseline scenario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Exercise: creating scenarios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Pumping scenario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Recharge scenario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Drought scenario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Warming scenario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Canal lining scenario</a:t>
            </a:r>
          </a:p>
          <a:p>
            <a:pPr indent="-18288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F0F3BC23-97F7-73D0-002E-0A1E3F08D6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0" y="6416887"/>
            <a:ext cx="1186543" cy="4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41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A4ED-FF3C-4E35-F0A6-2512EF84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Warming Scenario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67C3E-BDBF-6431-19E2-EE3DCAEE7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Across the board increase in ET 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Across the board decrease in diversions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Leave everything else the same (including NY Canal leakage) to see impacts of these changes only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New step: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Editing the </a:t>
            </a:r>
            <a:r>
              <a:rPr lang="en-US" dirty="0" err="1"/>
              <a:t>util_irr_lands</a:t>
            </a:r>
            <a:r>
              <a:rPr lang="en-US" dirty="0"/>
              <a:t> input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Running the </a:t>
            </a:r>
            <a:r>
              <a:rPr lang="en-US" dirty="0" err="1"/>
              <a:t>util_irr_lands</a:t>
            </a:r>
            <a:r>
              <a:rPr lang="en-US" dirty="0"/>
              <a:t> utility</a:t>
            </a:r>
          </a:p>
          <a:p>
            <a:pPr indent="-182880">
              <a:buFont typeface="Arial" panose="020B0604020202020204" pitchFamily="34" charset="0"/>
              <a:buChar char="•"/>
            </a:pPr>
            <a:endParaRPr lang="en-US" dirty="0"/>
          </a:p>
          <a:p>
            <a:pPr indent="-18288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BDA76825-2550-6F4A-6153-89D041B898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0" y="6416887"/>
            <a:ext cx="1186543" cy="4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04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96C33-1CD5-2743-73E8-B9E7FB72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66" y="320040"/>
            <a:ext cx="3969153" cy="1737360"/>
          </a:xfrm>
        </p:spPr>
        <p:txBody>
          <a:bodyPr anchor="ctr">
            <a:normAutofit fontScale="90000"/>
          </a:bodyPr>
          <a:lstStyle/>
          <a:p>
            <a:r>
              <a:rPr lang="en-US" sz="4400" b="1" dirty="0"/>
              <a:t>Using supply and demand utility files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F4CF0E-4F82-AF6D-C440-649206BCCCC5}"/>
              </a:ext>
            </a:extLst>
          </p:cNvPr>
          <p:cNvSpPr txBox="1">
            <a:spLocks/>
          </p:cNvSpPr>
          <p:nvPr/>
        </p:nvSpPr>
        <p:spPr>
          <a:xfrm>
            <a:off x="922022" y="1919150"/>
            <a:ext cx="3297700" cy="412769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Requires a number of input files: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Those starting with “input-</a:t>
            </a:r>
            <a:r>
              <a:rPr lang="en-US" sz="1600" dirty="0" err="1"/>
              <a:t>irr_lands</a:t>
            </a:r>
            <a:r>
              <a:rPr lang="en-US" sz="1600" dirty="0"/>
              <a:t>…”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The “dummy-… files”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One could edit the input files of volumetric quantities or parameter files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PEST’s model.bat will show you how to call the utility</a:t>
            </a:r>
          </a:p>
          <a:p>
            <a:pPr indent="-182880">
              <a:buFont typeface="Calibri" panose="020F0502020204030204" pitchFamily="34" charset="0"/>
              <a:buChar char="•"/>
            </a:pPr>
            <a:endParaRPr lang="en-US" sz="12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1" name="Picture 10" descr="Logo&#10;&#10;Description automatically generated with low confidence">
            <a:extLst>
              <a:ext uri="{FF2B5EF4-FFF2-40B4-BE49-F238E27FC236}">
                <a16:creationId xmlns:a16="http://schemas.microsoft.com/office/drawing/2014/main" id="{CF3DB277-7C9C-A426-2EF1-9FAE7F3DC9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311963" y="6065028"/>
            <a:ext cx="1259446" cy="4527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842E94-59EA-B821-AB72-015DB3CAA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853" y="2000930"/>
            <a:ext cx="4409990" cy="29921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DDE449-4CC3-8A0A-91B8-959D79114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760" y="1298050"/>
            <a:ext cx="2684759" cy="439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45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96C33-1CD5-2743-73E8-B9E7FB72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66" y="320040"/>
            <a:ext cx="3969153" cy="1737360"/>
          </a:xfrm>
        </p:spPr>
        <p:txBody>
          <a:bodyPr anchor="ctr">
            <a:normAutofit/>
          </a:bodyPr>
          <a:lstStyle/>
          <a:p>
            <a:r>
              <a:rPr lang="en-US" sz="4400" b="1" dirty="0"/>
              <a:t>Warming Scenario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F4CF0E-4F82-AF6D-C440-649206BCCCC5}"/>
              </a:ext>
            </a:extLst>
          </p:cNvPr>
          <p:cNvSpPr txBox="1">
            <a:spLocks/>
          </p:cNvSpPr>
          <p:nvPr/>
        </p:nvSpPr>
        <p:spPr>
          <a:xfrm>
            <a:off x="922022" y="1919150"/>
            <a:ext cx="3297700" cy="412769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buFont typeface="Arial" panose="020B0604020202020204" pitchFamily="34" charset="0"/>
              <a:buChar char="•"/>
            </a:pPr>
            <a:r>
              <a:rPr lang="en-US" sz="1800" dirty="0"/>
              <a:t>Get the last 10 years of all inputs to the 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1800" dirty="0"/>
              <a:t>Increase ET by 10% 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1800" dirty="0"/>
              <a:t>Decrease diversions by 10%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1800" dirty="0"/>
              <a:t>Run the utility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1800" dirty="0"/>
              <a:t>Copy the time-series files</a:t>
            </a:r>
            <a:endParaRPr lang="en-US" sz="12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1" name="Picture 10" descr="Logo&#10;&#10;Description automatically generated with low confidence">
            <a:extLst>
              <a:ext uri="{FF2B5EF4-FFF2-40B4-BE49-F238E27FC236}">
                <a16:creationId xmlns:a16="http://schemas.microsoft.com/office/drawing/2014/main" id="{CF3DB277-7C9C-A426-2EF1-9FAE7F3DC9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311963" y="6065028"/>
            <a:ext cx="1259446" cy="45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13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A4ED-FF3C-4E35-F0A6-2512EF84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Canal Lining Scenario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67C3E-BDBF-6431-19E2-EE3DCAEE7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Line the New York Canal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Across the board decrease in leakage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New step: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Change the factor parameter in a time-series file</a:t>
            </a:r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BDA76825-2550-6F4A-6153-89D041B898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0" y="6416887"/>
            <a:ext cx="1186543" cy="4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59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96C33-1CD5-2743-73E8-B9E7FB72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66" y="320040"/>
            <a:ext cx="3969153" cy="1737360"/>
          </a:xfrm>
        </p:spPr>
        <p:txBody>
          <a:bodyPr anchor="ctr">
            <a:normAutofit/>
          </a:bodyPr>
          <a:lstStyle/>
          <a:p>
            <a:r>
              <a:rPr lang="en-US" sz="4400" b="1" dirty="0"/>
              <a:t>Canal Lining Scenario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F4CF0E-4F82-AF6D-C440-649206BCCCC5}"/>
              </a:ext>
            </a:extLst>
          </p:cNvPr>
          <p:cNvSpPr txBox="1">
            <a:spLocks/>
          </p:cNvSpPr>
          <p:nvPr/>
        </p:nvSpPr>
        <p:spPr>
          <a:xfrm>
            <a:off x="922022" y="1919150"/>
            <a:ext cx="3297700" cy="412769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Drop New York Canal recharge by 25% across the board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Easy to do: SFAC parameter in the TS file</a:t>
            </a:r>
            <a:endParaRPr lang="en-US" sz="12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1" name="Picture 10" descr="Logo&#10;&#10;Description automatically generated with low confidence">
            <a:extLst>
              <a:ext uri="{FF2B5EF4-FFF2-40B4-BE49-F238E27FC236}">
                <a16:creationId xmlns:a16="http://schemas.microsoft.com/office/drawing/2014/main" id="{CF3DB277-7C9C-A426-2EF1-9FAE7F3DC9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311963" y="6065028"/>
            <a:ext cx="1259446" cy="45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8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3C1FD-8C4E-B9A8-04AF-26563F97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Approaches to </a:t>
            </a:r>
            <a:br>
              <a:rPr lang="en-US" dirty="0"/>
            </a:br>
            <a:r>
              <a:rPr lang="en-US" dirty="0"/>
              <a:t>Running Scenarios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22C8A-97BF-351C-D92B-0357140EE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Logo&#10;&#10;Description automatically generated with low confidence">
            <a:extLst>
              <a:ext uri="{FF2B5EF4-FFF2-40B4-BE49-F238E27FC236}">
                <a16:creationId xmlns:a16="http://schemas.microsoft.com/office/drawing/2014/main" id="{4AD1981D-859A-2913-3945-C304928DD5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0" y="6416887"/>
            <a:ext cx="1186543" cy="4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6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A4ED-FF3C-4E35-F0A6-2512EF84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Running Scenarios – In Practice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67C3E-BDBF-6431-19E2-EE3DCAEE7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Hands-on exercise: creating a baseline scenario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Start from final stress period of historic – copy the final 10 years of the historic period for the background stresses of the baseline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Steps: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Changing the time period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Creating an initial condition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Creating boundary stresses time-series from last 120 stress periods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Edit boundary packages with time-varying stress locations or multipliers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Rename (</a:t>
            </a:r>
            <a:r>
              <a:rPr lang="en-US" dirty="0" err="1"/>
              <a:t>tv_hist</a:t>
            </a:r>
            <a:r>
              <a:rPr lang="en-US" dirty="0"/>
              <a:t> -&gt; </a:t>
            </a:r>
            <a:r>
              <a:rPr lang="en-US" dirty="0" err="1"/>
              <a:t>tv_scenario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indent="-18288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498FF2B1-33E6-7E25-CFFF-34DEC56E05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0" y="6416887"/>
            <a:ext cx="1186543" cy="4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96C33-1CD5-2743-73E8-B9E7FB72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66" y="340196"/>
            <a:ext cx="3969153" cy="1717204"/>
          </a:xfrm>
        </p:spPr>
        <p:txBody>
          <a:bodyPr anchor="ctr">
            <a:normAutofit/>
          </a:bodyPr>
          <a:lstStyle/>
          <a:p>
            <a:r>
              <a:rPr lang="en-US" sz="4400" b="1" dirty="0"/>
              <a:t>Time period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F4CF0E-4F82-AF6D-C440-649206BCCCC5}"/>
              </a:ext>
            </a:extLst>
          </p:cNvPr>
          <p:cNvSpPr txBox="1">
            <a:spLocks/>
          </p:cNvSpPr>
          <p:nvPr/>
        </p:nvSpPr>
        <p:spPr>
          <a:xfrm>
            <a:off x="922022" y="1919150"/>
            <a:ext cx="3297700" cy="412769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All transient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Last 10 years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120 stress periods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Ignore leap years (Egyptian calendar!) 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Just cause it was easier for this demonstration 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sz="1800" dirty="0"/>
              <a:t> Change STO and TDIS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sz="1800" dirty="0"/>
              <a:t> Make a TOTIME array for changing time-series files</a:t>
            </a:r>
            <a:endParaRPr lang="en-US" sz="14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1" name="Picture 10" descr="Logo&#10;&#10;Description automatically generated with low confidence">
            <a:extLst>
              <a:ext uri="{FF2B5EF4-FFF2-40B4-BE49-F238E27FC236}">
                <a16:creationId xmlns:a16="http://schemas.microsoft.com/office/drawing/2014/main" id="{CF3DB277-7C9C-A426-2EF1-9FAE7F3DC9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311963" y="6065028"/>
            <a:ext cx="1259446" cy="4527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1F272D-9CC2-26B8-321D-F3EC566916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3" r="7219"/>
          <a:stretch/>
        </p:blipFill>
        <p:spPr>
          <a:xfrm>
            <a:off x="4778121" y="1561032"/>
            <a:ext cx="6960724" cy="386193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A64BB03-1FBA-83B5-8F55-573D1073F917}"/>
              </a:ext>
            </a:extLst>
          </p:cNvPr>
          <p:cNvSpPr/>
          <p:nvPr/>
        </p:nvSpPr>
        <p:spPr>
          <a:xfrm>
            <a:off x="4820180" y="2676144"/>
            <a:ext cx="3641068" cy="33528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4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96C33-1CD5-2743-73E8-B9E7FB72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66" y="340196"/>
            <a:ext cx="3969153" cy="1717204"/>
          </a:xfrm>
        </p:spPr>
        <p:txBody>
          <a:bodyPr anchor="ctr">
            <a:normAutofit/>
          </a:bodyPr>
          <a:lstStyle/>
          <a:p>
            <a:r>
              <a:rPr lang="en-US" sz="4400" b="1" dirty="0"/>
              <a:t>Initial Condition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F4CF0E-4F82-AF6D-C440-649206BCCCC5}"/>
              </a:ext>
            </a:extLst>
          </p:cNvPr>
          <p:cNvSpPr txBox="1">
            <a:spLocks/>
          </p:cNvSpPr>
          <p:nvPr/>
        </p:nvSpPr>
        <p:spPr>
          <a:xfrm>
            <a:off x="922022" y="1919150"/>
            <a:ext cx="3297700" cy="412769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Historic period begins with steady-state period &amp; constant IC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Scenarios will probably be all transient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Extract the heads from the final historic stress period and define as initial condition for scenarios</a:t>
            </a:r>
            <a:endParaRPr lang="en-US" sz="10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1" name="Picture 10" descr="Logo&#10;&#10;Description automatically generated with low confidence">
            <a:extLst>
              <a:ext uri="{FF2B5EF4-FFF2-40B4-BE49-F238E27FC236}">
                <a16:creationId xmlns:a16="http://schemas.microsoft.com/office/drawing/2014/main" id="{CF3DB277-7C9C-A426-2EF1-9FAE7F3DC9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311963" y="6065028"/>
            <a:ext cx="1259446" cy="4527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0C9BF7-0EBB-2AD1-4452-007F6D0FBD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3" r="7219"/>
          <a:stretch/>
        </p:blipFill>
        <p:spPr>
          <a:xfrm>
            <a:off x="4778121" y="1561032"/>
            <a:ext cx="6960724" cy="386193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AE3605E-5635-4C12-A392-EB3D38B6F042}"/>
              </a:ext>
            </a:extLst>
          </p:cNvPr>
          <p:cNvSpPr/>
          <p:nvPr/>
        </p:nvSpPr>
        <p:spPr>
          <a:xfrm>
            <a:off x="4820180" y="2980944"/>
            <a:ext cx="3641068" cy="33528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8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96C33-1CD5-2743-73E8-B9E7FB72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66" y="340196"/>
            <a:ext cx="3969153" cy="1717204"/>
          </a:xfrm>
        </p:spPr>
        <p:txBody>
          <a:bodyPr anchor="ctr">
            <a:normAutofit/>
          </a:bodyPr>
          <a:lstStyle/>
          <a:p>
            <a:r>
              <a:rPr lang="en-US" sz="4400" b="1" dirty="0"/>
              <a:t>Initial Condition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F4CF0E-4F82-AF6D-C440-649206BCCCC5}"/>
              </a:ext>
            </a:extLst>
          </p:cNvPr>
          <p:cNvSpPr txBox="1">
            <a:spLocks/>
          </p:cNvSpPr>
          <p:nvPr/>
        </p:nvSpPr>
        <p:spPr>
          <a:xfrm>
            <a:off x="922022" y="1919150"/>
            <a:ext cx="3297700" cy="412769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Cannot read from separate file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List input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Extract from chosen time of the historic heads file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PEST </a:t>
            </a:r>
            <a:r>
              <a:rPr lang="en-US" sz="1800" dirty="0" err="1"/>
              <a:t>gwutils</a:t>
            </a:r>
            <a:r>
              <a:rPr lang="en-US" sz="1800" dirty="0"/>
              <a:t>: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200" dirty="0"/>
              <a:t>mf6arrdet – to get info about </a:t>
            </a:r>
            <a:r>
              <a:rPr lang="en-US" sz="1200" dirty="0" err="1"/>
              <a:t>hds</a:t>
            </a:r>
            <a:r>
              <a:rPr lang="en-US" sz="1200" dirty="0"/>
              <a:t> file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200" dirty="0"/>
              <a:t>mf6bin2tab_h to get tabulated output from </a:t>
            </a:r>
            <a:r>
              <a:rPr lang="en-US" sz="1200" dirty="0" err="1"/>
              <a:t>hds</a:t>
            </a:r>
            <a:r>
              <a:rPr lang="en-US" sz="1200" dirty="0"/>
              <a:t> file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1" name="Picture 10" descr="Logo&#10;&#10;Description automatically generated with low confidence">
            <a:extLst>
              <a:ext uri="{FF2B5EF4-FFF2-40B4-BE49-F238E27FC236}">
                <a16:creationId xmlns:a16="http://schemas.microsoft.com/office/drawing/2014/main" id="{CF3DB277-7C9C-A426-2EF1-9FAE7F3DC9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311963" y="6065028"/>
            <a:ext cx="1259446" cy="4527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C0B648-38C8-E48C-4EB5-AC320DDC1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845" y="1654679"/>
            <a:ext cx="3113350" cy="35486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B58649-00CD-D78E-DB6B-057846CAB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2703" y="3274515"/>
            <a:ext cx="2301571" cy="30016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F8EA03-0454-978A-5B07-1CA5ADEC36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7810" y="659646"/>
            <a:ext cx="2510609" cy="23530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8F8E88-C50E-0EC8-E8DC-B54132A90C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0000"/>
          <a:stretch/>
        </p:blipFill>
        <p:spPr>
          <a:xfrm>
            <a:off x="8391390" y="1583747"/>
            <a:ext cx="1495425" cy="2524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3F2518-0122-17CA-06CF-54C3A52F79E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0000"/>
          <a:stretch/>
        </p:blipFill>
        <p:spPr>
          <a:xfrm>
            <a:off x="8355409" y="4150174"/>
            <a:ext cx="1495425" cy="2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0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96C33-1CD5-2743-73E8-B9E7FB72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66" y="320040"/>
            <a:ext cx="3969153" cy="1737360"/>
          </a:xfrm>
        </p:spPr>
        <p:txBody>
          <a:bodyPr anchor="ctr">
            <a:normAutofit/>
          </a:bodyPr>
          <a:lstStyle/>
          <a:p>
            <a:r>
              <a:rPr lang="en-US" sz="4400" b="1" dirty="0"/>
              <a:t>Using historic time-series files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F4CF0E-4F82-AF6D-C440-649206BCCCC5}"/>
              </a:ext>
            </a:extLst>
          </p:cNvPr>
          <p:cNvSpPr txBox="1">
            <a:spLocks/>
          </p:cNvSpPr>
          <p:nvPr/>
        </p:nvSpPr>
        <p:spPr>
          <a:xfrm>
            <a:off x="922022" y="1919150"/>
            <a:ext cx="3297700" cy="412769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Tedious, there are a lot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Keep the last 120 rows (remove 241 rows)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Change the time column</a:t>
            </a:r>
            <a:endParaRPr lang="en-US" sz="12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1" name="Picture 10" descr="Logo&#10;&#10;Description automatically generated with low confidence">
            <a:extLst>
              <a:ext uri="{FF2B5EF4-FFF2-40B4-BE49-F238E27FC236}">
                <a16:creationId xmlns:a16="http://schemas.microsoft.com/office/drawing/2014/main" id="{CF3DB277-7C9C-A426-2EF1-9FAE7F3DC9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311963" y="6065028"/>
            <a:ext cx="1259446" cy="4527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D9816D-EF32-838A-35D9-CE502AB17A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3" r="7219"/>
          <a:stretch/>
        </p:blipFill>
        <p:spPr>
          <a:xfrm>
            <a:off x="4778121" y="1561032"/>
            <a:ext cx="6960724" cy="386193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5A7BB1-322B-2EE9-3ADB-AFE8815A3E6D}"/>
              </a:ext>
            </a:extLst>
          </p:cNvPr>
          <p:cNvSpPr/>
          <p:nvPr/>
        </p:nvSpPr>
        <p:spPr>
          <a:xfrm>
            <a:off x="4820180" y="3297936"/>
            <a:ext cx="3641068" cy="33528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57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96C33-1CD5-2743-73E8-B9E7FB72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66" y="320040"/>
            <a:ext cx="3969153" cy="1737360"/>
          </a:xfrm>
        </p:spPr>
        <p:txBody>
          <a:bodyPr anchor="ctr">
            <a:normAutofit fontScale="90000"/>
          </a:bodyPr>
          <a:lstStyle/>
          <a:p>
            <a:r>
              <a:rPr lang="en-US" sz="4400" b="1" dirty="0"/>
              <a:t>Using historic stress package files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F4CF0E-4F82-AF6D-C440-649206BCCCC5}"/>
              </a:ext>
            </a:extLst>
          </p:cNvPr>
          <p:cNvSpPr txBox="1">
            <a:spLocks/>
          </p:cNvSpPr>
          <p:nvPr/>
        </p:nvSpPr>
        <p:spPr>
          <a:xfrm>
            <a:off x="922022" y="1919150"/>
            <a:ext cx="3297700" cy="412769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Some stress packages have time varying boundary cells or multipliers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Need to decide what is most appropriate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000" dirty="0"/>
              <a:t>Keep the most recent (spatial distribution of recharge) because land use is most realistic?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000" dirty="0"/>
              <a:t>Do the same as time-series and keep the last 120 stress periods worth of data?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1" name="Picture 10" descr="Logo&#10;&#10;Description automatically generated with low confidence">
            <a:extLst>
              <a:ext uri="{FF2B5EF4-FFF2-40B4-BE49-F238E27FC236}">
                <a16:creationId xmlns:a16="http://schemas.microsoft.com/office/drawing/2014/main" id="{CF3DB277-7C9C-A426-2EF1-9FAE7F3DC9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311963" y="6065028"/>
            <a:ext cx="1259446" cy="4527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A47572-DD9B-01E8-B4F9-107D940C53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3" r="7219"/>
          <a:stretch/>
        </p:blipFill>
        <p:spPr>
          <a:xfrm>
            <a:off x="4778121" y="1561032"/>
            <a:ext cx="6960724" cy="386193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E4A44B5-4D87-D396-630E-63832953CE9D}"/>
              </a:ext>
            </a:extLst>
          </p:cNvPr>
          <p:cNvSpPr/>
          <p:nvPr/>
        </p:nvSpPr>
        <p:spPr>
          <a:xfrm>
            <a:off x="4820180" y="3639312"/>
            <a:ext cx="3641068" cy="33528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221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1398</TotalTime>
  <Words>1027</Words>
  <Application>Microsoft Office PowerPoint</Application>
  <PresentationFormat>Widescreen</PresentationFormat>
  <Paragraphs>193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Retrospect</vt:lpstr>
      <vt:lpstr>Running Scenarios</vt:lpstr>
      <vt:lpstr>Contents</vt:lpstr>
      <vt:lpstr>Approaches to  Running Scenarios</vt:lpstr>
      <vt:lpstr>Running Scenarios – In Practice</vt:lpstr>
      <vt:lpstr>Time period</vt:lpstr>
      <vt:lpstr>Initial Condition</vt:lpstr>
      <vt:lpstr>Initial Condition</vt:lpstr>
      <vt:lpstr>Using historic time-series files</vt:lpstr>
      <vt:lpstr>Using historic stress package files</vt:lpstr>
      <vt:lpstr>Observation (OBS) Package</vt:lpstr>
      <vt:lpstr>Observation (OBS) Package</vt:lpstr>
      <vt:lpstr>Example Scenarios</vt:lpstr>
      <vt:lpstr>Caveats</vt:lpstr>
      <vt:lpstr>Pumping Scenario</vt:lpstr>
      <vt:lpstr>Comparing OBS files</vt:lpstr>
      <vt:lpstr>Adding Stress Package to MF6</vt:lpstr>
      <vt:lpstr>Pumping Scenario</vt:lpstr>
      <vt:lpstr>Recharge Scenario</vt:lpstr>
      <vt:lpstr>Recharge Scenario</vt:lpstr>
      <vt:lpstr>Warming Scenario</vt:lpstr>
      <vt:lpstr>Using supply and demand utility files</vt:lpstr>
      <vt:lpstr>Warming Scenario</vt:lpstr>
      <vt:lpstr>Canal Lining Scenario</vt:lpstr>
      <vt:lpstr>Canal Lining Scenario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Hundt, Stephen A</dc:creator>
  <cp:lastModifiedBy>Hundt, Stephen A</cp:lastModifiedBy>
  <cp:revision>40</cp:revision>
  <dcterms:created xsi:type="dcterms:W3CDTF">2023-02-27T18:59:57Z</dcterms:created>
  <dcterms:modified xsi:type="dcterms:W3CDTF">2023-03-13T20:00:18Z</dcterms:modified>
</cp:coreProperties>
</file>