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notesMasterIdLst>
    <p:notesMasterId r:id="rId20"/>
  </p:notesMasterIdLst>
  <p:sldIdLst>
    <p:sldId id="258" r:id="rId5"/>
    <p:sldId id="320" r:id="rId6"/>
    <p:sldId id="319" r:id="rId7"/>
    <p:sldId id="321" r:id="rId8"/>
    <p:sldId id="323" r:id="rId9"/>
    <p:sldId id="322" r:id="rId10"/>
    <p:sldId id="324" r:id="rId11"/>
    <p:sldId id="325" r:id="rId12"/>
    <p:sldId id="328" r:id="rId13"/>
    <p:sldId id="330" r:id="rId14"/>
    <p:sldId id="331" r:id="rId15"/>
    <p:sldId id="332" r:id="rId16"/>
    <p:sldId id="333" r:id="rId17"/>
    <p:sldId id="261" r:id="rId18"/>
    <p:sldId id="263" r:id="rId19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950"/>
    <a:srgbClr val="0000FF"/>
    <a:srgbClr val="B2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6405"/>
  </p:normalViewPr>
  <p:slideViewPr>
    <p:cSldViewPr snapToGrid="0" snapToObjects="1" showGuides="1">
      <p:cViewPr varScale="1">
        <p:scale>
          <a:sx n="109" d="100"/>
          <a:sy n="109" d="100"/>
        </p:scale>
        <p:origin x="3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359A375-B218-184B-B243-CB7E0F1616A7}" type="datetimeFigureOut">
              <a:rPr lang="en-US" smtClean="0"/>
              <a:t>7/10/2022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DD5F0F0-3408-9F4A-9B24-898CD7F5D4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AE6764-091D-4B77-8756-B5D91EEABF5A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" y="0"/>
            <a:ext cx="12189624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999DA4-C7B3-416B-B64C-11D36F7936CF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BCFE-D255-4C4B-BA1D-51B94D9D938B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-1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200-3133-408E-AEAA-04B3ACA33176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4100"/>
            <a:ext cx="9144000" cy="1572399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3335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4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2E7C0A-B003-47BB-897B-0979338FF81B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67"/>
            <a:ext cx="12189624" cy="68566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361627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2245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(recommended for titles that </a:t>
            </a:r>
            <a:br>
              <a:rPr lang="en-US" dirty="0"/>
            </a:br>
            <a:r>
              <a:rPr lang="en-US" dirty="0"/>
              <a:t>are 2-3 lines long)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>
                <a:effectLst/>
                <a:latin typeface="Helvetica" charset="0"/>
              </a:rPr>
              <a:t>Click to add classification 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0"/>
            <a:ext cx="6819900" cy="34289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0102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69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124C0E-DA41-468A-ABB3-2DB9ABAF6F00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" y="667"/>
            <a:ext cx="12189624" cy="6856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5900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(recommended for titles that </a:t>
            </a:r>
            <a:br>
              <a:rPr lang="en-US" dirty="0"/>
            </a:br>
            <a:r>
              <a:rPr lang="en-US" dirty="0"/>
              <a:t>are 2-3 lines long)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233594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lang="en-US" sz="1000" smtClean="0">
                <a:solidFill>
                  <a:schemeClr val="accent1"/>
                </a:solidFill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>
                <a:effectLst/>
                <a:latin typeface="Helvetica" charset="0"/>
              </a:rPr>
              <a:t>Click to add classification text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1"/>
            <a:ext cx="6819900" cy="35495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69555"/>
            <a:ext cx="6819900" cy="7908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 dirty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 dirty="0">
                <a:solidFill>
                  <a:schemeClr val="accent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25" pos="69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52500" y="1179514"/>
            <a:ext cx="10287000" cy="503078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2735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10287000" cy="4724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5015"/>
            <a:ext cx="11277600" cy="386085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EA4699-75BE-494C-BD9A-E994FCCCDC34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181100"/>
            <a:ext cx="4953000" cy="41762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181100"/>
            <a:ext cx="4952998" cy="41762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80F1980-BB30-462A-8444-E0A13D5FE3AD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4953000" cy="38714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483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1" y="1485900"/>
            <a:ext cx="4952998" cy="38714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4289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AF91DCA-BF81-465E-9F1A-7A79772C474D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8A4B-C163-4750-8A07-20C27F1DD650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9798"/>
            <a:ext cx="1219200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50047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11277600" cy="762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181100"/>
            <a:ext cx="10287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6810" y="6500814"/>
            <a:ext cx="1371600" cy="357186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D90533-0019-439F-9033-E5FD503D101E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16" y="6500814"/>
            <a:ext cx="3197406" cy="3556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0302" y="6500474"/>
            <a:ext cx="381000" cy="3575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>
                <a:solidFill>
                  <a:schemeClr val="accent2"/>
                </a:solidFill>
              </a:defRPr>
            </a:lvl1pPr>
          </a:lstStyle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24239" y="6604000"/>
            <a:ext cx="0" cy="15514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66791"/>
            <a:ext cx="210893" cy="2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2" r:id="rId2"/>
    <p:sldLayoutId id="2147483724" r:id="rId3"/>
    <p:sldLayoutId id="2147483717" r:id="rId4"/>
    <p:sldLayoutId id="2147483697" r:id="rId5"/>
    <p:sldLayoutId id="2147483731" r:id="rId6"/>
    <p:sldLayoutId id="2147483701" r:id="rId7"/>
    <p:sldLayoutId id="2147483732" r:id="rId8"/>
    <p:sldLayoutId id="2147483711" r:id="rId9"/>
    <p:sldLayoutId id="2147483737" r:id="rId10"/>
    <p:sldLayoutId id="2147483720" r:id="rId11"/>
    <p:sldLayoutId id="214748371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93738" indent="-246063" algn="l" defTabSz="914400" rtl="0" eaLnBrk="1" latinLnBrk="0" hangingPunct="1">
        <a:lnSpc>
          <a:spcPct val="100000"/>
        </a:lnSpc>
        <a:spcBef>
          <a:spcPts val="400"/>
        </a:spcBef>
        <a:buFont typeface=".AppleSystemUIFont" charset="-120"/>
        <a:buChar char="-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50938" indent="-228600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Wingdings" charset="2"/>
        <a:buChar char="§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6550" indent="-227013" algn="l" defTabSz="914400" rtl="0" eaLnBrk="1" latinLnBrk="0" hangingPunct="1">
        <a:lnSpc>
          <a:spcPct val="100000"/>
        </a:lnSpc>
        <a:spcBef>
          <a:spcPts val="400"/>
        </a:spcBef>
        <a:buSzPct val="80000"/>
        <a:buFont typeface="Courier New" charset="0"/>
        <a:buChar char="o"/>
        <a:tabLst/>
        <a:defRPr sz="16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63750" indent="-228600" algn="l" defTabSz="914400" rtl="0" eaLnBrk="1" latinLnBrk="0" hangingPunct="1">
        <a:lnSpc>
          <a:spcPct val="100000"/>
        </a:lnSpc>
        <a:spcBef>
          <a:spcPts val="400"/>
        </a:spcBef>
        <a:buFont typeface="Arial"/>
        <a:buChar char="•"/>
        <a:tabLst/>
        <a:defRPr sz="1600" kern="1200" baseline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64" userDrawn="1">
          <p15:clr>
            <a:srgbClr val="F26B43"/>
          </p15:clr>
        </p15:guide>
        <p15:guide id="11" pos="288" userDrawn="1">
          <p15:clr>
            <a:srgbClr val="F26B43"/>
          </p15:clr>
        </p15:guide>
        <p15:guide id="12" pos="7392" userDrawn="1">
          <p15:clr>
            <a:srgbClr val="F26B43"/>
          </p15:clr>
        </p15:guide>
        <p15:guide id="13" orient="horz" pos="3912" userDrawn="1">
          <p15:clr>
            <a:srgbClr val="F26B43"/>
          </p15:clr>
        </p15:guide>
        <p15:guide id="14" pos="3840" userDrawn="1">
          <p15:clr>
            <a:srgbClr val="F26B43"/>
          </p15:clr>
        </p15:guide>
        <p15:guide id="16" orient="horz" pos="936" userDrawn="1">
          <p15:clr>
            <a:srgbClr val="F26B43"/>
          </p15:clr>
        </p15:guide>
        <p15:guide id="17" pos="600" userDrawn="1">
          <p15:clr>
            <a:srgbClr val="F26B43"/>
          </p15:clr>
        </p15:guide>
        <p15:guide id="18" pos="7080" userDrawn="1">
          <p15:clr>
            <a:srgbClr val="F26B43"/>
          </p15:clr>
        </p15:guide>
        <p15:guide id="19" pos="4056" userDrawn="1">
          <p15:clr>
            <a:srgbClr val="F26B43"/>
          </p15:clr>
        </p15:guide>
        <p15:guide id="20" pos="3624" userDrawn="1">
          <p15:clr>
            <a:srgbClr val="F26B43"/>
          </p15:clr>
        </p15:guide>
        <p15:guide id="22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16466" y="2020812"/>
            <a:ext cx="10471727" cy="745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Synthetic Data Generation for Navigation in GPS-Denied Environment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23129" y="3964055"/>
            <a:ext cx="5410200" cy="1333500"/>
          </a:xfrm>
        </p:spPr>
        <p:txBody>
          <a:bodyPr/>
          <a:lstStyle/>
          <a:p>
            <a:r>
              <a:rPr lang="en-US" dirty="0" smtClean="0"/>
              <a:t>Shunguang Wu</a:t>
            </a:r>
            <a:endParaRPr lang="en-US" dirty="0"/>
          </a:p>
          <a:p>
            <a:r>
              <a:rPr lang="en-US" dirty="0" smtClean="0"/>
              <a:t>06/25/2022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466" y="3214470"/>
            <a:ext cx="9144000" cy="838200"/>
          </a:xfrm>
        </p:spPr>
        <p:txBody>
          <a:bodyPr/>
          <a:lstStyle/>
          <a:p>
            <a:r>
              <a:rPr lang="en-US" dirty="0" smtClean="0"/>
              <a:t>- An outline for APL ASPIRE Students in 2022 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5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" y="28040"/>
            <a:ext cx="11277600" cy="76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Camera –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synthetic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measurements (approach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6087" y="613711"/>
            <a:ext cx="10734975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Problem: Given 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lat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lon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 height), camera parameters (focal length,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imgW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imgH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), and view angle (look down) can we retrieve a google earth image?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62" y="1654412"/>
            <a:ext cx="10441399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Basic Image format (bmp, jpg,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png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and its data structure in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Matlab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Load an image from file, manipulate, display, and save it with different format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Study if there any open source to solve this problem? 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    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What is the math behind this problem?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16" y="3387848"/>
            <a:ext cx="7649307" cy="25737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7255" y="5761541"/>
            <a:ext cx="217719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(image from web)</a:t>
            </a:r>
          </a:p>
        </p:txBody>
      </p:sp>
    </p:spTree>
    <p:extLst>
      <p:ext uri="{BB962C8B-B14F-4D97-AF65-F5344CB8AC3E}">
        <p14:creationId xmlns:p14="http://schemas.microsoft.com/office/powerpoint/2010/main" val="1142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" y="28040"/>
            <a:ext cx="11277600" cy="76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Camera –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synthetic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measurements (approach 2)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7475" y="794323"/>
            <a:ext cx="10734975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Problem: given platform flight velocity in NED, camera parameters (focal length,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imgW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imgH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 view angle) can we retrieve optical flow?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662" y="2192466"/>
            <a:ext cx="6061797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what is optical flow (without math)?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pixel flow: Image based (dx,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dy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from pixel flow to angular flow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from angular flow to global velocity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393" y="1502209"/>
            <a:ext cx="3815910" cy="2207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1765462"/>
            <a:ext cx="157927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Part 1: learn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685" y="4543261"/>
            <a:ext cx="659026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Part 2: solve the original  problem  by inversing part 1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8816" y="3972502"/>
            <a:ext cx="217719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(image from web)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3135" y="5114019"/>
            <a:ext cx="871103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(If we solved the problem in approach 1, we do not need to go approach 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679591"/>
            <a:ext cx="512672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(I will give more slides to detail these steps)</a:t>
            </a:r>
          </a:p>
        </p:txBody>
      </p:sp>
    </p:spTree>
    <p:extLst>
      <p:ext uri="{BB962C8B-B14F-4D97-AF65-F5344CB8AC3E}">
        <p14:creationId xmlns:p14="http://schemas.microsoft.com/office/powerpoint/2010/main" val="53160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" y="28040"/>
            <a:ext cx="11277600" cy="76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Camera –  flow data structure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1707" y="1080410"/>
            <a:ext cx="891833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struct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0000FF"/>
                </a:solidFill>
              </a:rPr>
              <a:t>FlwSample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uint64_t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img_fn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{0};       //image frame number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uint64_t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time_us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//image frame time in macro second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int32_t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flow_quality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0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//-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1 marked not publishing the flow to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EKF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dt_us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0 };  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time interval between two frames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 macro second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flow_x_pix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{0};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//pixels in image coordinate: top left(0,0), x-right, y-down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flow_y_pix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{0};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//pixels in image coordinate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flow_x_rad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{0};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radius flow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flow_y_rad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{0};   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//radius flow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integrated_x_gyro_rad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{0};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integrated_y_gyro_rad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{0};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integrated_z_gyro_rad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{0};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vel_x_mps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{0};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//m/s,  Flow in x-sensor direction, angular-speed compensated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vel_y_mps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{0};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//m/s,  Flow in y-sensor direction, angular-speed compensated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range_meas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{0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8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02" y="272257"/>
            <a:ext cx="11277600" cy="762000"/>
          </a:xfrm>
        </p:spPr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C2CCE9-65D5-4615-9B27-785F94F466C1}" type="datetime3">
              <a:rPr lang="en-US" smtClean="0"/>
              <a:t>10 July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202" y="1004354"/>
            <a:ext cx="469358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Team meeting Friday: 4 - 5pm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199" y="3436057"/>
            <a:ext cx="629085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Source code and document at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662" y="1404464"/>
            <a:ext cx="9357148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resent what you did in the past week and what you will do in coming week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OK no show, but need to notify me earlier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02" y="2282502"/>
            <a:ext cx="959969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Use APL official Email for communications, ask me if you have any questions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9659" y="3933657"/>
            <a:ext cx="7478329" cy="70788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Create you account at GitHub, and email me your account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url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Will invite you to the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202" y="2918598"/>
            <a:ext cx="959969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Work on APL provided computer.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353199" y="4770697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Box for sharing data files</a:t>
            </a:r>
          </a:p>
        </p:txBody>
      </p:sp>
    </p:spTree>
    <p:extLst>
      <p:ext uri="{BB962C8B-B14F-4D97-AF65-F5344CB8AC3E}">
        <p14:creationId xmlns:p14="http://schemas.microsoft.com/office/powerpoint/2010/main" val="297039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75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40"/>
            <a:ext cx="11277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Navigation in GPS </a:t>
            </a:r>
            <a:r>
              <a:rPr lang="en-US" dirty="0"/>
              <a:t>D</a:t>
            </a:r>
            <a:r>
              <a:rPr lang="en-US" dirty="0" smtClean="0"/>
              <a:t>enied Environment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809949" flipH="1">
            <a:off x="1180553" y="2799505"/>
            <a:ext cx="52855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(students figure it out in literature review)</a:t>
            </a:r>
          </a:p>
        </p:txBody>
      </p:sp>
    </p:spTree>
    <p:extLst>
      <p:ext uri="{BB962C8B-B14F-4D97-AF65-F5344CB8AC3E}">
        <p14:creationId xmlns:p14="http://schemas.microsoft.com/office/powerpoint/2010/main" val="5164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40"/>
            <a:ext cx="11277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Background: Computational Platform and Sensors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399" y="848569"/>
            <a:ext cx="434766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System on Chip 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SoC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 Computer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575" y="1331642"/>
            <a:ext cx="335085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VectorNav (at 50-100Hz)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933" y="1675501"/>
            <a:ext cx="5492209" cy="224676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GPS 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lat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lon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, height)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Inertial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easurement Unit (IM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U)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-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acc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 acceleration in body-fixed coordinates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  -gyro: delta angle rotation around three axis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Magnetic field of the earth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Baro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 flight height based on air pressure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ther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5" y="3916440"/>
            <a:ext cx="322075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Camera (at 30 or 60Hz)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93" y="4199104"/>
            <a:ext cx="5782820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Measure platform velocity based on pixel change between two image frames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584" y="4925548"/>
            <a:ext cx="329449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Range Sensor (at 50Hz)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936" y="5280955"/>
            <a:ext cx="578282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Measure range from camera to scene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92" y="4085485"/>
            <a:ext cx="4798508" cy="16430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1039" y="5943600"/>
            <a:ext cx="217719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(image from web)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86" y="1959971"/>
            <a:ext cx="2362200" cy="1943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795" y="598800"/>
            <a:ext cx="2962275" cy="1543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486" y="2141850"/>
            <a:ext cx="2419350" cy="1885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286" y="598800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2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40"/>
            <a:ext cx="11277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 we shall do in this summer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838" y="1950355"/>
            <a:ext cx="7361311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Create a rigid body platform, and put the three sensors on 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284" y="2377792"/>
            <a:ext cx="333777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Design some flight paths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838" y="3557185"/>
            <a:ext cx="657930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Generate synthetic measurement data for VectorNav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775" y="2875069"/>
            <a:ext cx="558678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Flight the rigid body platform along the paths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884" y="5038719"/>
            <a:ext cx="514781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Verify and visualizing the generated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3284" y="754380"/>
            <a:ext cx="694292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Literature review: navigation in GPS denied environment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18514" y="954435"/>
            <a:ext cx="286007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(week 1, work together)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8626493" y="2065732"/>
            <a:ext cx="363985" cy="1078719"/>
          </a:xfrm>
          <a:prstGeom prst="righ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018514" y="2394546"/>
            <a:ext cx="3073277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(week 2,3, work together)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8626494" y="3572807"/>
            <a:ext cx="363985" cy="1727161"/>
          </a:xfrm>
          <a:prstGeom prst="righ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68967" y="4236332"/>
            <a:ext cx="139493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(week 2-6)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499" y="5601190"/>
            <a:ext cx="8382423" cy="70788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Continue development and prepare a IEEE-STEM conference paper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     (Deadline: at the end of December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21445" y="5731424"/>
            <a:ext cx="291964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(Fall semester, optional)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885" y="1101466"/>
            <a:ext cx="5290231" cy="70788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Learn Basic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Learn Basic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and open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account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8565827" y="850970"/>
            <a:ext cx="363985" cy="713373"/>
          </a:xfrm>
          <a:prstGeom prst="righ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4513" y="4427576"/>
            <a:ext cx="6695884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Generate synthetic measurement data from Camera &amp; range sensor.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885" y="3898441"/>
            <a:ext cx="514781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Verify and visualizing the generated data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7007140" y="3757240"/>
            <a:ext cx="246514" cy="410314"/>
          </a:xfrm>
          <a:prstGeom prst="righ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992787" y="4676476"/>
            <a:ext cx="246514" cy="410314"/>
          </a:xfrm>
          <a:prstGeom prst="righ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98800" y="3757240"/>
            <a:ext cx="129580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Student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04456" y="4671750"/>
            <a:ext cx="130997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Student B</a:t>
            </a:r>
          </a:p>
        </p:txBody>
      </p:sp>
    </p:spTree>
    <p:extLst>
      <p:ext uri="{BB962C8B-B14F-4D97-AF65-F5344CB8AC3E}">
        <p14:creationId xmlns:p14="http://schemas.microsoft.com/office/powerpoint/2010/main" val="240521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0" y="144605"/>
            <a:ext cx="112776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Literature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review: Navigation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GPS denied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environment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801" y="1614554"/>
            <a:ext cx="1053147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What kind of platforms and sensors the community use?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802" y="1055382"/>
            <a:ext cx="1053147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Why do we need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115" y="3964682"/>
            <a:ext cx="907825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(No math, just high level common sense kind of concept/understanding)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802" y="2334479"/>
            <a:ext cx="7483705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What kind of measurements these sensors providing?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411" y="3114895"/>
            <a:ext cx="7483705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Why people using synthetic data in R&amp;D?</a:t>
            </a:r>
          </a:p>
        </p:txBody>
      </p:sp>
    </p:spTree>
    <p:extLst>
      <p:ext uri="{BB962C8B-B14F-4D97-AF65-F5344CB8AC3E}">
        <p14:creationId xmlns:p14="http://schemas.microsoft.com/office/powerpoint/2010/main" val="230450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0" y="144605"/>
            <a:ext cx="11277600" cy="762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801" y="1614554"/>
            <a:ext cx="1053147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Basic data type, vector, and 2d-matrix operations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802" y="1055382"/>
            <a:ext cx="1053147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Should be already installed in your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802" y="2334479"/>
            <a:ext cx="7483705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figure, plot(), and plot3()</a:t>
            </a:r>
          </a:p>
        </p:txBody>
      </p:sp>
    </p:spTree>
    <p:extLst>
      <p:ext uri="{BB962C8B-B14F-4D97-AF65-F5344CB8AC3E}">
        <p14:creationId xmlns:p14="http://schemas.microsoft.com/office/powerpoint/2010/main" val="240587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" y="28040"/>
            <a:ext cx="11277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rigid body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801" y="1974622"/>
            <a:ext cx="1053147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Hints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802" y="1055382"/>
            <a:ext cx="10531479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Qs: what kind of shape we should choose, what is the simplest one with minimum parameters and good/close enough to the reality?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863" y="2374732"/>
            <a:ext cx="10531479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There should have a body-fixed coordinate system on this platform, each sensor should have a (x, y, z) coordinate on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Hint: Math to describe the rigid-body?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Hint: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Matlab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3267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" y="28040"/>
            <a:ext cx="11277600" cy="76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flight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paths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803" y="824490"/>
            <a:ext cx="584585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Global coordinate reference (earth fixed)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803" y="2830800"/>
            <a:ext cx="584585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Some paths may considering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7839" y="1248728"/>
            <a:ext cx="5793574" cy="132343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lat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height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ECEF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ENU or NED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Matlab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function to transfer from one to another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7839" y="3327582"/>
            <a:ext cx="5084553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  2D  line  (with fixed height)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  2D circle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(with fixed height)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Oval / ellipse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(with fixed height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461" y="325680"/>
            <a:ext cx="4670867" cy="44929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1772" y="4747693"/>
            <a:ext cx="5845854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Coding practice: generate a path and plot it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02054" y="4864754"/>
            <a:ext cx="217719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(image from web)</a:t>
            </a:r>
          </a:p>
        </p:txBody>
      </p:sp>
    </p:spTree>
    <p:extLst>
      <p:ext uri="{BB962C8B-B14F-4D97-AF65-F5344CB8AC3E}">
        <p14:creationId xmlns:p14="http://schemas.microsoft.com/office/powerpoint/2010/main" val="86447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" y="28040"/>
            <a:ext cx="11277600" cy="76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VectorNav synthetic measurements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618" y="870920"/>
            <a:ext cx="1115072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Problem1: Given a rigid body in flight (global measurement), how to generate its local measurement (IMU and Gyro)?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617" y="2040977"/>
            <a:ext cx="1115072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Problem2: Given the local measurement (IMU and Gyro), how to recover its global flight path?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616" y="2824894"/>
            <a:ext cx="1115072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1 and 2 can be used to verify the correctness of each other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619" y="3878937"/>
            <a:ext cx="702461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Repeat the above steps by adding Gaussian noise?</a:t>
            </a:r>
          </a:p>
        </p:txBody>
      </p:sp>
    </p:spTree>
    <p:extLst>
      <p:ext uri="{BB962C8B-B14F-4D97-AF65-F5344CB8AC3E}">
        <p14:creationId xmlns:p14="http://schemas.microsoft.com/office/powerpoint/2010/main" val="131334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2" y="28040"/>
            <a:ext cx="11277600" cy="76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VectorNav synthetic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measurements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1821" y="671554"/>
            <a:ext cx="706521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Nav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uint64_t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0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      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//sample index  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uint64_t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time_us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0 };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//sample time in macro second, 1 sec = 1e6 us</a:t>
            </a:r>
          </a:p>
          <a:p>
            <a:pPr lvl="1"/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gpsNumSats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0 };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73A95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 smtClean="0">
                <a:solidFill>
                  <a:srgbClr val="73A95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 smtClean="0">
                <a:solidFill>
                  <a:srgbClr val="73A950"/>
                </a:solidFill>
                <a:latin typeface="Consolas" panose="020B0609020204030204" pitchFamily="49" charset="0"/>
              </a:rPr>
              <a:t> of satellite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vec3f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gpsMeasPosLla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//[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deg,deg,m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vec3f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gpsMeasVelNed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{};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//[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deg,deg,m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vec3f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gpsMeasPosU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0 };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//NED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unsertainty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(m)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vec3f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gpsMeasVelU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0 };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NED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Vel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uncertainty (m/s)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vec3f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ag[3]        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Gauss:compensated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magnetic measurement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pressure{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kPa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compensated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pressure measurement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int32_t </a:t>
            </a:r>
            <a:r>
              <a:rPr lang="en-US" sz="1200" dirty="0" err="1" smtClean="0">
                <a:latin typeface="Consolas" panose="020B0609020204030204" pitchFamily="49" charset="0"/>
              </a:rPr>
              <a:t>deltaTime_us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 </a:t>
            </a:r>
            <a:r>
              <a:rPr lang="en-US" sz="12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//delta time in macro sec</a:t>
            </a:r>
            <a:endParaRPr lang="en-US" sz="12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vec3f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deltaTheta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{};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//gyro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deg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vec3f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deltaVel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{};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imu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m/sec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7467872"/>
      </p:ext>
    </p:extLst>
  </p:cSld>
  <p:clrMapOvr>
    <a:masterClrMapping/>
  </p:clrMapOvr>
</p:sld>
</file>

<file path=ppt/theme/theme1.xml><?xml version="1.0" encoding="utf-8"?>
<a:theme xmlns:a="http://schemas.openxmlformats.org/drawingml/2006/main" name="APL-PowerPoint-Theme_light">
  <a:themeElements>
    <a:clrScheme name="Custom 2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C73"/>
      </a:accent1>
      <a:accent2>
        <a:srgbClr val="3E8EDE"/>
      </a:accent2>
      <a:accent3>
        <a:srgbClr val="74AA50"/>
      </a:accent3>
      <a:accent4>
        <a:srgbClr val="D2D755"/>
      </a:accent4>
      <a:accent5>
        <a:srgbClr val="FF9E16"/>
      </a:accent5>
      <a:accent6>
        <a:srgbClr val="E03C30"/>
      </a:accent6>
      <a:hlink>
        <a:srgbClr val="0537FF"/>
      </a:hlink>
      <a:folHlink>
        <a:srgbClr val="953A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>
          <a:defRPr sz="2000" dirty="0" err="1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asic-Template_Light-Theme_16x9" id="{4B983536-25D0-1F44-BD13-790721C95A95}" vid="{7DBADF64-F48C-D344-BC45-C827A8744E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57BFD2CB1E744298C1AF8AA7379FF3" ma:contentTypeVersion="2" ma:contentTypeDescription="Create a new document." ma:contentTypeScope="" ma:versionID="15c23ae1aff2a31a8746ac30c25ad53f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0ebe41797ef7d785f7ee00a308cc1d4d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5DBFC5-D377-49F5-9682-C93407E847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911D45-17A0-45A6-A22C-53F5573CA735}">
  <ds:schemaRefs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A6DDF8-B058-4ED7-BDF4-785C140BC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APL-PowerPoint-Theme_light</Template>
  <TotalTime>16443</TotalTime>
  <Words>1093</Words>
  <Application>Microsoft Office PowerPoint</Application>
  <PresentationFormat>Widescreen</PresentationFormat>
  <Paragraphs>144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.AppleSystemUIFont</vt:lpstr>
      <vt:lpstr>Arial</vt:lpstr>
      <vt:lpstr>Calibri</vt:lpstr>
      <vt:lpstr>Consolas</vt:lpstr>
      <vt:lpstr>Courier New</vt:lpstr>
      <vt:lpstr>Helvetica</vt:lpstr>
      <vt:lpstr>Myriad Pro</vt:lpstr>
      <vt:lpstr>Wingdings</vt:lpstr>
      <vt:lpstr>APL-PowerPoint-Theme_light</vt:lpstr>
      <vt:lpstr>Synthetic Data Generation for Navigation in GPS-Denied Environment</vt:lpstr>
      <vt:lpstr>Background: Computational Platform and Sensors</vt:lpstr>
      <vt:lpstr>What we shall do in this summer</vt:lpstr>
      <vt:lpstr>Literature review: Navigation in GPS denied environment</vt:lpstr>
      <vt:lpstr>Matlab</vt:lpstr>
      <vt:lpstr>Create a rigid body platform</vt:lpstr>
      <vt:lpstr>Design flight paths</vt:lpstr>
      <vt:lpstr>VectorNav synthetic measurements</vt:lpstr>
      <vt:lpstr>VectorNav synthetic measurements</vt:lpstr>
      <vt:lpstr>Camera –  synthetic measurements (approach 1)</vt:lpstr>
      <vt:lpstr>Camera –  synthetic measurements (approach 2)</vt:lpstr>
      <vt:lpstr>Camera –  flow data structure</vt:lpstr>
      <vt:lpstr>Administration</vt:lpstr>
      <vt:lpstr>PowerPoint Presentation</vt:lpstr>
      <vt:lpstr>Navigation in GPS Denied Environment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Tool</dc:title>
  <dc:subject/>
  <dc:creator>Ed Nowicki</dc:creator>
  <cp:keywords/>
  <dc:description>Version 1.0</dc:description>
  <cp:lastModifiedBy>Wu, Shunguang</cp:lastModifiedBy>
  <cp:revision>292</cp:revision>
  <cp:lastPrinted>2022-05-05T16:58:53Z</cp:lastPrinted>
  <dcterms:created xsi:type="dcterms:W3CDTF">2021-02-12T16:40:26Z</dcterms:created>
  <dcterms:modified xsi:type="dcterms:W3CDTF">2022-07-10T16:13:38Z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0x0101009757BFD2CB1E744298C1AF8AA7379FF3</vt:lpwstr>
  </property>
</Properties>
</file>