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344" r:id="rId2"/>
    <p:sldId id="368" r:id="rId3"/>
    <p:sldId id="300" r:id="rId4"/>
    <p:sldId id="365" r:id="rId5"/>
    <p:sldId id="350" r:id="rId6"/>
    <p:sldId id="367" r:id="rId7"/>
    <p:sldId id="366" r:id="rId8"/>
    <p:sldId id="345" r:id="rId9"/>
    <p:sldId id="373" r:id="rId10"/>
    <p:sldId id="374" r:id="rId11"/>
    <p:sldId id="375" r:id="rId12"/>
    <p:sldId id="369" r:id="rId13"/>
    <p:sldId id="370" r:id="rId14"/>
    <p:sldId id="371" r:id="rId15"/>
    <p:sldId id="372" r:id="rId16"/>
    <p:sldId id="347" r:id="rId17"/>
    <p:sldId id="377" r:id="rId18"/>
    <p:sldId id="376" r:id="rId19"/>
    <p:sldId id="378" r:id="rId20"/>
    <p:sldId id="364" r:id="rId21"/>
    <p:sldId id="379" r:id="rId22"/>
    <p:sldId id="380" r:id="rId23"/>
    <p:sldId id="381" r:id="rId24"/>
  </p:sldIdLst>
  <p:sldSz cx="9144000" cy="5143500" type="screen16x9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6092"/>
    <a:srgbClr val="305480"/>
    <a:srgbClr val="2B4C73"/>
    <a:srgbClr val="DDDDDD"/>
    <a:srgbClr val="FDFDFD"/>
    <a:srgbClr val="005A9E"/>
    <a:srgbClr val="9C9899"/>
    <a:srgbClr val="DBDBDB"/>
    <a:srgbClr val="F2F2F2"/>
    <a:srgbClr val="E7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0" autoAdjust="0"/>
    <p:restoredTop sz="95300" autoAdjust="0"/>
  </p:normalViewPr>
  <p:slideViewPr>
    <p:cSldViewPr>
      <p:cViewPr varScale="1">
        <p:scale>
          <a:sx n="143" d="100"/>
          <a:sy n="143" d="100"/>
        </p:scale>
        <p:origin x="690" y="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FDF595-5EC2-4CCD-8292-7D8E7F864F6E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46DFE601-109F-42CC-97F0-65CB06D08BE6}">
      <dgm:prSet phldrT="[Text]"/>
      <dgm:spPr/>
      <dgm:t>
        <a:bodyPr/>
        <a:lstStyle/>
        <a:p>
          <a:r>
            <a:rPr lang="en-US" dirty="0"/>
            <a:t>Investing Experience</a:t>
          </a:r>
        </a:p>
      </dgm:t>
    </dgm:pt>
    <dgm:pt modelId="{77D54581-7198-4DBB-97BF-9A7626EEB481}" type="parTrans" cxnId="{B3301D44-8BF4-422A-B0F9-F560D75B4108}">
      <dgm:prSet/>
      <dgm:spPr/>
      <dgm:t>
        <a:bodyPr/>
        <a:lstStyle/>
        <a:p>
          <a:endParaRPr lang="en-US"/>
        </a:p>
      </dgm:t>
    </dgm:pt>
    <dgm:pt modelId="{942EBA69-DEC5-45D6-9401-328F2A35B374}" type="sibTrans" cxnId="{B3301D44-8BF4-422A-B0F9-F560D75B4108}">
      <dgm:prSet/>
      <dgm:spPr/>
      <dgm:t>
        <a:bodyPr/>
        <a:lstStyle/>
        <a:p>
          <a:endParaRPr lang="en-US"/>
        </a:p>
      </dgm:t>
    </dgm:pt>
    <dgm:pt modelId="{A7A92A57-BFCF-4CED-A39E-0D1CD4C8CAC2}">
      <dgm:prSet phldrT="[Text]"/>
      <dgm:spPr/>
      <dgm:t>
        <a:bodyPr/>
        <a:lstStyle/>
        <a:p>
          <a:r>
            <a:rPr lang="en-US" dirty="0"/>
            <a:t>Investment Objective</a:t>
          </a:r>
        </a:p>
      </dgm:t>
    </dgm:pt>
    <dgm:pt modelId="{6E6FE544-9BAB-47BD-ABCE-8D488EBAC585}" type="parTrans" cxnId="{4BAF66B6-88C4-4DEB-B8BF-3D9D490E6B0A}">
      <dgm:prSet/>
      <dgm:spPr/>
      <dgm:t>
        <a:bodyPr/>
        <a:lstStyle/>
        <a:p>
          <a:endParaRPr lang="en-US"/>
        </a:p>
      </dgm:t>
    </dgm:pt>
    <dgm:pt modelId="{D44A689E-828B-44CE-B669-8189C25C8FBD}" type="sibTrans" cxnId="{4BAF66B6-88C4-4DEB-B8BF-3D9D490E6B0A}">
      <dgm:prSet/>
      <dgm:spPr/>
      <dgm:t>
        <a:bodyPr/>
        <a:lstStyle/>
        <a:p>
          <a:endParaRPr lang="en-US"/>
        </a:p>
      </dgm:t>
    </dgm:pt>
    <dgm:pt modelId="{44EADF9A-DB09-45B5-B565-840522E67A7F}">
      <dgm:prSet phldrT="[Text]"/>
      <dgm:spPr/>
      <dgm:t>
        <a:bodyPr/>
        <a:lstStyle/>
        <a:p>
          <a:r>
            <a:rPr lang="en-US" dirty="0"/>
            <a:t>Asset/Capital</a:t>
          </a:r>
        </a:p>
      </dgm:t>
    </dgm:pt>
    <dgm:pt modelId="{85713955-734F-4E58-9FD2-CA6F4E14AE5C}" type="parTrans" cxnId="{218BA549-54F7-41AF-9323-B42A922BA001}">
      <dgm:prSet/>
      <dgm:spPr/>
      <dgm:t>
        <a:bodyPr/>
        <a:lstStyle/>
        <a:p>
          <a:endParaRPr lang="en-US"/>
        </a:p>
      </dgm:t>
    </dgm:pt>
    <dgm:pt modelId="{60A893C3-7D6C-4A52-849F-B3D23A0459E3}" type="sibTrans" cxnId="{218BA549-54F7-41AF-9323-B42A922BA001}">
      <dgm:prSet/>
      <dgm:spPr/>
      <dgm:t>
        <a:bodyPr/>
        <a:lstStyle/>
        <a:p>
          <a:endParaRPr lang="en-US"/>
        </a:p>
      </dgm:t>
    </dgm:pt>
    <dgm:pt modelId="{302ACF97-68B8-49D0-80C3-D9C1F5BBDA2B}">
      <dgm:prSet phldrT="[Text]"/>
      <dgm:spPr/>
      <dgm:t>
        <a:bodyPr/>
        <a:lstStyle/>
        <a:p>
          <a:r>
            <a:rPr lang="en-US" dirty="0"/>
            <a:t>Risk Tolerance </a:t>
          </a:r>
        </a:p>
      </dgm:t>
    </dgm:pt>
    <dgm:pt modelId="{5DDECDBE-A1BA-4EDC-BE3D-AFB695F16E68}" type="parTrans" cxnId="{5D622C29-47BA-402D-B51B-FF6D2428CD05}">
      <dgm:prSet/>
      <dgm:spPr/>
      <dgm:t>
        <a:bodyPr/>
        <a:lstStyle/>
        <a:p>
          <a:endParaRPr lang="en-US"/>
        </a:p>
      </dgm:t>
    </dgm:pt>
    <dgm:pt modelId="{BFC9810D-1B2B-41E0-8575-C17D73866345}" type="sibTrans" cxnId="{5D622C29-47BA-402D-B51B-FF6D2428CD05}">
      <dgm:prSet/>
      <dgm:spPr/>
      <dgm:t>
        <a:bodyPr/>
        <a:lstStyle/>
        <a:p>
          <a:endParaRPr lang="en-US"/>
        </a:p>
      </dgm:t>
    </dgm:pt>
    <dgm:pt modelId="{12071BFF-4B97-4F8D-9619-A907A66FB798}">
      <dgm:prSet phldrT="[Text]"/>
      <dgm:spPr/>
      <dgm:t>
        <a:bodyPr/>
        <a:lstStyle/>
        <a:p>
          <a:r>
            <a:rPr lang="en-US" dirty="0"/>
            <a:t>How much do you spend on investment previously?</a:t>
          </a:r>
        </a:p>
      </dgm:t>
    </dgm:pt>
    <dgm:pt modelId="{74AD99CE-F233-46A8-B5A5-59E39852E3AF}" type="parTrans" cxnId="{5EC35BD5-7A5F-4944-9913-1CDB1306B31B}">
      <dgm:prSet/>
      <dgm:spPr/>
      <dgm:t>
        <a:bodyPr/>
        <a:lstStyle/>
        <a:p>
          <a:endParaRPr lang="en-US"/>
        </a:p>
      </dgm:t>
    </dgm:pt>
    <dgm:pt modelId="{B7A4F59F-428D-4975-8582-D9EB29B61EEB}" type="sibTrans" cxnId="{5EC35BD5-7A5F-4944-9913-1CDB1306B31B}">
      <dgm:prSet/>
      <dgm:spPr/>
      <dgm:t>
        <a:bodyPr/>
        <a:lstStyle/>
        <a:p>
          <a:endParaRPr lang="en-US"/>
        </a:p>
      </dgm:t>
    </dgm:pt>
    <dgm:pt modelId="{A8DE0D1E-94E7-467B-9590-987195C46CBB}">
      <dgm:prSet phldrT="[Text]"/>
      <dgm:spPr/>
      <dgm:t>
        <a:bodyPr/>
        <a:lstStyle/>
        <a:p>
          <a:r>
            <a:rPr lang="en-US" dirty="0"/>
            <a:t>What is your expected rate of return?</a:t>
          </a:r>
        </a:p>
      </dgm:t>
    </dgm:pt>
    <dgm:pt modelId="{68D1FCB7-4EDC-438E-9442-0457B956B089}" type="parTrans" cxnId="{D78477DB-8D63-4349-ACCC-C4896BDBAE67}">
      <dgm:prSet/>
      <dgm:spPr/>
      <dgm:t>
        <a:bodyPr/>
        <a:lstStyle/>
        <a:p>
          <a:endParaRPr lang="en-US"/>
        </a:p>
      </dgm:t>
    </dgm:pt>
    <dgm:pt modelId="{3DD2CF98-2755-4CA7-8A63-828BF01F4DAA}" type="sibTrans" cxnId="{D78477DB-8D63-4349-ACCC-C4896BDBAE67}">
      <dgm:prSet/>
      <dgm:spPr/>
      <dgm:t>
        <a:bodyPr/>
        <a:lstStyle/>
        <a:p>
          <a:endParaRPr lang="en-US"/>
        </a:p>
      </dgm:t>
    </dgm:pt>
    <dgm:pt modelId="{2CAF3E63-9C20-4981-A738-600EB3FE6EFD}">
      <dgm:prSet phldrT="[Text]"/>
      <dgm:spPr/>
      <dgm:t>
        <a:bodyPr/>
        <a:lstStyle/>
        <a:p>
          <a:r>
            <a:rPr lang="en-US" dirty="0"/>
            <a:t>What is your income level?</a:t>
          </a:r>
        </a:p>
      </dgm:t>
    </dgm:pt>
    <dgm:pt modelId="{3B658F03-A83B-4EE0-BECD-1652ED244856}" type="parTrans" cxnId="{610AD5B1-0F19-4186-A128-A9B0621CF30D}">
      <dgm:prSet/>
      <dgm:spPr/>
      <dgm:t>
        <a:bodyPr/>
        <a:lstStyle/>
        <a:p>
          <a:endParaRPr lang="en-US"/>
        </a:p>
      </dgm:t>
    </dgm:pt>
    <dgm:pt modelId="{74ED26CA-D2AB-4F7B-A8BA-65F5D7C940F2}" type="sibTrans" cxnId="{610AD5B1-0F19-4186-A128-A9B0621CF30D}">
      <dgm:prSet/>
      <dgm:spPr/>
      <dgm:t>
        <a:bodyPr/>
        <a:lstStyle/>
        <a:p>
          <a:endParaRPr lang="en-US"/>
        </a:p>
      </dgm:t>
    </dgm:pt>
    <dgm:pt modelId="{29C0F418-3F6F-4B6E-A57D-AC67FF48EC00}">
      <dgm:prSet phldrT="[Text]"/>
      <dgm:spPr/>
      <dgm:t>
        <a:bodyPr/>
        <a:lstStyle/>
        <a:p>
          <a:r>
            <a:rPr lang="en-US"/>
            <a:t>Protecting my portfolio is more important to me than high returns?</a:t>
          </a:r>
          <a:endParaRPr lang="en-US" dirty="0"/>
        </a:p>
      </dgm:t>
    </dgm:pt>
    <dgm:pt modelId="{747794BC-52C0-4F04-8C49-E2B9B8B17699}" type="parTrans" cxnId="{ECE213C0-0CA3-4E25-909B-42922EAA3FE1}">
      <dgm:prSet/>
      <dgm:spPr/>
      <dgm:t>
        <a:bodyPr/>
        <a:lstStyle/>
        <a:p>
          <a:endParaRPr lang="en-US"/>
        </a:p>
      </dgm:t>
    </dgm:pt>
    <dgm:pt modelId="{B1745CD6-8FD1-4C87-A1A1-88D5A4FBE789}" type="sibTrans" cxnId="{ECE213C0-0CA3-4E25-909B-42922EAA3FE1}">
      <dgm:prSet/>
      <dgm:spPr/>
      <dgm:t>
        <a:bodyPr/>
        <a:lstStyle/>
        <a:p>
          <a:endParaRPr lang="en-US"/>
        </a:p>
      </dgm:t>
    </dgm:pt>
    <dgm:pt modelId="{58AB4FEB-EC35-4C1B-BFB8-ECADFFCDAC53}" type="pres">
      <dgm:prSet presAssocID="{92FDF595-5EC2-4CCD-8292-7D8E7F864F6E}" presName="Name0" presStyleCnt="0">
        <dgm:presLayoutVars>
          <dgm:chMax val="7"/>
          <dgm:chPref val="7"/>
          <dgm:dir/>
        </dgm:presLayoutVars>
      </dgm:prSet>
      <dgm:spPr/>
    </dgm:pt>
    <dgm:pt modelId="{C298FDB6-F110-4526-8BC6-80E4995371B5}" type="pres">
      <dgm:prSet presAssocID="{92FDF595-5EC2-4CCD-8292-7D8E7F864F6E}" presName="Name1" presStyleCnt="0"/>
      <dgm:spPr/>
    </dgm:pt>
    <dgm:pt modelId="{581A8BDA-2A54-448B-AB10-272EB599B1A3}" type="pres">
      <dgm:prSet presAssocID="{92FDF595-5EC2-4CCD-8292-7D8E7F864F6E}" presName="cycle" presStyleCnt="0"/>
      <dgm:spPr/>
    </dgm:pt>
    <dgm:pt modelId="{7C896E88-50AC-4265-B279-01362D0B321D}" type="pres">
      <dgm:prSet presAssocID="{92FDF595-5EC2-4CCD-8292-7D8E7F864F6E}" presName="srcNode" presStyleLbl="node1" presStyleIdx="0" presStyleCnt="4"/>
      <dgm:spPr/>
    </dgm:pt>
    <dgm:pt modelId="{9D199066-01DB-4075-8293-D2F241250652}" type="pres">
      <dgm:prSet presAssocID="{92FDF595-5EC2-4CCD-8292-7D8E7F864F6E}" presName="conn" presStyleLbl="parChTrans1D2" presStyleIdx="0" presStyleCnt="1"/>
      <dgm:spPr/>
    </dgm:pt>
    <dgm:pt modelId="{D5FD2A05-3F2A-4A83-8F05-6D8A480E186C}" type="pres">
      <dgm:prSet presAssocID="{92FDF595-5EC2-4CCD-8292-7D8E7F864F6E}" presName="extraNode" presStyleLbl="node1" presStyleIdx="0" presStyleCnt="4"/>
      <dgm:spPr/>
    </dgm:pt>
    <dgm:pt modelId="{A7FEDB8D-9132-43D1-8AF9-8D1C5B151A13}" type="pres">
      <dgm:prSet presAssocID="{92FDF595-5EC2-4CCD-8292-7D8E7F864F6E}" presName="dstNode" presStyleLbl="node1" presStyleIdx="0" presStyleCnt="4"/>
      <dgm:spPr/>
    </dgm:pt>
    <dgm:pt modelId="{886D825C-4033-41AD-80F9-3BAB5910D5C3}" type="pres">
      <dgm:prSet presAssocID="{46DFE601-109F-42CC-97F0-65CB06D08BE6}" presName="text_1" presStyleLbl="node1" presStyleIdx="0" presStyleCnt="4">
        <dgm:presLayoutVars>
          <dgm:bulletEnabled val="1"/>
        </dgm:presLayoutVars>
      </dgm:prSet>
      <dgm:spPr/>
    </dgm:pt>
    <dgm:pt modelId="{C4B2DCBE-C7A4-4D0D-A6B8-18DDB5E3B262}" type="pres">
      <dgm:prSet presAssocID="{46DFE601-109F-42CC-97F0-65CB06D08BE6}" presName="accent_1" presStyleCnt="0"/>
      <dgm:spPr/>
    </dgm:pt>
    <dgm:pt modelId="{7E9CBDE9-9FF6-4D9C-8151-9269027EF345}" type="pres">
      <dgm:prSet presAssocID="{46DFE601-109F-42CC-97F0-65CB06D08BE6}" presName="accentRepeatNode" presStyleLbl="solidFgAcc1" presStyleIdx="0" presStyleCnt="4"/>
      <dgm:spPr/>
    </dgm:pt>
    <dgm:pt modelId="{21DAB054-3FB3-42FE-995A-0EF0617EEDB6}" type="pres">
      <dgm:prSet presAssocID="{A7A92A57-BFCF-4CED-A39E-0D1CD4C8CAC2}" presName="text_2" presStyleLbl="node1" presStyleIdx="1" presStyleCnt="4">
        <dgm:presLayoutVars>
          <dgm:bulletEnabled val="1"/>
        </dgm:presLayoutVars>
      </dgm:prSet>
      <dgm:spPr/>
    </dgm:pt>
    <dgm:pt modelId="{A9A15810-E647-45D2-91E8-F3667C822CD8}" type="pres">
      <dgm:prSet presAssocID="{A7A92A57-BFCF-4CED-A39E-0D1CD4C8CAC2}" presName="accent_2" presStyleCnt="0"/>
      <dgm:spPr/>
    </dgm:pt>
    <dgm:pt modelId="{F8880C2A-8647-4D34-BFA4-8D62173E542C}" type="pres">
      <dgm:prSet presAssocID="{A7A92A57-BFCF-4CED-A39E-0D1CD4C8CAC2}" presName="accentRepeatNode" presStyleLbl="solidFgAcc1" presStyleIdx="1" presStyleCnt="4"/>
      <dgm:spPr/>
    </dgm:pt>
    <dgm:pt modelId="{7FFD227E-872B-43EC-99E8-8BA054FF2A83}" type="pres">
      <dgm:prSet presAssocID="{44EADF9A-DB09-45B5-B565-840522E67A7F}" presName="text_3" presStyleLbl="node1" presStyleIdx="2" presStyleCnt="4">
        <dgm:presLayoutVars>
          <dgm:bulletEnabled val="1"/>
        </dgm:presLayoutVars>
      </dgm:prSet>
      <dgm:spPr/>
    </dgm:pt>
    <dgm:pt modelId="{E55CFB4E-F1F6-4BD3-A612-8241B96F7FF1}" type="pres">
      <dgm:prSet presAssocID="{44EADF9A-DB09-45B5-B565-840522E67A7F}" presName="accent_3" presStyleCnt="0"/>
      <dgm:spPr/>
    </dgm:pt>
    <dgm:pt modelId="{9CDE8327-5B05-4CB4-AA2D-796FF8F20878}" type="pres">
      <dgm:prSet presAssocID="{44EADF9A-DB09-45B5-B565-840522E67A7F}" presName="accentRepeatNode" presStyleLbl="solidFgAcc1" presStyleIdx="2" presStyleCnt="4"/>
      <dgm:spPr/>
    </dgm:pt>
    <dgm:pt modelId="{6BE3787C-CDD0-4ED9-9A1A-5DA90096F8DF}" type="pres">
      <dgm:prSet presAssocID="{302ACF97-68B8-49D0-80C3-D9C1F5BBDA2B}" presName="text_4" presStyleLbl="node1" presStyleIdx="3" presStyleCnt="4">
        <dgm:presLayoutVars>
          <dgm:bulletEnabled val="1"/>
        </dgm:presLayoutVars>
      </dgm:prSet>
      <dgm:spPr/>
    </dgm:pt>
    <dgm:pt modelId="{36CEA56D-193D-4FE5-BE6F-7AC066CDBFA1}" type="pres">
      <dgm:prSet presAssocID="{302ACF97-68B8-49D0-80C3-D9C1F5BBDA2B}" presName="accent_4" presStyleCnt="0"/>
      <dgm:spPr/>
    </dgm:pt>
    <dgm:pt modelId="{A9ABC543-6798-4231-B82A-309146E16B9D}" type="pres">
      <dgm:prSet presAssocID="{302ACF97-68B8-49D0-80C3-D9C1F5BBDA2B}" presName="accentRepeatNode" presStyleLbl="solidFgAcc1" presStyleIdx="3" presStyleCnt="4"/>
      <dgm:spPr/>
    </dgm:pt>
  </dgm:ptLst>
  <dgm:cxnLst>
    <dgm:cxn modelId="{5D622C29-47BA-402D-B51B-FF6D2428CD05}" srcId="{92FDF595-5EC2-4CCD-8292-7D8E7F864F6E}" destId="{302ACF97-68B8-49D0-80C3-D9C1F5BBDA2B}" srcOrd="3" destOrd="0" parTransId="{5DDECDBE-A1BA-4EDC-BE3D-AFB695F16E68}" sibTransId="{BFC9810D-1B2B-41E0-8575-C17D73866345}"/>
    <dgm:cxn modelId="{94F08035-EEAA-4C3B-9AFD-3687A3022C45}" type="presOf" srcId="{12071BFF-4B97-4F8D-9619-A907A66FB798}" destId="{886D825C-4033-41AD-80F9-3BAB5910D5C3}" srcOrd="0" destOrd="1" presId="urn:microsoft.com/office/officeart/2008/layout/VerticalCurvedList"/>
    <dgm:cxn modelId="{B3301D44-8BF4-422A-B0F9-F560D75B4108}" srcId="{92FDF595-5EC2-4CCD-8292-7D8E7F864F6E}" destId="{46DFE601-109F-42CC-97F0-65CB06D08BE6}" srcOrd="0" destOrd="0" parTransId="{77D54581-7198-4DBB-97BF-9A7626EEB481}" sibTransId="{942EBA69-DEC5-45D6-9401-328F2A35B374}"/>
    <dgm:cxn modelId="{218BA549-54F7-41AF-9323-B42A922BA001}" srcId="{92FDF595-5EC2-4CCD-8292-7D8E7F864F6E}" destId="{44EADF9A-DB09-45B5-B565-840522E67A7F}" srcOrd="2" destOrd="0" parTransId="{85713955-734F-4E58-9FD2-CA6F4E14AE5C}" sibTransId="{60A893C3-7D6C-4A52-849F-B3D23A0459E3}"/>
    <dgm:cxn modelId="{FB1DE851-4498-44B7-92B8-506506AB92DC}" type="presOf" srcId="{B7A4F59F-428D-4975-8582-D9EB29B61EEB}" destId="{9D199066-01DB-4075-8293-D2F241250652}" srcOrd="0" destOrd="0" presId="urn:microsoft.com/office/officeart/2008/layout/VerticalCurvedList"/>
    <dgm:cxn modelId="{3B363895-1489-4A31-A663-94AB114FABC8}" type="presOf" srcId="{29C0F418-3F6F-4B6E-A57D-AC67FF48EC00}" destId="{6BE3787C-CDD0-4ED9-9A1A-5DA90096F8DF}" srcOrd="0" destOrd="1" presId="urn:microsoft.com/office/officeart/2008/layout/VerticalCurvedList"/>
    <dgm:cxn modelId="{268A9C9C-BE27-401B-87B4-192673C89651}" type="presOf" srcId="{2CAF3E63-9C20-4981-A738-600EB3FE6EFD}" destId="{7FFD227E-872B-43EC-99E8-8BA054FF2A83}" srcOrd="0" destOrd="1" presId="urn:microsoft.com/office/officeart/2008/layout/VerticalCurvedList"/>
    <dgm:cxn modelId="{610AD5B1-0F19-4186-A128-A9B0621CF30D}" srcId="{44EADF9A-DB09-45B5-B565-840522E67A7F}" destId="{2CAF3E63-9C20-4981-A738-600EB3FE6EFD}" srcOrd="0" destOrd="0" parTransId="{3B658F03-A83B-4EE0-BECD-1652ED244856}" sibTransId="{74ED26CA-D2AB-4F7B-A8BA-65F5D7C940F2}"/>
    <dgm:cxn modelId="{4BAF66B6-88C4-4DEB-B8BF-3D9D490E6B0A}" srcId="{92FDF595-5EC2-4CCD-8292-7D8E7F864F6E}" destId="{A7A92A57-BFCF-4CED-A39E-0D1CD4C8CAC2}" srcOrd="1" destOrd="0" parTransId="{6E6FE544-9BAB-47BD-ABCE-8D488EBAC585}" sibTransId="{D44A689E-828B-44CE-B669-8189C25C8FBD}"/>
    <dgm:cxn modelId="{DA7E57BA-8546-4FA6-A536-61DB4B344DC1}" type="presOf" srcId="{92FDF595-5EC2-4CCD-8292-7D8E7F864F6E}" destId="{58AB4FEB-EC35-4C1B-BFB8-ECADFFCDAC53}" srcOrd="0" destOrd="0" presId="urn:microsoft.com/office/officeart/2008/layout/VerticalCurvedList"/>
    <dgm:cxn modelId="{9C4B16BF-93A8-4525-98CC-FB5843DCD3ED}" type="presOf" srcId="{46DFE601-109F-42CC-97F0-65CB06D08BE6}" destId="{886D825C-4033-41AD-80F9-3BAB5910D5C3}" srcOrd="0" destOrd="0" presId="urn:microsoft.com/office/officeart/2008/layout/VerticalCurvedList"/>
    <dgm:cxn modelId="{ECE213C0-0CA3-4E25-909B-42922EAA3FE1}" srcId="{302ACF97-68B8-49D0-80C3-D9C1F5BBDA2B}" destId="{29C0F418-3F6F-4B6E-A57D-AC67FF48EC00}" srcOrd="0" destOrd="0" parTransId="{747794BC-52C0-4F04-8C49-E2B9B8B17699}" sibTransId="{B1745CD6-8FD1-4C87-A1A1-88D5A4FBE789}"/>
    <dgm:cxn modelId="{5EC35BD5-7A5F-4944-9913-1CDB1306B31B}" srcId="{46DFE601-109F-42CC-97F0-65CB06D08BE6}" destId="{12071BFF-4B97-4F8D-9619-A907A66FB798}" srcOrd="0" destOrd="0" parTransId="{74AD99CE-F233-46A8-B5A5-59E39852E3AF}" sibTransId="{B7A4F59F-428D-4975-8582-D9EB29B61EEB}"/>
    <dgm:cxn modelId="{8CBFD6D5-DE26-46EA-ACE5-67B0301B02CE}" type="presOf" srcId="{302ACF97-68B8-49D0-80C3-D9C1F5BBDA2B}" destId="{6BE3787C-CDD0-4ED9-9A1A-5DA90096F8DF}" srcOrd="0" destOrd="0" presId="urn:microsoft.com/office/officeart/2008/layout/VerticalCurvedList"/>
    <dgm:cxn modelId="{D78477DB-8D63-4349-ACCC-C4896BDBAE67}" srcId="{A7A92A57-BFCF-4CED-A39E-0D1CD4C8CAC2}" destId="{A8DE0D1E-94E7-467B-9590-987195C46CBB}" srcOrd="0" destOrd="0" parTransId="{68D1FCB7-4EDC-438E-9442-0457B956B089}" sibTransId="{3DD2CF98-2755-4CA7-8A63-828BF01F4DAA}"/>
    <dgm:cxn modelId="{C224DBDB-B299-4EAA-B1F7-5F7E9DE9FD1A}" type="presOf" srcId="{A8DE0D1E-94E7-467B-9590-987195C46CBB}" destId="{21DAB054-3FB3-42FE-995A-0EF0617EEDB6}" srcOrd="0" destOrd="1" presId="urn:microsoft.com/office/officeart/2008/layout/VerticalCurvedList"/>
    <dgm:cxn modelId="{BA23D5E9-4347-4C49-8A7C-9BDD18F25866}" type="presOf" srcId="{A7A92A57-BFCF-4CED-A39E-0D1CD4C8CAC2}" destId="{21DAB054-3FB3-42FE-995A-0EF0617EEDB6}" srcOrd="0" destOrd="0" presId="urn:microsoft.com/office/officeart/2008/layout/VerticalCurvedList"/>
    <dgm:cxn modelId="{178770F5-2B93-4687-A25F-ADDF5B36D4A7}" type="presOf" srcId="{44EADF9A-DB09-45B5-B565-840522E67A7F}" destId="{7FFD227E-872B-43EC-99E8-8BA054FF2A83}" srcOrd="0" destOrd="0" presId="urn:microsoft.com/office/officeart/2008/layout/VerticalCurvedList"/>
    <dgm:cxn modelId="{B855716A-17FA-47E8-B816-E65C7BC66ACF}" type="presParOf" srcId="{58AB4FEB-EC35-4C1B-BFB8-ECADFFCDAC53}" destId="{C298FDB6-F110-4526-8BC6-80E4995371B5}" srcOrd="0" destOrd="0" presId="urn:microsoft.com/office/officeart/2008/layout/VerticalCurvedList"/>
    <dgm:cxn modelId="{900550D2-8587-4213-AAA8-FC12928543FF}" type="presParOf" srcId="{C298FDB6-F110-4526-8BC6-80E4995371B5}" destId="{581A8BDA-2A54-448B-AB10-272EB599B1A3}" srcOrd="0" destOrd="0" presId="urn:microsoft.com/office/officeart/2008/layout/VerticalCurvedList"/>
    <dgm:cxn modelId="{ED7F523D-B5D8-4090-BA52-7D80334AFE91}" type="presParOf" srcId="{581A8BDA-2A54-448B-AB10-272EB599B1A3}" destId="{7C896E88-50AC-4265-B279-01362D0B321D}" srcOrd="0" destOrd="0" presId="urn:microsoft.com/office/officeart/2008/layout/VerticalCurvedList"/>
    <dgm:cxn modelId="{D1B40CCB-F142-4AE3-9CEE-66011857AB32}" type="presParOf" srcId="{581A8BDA-2A54-448B-AB10-272EB599B1A3}" destId="{9D199066-01DB-4075-8293-D2F241250652}" srcOrd="1" destOrd="0" presId="urn:microsoft.com/office/officeart/2008/layout/VerticalCurvedList"/>
    <dgm:cxn modelId="{915C9F11-34D3-4933-B293-682D60A96893}" type="presParOf" srcId="{581A8BDA-2A54-448B-AB10-272EB599B1A3}" destId="{D5FD2A05-3F2A-4A83-8F05-6D8A480E186C}" srcOrd="2" destOrd="0" presId="urn:microsoft.com/office/officeart/2008/layout/VerticalCurvedList"/>
    <dgm:cxn modelId="{17AE0A32-32AC-4F23-8A16-04DD86DDB2CA}" type="presParOf" srcId="{581A8BDA-2A54-448B-AB10-272EB599B1A3}" destId="{A7FEDB8D-9132-43D1-8AF9-8D1C5B151A13}" srcOrd="3" destOrd="0" presId="urn:microsoft.com/office/officeart/2008/layout/VerticalCurvedList"/>
    <dgm:cxn modelId="{296EF2A6-9A3B-42F9-B346-B36D6AFC7C98}" type="presParOf" srcId="{C298FDB6-F110-4526-8BC6-80E4995371B5}" destId="{886D825C-4033-41AD-80F9-3BAB5910D5C3}" srcOrd="1" destOrd="0" presId="urn:microsoft.com/office/officeart/2008/layout/VerticalCurvedList"/>
    <dgm:cxn modelId="{C9725504-3FD1-4A33-9626-6906BDCF4584}" type="presParOf" srcId="{C298FDB6-F110-4526-8BC6-80E4995371B5}" destId="{C4B2DCBE-C7A4-4D0D-A6B8-18DDB5E3B262}" srcOrd="2" destOrd="0" presId="urn:microsoft.com/office/officeart/2008/layout/VerticalCurvedList"/>
    <dgm:cxn modelId="{939D6A49-8E89-4232-A979-3CC790E9E085}" type="presParOf" srcId="{C4B2DCBE-C7A4-4D0D-A6B8-18DDB5E3B262}" destId="{7E9CBDE9-9FF6-4D9C-8151-9269027EF345}" srcOrd="0" destOrd="0" presId="urn:microsoft.com/office/officeart/2008/layout/VerticalCurvedList"/>
    <dgm:cxn modelId="{1AB1DF40-533D-41C1-9DC4-8B6E9684B0EC}" type="presParOf" srcId="{C298FDB6-F110-4526-8BC6-80E4995371B5}" destId="{21DAB054-3FB3-42FE-995A-0EF0617EEDB6}" srcOrd="3" destOrd="0" presId="urn:microsoft.com/office/officeart/2008/layout/VerticalCurvedList"/>
    <dgm:cxn modelId="{863201A7-3EE3-4BF5-B38E-B82FAF4100BE}" type="presParOf" srcId="{C298FDB6-F110-4526-8BC6-80E4995371B5}" destId="{A9A15810-E647-45D2-91E8-F3667C822CD8}" srcOrd="4" destOrd="0" presId="urn:microsoft.com/office/officeart/2008/layout/VerticalCurvedList"/>
    <dgm:cxn modelId="{2FB31605-963A-4DCE-8CE3-2F3E8643311A}" type="presParOf" srcId="{A9A15810-E647-45D2-91E8-F3667C822CD8}" destId="{F8880C2A-8647-4D34-BFA4-8D62173E542C}" srcOrd="0" destOrd="0" presId="urn:microsoft.com/office/officeart/2008/layout/VerticalCurvedList"/>
    <dgm:cxn modelId="{947A4B26-7459-488D-AADD-B716A3481F53}" type="presParOf" srcId="{C298FDB6-F110-4526-8BC6-80E4995371B5}" destId="{7FFD227E-872B-43EC-99E8-8BA054FF2A83}" srcOrd="5" destOrd="0" presId="urn:microsoft.com/office/officeart/2008/layout/VerticalCurvedList"/>
    <dgm:cxn modelId="{54DBDE26-EAC0-4694-AE1C-9ACD6C624D19}" type="presParOf" srcId="{C298FDB6-F110-4526-8BC6-80E4995371B5}" destId="{E55CFB4E-F1F6-4BD3-A612-8241B96F7FF1}" srcOrd="6" destOrd="0" presId="urn:microsoft.com/office/officeart/2008/layout/VerticalCurvedList"/>
    <dgm:cxn modelId="{0A784091-4934-466E-BA2A-99FA8D2874DF}" type="presParOf" srcId="{E55CFB4E-F1F6-4BD3-A612-8241B96F7FF1}" destId="{9CDE8327-5B05-4CB4-AA2D-796FF8F20878}" srcOrd="0" destOrd="0" presId="urn:microsoft.com/office/officeart/2008/layout/VerticalCurvedList"/>
    <dgm:cxn modelId="{FE7582F7-A45B-4C8D-83A1-79D959F05709}" type="presParOf" srcId="{C298FDB6-F110-4526-8BC6-80E4995371B5}" destId="{6BE3787C-CDD0-4ED9-9A1A-5DA90096F8DF}" srcOrd="7" destOrd="0" presId="urn:microsoft.com/office/officeart/2008/layout/VerticalCurvedList"/>
    <dgm:cxn modelId="{01679D92-7867-4771-A12B-94D2A1F22B53}" type="presParOf" srcId="{C298FDB6-F110-4526-8BC6-80E4995371B5}" destId="{36CEA56D-193D-4FE5-BE6F-7AC066CDBFA1}" srcOrd="8" destOrd="0" presId="urn:microsoft.com/office/officeart/2008/layout/VerticalCurvedList"/>
    <dgm:cxn modelId="{3C887F80-0987-4EE8-89EA-4FCB95D18944}" type="presParOf" srcId="{36CEA56D-193D-4FE5-BE6F-7AC066CDBFA1}" destId="{A9ABC543-6798-4231-B82A-309146E16B9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69BFB1-563F-4713-A745-EB8181B4006A}" type="doc">
      <dgm:prSet loTypeId="urn:microsoft.com/office/officeart/2009/3/layout/Phased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8566A7-AC28-4780-A47E-647191F01B02}">
      <dgm:prSet phldrT="[Text]"/>
      <dgm:spPr/>
      <dgm:t>
        <a:bodyPr/>
        <a:lstStyle/>
        <a:p>
          <a:r>
            <a:rPr lang="en-US" dirty="0"/>
            <a:t>Survey Metrics</a:t>
          </a:r>
        </a:p>
      </dgm:t>
    </dgm:pt>
    <dgm:pt modelId="{629DD644-1968-4891-B782-8F5E6251AD48}" type="parTrans" cxnId="{6490EE18-4B33-44C6-BCBA-AFEB2F5F119C}">
      <dgm:prSet/>
      <dgm:spPr/>
      <dgm:t>
        <a:bodyPr/>
        <a:lstStyle/>
        <a:p>
          <a:endParaRPr lang="en-US"/>
        </a:p>
      </dgm:t>
    </dgm:pt>
    <dgm:pt modelId="{4C8E3BF1-B436-4395-A4AD-D41AADE63535}" type="sibTrans" cxnId="{6490EE18-4B33-44C6-BCBA-AFEB2F5F119C}">
      <dgm:prSet/>
      <dgm:spPr/>
      <dgm:t>
        <a:bodyPr/>
        <a:lstStyle/>
        <a:p>
          <a:endParaRPr lang="en-US"/>
        </a:p>
      </dgm:t>
    </dgm:pt>
    <dgm:pt modelId="{894D6432-7654-406A-9015-B7F076FD9CCD}">
      <dgm:prSet phldrT="[Text]" custT="1"/>
      <dgm:spPr/>
      <dgm:t>
        <a:bodyPr/>
        <a:lstStyle/>
        <a:p>
          <a:r>
            <a:rPr lang="en-US" sz="1100" dirty="0"/>
            <a:t>Investing Experience</a:t>
          </a:r>
        </a:p>
      </dgm:t>
    </dgm:pt>
    <dgm:pt modelId="{237B551A-6AD2-4579-BFCC-65CC8CAF5ECA}" type="parTrans" cxnId="{DA1276A2-BDEF-4D83-84BC-6E8AB2357E36}">
      <dgm:prSet/>
      <dgm:spPr/>
      <dgm:t>
        <a:bodyPr/>
        <a:lstStyle/>
        <a:p>
          <a:endParaRPr lang="en-US"/>
        </a:p>
      </dgm:t>
    </dgm:pt>
    <dgm:pt modelId="{16EEA394-AAB5-4966-A5A0-192974D3AD36}" type="sibTrans" cxnId="{DA1276A2-BDEF-4D83-84BC-6E8AB2357E36}">
      <dgm:prSet/>
      <dgm:spPr/>
      <dgm:t>
        <a:bodyPr/>
        <a:lstStyle/>
        <a:p>
          <a:endParaRPr lang="en-US"/>
        </a:p>
      </dgm:t>
    </dgm:pt>
    <dgm:pt modelId="{161F2D41-A50B-4649-A66D-E1E95C9DEE26}">
      <dgm:prSet phldrT="[Text]" custT="1"/>
      <dgm:spPr/>
      <dgm:t>
        <a:bodyPr/>
        <a:lstStyle/>
        <a:p>
          <a:r>
            <a:rPr lang="en-US" sz="1000" dirty="0"/>
            <a:t>Investment Objective</a:t>
          </a:r>
        </a:p>
      </dgm:t>
    </dgm:pt>
    <dgm:pt modelId="{9885CA36-2212-4919-AF9F-885328008938}" type="parTrans" cxnId="{6DC120D3-9414-4ED6-8D66-76BD911C9855}">
      <dgm:prSet/>
      <dgm:spPr/>
      <dgm:t>
        <a:bodyPr/>
        <a:lstStyle/>
        <a:p>
          <a:endParaRPr lang="en-US"/>
        </a:p>
      </dgm:t>
    </dgm:pt>
    <dgm:pt modelId="{516F63E2-FBFF-41C5-8170-C9C425A18D17}" type="sibTrans" cxnId="{6DC120D3-9414-4ED6-8D66-76BD911C9855}">
      <dgm:prSet/>
      <dgm:spPr/>
      <dgm:t>
        <a:bodyPr/>
        <a:lstStyle/>
        <a:p>
          <a:endParaRPr lang="en-US"/>
        </a:p>
      </dgm:t>
    </dgm:pt>
    <dgm:pt modelId="{F5D3EBFA-B9F9-4248-B780-641BD89ABA43}">
      <dgm:prSet phldrT="[Text]" custT="1"/>
      <dgm:spPr/>
      <dgm:t>
        <a:bodyPr/>
        <a:lstStyle/>
        <a:p>
          <a:r>
            <a:rPr lang="en-US" sz="1100" dirty="0"/>
            <a:t>Capital</a:t>
          </a:r>
        </a:p>
      </dgm:t>
    </dgm:pt>
    <dgm:pt modelId="{97F38B9C-CFA6-441B-B7BB-37CD67A728CF}" type="parTrans" cxnId="{B7C66B17-1078-4B7E-B881-3EFB38259E9F}">
      <dgm:prSet/>
      <dgm:spPr/>
      <dgm:t>
        <a:bodyPr/>
        <a:lstStyle/>
        <a:p>
          <a:endParaRPr lang="en-US"/>
        </a:p>
      </dgm:t>
    </dgm:pt>
    <dgm:pt modelId="{BBF31C98-CC20-4B9F-8E6B-7317B53EE2A7}" type="sibTrans" cxnId="{B7C66B17-1078-4B7E-B881-3EFB38259E9F}">
      <dgm:prSet/>
      <dgm:spPr/>
      <dgm:t>
        <a:bodyPr/>
        <a:lstStyle/>
        <a:p>
          <a:endParaRPr lang="en-US"/>
        </a:p>
      </dgm:t>
    </dgm:pt>
    <dgm:pt modelId="{5810B2CD-4B42-41D3-9599-E8A4E075C2B5}">
      <dgm:prSet phldrT="[Text]"/>
      <dgm:spPr/>
      <dgm:t>
        <a:bodyPr/>
        <a:lstStyle/>
        <a:p>
          <a:r>
            <a:rPr lang="en-US" dirty="0"/>
            <a:t>Utility Model</a:t>
          </a:r>
        </a:p>
      </dgm:t>
    </dgm:pt>
    <dgm:pt modelId="{221F204A-2559-4122-8DDD-D7178A3468DA}" type="parTrans" cxnId="{EBC3166B-F4D1-4F5D-A76A-2BB793429BCF}">
      <dgm:prSet/>
      <dgm:spPr/>
      <dgm:t>
        <a:bodyPr/>
        <a:lstStyle/>
        <a:p>
          <a:endParaRPr lang="en-US"/>
        </a:p>
      </dgm:t>
    </dgm:pt>
    <dgm:pt modelId="{8F288B37-1F71-4C3F-B8B0-215A64170878}" type="sibTrans" cxnId="{EBC3166B-F4D1-4F5D-A76A-2BB793429BCF}">
      <dgm:prSet/>
      <dgm:spPr/>
      <dgm:t>
        <a:bodyPr/>
        <a:lstStyle/>
        <a:p>
          <a:endParaRPr lang="en-US"/>
        </a:p>
      </dgm:t>
    </dgm:pt>
    <dgm:pt modelId="{B75CB72C-18F8-4491-9193-CE7BB365071E}">
      <dgm:prSet phldrT="[Text]"/>
      <dgm:spPr/>
      <dgm:t>
        <a:bodyPr/>
        <a:lstStyle/>
        <a:p>
          <a:r>
            <a:rPr lang="en-US" dirty="0"/>
            <a:t>Transfer survey data into model</a:t>
          </a:r>
        </a:p>
      </dgm:t>
    </dgm:pt>
    <dgm:pt modelId="{5C4E8F95-A5E8-4FEF-8CCE-734863A7D749}" type="parTrans" cxnId="{DACF4E76-C9A1-4A44-93FC-A85FA22E28FB}">
      <dgm:prSet/>
      <dgm:spPr/>
      <dgm:t>
        <a:bodyPr/>
        <a:lstStyle/>
        <a:p>
          <a:endParaRPr lang="en-US"/>
        </a:p>
      </dgm:t>
    </dgm:pt>
    <dgm:pt modelId="{0F40B3EF-BB15-47E3-8D39-EE6BF8E926E8}" type="sibTrans" cxnId="{DACF4E76-C9A1-4A44-93FC-A85FA22E28FB}">
      <dgm:prSet/>
      <dgm:spPr/>
      <dgm:t>
        <a:bodyPr/>
        <a:lstStyle/>
        <a:p>
          <a:endParaRPr lang="en-US"/>
        </a:p>
      </dgm:t>
    </dgm:pt>
    <dgm:pt modelId="{F4E335DA-2C6F-4ABF-9068-B4003A5E352A}">
      <dgm:prSet phldrT="[Text]" phldr="1"/>
      <dgm:spPr/>
      <dgm:t>
        <a:bodyPr/>
        <a:lstStyle/>
        <a:p>
          <a:endParaRPr lang="en-US"/>
        </a:p>
      </dgm:t>
    </dgm:pt>
    <dgm:pt modelId="{A516C344-75A0-4175-A5E0-DC73CC559632}" type="parTrans" cxnId="{63829AFD-F9DD-47F3-B437-497993C34594}">
      <dgm:prSet/>
      <dgm:spPr/>
      <dgm:t>
        <a:bodyPr/>
        <a:lstStyle/>
        <a:p>
          <a:endParaRPr lang="en-US"/>
        </a:p>
      </dgm:t>
    </dgm:pt>
    <dgm:pt modelId="{49F311A1-DC69-44EF-B8F5-8ACDA1EA4113}" type="sibTrans" cxnId="{63829AFD-F9DD-47F3-B437-497993C34594}">
      <dgm:prSet/>
      <dgm:spPr/>
      <dgm:t>
        <a:bodyPr/>
        <a:lstStyle/>
        <a:p>
          <a:endParaRPr lang="en-US"/>
        </a:p>
      </dgm:t>
    </dgm:pt>
    <dgm:pt modelId="{4BEB6958-A8D7-46DE-8E67-FC3DDB47FCB5}">
      <dgm:prSet phldrT="[Text]" phldr="1"/>
      <dgm:spPr/>
      <dgm:t>
        <a:bodyPr/>
        <a:lstStyle/>
        <a:p>
          <a:endParaRPr lang="en-US"/>
        </a:p>
      </dgm:t>
    </dgm:pt>
    <dgm:pt modelId="{F34FAD50-1ECF-407C-A607-E62D293FC247}" type="parTrans" cxnId="{CA1F2BC2-9FE4-4A56-BD0F-63765ED4FF7F}">
      <dgm:prSet/>
      <dgm:spPr/>
      <dgm:t>
        <a:bodyPr/>
        <a:lstStyle/>
        <a:p>
          <a:endParaRPr lang="en-US"/>
        </a:p>
      </dgm:t>
    </dgm:pt>
    <dgm:pt modelId="{115A16CF-720F-48FB-A39B-F63A8B18DD0F}" type="sibTrans" cxnId="{CA1F2BC2-9FE4-4A56-BD0F-63765ED4FF7F}">
      <dgm:prSet/>
      <dgm:spPr/>
      <dgm:t>
        <a:bodyPr/>
        <a:lstStyle/>
        <a:p>
          <a:endParaRPr lang="en-US"/>
        </a:p>
      </dgm:t>
    </dgm:pt>
    <dgm:pt modelId="{39122E05-B2D0-49F7-B0A6-41A6CFA7F81F}">
      <dgm:prSet phldrT="[Text]" custT="1"/>
      <dgm:spPr/>
      <dgm:t>
        <a:bodyPr/>
        <a:lstStyle/>
        <a:p>
          <a:r>
            <a:rPr lang="en-US" sz="1000" dirty="0"/>
            <a:t>Risk Tolerance</a:t>
          </a:r>
        </a:p>
      </dgm:t>
    </dgm:pt>
    <dgm:pt modelId="{DAF6E242-FACD-42C0-BD4F-16234CB70CD0}" type="parTrans" cxnId="{F32CD7C4-9CE9-40B3-9744-41E5FF7DB208}">
      <dgm:prSet/>
      <dgm:spPr/>
      <dgm:t>
        <a:bodyPr/>
        <a:lstStyle/>
        <a:p>
          <a:endParaRPr lang="en-US"/>
        </a:p>
      </dgm:t>
    </dgm:pt>
    <dgm:pt modelId="{C1FF2489-04BF-477B-8306-8B5FE4CC2073}" type="sibTrans" cxnId="{F32CD7C4-9CE9-40B3-9744-41E5FF7DB208}">
      <dgm:prSet/>
      <dgm:spPr/>
      <dgm:t>
        <a:bodyPr/>
        <a:lstStyle/>
        <a:p>
          <a:endParaRPr lang="en-US"/>
        </a:p>
      </dgm:t>
    </dgm:pt>
    <dgm:pt modelId="{2009902A-EFAD-4CE3-A193-16FF2DFAF98D}">
      <dgm:prSet phldrT="[Text]"/>
      <dgm:spPr/>
      <dgm:t>
        <a:bodyPr/>
        <a:lstStyle/>
        <a:p>
          <a:r>
            <a:rPr lang="en-US" dirty="0"/>
            <a:t>Investment Strategy</a:t>
          </a:r>
        </a:p>
      </dgm:t>
    </dgm:pt>
    <dgm:pt modelId="{08B53418-3FB7-4FEF-BA3E-69E07BE7AFBD}" type="parTrans" cxnId="{1787E325-7F72-4DE3-B14B-0253CBBF3E6C}">
      <dgm:prSet/>
      <dgm:spPr/>
      <dgm:t>
        <a:bodyPr/>
        <a:lstStyle/>
        <a:p>
          <a:endParaRPr lang="en-US"/>
        </a:p>
      </dgm:t>
    </dgm:pt>
    <dgm:pt modelId="{44103169-6F34-4C78-8A19-3BA9A88AE803}" type="sibTrans" cxnId="{1787E325-7F72-4DE3-B14B-0253CBBF3E6C}">
      <dgm:prSet/>
      <dgm:spPr/>
      <dgm:t>
        <a:bodyPr/>
        <a:lstStyle/>
        <a:p>
          <a:endParaRPr lang="en-US"/>
        </a:p>
      </dgm:t>
    </dgm:pt>
    <dgm:pt modelId="{9E3466F6-ED26-4711-AEAB-3D77DA10B6EF}">
      <dgm:prSet phldrT="[Text]" custT="1"/>
      <dgm:spPr/>
      <dgm:t>
        <a:bodyPr/>
        <a:lstStyle/>
        <a:p>
          <a:r>
            <a:rPr lang="en-US" sz="1200" dirty="0"/>
            <a:t>Stocks</a:t>
          </a:r>
        </a:p>
      </dgm:t>
    </dgm:pt>
    <dgm:pt modelId="{04CA12C1-1BB4-4EA2-B9F8-9AEC0EC5BEAF}" type="parTrans" cxnId="{C73BB3E4-E024-48A2-B7F7-D1DF00EB81C0}">
      <dgm:prSet/>
      <dgm:spPr/>
      <dgm:t>
        <a:bodyPr/>
        <a:lstStyle/>
        <a:p>
          <a:endParaRPr lang="en-US"/>
        </a:p>
      </dgm:t>
    </dgm:pt>
    <dgm:pt modelId="{10A5EFD4-A449-44DF-8307-0CC0AFFD1852}" type="sibTrans" cxnId="{C73BB3E4-E024-48A2-B7F7-D1DF00EB81C0}">
      <dgm:prSet/>
      <dgm:spPr/>
      <dgm:t>
        <a:bodyPr/>
        <a:lstStyle/>
        <a:p>
          <a:endParaRPr lang="en-US"/>
        </a:p>
      </dgm:t>
    </dgm:pt>
    <dgm:pt modelId="{FB8C8D33-CB00-4171-B9F1-75B5DF835EA9}">
      <dgm:prSet phldrT="[Text]" custT="1"/>
      <dgm:spPr/>
      <dgm:t>
        <a:bodyPr/>
        <a:lstStyle/>
        <a:p>
          <a:r>
            <a:rPr lang="en-US" sz="1200" dirty="0"/>
            <a:t>Bonds</a:t>
          </a:r>
        </a:p>
      </dgm:t>
    </dgm:pt>
    <dgm:pt modelId="{55FDFB65-8DF0-425C-B816-D4E07907C5B4}" type="parTrans" cxnId="{1EE223CB-1A02-436D-A1B8-C45745F99D67}">
      <dgm:prSet/>
      <dgm:spPr/>
      <dgm:t>
        <a:bodyPr/>
        <a:lstStyle/>
        <a:p>
          <a:endParaRPr lang="en-US"/>
        </a:p>
      </dgm:t>
    </dgm:pt>
    <dgm:pt modelId="{3EA58C13-977A-408F-BB1A-BD7FBC911C7B}" type="sibTrans" cxnId="{1EE223CB-1A02-436D-A1B8-C45745F99D67}">
      <dgm:prSet/>
      <dgm:spPr/>
      <dgm:t>
        <a:bodyPr/>
        <a:lstStyle/>
        <a:p>
          <a:endParaRPr lang="en-US"/>
        </a:p>
      </dgm:t>
    </dgm:pt>
    <dgm:pt modelId="{AC3F1D7B-2B60-47AC-88F4-843CE5B9DFC1}">
      <dgm:prSet phldrT="[Text]" custT="1"/>
      <dgm:spPr/>
      <dgm:t>
        <a:bodyPr/>
        <a:lstStyle/>
        <a:p>
          <a:r>
            <a:rPr lang="en-US" sz="1200" dirty="0"/>
            <a:t>ETF</a:t>
          </a:r>
        </a:p>
      </dgm:t>
    </dgm:pt>
    <dgm:pt modelId="{5EBBEF0A-20B6-4718-852B-D6893003223C}" type="parTrans" cxnId="{72CF87F7-D8BF-49FE-A7DA-65E3B005BA92}">
      <dgm:prSet/>
      <dgm:spPr/>
      <dgm:t>
        <a:bodyPr/>
        <a:lstStyle/>
        <a:p>
          <a:endParaRPr lang="en-US"/>
        </a:p>
      </dgm:t>
    </dgm:pt>
    <dgm:pt modelId="{7573C722-1AD8-4F64-B8B3-201C96A5F27B}" type="sibTrans" cxnId="{72CF87F7-D8BF-49FE-A7DA-65E3B005BA92}">
      <dgm:prSet/>
      <dgm:spPr/>
      <dgm:t>
        <a:bodyPr/>
        <a:lstStyle/>
        <a:p>
          <a:endParaRPr lang="en-US"/>
        </a:p>
      </dgm:t>
    </dgm:pt>
    <dgm:pt modelId="{5917A031-5AD9-4C0E-8CBA-E2A64462CAA5}">
      <dgm:prSet phldrT="[Text]" custT="1"/>
      <dgm:spPr/>
      <dgm:t>
        <a:bodyPr/>
        <a:lstStyle/>
        <a:p>
          <a:r>
            <a:rPr lang="en-US" sz="1200" dirty="0"/>
            <a:t>Fix income etc.</a:t>
          </a:r>
        </a:p>
      </dgm:t>
    </dgm:pt>
    <dgm:pt modelId="{5914A75B-2269-4180-B0F4-ADFD075D0225}" type="parTrans" cxnId="{17D3F258-9803-420D-8D3D-8D6F3FDFCA57}">
      <dgm:prSet/>
      <dgm:spPr/>
      <dgm:t>
        <a:bodyPr/>
        <a:lstStyle/>
        <a:p>
          <a:endParaRPr lang="en-US"/>
        </a:p>
      </dgm:t>
    </dgm:pt>
    <dgm:pt modelId="{5E148BBC-1563-4FA5-9855-7CCCCDAE9275}" type="sibTrans" cxnId="{17D3F258-9803-420D-8D3D-8D6F3FDFCA57}">
      <dgm:prSet/>
      <dgm:spPr/>
      <dgm:t>
        <a:bodyPr/>
        <a:lstStyle/>
        <a:p>
          <a:endParaRPr lang="en-US"/>
        </a:p>
      </dgm:t>
    </dgm:pt>
    <dgm:pt modelId="{00DBF326-D530-453B-AE36-74F6923167DA}">
      <dgm:prSet phldrT="[Text]"/>
      <dgm:spPr/>
      <dgm:t>
        <a:bodyPr/>
        <a:lstStyle/>
        <a:p>
          <a:endParaRPr lang="en-US" sz="800" dirty="0"/>
        </a:p>
      </dgm:t>
    </dgm:pt>
    <dgm:pt modelId="{7F9979B0-6F3F-463E-B6E1-B2D7E8A89089}" type="parTrans" cxnId="{EF5D5E96-F3EA-4BF3-8551-8EF41EC4834E}">
      <dgm:prSet/>
      <dgm:spPr/>
      <dgm:t>
        <a:bodyPr/>
        <a:lstStyle/>
        <a:p>
          <a:endParaRPr lang="en-US"/>
        </a:p>
      </dgm:t>
    </dgm:pt>
    <dgm:pt modelId="{3D3D2B37-912C-434E-9805-D1D40E2B97D7}" type="sibTrans" cxnId="{EF5D5E96-F3EA-4BF3-8551-8EF41EC4834E}">
      <dgm:prSet/>
      <dgm:spPr/>
      <dgm:t>
        <a:bodyPr/>
        <a:lstStyle/>
        <a:p>
          <a:endParaRPr lang="en-US"/>
        </a:p>
      </dgm:t>
    </dgm:pt>
    <dgm:pt modelId="{6392B2BF-33D5-4A52-8AED-C43C1C1B76AB}">
      <dgm:prSet phldrT="[Text]" custT="1"/>
      <dgm:spPr/>
      <dgm:t>
        <a:bodyPr/>
        <a:lstStyle/>
        <a:p>
          <a:r>
            <a:rPr lang="en-US" sz="1200" dirty="0"/>
            <a:t>Deposit</a:t>
          </a:r>
        </a:p>
      </dgm:t>
    </dgm:pt>
    <dgm:pt modelId="{EBB7193A-F10E-4960-B646-71A20EFC4DB8}" type="parTrans" cxnId="{7C874F13-4952-47DE-98A6-233002685BBD}">
      <dgm:prSet/>
      <dgm:spPr/>
      <dgm:t>
        <a:bodyPr/>
        <a:lstStyle/>
        <a:p>
          <a:endParaRPr lang="en-US"/>
        </a:p>
      </dgm:t>
    </dgm:pt>
    <dgm:pt modelId="{C616A11A-1E37-4E7D-BB79-4228D5432301}" type="sibTrans" cxnId="{7C874F13-4952-47DE-98A6-233002685BBD}">
      <dgm:prSet/>
      <dgm:spPr/>
      <dgm:t>
        <a:bodyPr/>
        <a:lstStyle/>
        <a:p>
          <a:endParaRPr lang="en-US"/>
        </a:p>
      </dgm:t>
    </dgm:pt>
    <dgm:pt modelId="{331ADCE4-ECDA-457E-87F8-34BA1720DAD9}">
      <dgm:prSet phldrT="[Text]" custT="1"/>
      <dgm:spPr/>
      <dgm:t>
        <a:bodyPr/>
        <a:lstStyle/>
        <a:p>
          <a:r>
            <a:rPr lang="en-US" sz="1200" dirty="0"/>
            <a:t>P2P</a:t>
          </a:r>
        </a:p>
      </dgm:t>
    </dgm:pt>
    <dgm:pt modelId="{59C3128A-9CAE-46D6-B14C-A4FB8B159E11}" type="parTrans" cxnId="{0C70A697-8947-41D0-891C-7296B5C63554}">
      <dgm:prSet/>
      <dgm:spPr/>
      <dgm:t>
        <a:bodyPr/>
        <a:lstStyle/>
        <a:p>
          <a:endParaRPr lang="en-US"/>
        </a:p>
      </dgm:t>
    </dgm:pt>
    <dgm:pt modelId="{4C9BB763-221C-4AFF-8886-F6FD4A52AABA}" type="sibTrans" cxnId="{0C70A697-8947-41D0-891C-7296B5C63554}">
      <dgm:prSet/>
      <dgm:spPr/>
      <dgm:t>
        <a:bodyPr/>
        <a:lstStyle/>
        <a:p>
          <a:endParaRPr lang="en-US"/>
        </a:p>
      </dgm:t>
    </dgm:pt>
    <dgm:pt modelId="{D6EB70F9-94A1-4098-B18B-FD723809D6EC}" type="pres">
      <dgm:prSet presAssocID="{DF69BFB1-563F-4713-A745-EB8181B4006A}" presName="Name0" presStyleCnt="0">
        <dgm:presLayoutVars>
          <dgm:chMax val="3"/>
          <dgm:chPref val="3"/>
          <dgm:bulletEnabled val="1"/>
          <dgm:dir/>
          <dgm:animLvl val="lvl"/>
        </dgm:presLayoutVars>
      </dgm:prSet>
      <dgm:spPr/>
    </dgm:pt>
    <dgm:pt modelId="{13AB11FA-33B8-4786-89B5-986AFC3C04F3}" type="pres">
      <dgm:prSet presAssocID="{DF69BFB1-563F-4713-A745-EB8181B4006A}" presName="arc1" presStyleLbl="node1" presStyleIdx="0" presStyleCnt="4"/>
      <dgm:spPr/>
    </dgm:pt>
    <dgm:pt modelId="{08FA0B35-CFF7-407F-BE9E-A814AD4DE486}" type="pres">
      <dgm:prSet presAssocID="{DF69BFB1-563F-4713-A745-EB8181B4006A}" presName="arc3" presStyleLbl="node1" presStyleIdx="1" presStyleCnt="4"/>
      <dgm:spPr/>
    </dgm:pt>
    <dgm:pt modelId="{BBBC9449-25FC-41FF-A2FC-8C8C69408B69}" type="pres">
      <dgm:prSet presAssocID="{DF69BFB1-563F-4713-A745-EB8181B4006A}" presName="parentText2" presStyleLbl="revTx" presStyleIdx="0" presStyleCnt="3">
        <dgm:presLayoutVars>
          <dgm:chMax val="4"/>
          <dgm:chPref val="3"/>
          <dgm:bulletEnabled val="1"/>
        </dgm:presLayoutVars>
      </dgm:prSet>
      <dgm:spPr/>
    </dgm:pt>
    <dgm:pt modelId="{B53EE4AE-3534-41CC-87B1-AF2F5FF9A4A7}" type="pres">
      <dgm:prSet presAssocID="{DF69BFB1-563F-4713-A745-EB8181B4006A}" presName="arc2" presStyleLbl="node1" presStyleIdx="2" presStyleCnt="4"/>
      <dgm:spPr/>
    </dgm:pt>
    <dgm:pt modelId="{5308B91E-66F8-48E9-8EDF-4D5456BA6C71}" type="pres">
      <dgm:prSet presAssocID="{DF69BFB1-563F-4713-A745-EB8181B4006A}" presName="arc4" presStyleLbl="node1" presStyleIdx="3" presStyleCnt="4"/>
      <dgm:spPr/>
    </dgm:pt>
    <dgm:pt modelId="{434C2E17-FD55-4C0F-BBF1-741BE758DF52}" type="pres">
      <dgm:prSet presAssocID="{DF69BFB1-563F-4713-A745-EB8181B4006A}" presName="parentText3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AF658883-34CB-4DBC-9040-4266DEC4902A}" type="pres">
      <dgm:prSet presAssocID="{DF69BFB1-563F-4713-A745-EB8181B4006A}" presName="middleComposite" presStyleCnt="0"/>
      <dgm:spPr/>
    </dgm:pt>
    <dgm:pt modelId="{62619A39-63D1-43EB-A524-F179122E64C4}" type="pres">
      <dgm:prSet presAssocID="{B75CB72C-18F8-4491-9193-CE7BB365071E}" presName="circ1" presStyleLbl="vennNode1" presStyleIdx="0" presStyleCnt="10"/>
      <dgm:spPr/>
    </dgm:pt>
    <dgm:pt modelId="{AA046457-928D-4080-89FB-C6B7BC347CE9}" type="pres">
      <dgm:prSet presAssocID="{B75CB72C-18F8-4491-9193-CE7BB365071E}" presName="circ1Tx" presStyleLbl="revTx" presStyleIdx="1" presStyleCnt="3">
        <dgm:presLayoutVars>
          <dgm:chMax val="0"/>
          <dgm:chPref val="0"/>
        </dgm:presLayoutVars>
      </dgm:prSet>
      <dgm:spPr/>
    </dgm:pt>
    <dgm:pt modelId="{1CB8ADD6-8414-4AD5-9787-A9B8DAB2503D}" type="pres">
      <dgm:prSet presAssocID="{DF69BFB1-563F-4713-A745-EB8181B4006A}" presName="leftComposite" presStyleCnt="0"/>
      <dgm:spPr/>
    </dgm:pt>
    <dgm:pt modelId="{15D562BF-3AD3-49E8-B636-D6A65D7E7583}" type="pres">
      <dgm:prSet presAssocID="{894D6432-7654-406A-9015-B7F076FD9CCD}" presName="childText1_1" presStyleLbl="vennNode1" presStyleIdx="1" presStyleCnt="10" custScaleX="134968" custScaleY="137045">
        <dgm:presLayoutVars>
          <dgm:chMax val="0"/>
          <dgm:chPref val="0"/>
        </dgm:presLayoutVars>
      </dgm:prSet>
      <dgm:spPr/>
    </dgm:pt>
    <dgm:pt modelId="{881F9559-F56E-474F-A42E-5DF03CD2265F}" type="pres">
      <dgm:prSet presAssocID="{894D6432-7654-406A-9015-B7F076FD9CCD}" presName="ellipse1" presStyleLbl="vennNode1" presStyleIdx="2" presStyleCnt="10"/>
      <dgm:spPr/>
    </dgm:pt>
    <dgm:pt modelId="{ADB4A2FC-529C-4957-8245-D3F8638BD807}" type="pres">
      <dgm:prSet presAssocID="{894D6432-7654-406A-9015-B7F076FD9CCD}" presName="ellipse2" presStyleLbl="vennNode1" presStyleIdx="3" presStyleCnt="10"/>
      <dgm:spPr/>
    </dgm:pt>
    <dgm:pt modelId="{4E4E71AA-6F5E-4896-B7DC-C8EF064CA4CA}" type="pres">
      <dgm:prSet presAssocID="{161F2D41-A50B-4649-A66D-E1E95C9DEE26}" presName="childText1_2" presStyleLbl="vennNode1" presStyleIdx="4" presStyleCnt="10" custScaleX="117159" custScaleY="123902">
        <dgm:presLayoutVars>
          <dgm:chMax val="0"/>
          <dgm:chPref val="0"/>
        </dgm:presLayoutVars>
      </dgm:prSet>
      <dgm:spPr/>
    </dgm:pt>
    <dgm:pt modelId="{0E07D772-7DC3-4649-833F-9ABE60AA697D}" type="pres">
      <dgm:prSet presAssocID="{161F2D41-A50B-4649-A66D-E1E95C9DEE26}" presName="ellipse3" presStyleLbl="vennNode1" presStyleIdx="5" presStyleCnt="10"/>
      <dgm:spPr/>
    </dgm:pt>
    <dgm:pt modelId="{FFEE6C6B-0822-4BCF-94DB-4EAC1D7FD7B9}" type="pres">
      <dgm:prSet presAssocID="{F5D3EBFA-B9F9-4248-B780-641BD89ABA43}" presName="childText1_3" presStyleLbl="vennNode1" presStyleIdx="6" presStyleCnt="10">
        <dgm:presLayoutVars>
          <dgm:chMax val="0"/>
          <dgm:chPref val="0"/>
        </dgm:presLayoutVars>
      </dgm:prSet>
      <dgm:spPr/>
    </dgm:pt>
    <dgm:pt modelId="{B755BF0E-B42C-49DB-9E27-BBA2B53962FC}" type="pres">
      <dgm:prSet presAssocID="{39122E05-B2D0-49F7-B0A6-41A6CFA7F81F}" presName="childText1_4" presStyleLbl="vennNode1" presStyleIdx="7" presStyleCnt="10">
        <dgm:presLayoutVars>
          <dgm:chMax val="0"/>
          <dgm:chPref val="0"/>
        </dgm:presLayoutVars>
      </dgm:prSet>
      <dgm:spPr/>
    </dgm:pt>
    <dgm:pt modelId="{02DFBDDA-6825-4296-97E5-FF657504E1E7}" type="pres">
      <dgm:prSet presAssocID="{39122E05-B2D0-49F7-B0A6-41A6CFA7F81F}" presName="ellipse4" presStyleLbl="vennNode1" presStyleIdx="8" presStyleCnt="10"/>
      <dgm:spPr/>
    </dgm:pt>
    <dgm:pt modelId="{340F1C11-EE93-4793-B3AF-1AA4A61981DA}" type="pres">
      <dgm:prSet presAssocID="{39122E05-B2D0-49F7-B0A6-41A6CFA7F81F}" presName="ellipse5" presStyleLbl="vennNode1" presStyleIdx="9" presStyleCnt="10"/>
      <dgm:spPr/>
    </dgm:pt>
    <dgm:pt modelId="{D020162B-5DCD-4F05-91BF-A07021E871F5}" type="pres">
      <dgm:prSet presAssocID="{DF69BFB1-563F-4713-A745-EB8181B4006A}" presName="rightChild" presStyleLbl="node2" presStyleIdx="0" presStyleCnt="1" custScaleX="110328" custScaleY="112220">
        <dgm:presLayoutVars>
          <dgm:chMax val="0"/>
          <dgm:chPref val="0"/>
        </dgm:presLayoutVars>
      </dgm:prSet>
      <dgm:spPr/>
    </dgm:pt>
    <dgm:pt modelId="{2A58D6F9-9B3A-4CDE-99F9-43D9F8C60D98}" type="pres">
      <dgm:prSet presAssocID="{DF69BFB1-563F-4713-A745-EB8181B4006A}" presName="parentText1" presStyleLbl="revTx" presStyleIdx="2" presStyleCnt="3">
        <dgm:presLayoutVars>
          <dgm:chMax val="4"/>
          <dgm:chPref val="3"/>
          <dgm:bulletEnabled val="1"/>
        </dgm:presLayoutVars>
      </dgm:prSet>
      <dgm:spPr/>
    </dgm:pt>
  </dgm:ptLst>
  <dgm:cxnLst>
    <dgm:cxn modelId="{2C6D820E-70B0-4875-A61F-BBED2DD526EE}" type="presOf" srcId="{FB8C8D33-CB00-4171-B9F1-75B5DF835EA9}" destId="{D020162B-5DCD-4F05-91BF-A07021E871F5}" srcOrd="0" destOrd="2" presId="urn:microsoft.com/office/officeart/2009/3/layout/PhasedProcess"/>
    <dgm:cxn modelId="{7C874F13-4952-47DE-98A6-233002685BBD}" srcId="{2009902A-EFAD-4CE3-A193-16FF2DFAF98D}" destId="{6392B2BF-33D5-4A52-8AED-C43C1C1B76AB}" srcOrd="0" destOrd="0" parTransId="{EBB7193A-F10E-4960-B646-71A20EFC4DB8}" sibTransId="{C616A11A-1E37-4E7D-BB79-4228D5432301}"/>
    <dgm:cxn modelId="{B7C66B17-1078-4B7E-B881-3EFB38259E9F}" srcId="{CC8566A7-AC28-4780-A47E-647191F01B02}" destId="{F5D3EBFA-B9F9-4248-B780-641BD89ABA43}" srcOrd="2" destOrd="0" parTransId="{97F38B9C-CFA6-441B-B7BB-37CD67A728CF}" sibTransId="{BBF31C98-CC20-4B9F-8E6B-7317B53EE2A7}"/>
    <dgm:cxn modelId="{6490EE18-4B33-44C6-BCBA-AFEB2F5F119C}" srcId="{DF69BFB1-563F-4713-A745-EB8181B4006A}" destId="{CC8566A7-AC28-4780-A47E-647191F01B02}" srcOrd="0" destOrd="0" parTransId="{629DD644-1968-4891-B782-8F5E6251AD48}" sibTransId="{4C8E3BF1-B436-4395-A4AD-D41AADE63535}"/>
    <dgm:cxn modelId="{1787E325-7F72-4DE3-B14B-0253CBBF3E6C}" srcId="{DF69BFB1-563F-4713-A745-EB8181B4006A}" destId="{2009902A-EFAD-4CE3-A193-16FF2DFAF98D}" srcOrd="2" destOrd="0" parTransId="{08B53418-3FB7-4FEF-BA3E-69E07BE7AFBD}" sibTransId="{44103169-6F34-4C78-8A19-3BA9A88AE803}"/>
    <dgm:cxn modelId="{1DADFA25-FA1D-4336-BB4E-61CD23019BFA}" type="presOf" srcId="{2009902A-EFAD-4CE3-A193-16FF2DFAF98D}" destId="{434C2E17-FD55-4C0F-BBF1-741BE758DF52}" srcOrd="0" destOrd="0" presId="urn:microsoft.com/office/officeart/2009/3/layout/PhasedProcess"/>
    <dgm:cxn modelId="{FA13A327-16B9-461F-8245-A69EA03E994A}" type="presOf" srcId="{39122E05-B2D0-49F7-B0A6-41A6CFA7F81F}" destId="{B755BF0E-B42C-49DB-9E27-BBA2B53962FC}" srcOrd="0" destOrd="0" presId="urn:microsoft.com/office/officeart/2009/3/layout/PhasedProcess"/>
    <dgm:cxn modelId="{3FD90E3E-F8CD-4C04-BAE1-98EBAFDBBBDC}" type="presOf" srcId="{9E3466F6-ED26-4711-AEAB-3D77DA10B6EF}" destId="{D020162B-5DCD-4F05-91BF-A07021E871F5}" srcOrd="0" destOrd="1" presId="urn:microsoft.com/office/officeart/2009/3/layout/PhasedProcess"/>
    <dgm:cxn modelId="{59CCBD5F-3C2D-4752-9A6B-EA580CCBC064}" type="presOf" srcId="{331ADCE4-ECDA-457E-87F8-34BA1720DAD9}" destId="{D020162B-5DCD-4F05-91BF-A07021E871F5}" srcOrd="0" destOrd="5" presId="urn:microsoft.com/office/officeart/2009/3/layout/PhasedProcess"/>
    <dgm:cxn modelId="{EBC3166B-F4D1-4F5D-A76A-2BB793429BCF}" srcId="{DF69BFB1-563F-4713-A745-EB8181B4006A}" destId="{5810B2CD-4B42-41D3-9599-E8A4E075C2B5}" srcOrd="1" destOrd="0" parTransId="{221F204A-2559-4122-8DDD-D7178A3468DA}" sibTransId="{8F288B37-1F71-4C3F-B8B0-215A64170878}"/>
    <dgm:cxn modelId="{DC87306E-9F6B-4932-9DD8-BE8F13FFE455}" type="presOf" srcId="{6392B2BF-33D5-4A52-8AED-C43C1C1B76AB}" destId="{D020162B-5DCD-4F05-91BF-A07021E871F5}" srcOrd="0" destOrd="0" presId="urn:microsoft.com/office/officeart/2009/3/layout/PhasedProcess"/>
    <dgm:cxn modelId="{DD11814E-D950-4683-ADE4-5F8C771E86DF}" type="presOf" srcId="{B75CB72C-18F8-4491-9193-CE7BB365071E}" destId="{AA046457-928D-4080-89FB-C6B7BC347CE9}" srcOrd="1" destOrd="0" presId="urn:microsoft.com/office/officeart/2009/3/layout/PhasedProcess"/>
    <dgm:cxn modelId="{DACF4E76-C9A1-4A44-93FC-A85FA22E28FB}" srcId="{5810B2CD-4B42-41D3-9599-E8A4E075C2B5}" destId="{B75CB72C-18F8-4491-9193-CE7BB365071E}" srcOrd="0" destOrd="0" parTransId="{5C4E8F95-A5E8-4FEF-8CCE-734863A7D749}" sibTransId="{0F40B3EF-BB15-47E3-8D39-EE6BF8E926E8}"/>
    <dgm:cxn modelId="{17D3F258-9803-420D-8D3D-8D6F3FDFCA57}" srcId="{2009902A-EFAD-4CE3-A193-16FF2DFAF98D}" destId="{5917A031-5AD9-4C0E-8CBA-E2A64462CAA5}" srcOrd="4" destOrd="0" parTransId="{5914A75B-2269-4180-B0F4-ADFD075D0225}" sibTransId="{5E148BBC-1563-4FA5-9855-7CCCCDAE9275}"/>
    <dgm:cxn modelId="{72C68379-A9F1-41EF-B7C6-B9606A31F01C}" type="presOf" srcId="{5810B2CD-4B42-41D3-9599-E8A4E075C2B5}" destId="{BBBC9449-25FC-41FF-A2FC-8C8C69408B69}" srcOrd="0" destOrd="0" presId="urn:microsoft.com/office/officeart/2009/3/layout/PhasedProcess"/>
    <dgm:cxn modelId="{EA536783-5E21-46AD-AB35-083DA5235AA4}" type="presOf" srcId="{894D6432-7654-406A-9015-B7F076FD9CCD}" destId="{15D562BF-3AD3-49E8-B636-D6A65D7E7583}" srcOrd="0" destOrd="0" presId="urn:microsoft.com/office/officeart/2009/3/layout/PhasedProcess"/>
    <dgm:cxn modelId="{166C398D-0109-4E52-A54F-5CA58E99A77E}" type="presOf" srcId="{CC8566A7-AC28-4780-A47E-647191F01B02}" destId="{2A58D6F9-9B3A-4CDE-99F9-43D9F8C60D98}" srcOrd="0" destOrd="0" presId="urn:microsoft.com/office/officeart/2009/3/layout/PhasedProcess"/>
    <dgm:cxn modelId="{EF5D5E96-F3EA-4BF3-8551-8EF41EC4834E}" srcId="{2009902A-EFAD-4CE3-A193-16FF2DFAF98D}" destId="{00DBF326-D530-453B-AE36-74F6923167DA}" srcOrd="6" destOrd="0" parTransId="{7F9979B0-6F3F-463E-B6E1-B2D7E8A89089}" sibTransId="{3D3D2B37-912C-434E-9805-D1D40E2B97D7}"/>
    <dgm:cxn modelId="{0C70A697-8947-41D0-891C-7296B5C63554}" srcId="{2009902A-EFAD-4CE3-A193-16FF2DFAF98D}" destId="{331ADCE4-ECDA-457E-87F8-34BA1720DAD9}" srcOrd="5" destOrd="0" parTransId="{59C3128A-9CAE-46D6-B14C-A4FB8B159E11}" sibTransId="{4C9BB763-221C-4AFF-8886-F6FD4A52AABA}"/>
    <dgm:cxn modelId="{DA1276A2-BDEF-4D83-84BC-6E8AB2357E36}" srcId="{CC8566A7-AC28-4780-A47E-647191F01B02}" destId="{894D6432-7654-406A-9015-B7F076FD9CCD}" srcOrd="0" destOrd="0" parTransId="{237B551A-6AD2-4579-BFCC-65CC8CAF5ECA}" sibTransId="{16EEA394-AAB5-4966-A5A0-192974D3AD36}"/>
    <dgm:cxn modelId="{6473C0B8-E302-4D62-A1CC-9BA6B4142F9C}" type="presOf" srcId="{AC3F1D7B-2B60-47AC-88F4-843CE5B9DFC1}" destId="{D020162B-5DCD-4F05-91BF-A07021E871F5}" srcOrd="0" destOrd="3" presId="urn:microsoft.com/office/officeart/2009/3/layout/PhasedProcess"/>
    <dgm:cxn modelId="{CA1F2BC2-9FE4-4A56-BD0F-63765ED4FF7F}" srcId="{F4E335DA-2C6F-4ABF-9068-B4003A5E352A}" destId="{4BEB6958-A8D7-46DE-8E67-FC3DDB47FCB5}" srcOrd="0" destOrd="0" parTransId="{F34FAD50-1ECF-407C-A607-E62D293FC247}" sibTransId="{115A16CF-720F-48FB-A39B-F63A8B18DD0F}"/>
    <dgm:cxn modelId="{A52932C2-5785-479B-9945-9FDBF0CEAEE9}" type="presOf" srcId="{00DBF326-D530-453B-AE36-74F6923167DA}" destId="{D020162B-5DCD-4F05-91BF-A07021E871F5}" srcOrd="0" destOrd="6" presId="urn:microsoft.com/office/officeart/2009/3/layout/PhasedProcess"/>
    <dgm:cxn modelId="{F32CD7C4-9CE9-40B3-9744-41E5FF7DB208}" srcId="{CC8566A7-AC28-4780-A47E-647191F01B02}" destId="{39122E05-B2D0-49F7-B0A6-41A6CFA7F81F}" srcOrd="3" destOrd="0" parTransId="{DAF6E242-FACD-42C0-BD4F-16234CB70CD0}" sibTransId="{C1FF2489-04BF-477B-8306-8B5FE4CC2073}"/>
    <dgm:cxn modelId="{23C865C5-5A29-487B-92B7-5C8CC00F4B52}" type="presOf" srcId="{DF69BFB1-563F-4713-A745-EB8181B4006A}" destId="{D6EB70F9-94A1-4098-B18B-FD723809D6EC}" srcOrd="0" destOrd="0" presId="urn:microsoft.com/office/officeart/2009/3/layout/PhasedProcess"/>
    <dgm:cxn modelId="{99CD22C8-D6D9-403D-A74A-048E6FEA6715}" type="presOf" srcId="{B75CB72C-18F8-4491-9193-CE7BB365071E}" destId="{62619A39-63D1-43EB-A524-F179122E64C4}" srcOrd="0" destOrd="0" presId="urn:microsoft.com/office/officeart/2009/3/layout/PhasedProcess"/>
    <dgm:cxn modelId="{1EE223CB-1A02-436D-A1B8-C45745F99D67}" srcId="{2009902A-EFAD-4CE3-A193-16FF2DFAF98D}" destId="{FB8C8D33-CB00-4171-B9F1-75B5DF835EA9}" srcOrd="2" destOrd="0" parTransId="{55FDFB65-8DF0-425C-B816-D4E07907C5B4}" sibTransId="{3EA58C13-977A-408F-BB1A-BD7FBC911C7B}"/>
    <dgm:cxn modelId="{7A1BEACF-CA74-4AA9-8C82-685B70A6CACF}" type="presOf" srcId="{5917A031-5AD9-4C0E-8CBA-E2A64462CAA5}" destId="{D020162B-5DCD-4F05-91BF-A07021E871F5}" srcOrd="0" destOrd="4" presId="urn:microsoft.com/office/officeart/2009/3/layout/PhasedProcess"/>
    <dgm:cxn modelId="{6DC120D3-9414-4ED6-8D66-76BD911C9855}" srcId="{CC8566A7-AC28-4780-A47E-647191F01B02}" destId="{161F2D41-A50B-4649-A66D-E1E95C9DEE26}" srcOrd="1" destOrd="0" parTransId="{9885CA36-2212-4919-AF9F-885328008938}" sibTransId="{516F63E2-FBFF-41C5-8170-C9C425A18D17}"/>
    <dgm:cxn modelId="{B0F6C7D4-4064-4F80-BAF6-BA6D02F7575C}" type="presOf" srcId="{161F2D41-A50B-4649-A66D-E1E95C9DEE26}" destId="{4E4E71AA-6F5E-4896-B7DC-C8EF064CA4CA}" srcOrd="0" destOrd="0" presId="urn:microsoft.com/office/officeart/2009/3/layout/PhasedProcess"/>
    <dgm:cxn modelId="{C73BB3E4-E024-48A2-B7F7-D1DF00EB81C0}" srcId="{2009902A-EFAD-4CE3-A193-16FF2DFAF98D}" destId="{9E3466F6-ED26-4711-AEAB-3D77DA10B6EF}" srcOrd="1" destOrd="0" parTransId="{04CA12C1-1BB4-4EA2-B9F8-9AEC0EC5BEAF}" sibTransId="{10A5EFD4-A449-44DF-8307-0CC0AFFD1852}"/>
    <dgm:cxn modelId="{4C9ED4E4-6021-4F90-9111-B0ACA05D3380}" type="presOf" srcId="{F5D3EBFA-B9F9-4248-B780-641BD89ABA43}" destId="{FFEE6C6B-0822-4BCF-94DB-4EAC1D7FD7B9}" srcOrd="0" destOrd="0" presId="urn:microsoft.com/office/officeart/2009/3/layout/PhasedProcess"/>
    <dgm:cxn modelId="{72CF87F7-D8BF-49FE-A7DA-65E3B005BA92}" srcId="{2009902A-EFAD-4CE3-A193-16FF2DFAF98D}" destId="{AC3F1D7B-2B60-47AC-88F4-843CE5B9DFC1}" srcOrd="3" destOrd="0" parTransId="{5EBBEF0A-20B6-4718-852B-D6893003223C}" sibTransId="{7573C722-1AD8-4F64-B8B3-201C96A5F27B}"/>
    <dgm:cxn modelId="{63829AFD-F9DD-47F3-B437-497993C34594}" srcId="{DF69BFB1-563F-4713-A745-EB8181B4006A}" destId="{F4E335DA-2C6F-4ABF-9068-B4003A5E352A}" srcOrd="3" destOrd="0" parTransId="{A516C344-75A0-4175-A5E0-DC73CC559632}" sibTransId="{49F311A1-DC69-44EF-B8F5-8ACDA1EA4113}"/>
    <dgm:cxn modelId="{F671072A-19BB-48BB-B06C-03A193D03C78}" type="presParOf" srcId="{D6EB70F9-94A1-4098-B18B-FD723809D6EC}" destId="{13AB11FA-33B8-4786-89B5-986AFC3C04F3}" srcOrd="0" destOrd="0" presId="urn:microsoft.com/office/officeart/2009/3/layout/PhasedProcess"/>
    <dgm:cxn modelId="{09668027-861E-4A93-AE79-A5ACAE7A67E9}" type="presParOf" srcId="{D6EB70F9-94A1-4098-B18B-FD723809D6EC}" destId="{08FA0B35-CFF7-407F-BE9E-A814AD4DE486}" srcOrd="1" destOrd="0" presId="urn:microsoft.com/office/officeart/2009/3/layout/PhasedProcess"/>
    <dgm:cxn modelId="{C0085729-7C01-4109-84DD-B47F3A1AB2DE}" type="presParOf" srcId="{D6EB70F9-94A1-4098-B18B-FD723809D6EC}" destId="{BBBC9449-25FC-41FF-A2FC-8C8C69408B69}" srcOrd="2" destOrd="0" presId="urn:microsoft.com/office/officeart/2009/3/layout/PhasedProcess"/>
    <dgm:cxn modelId="{232D5003-0259-4317-B977-2BE68451C0F0}" type="presParOf" srcId="{D6EB70F9-94A1-4098-B18B-FD723809D6EC}" destId="{B53EE4AE-3534-41CC-87B1-AF2F5FF9A4A7}" srcOrd="3" destOrd="0" presId="urn:microsoft.com/office/officeart/2009/3/layout/PhasedProcess"/>
    <dgm:cxn modelId="{2B3925AF-F11B-4A2B-A73A-FB041B541722}" type="presParOf" srcId="{D6EB70F9-94A1-4098-B18B-FD723809D6EC}" destId="{5308B91E-66F8-48E9-8EDF-4D5456BA6C71}" srcOrd="4" destOrd="0" presId="urn:microsoft.com/office/officeart/2009/3/layout/PhasedProcess"/>
    <dgm:cxn modelId="{E55C3ED2-F029-4D47-AF77-D14148295F8B}" type="presParOf" srcId="{D6EB70F9-94A1-4098-B18B-FD723809D6EC}" destId="{434C2E17-FD55-4C0F-BBF1-741BE758DF52}" srcOrd="5" destOrd="0" presId="urn:microsoft.com/office/officeart/2009/3/layout/PhasedProcess"/>
    <dgm:cxn modelId="{552B19F3-9177-4A74-A314-432D7A507690}" type="presParOf" srcId="{D6EB70F9-94A1-4098-B18B-FD723809D6EC}" destId="{AF658883-34CB-4DBC-9040-4266DEC4902A}" srcOrd="6" destOrd="0" presId="urn:microsoft.com/office/officeart/2009/3/layout/PhasedProcess"/>
    <dgm:cxn modelId="{D04943DC-5A18-4055-A471-8751C3A3A441}" type="presParOf" srcId="{AF658883-34CB-4DBC-9040-4266DEC4902A}" destId="{62619A39-63D1-43EB-A524-F179122E64C4}" srcOrd="0" destOrd="0" presId="urn:microsoft.com/office/officeart/2009/3/layout/PhasedProcess"/>
    <dgm:cxn modelId="{B586DBAF-FEB4-4488-A54D-80126BCF5D75}" type="presParOf" srcId="{AF658883-34CB-4DBC-9040-4266DEC4902A}" destId="{AA046457-928D-4080-89FB-C6B7BC347CE9}" srcOrd="1" destOrd="0" presId="urn:microsoft.com/office/officeart/2009/3/layout/PhasedProcess"/>
    <dgm:cxn modelId="{F41F4748-E5D9-440F-BD12-0265151322D8}" type="presParOf" srcId="{D6EB70F9-94A1-4098-B18B-FD723809D6EC}" destId="{1CB8ADD6-8414-4AD5-9787-A9B8DAB2503D}" srcOrd="7" destOrd="0" presId="urn:microsoft.com/office/officeart/2009/3/layout/PhasedProcess"/>
    <dgm:cxn modelId="{A2CCDCC5-4ED3-4A6F-87E4-3D21FE60FFF2}" type="presParOf" srcId="{1CB8ADD6-8414-4AD5-9787-A9B8DAB2503D}" destId="{15D562BF-3AD3-49E8-B636-D6A65D7E7583}" srcOrd="0" destOrd="0" presId="urn:microsoft.com/office/officeart/2009/3/layout/PhasedProcess"/>
    <dgm:cxn modelId="{A6BE9D85-4ED0-439B-BCC4-1C2026F8888A}" type="presParOf" srcId="{1CB8ADD6-8414-4AD5-9787-A9B8DAB2503D}" destId="{881F9559-F56E-474F-A42E-5DF03CD2265F}" srcOrd="1" destOrd="0" presId="urn:microsoft.com/office/officeart/2009/3/layout/PhasedProcess"/>
    <dgm:cxn modelId="{AAC96766-2D19-41EE-B43E-A18D06D3502B}" type="presParOf" srcId="{1CB8ADD6-8414-4AD5-9787-A9B8DAB2503D}" destId="{ADB4A2FC-529C-4957-8245-D3F8638BD807}" srcOrd="2" destOrd="0" presId="urn:microsoft.com/office/officeart/2009/3/layout/PhasedProcess"/>
    <dgm:cxn modelId="{F1165194-F537-4B12-A38E-830BE811529A}" type="presParOf" srcId="{1CB8ADD6-8414-4AD5-9787-A9B8DAB2503D}" destId="{4E4E71AA-6F5E-4896-B7DC-C8EF064CA4CA}" srcOrd="3" destOrd="0" presId="urn:microsoft.com/office/officeart/2009/3/layout/PhasedProcess"/>
    <dgm:cxn modelId="{D51899C0-E0C1-423C-86EE-331E6F844737}" type="presParOf" srcId="{1CB8ADD6-8414-4AD5-9787-A9B8DAB2503D}" destId="{0E07D772-7DC3-4649-833F-9ABE60AA697D}" srcOrd="4" destOrd="0" presId="urn:microsoft.com/office/officeart/2009/3/layout/PhasedProcess"/>
    <dgm:cxn modelId="{282EE65F-2E5E-4FA2-AA4D-165FA1718B34}" type="presParOf" srcId="{1CB8ADD6-8414-4AD5-9787-A9B8DAB2503D}" destId="{FFEE6C6B-0822-4BCF-94DB-4EAC1D7FD7B9}" srcOrd="5" destOrd="0" presId="urn:microsoft.com/office/officeart/2009/3/layout/PhasedProcess"/>
    <dgm:cxn modelId="{4EE87C72-C944-4BCE-8F08-10934B272448}" type="presParOf" srcId="{1CB8ADD6-8414-4AD5-9787-A9B8DAB2503D}" destId="{B755BF0E-B42C-49DB-9E27-BBA2B53962FC}" srcOrd="6" destOrd="0" presId="urn:microsoft.com/office/officeart/2009/3/layout/PhasedProcess"/>
    <dgm:cxn modelId="{30AAD906-A04C-4BE6-9818-16F5AFFB55A5}" type="presParOf" srcId="{1CB8ADD6-8414-4AD5-9787-A9B8DAB2503D}" destId="{02DFBDDA-6825-4296-97E5-FF657504E1E7}" srcOrd="7" destOrd="0" presId="urn:microsoft.com/office/officeart/2009/3/layout/PhasedProcess"/>
    <dgm:cxn modelId="{B8370805-1C6A-4081-B08C-61D891300564}" type="presParOf" srcId="{1CB8ADD6-8414-4AD5-9787-A9B8DAB2503D}" destId="{340F1C11-EE93-4793-B3AF-1AA4A61981DA}" srcOrd="8" destOrd="0" presId="urn:microsoft.com/office/officeart/2009/3/layout/PhasedProcess"/>
    <dgm:cxn modelId="{EB24EE61-16D2-43F0-A782-14461C57364B}" type="presParOf" srcId="{D6EB70F9-94A1-4098-B18B-FD723809D6EC}" destId="{D020162B-5DCD-4F05-91BF-A07021E871F5}" srcOrd="8" destOrd="0" presId="urn:microsoft.com/office/officeart/2009/3/layout/PhasedProcess"/>
    <dgm:cxn modelId="{F5559196-FCC9-4940-A62B-E48C1F41F0A5}" type="presParOf" srcId="{D6EB70F9-94A1-4098-B18B-FD723809D6EC}" destId="{2A58D6F9-9B3A-4CDE-99F9-43D9F8C60D98}" srcOrd="9" destOrd="0" presId="urn:microsoft.com/office/officeart/2009/3/layout/Phased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199066-01DB-4075-8293-D2F241250652}">
      <dsp:nvSpPr>
        <dsp:cNvPr id="0" name=""/>
        <dsp:cNvSpPr/>
      </dsp:nvSpPr>
      <dsp:spPr>
        <a:xfrm>
          <a:off x="-4314223" y="-661823"/>
          <a:ext cx="5140063" cy="5140063"/>
        </a:xfrm>
        <a:prstGeom prst="blockArc">
          <a:avLst>
            <a:gd name="adj1" fmla="val 18900000"/>
            <a:gd name="adj2" fmla="val 2700000"/>
            <a:gd name="adj3" fmla="val 420"/>
          </a:avLst>
        </a:pr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6D825C-4033-41AD-80F9-3BAB5910D5C3}">
      <dsp:nvSpPr>
        <dsp:cNvPr id="0" name=""/>
        <dsp:cNvSpPr/>
      </dsp:nvSpPr>
      <dsp:spPr>
        <a:xfrm>
          <a:off x="432645" y="293406"/>
          <a:ext cx="5780774" cy="587117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6024" tIns="40640" rIns="40640" bIns="4064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Investing Experience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How much do you spend on investment previously?</a:t>
          </a:r>
        </a:p>
      </dsp:txBody>
      <dsp:txXfrm>
        <a:off x="432645" y="293406"/>
        <a:ext cx="5780774" cy="587117"/>
      </dsp:txXfrm>
    </dsp:sp>
    <dsp:sp modelId="{7E9CBDE9-9FF6-4D9C-8151-9269027EF345}">
      <dsp:nvSpPr>
        <dsp:cNvPr id="0" name=""/>
        <dsp:cNvSpPr/>
      </dsp:nvSpPr>
      <dsp:spPr>
        <a:xfrm>
          <a:off x="65696" y="220016"/>
          <a:ext cx="733896" cy="7338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DAB054-3FB3-42FE-995A-0EF0617EEDB6}">
      <dsp:nvSpPr>
        <dsp:cNvPr id="0" name=""/>
        <dsp:cNvSpPr/>
      </dsp:nvSpPr>
      <dsp:spPr>
        <a:xfrm>
          <a:off x="769253" y="1174234"/>
          <a:ext cx="5444166" cy="587117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13333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6024" tIns="40640" rIns="40640" bIns="4064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Investment Objective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What is your expected rate of return?</a:t>
          </a:r>
        </a:p>
      </dsp:txBody>
      <dsp:txXfrm>
        <a:off x="769253" y="1174234"/>
        <a:ext cx="5444166" cy="587117"/>
      </dsp:txXfrm>
    </dsp:sp>
    <dsp:sp modelId="{F8880C2A-8647-4D34-BFA4-8D62173E542C}">
      <dsp:nvSpPr>
        <dsp:cNvPr id="0" name=""/>
        <dsp:cNvSpPr/>
      </dsp:nvSpPr>
      <dsp:spPr>
        <a:xfrm>
          <a:off x="402304" y="1100845"/>
          <a:ext cx="733896" cy="7338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-1333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FD227E-872B-43EC-99E8-8BA054FF2A83}">
      <dsp:nvSpPr>
        <dsp:cNvPr id="0" name=""/>
        <dsp:cNvSpPr/>
      </dsp:nvSpPr>
      <dsp:spPr>
        <a:xfrm>
          <a:off x="769253" y="2055063"/>
          <a:ext cx="5444166" cy="587117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26667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6024" tIns="40640" rIns="40640" bIns="4064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Asset/Capital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What is your income level?</a:t>
          </a:r>
        </a:p>
      </dsp:txBody>
      <dsp:txXfrm>
        <a:off x="769253" y="2055063"/>
        <a:ext cx="5444166" cy="587117"/>
      </dsp:txXfrm>
    </dsp:sp>
    <dsp:sp modelId="{9CDE8327-5B05-4CB4-AA2D-796FF8F20878}">
      <dsp:nvSpPr>
        <dsp:cNvPr id="0" name=""/>
        <dsp:cNvSpPr/>
      </dsp:nvSpPr>
      <dsp:spPr>
        <a:xfrm>
          <a:off x="402304" y="1981674"/>
          <a:ext cx="733896" cy="7338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-2666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E3787C-CDD0-4ED9-9A1A-5DA90096F8DF}">
      <dsp:nvSpPr>
        <dsp:cNvPr id="0" name=""/>
        <dsp:cNvSpPr/>
      </dsp:nvSpPr>
      <dsp:spPr>
        <a:xfrm>
          <a:off x="432645" y="2935892"/>
          <a:ext cx="5780774" cy="587117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6024" tIns="40640" rIns="40640" bIns="4064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Risk Tolerance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Protecting my portfolio is more important to me than high returns?</a:t>
          </a:r>
          <a:endParaRPr lang="en-US" sz="1200" kern="1200" dirty="0"/>
        </a:p>
      </dsp:txBody>
      <dsp:txXfrm>
        <a:off x="432645" y="2935892"/>
        <a:ext cx="5780774" cy="587117"/>
      </dsp:txXfrm>
    </dsp:sp>
    <dsp:sp modelId="{A9ABC543-6798-4231-B82A-309146E16B9D}">
      <dsp:nvSpPr>
        <dsp:cNvPr id="0" name=""/>
        <dsp:cNvSpPr/>
      </dsp:nvSpPr>
      <dsp:spPr>
        <a:xfrm>
          <a:off x="65696" y="2862502"/>
          <a:ext cx="733896" cy="7338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AB11FA-33B8-4786-89B5-986AFC3C04F3}">
      <dsp:nvSpPr>
        <dsp:cNvPr id="0" name=""/>
        <dsp:cNvSpPr/>
      </dsp:nvSpPr>
      <dsp:spPr>
        <a:xfrm rot="5400000">
          <a:off x="217" y="627500"/>
          <a:ext cx="2831603" cy="2832038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A0B35-CFF7-407F-BE9E-A814AD4DE486}">
      <dsp:nvSpPr>
        <dsp:cNvPr id="0" name=""/>
        <dsp:cNvSpPr/>
      </dsp:nvSpPr>
      <dsp:spPr>
        <a:xfrm rot="16200000">
          <a:off x="2914518" y="627500"/>
          <a:ext cx="2831603" cy="2832038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BC9449-25FC-41FF-A2FC-8C8C69408B69}">
      <dsp:nvSpPr>
        <dsp:cNvPr id="0" name=""/>
        <dsp:cNvSpPr/>
      </dsp:nvSpPr>
      <dsp:spPr>
        <a:xfrm>
          <a:off x="3249346" y="3087403"/>
          <a:ext cx="2149950" cy="5665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Utility Model</a:t>
          </a:r>
        </a:p>
      </dsp:txBody>
      <dsp:txXfrm>
        <a:off x="3249346" y="3087403"/>
        <a:ext cx="2149950" cy="566502"/>
      </dsp:txXfrm>
    </dsp:sp>
    <dsp:sp modelId="{B53EE4AE-3534-41CC-87B1-AF2F5FF9A4A7}">
      <dsp:nvSpPr>
        <dsp:cNvPr id="0" name=""/>
        <dsp:cNvSpPr/>
      </dsp:nvSpPr>
      <dsp:spPr>
        <a:xfrm rot="5400000">
          <a:off x="2823687" y="627500"/>
          <a:ext cx="2831603" cy="2832038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08B91E-66F8-48E9-8EDF-4D5456BA6C71}">
      <dsp:nvSpPr>
        <dsp:cNvPr id="0" name=""/>
        <dsp:cNvSpPr/>
      </dsp:nvSpPr>
      <dsp:spPr>
        <a:xfrm rot="16200000">
          <a:off x="5737130" y="627500"/>
          <a:ext cx="2831603" cy="2832038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4C2E17-FD55-4C0F-BBF1-741BE758DF52}">
      <dsp:nvSpPr>
        <dsp:cNvPr id="0" name=""/>
        <dsp:cNvSpPr/>
      </dsp:nvSpPr>
      <dsp:spPr>
        <a:xfrm>
          <a:off x="5865447" y="3087403"/>
          <a:ext cx="2149950" cy="5665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Investment Strategy</a:t>
          </a:r>
        </a:p>
      </dsp:txBody>
      <dsp:txXfrm>
        <a:off x="5865447" y="3087403"/>
        <a:ext cx="2149950" cy="566502"/>
      </dsp:txXfrm>
    </dsp:sp>
    <dsp:sp modelId="{62619A39-63D1-43EB-A524-F179122E64C4}">
      <dsp:nvSpPr>
        <dsp:cNvPr id="0" name=""/>
        <dsp:cNvSpPr/>
      </dsp:nvSpPr>
      <dsp:spPr>
        <a:xfrm>
          <a:off x="3302823" y="1095264"/>
          <a:ext cx="1987297" cy="198729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Transfer survey data into model</a:t>
          </a:r>
        </a:p>
      </dsp:txBody>
      <dsp:txXfrm>
        <a:off x="3700283" y="1293994"/>
        <a:ext cx="1192378" cy="1589837"/>
      </dsp:txXfrm>
    </dsp:sp>
    <dsp:sp modelId="{15D562BF-3AD3-49E8-B636-D6A65D7E7583}">
      <dsp:nvSpPr>
        <dsp:cNvPr id="0" name=""/>
        <dsp:cNvSpPr/>
      </dsp:nvSpPr>
      <dsp:spPr>
        <a:xfrm>
          <a:off x="590842" y="901188"/>
          <a:ext cx="1126003" cy="114333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Investing Experience</a:t>
          </a:r>
        </a:p>
      </dsp:txBody>
      <dsp:txXfrm>
        <a:off x="755741" y="1068626"/>
        <a:ext cx="796205" cy="808461"/>
      </dsp:txXfrm>
    </dsp:sp>
    <dsp:sp modelId="{881F9559-F56E-474F-A42E-5DF03CD2265F}">
      <dsp:nvSpPr>
        <dsp:cNvPr id="0" name=""/>
        <dsp:cNvSpPr/>
      </dsp:nvSpPr>
      <dsp:spPr>
        <a:xfrm>
          <a:off x="837952" y="2002987"/>
          <a:ext cx="238364" cy="23839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DB4A2FC-529C-4957-8245-D3F8638BD807}">
      <dsp:nvSpPr>
        <dsp:cNvPr id="0" name=""/>
        <dsp:cNvSpPr/>
      </dsp:nvSpPr>
      <dsp:spPr>
        <a:xfrm>
          <a:off x="1614230" y="1081809"/>
          <a:ext cx="238364" cy="23839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E4E71AA-6F5E-4896-B7DC-C8EF064CA4CA}">
      <dsp:nvSpPr>
        <dsp:cNvPr id="0" name=""/>
        <dsp:cNvSpPr/>
      </dsp:nvSpPr>
      <dsp:spPr>
        <a:xfrm>
          <a:off x="1542852" y="1230389"/>
          <a:ext cx="977427" cy="103368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Investment Objective</a:t>
          </a:r>
        </a:p>
      </dsp:txBody>
      <dsp:txXfrm>
        <a:off x="1685993" y="1381769"/>
        <a:ext cx="691145" cy="730928"/>
      </dsp:txXfrm>
    </dsp:sp>
    <dsp:sp modelId="{0E07D772-7DC3-4649-833F-9ABE60AA697D}">
      <dsp:nvSpPr>
        <dsp:cNvPr id="0" name=""/>
        <dsp:cNvSpPr/>
      </dsp:nvSpPr>
      <dsp:spPr>
        <a:xfrm>
          <a:off x="2295839" y="2176997"/>
          <a:ext cx="238364" cy="23839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FEE6C6B-0822-4BCF-94DB-4EAC1D7FD7B9}">
      <dsp:nvSpPr>
        <dsp:cNvPr id="0" name=""/>
        <dsp:cNvSpPr/>
      </dsp:nvSpPr>
      <dsp:spPr>
        <a:xfrm>
          <a:off x="541192" y="2325547"/>
          <a:ext cx="834274" cy="83427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Capital</a:t>
          </a:r>
        </a:p>
      </dsp:txBody>
      <dsp:txXfrm>
        <a:off x="663369" y="2447724"/>
        <a:ext cx="589920" cy="589924"/>
      </dsp:txXfrm>
    </dsp:sp>
    <dsp:sp modelId="{B755BF0E-B42C-49DB-9E27-BBA2B53962FC}">
      <dsp:nvSpPr>
        <dsp:cNvPr id="0" name=""/>
        <dsp:cNvSpPr/>
      </dsp:nvSpPr>
      <dsp:spPr>
        <a:xfrm>
          <a:off x="1462960" y="2259057"/>
          <a:ext cx="834274" cy="83427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Risk Tolerance</a:t>
          </a:r>
        </a:p>
      </dsp:txBody>
      <dsp:txXfrm>
        <a:off x="1585137" y="2381234"/>
        <a:ext cx="589920" cy="589924"/>
      </dsp:txXfrm>
    </dsp:sp>
    <dsp:sp modelId="{02DFBDDA-6825-4296-97E5-FF657504E1E7}">
      <dsp:nvSpPr>
        <dsp:cNvPr id="0" name=""/>
        <dsp:cNvSpPr/>
      </dsp:nvSpPr>
      <dsp:spPr>
        <a:xfrm>
          <a:off x="1183341" y="1946176"/>
          <a:ext cx="409763" cy="40966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40F1C11-EE93-4793-B3AF-1AA4A61981DA}">
      <dsp:nvSpPr>
        <dsp:cNvPr id="0" name=""/>
        <dsp:cNvSpPr/>
      </dsp:nvSpPr>
      <dsp:spPr>
        <a:xfrm>
          <a:off x="570290" y="2155745"/>
          <a:ext cx="179171" cy="17905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020162B-5DCD-4F05-91BF-A07021E871F5}">
      <dsp:nvSpPr>
        <dsp:cNvPr id="0" name=""/>
        <dsp:cNvSpPr/>
      </dsp:nvSpPr>
      <dsp:spPr>
        <a:xfrm>
          <a:off x="6024260" y="1111953"/>
          <a:ext cx="1824612" cy="18555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Deposit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Stocks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Bonds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ETF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Fix income etc.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P2P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 dirty="0"/>
        </a:p>
      </dsp:txBody>
      <dsp:txXfrm>
        <a:off x="6291468" y="1383694"/>
        <a:ext cx="1290196" cy="1312085"/>
      </dsp:txXfrm>
    </dsp:sp>
    <dsp:sp modelId="{2A58D6F9-9B3A-4CDE-99F9-43D9F8C60D98}">
      <dsp:nvSpPr>
        <dsp:cNvPr id="0" name=""/>
        <dsp:cNvSpPr/>
      </dsp:nvSpPr>
      <dsp:spPr>
        <a:xfrm>
          <a:off x="532131" y="3087403"/>
          <a:ext cx="2149950" cy="5665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Survey Metrics</a:t>
          </a:r>
        </a:p>
      </dsp:txBody>
      <dsp:txXfrm>
        <a:off x="532131" y="3087403"/>
        <a:ext cx="2149950" cy="5665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PhasedProcess">
  <dgm:title val=""/>
  <dgm:desc val=""/>
  <dgm:catLst>
    <dgm:cat type="process" pri="1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clrData>
  <dgm:layoutNode name="Name0">
    <dgm:varLst>
      <dgm:chMax val="3"/>
      <dgm:chPref val="3"/>
      <dgm:bulletEnabled val="1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gte" val="3">
        <dgm:alg type="composite">
          <dgm:param type="ar" val="2.8316"/>
        </dgm:alg>
        <dgm:choose name="Name3">
          <dgm:if name="Name4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567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rightChild" refType="w" fact="0.713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parentText1" refType="w" fact="0.0621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6845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if>
          <dgm:else name="Name5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72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rightChild" refType="w" fact="0.09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parentText1" refType="w" fact="0.7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062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else>
        </dgm:choose>
      </dgm:if>
      <dgm:if name="Name6" axis="ch" ptType="node" func="cnt" op="gte" val="2">
        <dgm:alg type="composite">
          <dgm:param type="ar" val="1.8986"/>
        </dgm:alg>
        <dgm:choose name="Name7">
          <dgm:if name="Name8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941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5782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1" refType="w" fact="0.0926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  <dgm:constr type="l" for="ch" forName="parentText2" refType="w" fact="0.5655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</dgm:constrLst>
          </dgm:if>
          <dgm:else name="Name9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592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0941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2" refType="w" fact="0.0926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  <dgm:constr type="l" for="ch" forName="parentText1" refType="w" fact="0.5655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</dgm:constrLst>
          </dgm:else>
        </dgm:choose>
      </dgm:if>
      <dgm:else name="Name10">
        <dgm:alg type="composite">
          <dgm:param type="ar" val="0.8036"/>
        </dgm:alg>
        <dgm:constrLst>
          <dgm:constr type="primFontSz" for="des" forName="parentText1" val="65"/>
          <dgm:constr type="primFontSz" for="des" forName="childText1_1" val="65"/>
          <dgm:constr type="primFontSz" for="des" forName="childText1_1" refType="primFontSz" refFor="des" refForName="parentText1" op="lte"/>
          <dgm:constr type="primFontSz" for="des" forName="childText1_2" refType="primFontSz" refFor="des" refForName="parentText1" op="lte"/>
          <dgm:constr type="primFontSz" for="des" forName="childText1_3" refType="primFontSz" refFor="des" refForName="parentText1" op="lte"/>
          <dgm:constr type="primFontSz" for="des" forName="childText1_4" refType="primFontSz" refFor="des" refForName="parentText1" op="lte"/>
          <dgm:constr type="primFontSz" for="des" forName="childText1_1" refType="primFontSz" refFor="des" refForName="parentText2" op="lte"/>
          <dgm:constr type="primFontSz" for="des" forName="childText1_2" refType="primFontSz" refFor="des" refForName="parentText2" op="lte"/>
          <dgm:constr type="primFontSz" for="des" forName="childText1_3" refType="primFontSz" refFor="des" refForName="parentText2" op="lte"/>
          <dgm:constr type="primFontSz" for="des" forName="childText1_4" refType="primFontSz" refFor="des" refForName="parentText2" op="lte"/>
          <dgm:constr type="primFontSz" for="des" forName="childText1_1" refType="primFontSz" refFor="des" refForName="parentText3" op="lte"/>
          <dgm:constr type="primFontSz" for="des" forName="childText1_2" refType="primFontSz" refFor="des" refForName="parentText3" op="lte"/>
          <dgm:constr type="primFontSz" for="des" forName="childText1_3" refType="primFontSz" refFor="des" refForName="parentText3" op="lte"/>
          <dgm:constr type="primFontSz" for="des" forName="childText1_4" refType="primFontSz" refFor="des" refForName="parentText3" op="lte"/>
          <dgm:constr type="primFontSz" for="des" forName="childText1_2" refType="primFontSz" refFor="des" refForName="childText1_1" op="equ"/>
          <dgm:constr type="primFontSz" for="des" forName="childText1_3" refType="primFontSz" refFor="des" refForName="childText1_1" op="equ"/>
          <dgm:constr type="primFontSz" for="des" forName="childText1_4" refType="primFontSz" refFor="des" refForName="childText1_1" op="equ"/>
          <dgm:constr type="l" for="ch" forName="leftComposite" refType="w" fact="0"/>
          <dgm:constr type="t" for="ch" forName="leftComposite" refType="h" fact="0.1159"/>
          <dgm:constr type="w" for="ch" forName="leftComposite" refType="w"/>
          <dgm:constr type="h" for="ch" forName="leftComposite" refType="h" fact="0.6953"/>
          <dgm:constr type="l" for="ch" forName="parentText1" refType="w" fact="0"/>
          <dgm:constr type="t" for="ch" forName="parentText1" refType="h" fact="0.8128"/>
          <dgm:constr type="w" for="ch" forName="parentText1" refType="w"/>
          <dgm:constr type="h" for="ch" forName="parentText1" refType="h" fact="0.1872"/>
        </dgm:constrLst>
      </dgm:else>
    </dgm:choose>
    <dgm:choose name="Name11">
      <dgm:if name="Name12" axis="ch" ptType="node" func="cnt" op="gte" val="1">
        <dgm:choose name="Name13">
          <dgm:if name="Name14" axis="ch" ptType="node" func="cnt" op="gte" val="2">
            <dgm:layoutNode name="arc1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3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2" styleLbl="revTx">
              <dgm:varLst>
                <dgm:chMax val="4"/>
                <dgm:chPref val="3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5"/>
        </dgm:choose>
        <dgm:choose name="Name16">
          <dgm:if name="Name17" axis="ch" ptType="node" func="cnt" op="gte" val="3">
            <dgm:layoutNode name="arc2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4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3" styleLbl="revTx">
              <dgm:varLst>
                <dgm:chMax val="1"/>
                <dgm:chPref val="1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3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8"/>
        </dgm:choose>
      </dgm:if>
      <dgm:else name="Name19"/>
    </dgm:choose>
    <dgm:layoutNode name="middleComposite">
      <dgm:choose name="Name20">
        <dgm:if name="Name21" axis="ch ch" ptType="node node" st="2 1" cnt="1 0" func="cnt" op="lte" val="1">
          <dgm:alg type="composite">
            <dgm:param type="ar" val="1"/>
          </dgm:alg>
        </dgm:if>
        <dgm:if name="Name22" axis="ch ch" ptType="node node" st="2 1" cnt="1 0" func="cnt" op="equ" val="2">
          <dgm:alg type="composite">
            <dgm:param type="ar" val="1.792"/>
          </dgm:alg>
        </dgm:if>
        <dgm:if name="Name23" axis="ch ch" ptType="node node" st="2 1" cnt="1 0" func="cnt" op="equ" val="3">
          <dgm:alg type="composite">
            <dgm:param type="ar" val="1"/>
          </dgm:alg>
        </dgm:if>
        <dgm:else name="Name24">
          <dgm:alg type="composite">
            <dgm:param type="ar" val="1"/>
          </dgm:alg>
        </dgm:else>
      </dgm:choose>
      <dgm:shape xmlns:r="http://schemas.openxmlformats.org/officeDocument/2006/relationships" r:blip="">
        <dgm:adjLst/>
      </dgm:shape>
      <dgm:presOf/>
      <dgm:choose name="Name25">
        <dgm:if name="Name26" axis="ch ch" ptType="node node" st="2 1" cnt="1 0" func="cnt" op="lte" val="1">
          <dgm:constrLst>
            <dgm:constr type="ctrX" for="ch" forName="circ1" refType="w" fact="0.5"/>
            <dgm:constr type="ctrY" for="ch" forName="circ1" refType="h" fact="0.5"/>
            <dgm:constr type="w" for="ch" forName="circ1" refType="w"/>
            <dgm:constr type="h" for="ch" forName="circ1" refType="h"/>
            <dgm:constr type="l" for="ch" forName="circ1Tx" refType="w" fact="0.2"/>
            <dgm:constr type="t" for="ch" forName="circ1Tx" refType="h" fact="0.1"/>
            <dgm:constr type="w" for="ch" forName="circ1Tx" refType="w" fact="0.6"/>
            <dgm:constr type="h" for="ch" forName="circ1Tx" refType="h" fact="0.8"/>
          </dgm:constrLst>
        </dgm:if>
        <dgm:if name="Name27" axis="ch ch" ptType="node node" st="2 1" cnt="1 0" func="cnt" op="equ" val="2">
          <dgm:constrLst>
            <dgm:constr type="ctrX" for="ch" forName="circ1" refType="w" fact="0.3"/>
            <dgm:constr type="ctrY" for="ch" forName="circ1" refType="h" fact="0.5"/>
            <dgm:constr type="w" for="ch" forName="circ1" refType="w" fact="0.555"/>
            <dgm:constr type="h" for="ch" forName="circ1" refType="h" fact="0.99456"/>
            <dgm:constr type="l" for="ch" forName="circ1Tx" refType="w" fact="0.1"/>
            <dgm:constr type="t" for="ch" forName="circ1Tx" refType="h" fact="0.12"/>
            <dgm:constr type="w" for="ch" forName="circ1Tx" refType="w" fact="0.32"/>
            <dgm:constr type="h" for="ch" forName="circ1Tx" refType="h" fact="0.76"/>
            <dgm:constr type="ctrX" for="ch" forName="circ2" refType="w" fact="0.7"/>
            <dgm:constr type="ctrY" for="ch" forName="circ2" refType="h" fact="0.5"/>
            <dgm:constr type="w" for="ch" forName="circ2" refType="w" fact="0.555"/>
            <dgm:constr type="h" for="ch" forName="circ2" refType="h" fact="0.99456"/>
            <dgm:constr type="l" for="ch" forName="circ2Tx" refType="w" fact="0.58"/>
            <dgm:constr type="t" for="ch" forName="circ2Tx" refType="h" fact="0.12"/>
            <dgm:constr type="w" for="ch" forName="circ2Tx" refType="w" fact="0.32"/>
            <dgm:constr type="h" for="ch" forName="circ2Tx" refType="h" fact="0.76"/>
          </dgm:constrLst>
        </dgm:if>
        <dgm:if name="Name28" axis="ch ch" ptType="node node" st="2 1" cnt="1 0" func="cnt" op="equ" val="3">
          <dgm:constrLst>
            <dgm:constr type="ctrX" for="ch" forName="circ1" refType="w" fact="0.5"/>
            <dgm:constr type="ctrY" for="ch" forName="circ1" refType="w" fact="0.25"/>
            <dgm:constr type="w" for="ch" forName="circ1" refType="w" fact="0.6"/>
            <dgm:constr type="h" for="ch" forName="circ1" refType="h" fact="0.6"/>
            <dgm:constr type="l" for="ch" forName="circ1Tx" refType="w" fact="0.28"/>
            <dgm:constr type="t" for="ch" forName="circ1Tx" refType="h" fact="0.055"/>
            <dgm:constr type="w" for="ch" forName="circ1Tx" refType="w" fact="0.44"/>
            <dgm:constr type="h" for="ch" forName="circ1Tx" refType="h" fact="0.27"/>
            <dgm:constr type="ctrX" for="ch" forName="circ2" refType="w" fact="0.7165"/>
            <dgm:constr type="ctrY" for="ch" forName="circ2" refType="w" fact="0.625"/>
            <dgm:constr type="w" for="ch" forName="circ2" refType="w" fact="0.6"/>
            <dgm:constr type="h" for="ch" forName="circ2" refType="h" fact="0.6"/>
            <dgm:constr type="l" for="ch" forName="circ2Tx" refType="w" fact="0.6"/>
            <dgm:constr type="t" for="ch" forName="circ2Tx" refType="h" fact="0.48"/>
            <dgm:constr type="w" for="ch" forName="circ2Tx" refType="w" fact="0.36"/>
            <dgm:constr type="h" for="ch" forName="circ2Tx" refType="h" fact="0.33"/>
            <dgm:constr type="ctrX" for="ch" forName="circ3" refType="w" fact="0.2835"/>
            <dgm:constr type="ctrY" for="ch" forName="circ3" refType="w" fact="0.625"/>
            <dgm:constr type="w" for="ch" forName="circ3" refType="w" fact="0.6"/>
            <dgm:constr type="h" for="ch" forName="circ3" refType="h" fact="0.6"/>
            <dgm:constr type="l" for="ch" forName="circ3Tx" refType="w" fact="0.04"/>
            <dgm:constr type="t" for="ch" forName="circ3Tx" refType="h" fact="0.48"/>
            <dgm:constr type="w" for="ch" forName="circ3Tx" refType="w" fact="0.36"/>
            <dgm:constr type="h" for="ch" forName="circ3Tx" refType="h" fact="0.33"/>
          </dgm:constrLst>
        </dgm:if>
        <dgm:else name="Name29">
          <dgm:constrLst>
            <dgm:constr type="ctrX" for="ch" forName="circ1" refType="w" fact="0.5"/>
            <dgm:constr type="ctrY" for="ch" forName="circ1" refType="w" fact="0.27"/>
            <dgm:constr type="w" for="ch" forName="circ1" refType="w" fact="0.52"/>
            <dgm:constr type="h" for="ch" forName="circ1" refType="h" fact="0.52"/>
            <dgm:constr type="l" for="ch" forName="circ1Tx" refType="w" fact="0.3"/>
            <dgm:constr type="t" for="ch" forName="circ1Tx" refType="h" fact="0.08"/>
            <dgm:constr type="w" for="ch" forName="circ1Tx" refType="w" fact="0.4"/>
            <dgm:constr type="h" for="ch" forName="circ1Tx" refType="h" fact="0.165"/>
            <dgm:constr type="ctrX" for="ch" forName="circ2" refType="w" fact="0.73"/>
            <dgm:constr type="ctrY" for="ch" forName="circ2" refType="w" fact="0.5"/>
            <dgm:constr type="w" for="ch" forName="circ2" refType="w" fact="0.52"/>
            <dgm:constr type="h" for="ch" forName="circ2" refType="h" fact="0.52"/>
            <dgm:constr type="r" for="ch" forName="circ2Tx" refType="w" fact="0.95"/>
            <dgm:constr type="t" for="ch" forName="circ2Tx" refType="h" fact="0.3"/>
            <dgm:constr type="w" for="ch" forName="circ2Tx" refType="w" fact="0.2"/>
            <dgm:constr type="h" for="ch" forName="circ2Tx" refType="h" fact="0.4"/>
            <dgm:constr type="ctrX" for="ch" forName="circ3" refType="w" fact="0.5"/>
            <dgm:constr type="ctrY" for="ch" forName="circ3" refType="w" fact="0.73"/>
            <dgm:constr type="w" for="ch" forName="circ3" refType="w" fact="0.52"/>
            <dgm:constr type="h" for="ch" forName="circ3" refType="h" fact="0.52"/>
            <dgm:constr type="l" for="ch" forName="circ3Tx" refType="w" fact="0.3"/>
            <dgm:constr type="b" for="ch" forName="circ3Tx" refType="h" fact="0.92"/>
            <dgm:constr type="w" for="ch" forName="circ3Tx" refType="w" fact="0.4"/>
            <dgm:constr type="h" for="ch" forName="circ3Tx" refType="h" fact="0.165"/>
            <dgm:constr type="ctrX" for="ch" forName="circ4" refType="w" fact="0.27"/>
            <dgm:constr type="ctrY" for="ch" forName="circ4" refType="h" fact="0.5"/>
            <dgm:constr type="w" for="ch" forName="circ4" refType="w" fact="0.52"/>
            <dgm:constr type="h" for="ch" forName="circ4" refType="h" fact="0.52"/>
            <dgm:constr type="l" for="ch" forName="circ4Tx" refType="w" fact="0.05"/>
            <dgm:constr type="t" for="ch" forName="circ4Tx" refType="h" fact="0.3"/>
            <dgm:constr type="w" for="ch" forName="circ4Tx" refType="w" fact="0.2"/>
            <dgm:constr type="h" for="ch" forName="circ4Tx" refType="h" fact="0.4"/>
          </dgm:constrLst>
        </dgm:else>
      </dgm:choose>
      <dgm:ruleLst/>
      <dgm:forEach name="Name30" axis="ch ch" ptType="node node" st="2 1" cnt="1 1">
        <dgm:layoutNode name="circ1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1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1" axis="ch ch" ptType="node node" st="2 2" cnt="1 1">
        <dgm:layoutNode name="circ2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2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2" axis="ch ch" ptType="node node" st="2 3" cnt="1 1">
        <dgm:layoutNode name="circ3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3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3" axis="ch ch" ptType="node node" st="2 4" cnt="1 1">
        <dgm:layoutNode name="circ4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4Tx" styleLbl="revTx">
          <dgm:varLst>
            <dgm:chMax val="0"/>
            <dgm:chPref val="0"/>
            <dgm:bulletEnabled val="1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</dgm:layoutNode>
    <dgm:layoutNode name="leftComposite">
      <dgm:choose name="Name34">
        <dgm:if name="Name35" axis="ch ch" ptType="node node" st="1 1" cnt="1 0" func="cnt" op="lte" val="1">
          <dgm:alg type="composite">
            <dgm:param type="ar" val="1.3085"/>
          </dgm:alg>
          <dgm:constrLst>
            <dgm:constr type="l" for="ch" forName="childText1_1" refType="w" fact="0.2124"/>
            <dgm:constr type="t" for="ch" forName="childText1_1" refType="h" fact="0"/>
            <dgm:constr type="w" for="ch" forName="childText1_1" refType="w" fact="0.5759"/>
            <dgm:constr type="h" for="ch" forName="childText1_1" refType="h" fact="0.7535"/>
            <dgm:constr type="l" for="ch" forName="ellipse1" refType="w" fact="0"/>
            <dgm:constr type="t" for="ch" forName="ellipse1" refType="h" fact="0.63"/>
            <dgm:constr type="w" for="ch" forName="ellipse1" refType="w" fact="0.2828"/>
            <dgm:constr type="h" for="ch" forName="ellipse1" refType="h" fact="0.37"/>
            <dgm:constr type="l" for="ch" forName="ellipse2" refType="w" fact="0.82"/>
            <dgm:constr type="t" for="ch" forName="ellipse2" refType="h" fact="0.17"/>
            <dgm:constr type="w" for="ch" forName="ellipse2" refType="w" fact="0.1645"/>
            <dgm:constr type="h" for="ch" forName="ellipse2" refType="h" fact="0.2153"/>
          </dgm:constrLst>
        </dgm:if>
        <dgm:if name="Name36" axis="ch ch" ptType="node node" st="1 1" cnt="1 0" func="cnt" op="equ" val="2">
          <dgm:alg type="composite">
            <dgm:param type="ar" val="0.8917"/>
          </dgm:alg>
          <dgm:constrLst>
            <dgm:constr type="l" for="ch" forName="childText1_1" refType="w" fact="0.1864"/>
            <dgm:constr type="t" for="ch" forName="childText1_1" refType="h" fact="0"/>
            <dgm:constr type="w" for="ch" forName="childText1_1" refType="w" fact="0.5055"/>
            <dgm:constr type="h" for="ch" forName="childText1_1" refType="h" fact="0.4507"/>
            <dgm:constr type="l" for="ch" forName="childText1_2" refType="w" fact="0.4945"/>
            <dgm:constr type="t" for="ch" forName="childText1_2" refType="h" fact="0.3929"/>
            <dgm:constr type="w" for="ch" forName="childText1_2" refType="w" fact="0.5055"/>
            <dgm:constr type="h" for="ch" forName="childText1_2" refType="h" fact="0.4507"/>
            <dgm:constr type="l" for="ch" forName="ellipse1" refType="w" fact="0"/>
            <dgm:constr type="t" for="ch" forName="ellipse1" refType="h" fact="0.3768"/>
            <dgm:constr type="w" for="ch" forName="ellipse1" refType="w" fact="0.2482"/>
            <dgm:constr type="h" for="ch" forName="ellipse1" refType="h" fact="0.2213"/>
            <dgm:constr type="l" for="ch" forName="ellipse3" refType="w" fact="0.5474"/>
            <dgm:constr type="t" for="ch" forName="ellipse3" refType="h" fact="0.8712"/>
            <dgm:constr type="w" for="ch" forName="ellipse3" refType="w" fact="0.1444"/>
            <dgm:constr type="h" for="ch" forName="ellipse3" refType="h" fact="0.1288"/>
            <dgm:constr type="l" for="ch" forName="ellipse2" refType="w" fact="0.7333"/>
            <dgm:constr type="t" for="ch" forName="ellipse2" refType="h" fact="0.0887"/>
            <dgm:constr type="w" for="ch" forName="ellipse2" refType="w" fact="0.1444"/>
            <dgm:constr type="h" for="ch" forName="ellipse2" refType="h" fact="0.1288"/>
          </dgm:constrLst>
        </dgm:if>
        <dgm:if name="Name37" axis="ch ch" ptType="node node" st="1 1" cnt="1 0" func="cnt" op="equ" val="3">
          <dgm:alg type="composite">
            <dgm:param type="ar" val="1.0811"/>
          </dgm:alg>
          <dgm:constrLst>
            <dgm:constr type="l" for="ch" forName="childText1_3" refType="w" fact="0.1649"/>
            <dgm:constr type="t" for="ch" forName="childText1_3" refType="h" fact="0.5389"/>
            <dgm:constr type="w" for="ch" forName="childText1_3" refType="w" fact="0.4265"/>
            <dgm:constr type="h" for="ch" forName="childText1_3" refType="h" fact="0.4611"/>
            <dgm:constr type="l" for="ch" forName="childText1_1" refType="w" fact="0.1573"/>
            <dgm:constr type="t" for="ch" forName="childText1_1" refType="h" fact="0"/>
            <dgm:constr type="w" for="ch" forName="childText1_1" refType="w" fact="0.4265"/>
            <dgm:constr type="h" for="ch" forName="childText1_1" refType="h" fact="0.4611"/>
            <dgm:constr type="l" for="ch" forName="childText1_2" refType="w" fact="0.5735"/>
            <dgm:constr type="t" for="ch" forName="childText1_2" refType="h" fact="0.2754"/>
            <dgm:constr type="w" for="ch" forName="childText1_2" refType="w" fact="0.4265"/>
            <dgm:constr type="h" for="ch" forName="childText1_2" refType="h" fact="0.4611"/>
            <dgm:constr type="l" for="ch" forName="ellipse1" refType="w" fact="0"/>
            <dgm:constr type="t" for="ch" forName="ellipse1" refType="h" fact="0.3855"/>
            <dgm:constr type="w" for="ch" forName="ellipse1" refType="w" fact="0.2095"/>
            <dgm:constr type="h" for="ch" forName="ellipse1" refType="h" fact="0.2264"/>
            <dgm:constr type="l" for="ch" forName="ellipse3" refType="w" fact="0.6181"/>
            <dgm:constr type="t" for="ch" forName="ellipse3" refType="h" fact="0.7647"/>
            <dgm:constr type="w" for="ch" forName="ellipse3" refType="w" fact="0.1219"/>
            <dgm:constr type="h" for="ch" forName="ellipse3" refType="h" fact="0.1317"/>
            <dgm:constr type="l" for="ch" forName="ellipse2" refType="w" fact="0.6188"/>
            <dgm:constr type="t" for="ch" forName="ellipse2" refType="h" fact="0.0907"/>
            <dgm:constr type="w" for="ch" forName="ellipse2" refType="w" fact="0.1219"/>
            <dgm:constr type="h" for="ch" forName="ellipse2" refType="h" fact="0.1317"/>
          </dgm:constrLst>
        </dgm:if>
        <dgm:else name="Name38">
          <dgm:alg type="composite">
            <dgm:param type="ar" val="0.9472"/>
          </dgm:alg>
          <dgm:constrLst>
            <dgm:constr type="l" for="ch" forName="childText1_3" refType="w" fact="0"/>
            <dgm:constr type="t" for="ch" forName="childText1_3" refType="h" fact="0.6035"/>
            <dgm:constr type="w" for="ch" forName="childText1_3" refType="w" fact="0.4186"/>
            <dgm:constr type="h" for="ch" forName="childText1_3" refType="h" fact="0.3965"/>
            <dgm:constr type="l" for="ch" forName="childText1_1" refType="w" fact="0.0981"/>
            <dgm:constr type="t" for="ch" forName="childText1_1" refType="h" fact="0"/>
            <dgm:constr type="w" for="ch" forName="childText1_1" refType="w" fact="0.4186"/>
            <dgm:constr type="h" for="ch" forName="childText1_1" refType="h" fact="0.3965"/>
            <dgm:constr type="l" for="ch" forName="childText1_2" refType="w" fact="0.5385"/>
            <dgm:constr type="t" for="ch" forName="childText1_2" refType="h" fact="0.1304"/>
            <dgm:constr type="w" for="ch" forName="childText1_2" refType="w" fact="0.4186"/>
            <dgm:constr type="h" for="ch" forName="childText1_2" refType="h" fact="0.3965"/>
            <dgm:constr type="l" for="ch" forName="ellipse4" refType="w" fact="0.3222"/>
            <dgm:constr type="t" for="ch" forName="ellipse4" refType="h" fact="0.4232"/>
            <dgm:constr type="w" for="ch" forName="ellipse4" refType="w" fact="0.2056"/>
            <dgm:constr type="h" for="ch" forName="ellipse4" refType="h" fact="0.1947"/>
            <dgm:constr type="l" for="ch" forName="ellipse1" refType="w" fact="0.1489"/>
            <dgm:constr type="t" for="ch" forName="ellipse1" refType="h" fact="0.4502"/>
            <dgm:constr type="w" for="ch" forName="ellipse1" refType="w" fact="0.1196"/>
            <dgm:constr type="h" for="ch" forName="ellipse1" refType="h" fact="0.1133"/>
            <dgm:constr type="l" for="ch" forName="ellipse2" refType="w" fact="0.5384"/>
            <dgm:constr type="t" for="ch" forName="ellipse2" refType="h" fact="0.0124"/>
            <dgm:constr type="w" for="ch" forName="ellipse2" refType="w" fact="0.1196"/>
            <dgm:constr type="h" for="ch" forName="ellipse2" refType="h" fact="0.1133"/>
            <dgm:constr type="l" for="ch" forName="childText1_4" refType="w" fact="0.4625"/>
            <dgm:constr type="t" for="ch" forName="childText1_4" refType="h" fact="0.5719"/>
            <dgm:constr type="w" for="ch" forName="childText1_4" refType="w" fact="0.4186"/>
            <dgm:constr type="h" for="ch" forName="childText1_4" refType="h" fact="0.3965"/>
            <dgm:constr type="l" for="ch" forName="ellipse3" refType="w" fact="0.8804"/>
            <dgm:constr type="t" for="ch" forName="ellipse3" refType="h" fact="0.5329"/>
            <dgm:constr type="w" for="ch" forName="ellipse3" refType="w" fact="0.1196"/>
            <dgm:constr type="h" for="ch" forName="ellipse3" refType="h" fact="0.1133"/>
            <dgm:constr type="l" for="ch" forName="ellipse5" refType="w" fact="0.0146"/>
            <dgm:constr type="t" for="ch" forName="ellipse5" refType="h" fact="0.5228"/>
            <dgm:constr type="w" for="ch" forName="ellipse5" refType="w" fact="0.0899"/>
            <dgm:constr type="h" for="ch" forName="ellipse5" refType="h" fact="0.0851"/>
          </dgm:constrLst>
        </dgm:else>
      </dgm:choose>
      <dgm:forEach name="Name39" axis="ch ch" ptType="node node" st="1 1" cnt="1 1">
        <dgm:layoutNode name="childText1_1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1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2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0" axis="ch ch" ptType="node node" st="1 2" cnt="1 1">
        <dgm:layoutNode name="childText1_2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3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1" axis="ch ch" ptType="node node" st="1 3" cnt="1 1">
        <dgm:layoutNode name="childText1_3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forEach>
      <dgm:forEach name="Name42" axis="ch ch" ptType="node node" st="1 4" cnt="1 1">
        <dgm:layoutNode name="childText1_4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4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5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layoutNode>
    <dgm:choose name="Name43">
      <dgm:if name="Name44" axis="ch ch" ptType="node node" st="3 1" cnt="1 0" func="cnt" op="gte" val="1">
        <dgm:layoutNode name="rightChild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ch des" ptType="node node" st="3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45"/>
    </dgm:choose>
    <dgm:layoutNode name="parentText1" styleLbl="revTx">
      <dgm:varLst>
        <dgm:chMax val="4"/>
        <dgm:chPref val="3"/>
        <dgm:bulletEnabled val="1"/>
      </dgm:varLst>
      <dgm:alg type="tx"/>
      <dgm:shape xmlns:r="http://schemas.openxmlformats.org/officeDocument/2006/relationships" type="rect" r:blip="">
        <dgm:adjLst/>
      </dgm:shape>
      <dgm:presOf axis="ch self" ptType="node node" st="1 1" cnt="1 0"/>
      <dgm:constrLst>
        <dgm:constr type="lMarg" refType="primFontSz" fact="0.3"/>
        <dgm:constr type="rMarg" refType="primFontSz" fact="0.3"/>
        <dgm:constr type="tMarg" refType="primFontSz" fact="0.3"/>
        <dgm:constr type="bMarg" refType="primFontSz" fact="0.3"/>
      </dgm:constrLst>
      <dgm:ruleLst>
        <dgm:rule type="primFontSz" val="5" fact="NaN" max="NaN"/>
      </dgm:ruleLst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5D477-AE64-46E1-9AB5-695E408BAA85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23211-66F3-4E52-BE2E-D8A9E8DA1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768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23211-66F3-4E52-BE2E-D8A9E8DA1D0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6863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8334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4983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23211-66F3-4E52-BE2E-D8A9E8DA1D0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3446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ECC6B-0D75-40C4-9779-32484898402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2166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5408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5197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23211-66F3-4E52-BE2E-D8A9E8DA1D0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1055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638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9280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653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23211-66F3-4E52-BE2E-D8A9E8DA1D0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8819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23211-66F3-4E52-BE2E-D8A9E8DA1D0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7752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6539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653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23211-66F3-4E52-BE2E-D8A9E8DA1D0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626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033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749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ECC6B-0D75-40C4-9779-32484898402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933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067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23211-66F3-4E52-BE2E-D8A9E8DA1D0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3720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80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35000">
        <p14:prism/>
      </p:transition>
    </mc:Choice>
    <mc:Fallback xmlns="">
      <p:transition spd="slow" advTm="35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6905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3738E2-C959-4A6A-AF24-07CBB6442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528680-0EE3-4C2E-9CA1-CC6D5CFEB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F718D2-DA38-4876-940B-E6743C2B3B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429D539-5BED-47D2-AAB7-BD075F4C08FC}" type="datetimeFigureOut">
              <a:rPr lang="zh-CN" altLang="en-US" smtClean="0"/>
              <a:pPr/>
              <a:t>2019/11/29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6FE042-5C0E-4FEB-B280-DE15C3BD7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E713F7-11C0-4937-AE85-FAD22B2D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B6DD878-13B8-4D59-A5A5-EE52F45199E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4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AFAFA"/>
            </a:gs>
            <a:gs pos="50000">
              <a:srgbClr val="FBFBFB"/>
            </a:gs>
            <a:gs pos="100000">
              <a:srgbClr val="FCFCF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2" descr="C:\Users\Administrator\Desktop\PPT整理\用途\asf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6375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1883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</p:sldLayoutIdLst>
  <mc:AlternateContent xmlns:mc="http://schemas.openxmlformats.org/markup-compatibility/2006" xmlns:p14="http://schemas.microsoft.com/office/powerpoint/2010/main">
    <mc:Choice Requires="p14">
      <p:transition spd="slow" p14:dur="1100" advTm="35000">
        <p14:prism/>
      </p:transition>
    </mc:Choice>
    <mc:Fallback xmlns="">
      <p:transition spd="slow" advTm="35000">
        <p:fade/>
      </p:transition>
    </mc:Fallback>
  </mc:AlternateConten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557530" indent="-21463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2.sv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圆角矩形 23"/>
          <p:cNvSpPr/>
          <p:nvPr/>
        </p:nvSpPr>
        <p:spPr>
          <a:xfrm rot="2700000">
            <a:off x="7474061" y="4221928"/>
            <a:ext cx="399563" cy="399563"/>
          </a:xfrm>
          <a:prstGeom prst="roundRect">
            <a:avLst>
              <a:gd name="adj" fmla="val 4810"/>
            </a:avLst>
          </a:prstGeom>
          <a:solidFill>
            <a:srgbClr val="9C9899"/>
          </a:soli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圆角矩形 16"/>
          <p:cNvSpPr/>
          <p:nvPr/>
        </p:nvSpPr>
        <p:spPr>
          <a:xfrm rot="2700000">
            <a:off x="6430345" y="1140972"/>
            <a:ext cx="1323803" cy="1323803"/>
          </a:xfrm>
          <a:prstGeom prst="roundRect">
            <a:avLst>
              <a:gd name="adj" fmla="val 481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圆角矩形 19"/>
          <p:cNvSpPr/>
          <p:nvPr/>
        </p:nvSpPr>
        <p:spPr>
          <a:xfrm rot="2700000">
            <a:off x="5699113" y="2947008"/>
            <a:ext cx="1221683" cy="1221683"/>
          </a:xfrm>
          <a:prstGeom prst="roundRect">
            <a:avLst>
              <a:gd name="adj" fmla="val 481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圆角矩形 20"/>
          <p:cNvSpPr/>
          <p:nvPr/>
        </p:nvSpPr>
        <p:spPr>
          <a:xfrm rot="2700000">
            <a:off x="7279982" y="2731542"/>
            <a:ext cx="840595" cy="840595"/>
          </a:xfrm>
          <a:prstGeom prst="roundRect">
            <a:avLst>
              <a:gd name="adj" fmla="val 4810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圆角矩形 21"/>
          <p:cNvSpPr/>
          <p:nvPr/>
        </p:nvSpPr>
        <p:spPr>
          <a:xfrm rot="2700000">
            <a:off x="7859058" y="2034386"/>
            <a:ext cx="636431" cy="636431"/>
          </a:xfrm>
          <a:prstGeom prst="roundRect">
            <a:avLst>
              <a:gd name="adj" fmla="val 481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圆角矩形 22"/>
          <p:cNvSpPr/>
          <p:nvPr/>
        </p:nvSpPr>
        <p:spPr>
          <a:xfrm rot="2700000">
            <a:off x="7942044" y="729761"/>
            <a:ext cx="532017" cy="532017"/>
          </a:xfrm>
          <a:prstGeom prst="roundRect">
            <a:avLst>
              <a:gd name="adj" fmla="val 481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>
          <a:xfrm rot="18900000">
            <a:off x="-1205537" y="92970"/>
            <a:ext cx="2151435" cy="2065377"/>
          </a:xfrm>
          <a:prstGeom prst="roundRect">
            <a:avLst>
              <a:gd name="adj" fmla="val 8219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圆角矩形 5"/>
          <p:cNvSpPr/>
          <p:nvPr/>
        </p:nvSpPr>
        <p:spPr>
          <a:xfrm rot="18900000">
            <a:off x="967987" y="-869121"/>
            <a:ext cx="1425327" cy="1368314"/>
          </a:xfrm>
          <a:prstGeom prst="roundRect">
            <a:avLst>
              <a:gd name="adj" fmla="val 8219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圆角矩形 7"/>
          <p:cNvSpPr/>
          <p:nvPr/>
        </p:nvSpPr>
        <p:spPr>
          <a:xfrm rot="2700000">
            <a:off x="5569230" y="451226"/>
            <a:ext cx="539452" cy="539452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圆角矩形 8"/>
          <p:cNvSpPr/>
          <p:nvPr/>
        </p:nvSpPr>
        <p:spPr>
          <a:xfrm rot="2700000">
            <a:off x="7924084" y="441189"/>
            <a:ext cx="539452" cy="539452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圆角矩形 9"/>
          <p:cNvSpPr/>
          <p:nvPr/>
        </p:nvSpPr>
        <p:spPr>
          <a:xfrm rot="2700000">
            <a:off x="7875903" y="1686659"/>
            <a:ext cx="593998" cy="593998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圆角矩形 10"/>
          <p:cNvSpPr/>
          <p:nvPr/>
        </p:nvSpPr>
        <p:spPr>
          <a:xfrm rot="2700000">
            <a:off x="6430345" y="757754"/>
            <a:ext cx="1323803" cy="1323803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圆角矩形 11"/>
          <p:cNvSpPr/>
          <p:nvPr/>
        </p:nvSpPr>
        <p:spPr>
          <a:xfrm rot="2700000">
            <a:off x="7651901" y="2748553"/>
            <a:ext cx="806575" cy="806575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圆角矩形 12"/>
          <p:cNvSpPr/>
          <p:nvPr/>
        </p:nvSpPr>
        <p:spPr>
          <a:xfrm rot="2700000">
            <a:off x="5702325" y="3377079"/>
            <a:ext cx="1182098" cy="1182098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圆角矩形 13"/>
          <p:cNvSpPr/>
          <p:nvPr/>
        </p:nvSpPr>
        <p:spPr>
          <a:xfrm rot="2700000">
            <a:off x="4391728" y="3680354"/>
            <a:ext cx="637272" cy="637272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圆角矩形 14"/>
          <p:cNvSpPr/>
          <p:nvPr/>
        </p:nvSpPr>
        <p:spPr>
          <a:xfrm rot="2700000">
            <a:off x="8304885" y="4287910"/>
            <a:ext cx="637272" cy="637272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圆角矩形 15"/>
          <p:cNvSpPr/>
          <p:nvPr/>
        </p:nvSpPr>
        <p:spPr>
          <a:xfrm rot="2700000">
            <a:off x="7432318" y="3741845"/>
            <a:ext cx="507367" cy="507367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圆角矩形 24"/>
          <p:cNvSpPr/>
          <p:nvPr/>
        </p:nvSpPr>
        <p:spPr>
          <a:xfrm rot="2700000">
            <a:off x="5329029" y="4407508"/>
            <a:ext cx="256950" cy="256950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76200" dist="762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圆角矩形 25"/>
          <p:cNvSpPr/>
          <p:nvPr/>
        </p:nvSpPr>
        <p:spPr>
          <a:xfrm rot="2700000">
            <a:off x="8302864" y="3845760"/>
            <a:ext cx="256950" cy="256950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76200" dist="762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圆角矩形 26"/>
          <p:cNvSpPr/>
          <p:nvPr/>
        </p:nvSpPr>
        <p:spPr>
          <a:xfrm rot="2700000">
            <a:off x="8313355" y="1108110"/>
            <a:ext cx="256950" cy="256950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76200" dist="762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圆角矩形 27"/>
          <p:cNvSpPr/>
          <p:nvPr/>
        </p:nvSpPr>
        <p:spPr>
          <a:xfrm rot="2700000">
            <a:off x="6484684" y="2775838"/>
            <a:ext cx="256950" cy="256950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167636" y="3435846"/>
            <a:ext cx="34737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Jeffers Yin,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Jin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Sun, Vicky Xu,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Shunli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Lu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89773" y="1249340"/>
            <a:ext cx="5745206" cy="1200171"/>
          </a:xfrm>
          <a:prstGeom prst="rect">
            <a:avLst/>
          </a:prstGeom>
        </p:spPr>
        <p:txBody>
          <a:bodyPr wrap="square" lIns="91284" tIns="45642" rIns="91284" bIns="45642">
            <a:spAutoFit/>
          </a:bodyPr>
          <a:lstStyle/>
          <a:p>
            <a:r>
              <a:rPr lang="en-US" altLang="zh-CN" sz="24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An Empirical Comparison between Traditional Banks and Peer-to-Peer Lending Companies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881962" y="3497771"/>
            <a:ext cx="260310" cy="224405"/>
            <a:chOff x="3484568" y="3959609"/>
            <a:chExt cx="539308" cy="464921"/>
          </a:xfrm>
        </p:grpSpPr>
        <p:sp>
          <p:nvSpPr>
            <p:cNvPr id="46" name="六边形 45"/>
            <p:cNvSpPr/>
            <p:nvPr/>
          </p:nvSpPr>
          <p:spPr>
            <a:xfrm>
              <a:off x="3484568" y="3959609"/>
              <a:ext cx="539308" cy="464921"/>
            </a:xfrm>
            <a:prstGeom prst="hexagon">
              <a:avLst/>
            </a:prstGeom>
            <a:solidFill>
              <a:srgbClr val="3760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7" name="Freeform 96"/>
            <p:cNvSpPr>
              <a:spLocks noChangeArrowheads="1"/>
            </p:cNvSpPr>
            <p:nvPr/>
          </p:nvSpPr>
          <p:spPr bwMode="auto">
            <a:xfrm>
              <a:off x="3621202" y="4063904"/>
              <a:ext cx="266040" cy="256330"/>
            </a:xfrm>
            <a:custGeom>
              <a:avLst/>
              <a:gdLst>
                <a:gd name="T0" fmla="*/ 78442719 w 602"/>
                <a:gd name="T1" fmla="*/ 71923702 h 580"/>
                <a:gd name="T2" fmla="*/ 78442719 w 602"/>
                <a:gd name="T3" fmla="*/ 71923702 h 580"/>
                <a:gd name="T4" fmla="*/ 78442719 w 602"/>
                <a:gd name="T5" fmla="*/ 71923702 h 580"/>
                <a:gd name="T6" fmla="*/ 74657633 w 602"/>
                <a:gd name="T7" fmla="*/ 75578543 h 580"/>
                <a:gd name="T8" fmla="*/ 3654665 w 602"/>
                <a:gd name="T9" fmla="*/ 75578543 h 580"/>
                <a:gd name="T10" fmla="*/ 0 w 602"/>
                <a:gd name="T11" fmla="*/ 71923702 h 580"/>
                <a:gd name="T12" fmla="*/ 0 w 602"/>
                <a:gd name="T13" fmla="*/ 71923702 h 580"/>
                <a:gd name="T14" fmla="*/ 0 w 602"/>
                <a:gd name="T15" fmla="*/ 71923702 h 580"/>
                <a:gd name="T16" fmla="*/ 10180751 w 602"/>
                <a:gd name="T17" fmla="*/ 53518347 h 580"/>
                <a:gd name="T18" fmla="*/ 21274806 w 602"/>
                <a:gd name="T19" fmla="*/ 49733080 h 580"/>
                <a:gd name="T20" fmla="*/ 30411109 w 602"/>
                <a:gd name="T21" fmla="*/ 46077877 h 580"/>
                <a:gd name="T22" fmla="*/ 30411109 w 602"/>
                <a:gd name="T23" fmla="*/ 38637768 h 580"/>
                <a:gd name="T24" fmla="*/ 26756804 w 602"/>
                <a:gd name="T25" fmla="*/ 29500304 h 580"/>
                <a:gd name="T26" fmla="*/ 24929472 w 602"/>
                <a:gd name="T27" fmla="*/ 25845463 h 580"/>
                <a:gd name="T28" fmla="*/ 25843138 w 602"/>
                <a:gd name="T29" fmla="*/ 19318704 h 580"/>
                <a:gd name="T30" fmla="*/ 24929472 w 602"/>
                <a:gd name="T31" fmla="*/ 12009021 h 580"/>
                <a:gd name="T32" fmla="*/ 39678193 w 602"/>
                <a:gd name="T33" fmla="*/ 0 h 580"/>
                <a:gd name="T34" fmla="*/ 53513248 w 602"/>
                <a:gd name="T35" fmla="*/ 12009021 h 580"/>
                <a:gd name="T36" fmla="*/ 52599581 w 602"/>
                <a:gd name="T37" fmla="*/ 19318704 h 580"/>
                <a:gd name="T38" fmla="*/ 54426914 w 602"/>
                <a:gd name="T39" fmla="*/ 25845463 h 580"/>
                <a:gd name="T40" fmla="*/ 51685915 w 602"/>
                <a:gd name="T41" fmla="*/ 29500304 h 580"/>
                <a:gd name="T42" fmla="*/ 48031249 w 602"/>
                <a:gd name="T43" fmla="*/ 38637768 h 580"/>
                <a:gd name="T44" fmla="*/ 48031249 w 602"/>
                <a:gd name="T45" fmla="*/ 46077877 h 580"/>
                <a:gd name="T46" fmla="*/ 57167913 w 602"/>
                <a:gd name="T47" fmla="*/ 49733080 h 580"/>
                <a:gd name="T48" fmla="*/ 69175635 w 602"/>
                <a:gd name="T49" fmla="*/ 53518347 h 580"/>
                <a:gd name="T50" fmla="*/ 78442719 w 602"/>
                <a:gd name="T51" fmla="*/ 71923702 h 58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602" h="580">
                  <a:moveTo>
                    <a:pt x="601" y="551"/>
                  </a:moveTo>
                  <a:lnTo>
                    <a:pt x="601" y="551"/>
                  </a:lnTo>
                  <a:cubicBezTo>
                    <a:pt x="601" y="572"/>
                    <a:pt x="594" y="579"/>
                    <a:pt x="572" y="579"/>
                  </a:cubicBezTo>
                  <a:cubicBezTo>
                    <a:pt x="28" y="579"/>
                    <a:pt x="28" y="579"/>
                    <a:pt x="28" y="579"/>
                  </a:cubicBezTo>
                  <a:cubicBezTo>
                    <a:pt x="14" y="579"/>
                    <a:pt x="0" y="572"/>
                    <a:pt x="0" y="551"/>
                  </a:cubicBezTo>
                  <a:cubicBezTo>
                    <a:pt x="0" y="551"/>
                    <a:pt x="0" y="452"/>
                    <a:pt x="78" y="410"/>
                  </a:cubicBezTo>
                  <a:cubicBezTo>
                    <a:pt x="120" y="388"/>
                    <a:pt x="106" y="410"/>
                    <a:pt x="163" y="381"/>
                  </a:cubicBezTo>
                  <a:cubicBezTo>
                    <a:pt x="219" y="360"/>
                    <a:pt x="233" y="353"/>
                    <a:pt x="233" y="353"/>
                  </a:cubicBezTo>
                  <a:cubicBezTo>
                    <a:pt x="233" y="296"/>
                    <a:pt x="233" y="296"/>
                    <a:pt x="233" y="296"/>
                  </a:cubicBezTo>
                  <a:cubicBezTo>
                    <a:pt x="233" y="296"/>
                    <a:pt x="212" y="275"/>
                    <a:pt x="205" y="226"/>
                  </a:cubicBezTo>
                  <a:cubicBezTo>
                    <a:pt x="191" y="233"/>
                    <a:pt x="191" y="212"/>
                    <a:pt x="191" y="198"/>
                  </a:cubicBezTo>
                  <a:cubicBezTo>
                    <a:pt x="191" y="183"/>
                    <a:pt x="184" y="148"/>
                    <a:pt x="198" y="148"/>
                  </a:cubicBezTo>
                  <a:cubicBezTo>
                    <a:pt x="191" y="127"/>
                    <a:pt x="191" y="99"/>
                    <a:pt x="191" y="92"/>
                  </a:cubicBezTo>
                  <a:cubicBezTo>
                    <a:pt x="198" y="49"/>
                    <a:pt x="240" y="0"/>
                    <a:pt x="304" y="0"/>
                  </a:cubicBezTo>
                  <a:cubicBezTo>
                    <a:pt x="375" y="0"/>
                    <a:pt x="410" y="49"/>
                    <a:pt x="410" y="92"/>
                  </a:cubicBezTo>
                  <a:cubicBezTo>
                    <a:pt x="410" y="99"/>
                    <a:pt x="410" y="127"/>
                    <a:pt x="403" y="148"/>
                  </a:cubicBezTo>
                  <a:cubicBezTo>
                    <a:pt x="424" y="148"/>
                    <a:pt x="417" y="183"/>
                    <a:pt x="417" y="198"/>
                  </a:cubicBezTo>
                  <a:cubicBezTo>
                    <a:pt x="417" y="212"/>
                    <a:pt x="410" y="233"/>
                    <a:pt x="396" y="226"/>
                  </a:cubicBezTo>
                  <a:cubicBezTo>
                    <a:pt x="389" y="275"/>
                    <a:pt x="368" y="296"/>
                    <a:pt x="368" y="296"/>
                  </a:cubicBezTo>
                  <a:cubicBezTo>
                    <a:pt x="368" y="353"/>
                    <a:pt x="368" y="353"/>
                    <a:pt x="368" y="353"/>
                  </a:cubicBezTo>
                  <a:cubicBezTo>
                    <a:pt x="368" y="353"/>
                    <a:pt x="382" y="360"/>
                    <a:pt x="438" y="381"/>
                  </a:cubicBezTo>
                  <a:cubicBezTo>
                    <a:pt x="502" y="410"/>
                    <a:pt x="481" y="388"/>
                    <a:pt x="530" y="410"/>
                  </a:cubicBezTo>
                  <a:cubicBezTo>
                    <a:pt x="601" y="452"/>
                    <a:pt x="601" y="551"/>
                    <a:pt x="601" y="55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191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2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3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5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6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3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3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3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5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6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9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0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7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8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1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2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5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6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3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9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0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3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4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7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8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6" dur="500" tmFilter="0,0; .5, 1; 1, 1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1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2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04" dur="12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17" grpId="0" animBg="1"/>
          <p:bldP spid="20" grpId="0" animBg="1"/>
          <p:bldP spid="21" grpId="0" animBg="1"/>
          <p:bldP spid="22" grpId="0" animBg="1"/>
          <p:bldP spid="23" grpId="0" animBg="1"/>
          <p:bldP spid="3" grpId="0" animBg="1"/>
          <p:bldP spid="6" grpId="0" animBg="1"/>
          <p:bldP spid="8" grpId="0" animBg="1"/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25" grpId="0" animBg="1"/>
          <p:bldP spid="26" grpId="0" animBg="1"/>
          <p:bldP spid="27" grpId="0" animBg="1"/>
          <p:bldP spid="28" grpId="0" animBg="1"/>
          <p:bldP spid="29" grpId="0"/>
          <p:bldP spid="3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6" dur="500" tmFilter="0,0; .5, 1; 1, 1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1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2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04" dur="12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17" grpId="0" animBg="1"/>
          <p:bldP spid="20" grpId="0" animBg="1"/>
          <p:bldP spid="21" grpId="0" animBg="1"/>
          <p:bldP spid="22" grpId="0" animBg="1"/>
          <p:bldP spid="23" grpId="0" animBg="1"/>
          <p:bldP spid="3" grpId="0" animBg="1"/>
          <p:bldP spid="6" grpId="0" animBg="1"/>
          <p:bldP spid="8" grpId="0" animBg="1"/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25" grpId="0" animBg="1"/>
          <p:bldP spid="26" grpId="0" animBg="1"/>
          <p:bldP spid="27" grpId="0" animBg="1"/>
          <p:bldP spid="28" grpId="0" animBg="1"/>
          <p:bldP spid="29" grpId="0"/>
          <p:bldP spid="31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251900" y="195486"/>
            <a:ext cx="8568572" cy="585582"/>
            <a:chOff x="251900" y="195486"/>
            <a:chExt cx="8568572" cy="585582"/>
          </a:xfrm>
        </p:grpSpPr>
        <p:cxnSp>
          <p:nvCxnSpPr>
            <p:cNvPr id="38" name="直接连接符 37"/>
            <p:cNvCxnSpPr/>
            <p:nvPr/>
          </p:nvCxnSpPr>
          <p:spPr>
            <a:xfrm flipH="1">
              <a:off x="1208857" y="684095"/>
              <a:ext cx="7611615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 38"/>
            <p:cNvSpPr/>
            <p:nvPr/>
          </p:nvSpPr>
          <p:spPr>
            <a:xfrm>
              <a:off x="1331640" y="255120"/>
              <a:ext cx="409118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765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Risk</a:t>
              </a:r>
              <a:r>
                <a:rPr lang="zh-CN" altLang="en-US" sz="20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 </a:t>
              </a:r>
              <a:r>
                <a:rPr lang="en-US" altLang="zh-CN" sz="20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Neutral</a:t>
              </a:r>
              <a:r>
                <a:rPr lang="zh-CN" altLang="en-US" sz="20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 </a:t>
              </a:r>
              <a:r>
                <a:rPr lang="en-US" altLang="zh-CN" sz="20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Model</a:t>
              </a:r>
              <a:r>
                <a:rPr lang="zh-CN" altLang="en-US" sz="20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 </a:t>
              </a:r>
              <a:r>
                <a:rPr lang="en-US" altLang="zh-CN" sz="20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--- Results</a:t>
              </a:r>
              <a:endParaRPr lang="zh-CN" altLang="en-US" sz="2000" b="1" kern="0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251900" y="195486"/>
              <a:ext cx="887938" cy="585582"/>
              <a:chOff x="562441" y="531294"/>
              <a:chExt cx="2322326" cy="1531540"/>
            </a:xfrm>
          </p:grpSpPr>
          <p:sp>
            <p:nvSpPr>
              <p:cNvPr id="42" name="圆角矩形 41"/>
              <p:cNvSpPr/>
              <p:nvPr/>
            </p:nvSpPr>
            <p:spPr>
              <a:xfrm rot="2700000">
                <a:off x="613474" y="711955"/>
                <a:ext cx="704611" cy="704611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3" name="圆角矩形 42"/>
              <p:cNvSpPr/>
              <p:nvPr/>
            </p:nvSpPr>
            <p:spPr>
              <a:xfrm rot="2700000">
                <a:off x="1043261" y="555179"/>
                <a:ext cx="1041378" cy="1041378"/>
              </a:xfrm>
              <a:prstGeom prst="roundRect">
                <a:avLst>
                  <a:gd name="adj" fmla="val 481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4" name="圆角矩形 43"/>
              <p:cNvSpPr/>
              <p:nvPr/>
            </p:nvSpPr>
            <p:spPr>
              <a:xfrm rot="2700000">
                <a:off x="2386142" y="531294"/>
                <a:ext cx="498625" cy="498625"/>
              </a:xfrm>
              <a:prstGeom prst="roundRect">
                <a:avLst>
                  <a:gd name="adj" fmla="val 481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5" name="圆角矩形 44"/>
              <p:cNvSpPr/>
              <p:nvPr/>
            </p:nvSpPr>
            <p:spPr>
              <a:xfrm rot="2700000">
                <a:off x="2149679" y="1381541"/>
                <a:ext cx="432486" cy="432486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6" name="圆角矩形 45"/>
              <p:cNvSpPr/>
              <p:nvPr/>
            </p:nvSpPr>
            <p:spPr>
              <a:xfrm rot="2700000">
                <a:off x="562441" y="1843807"/>
                <a:ext cx="219027" cy="219027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7" name="文本框 4"/>
              <p:cNvSpPr txBox="1"/>
              <p:nvPr/>
            </p:nvSpPr>
            <p:spPr>
              <a:xfrm>
                <a:off x="944543" y="617339"/>
                <a:ext cx="1229245" cy="965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02</a:t>
                </a:r>
                <a:endParaRPr kumimoji="0" lang="zh-CN" altLang="en-US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1200F44-F9E4-534F-87B5-A3427E2F4B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748728"/>
              </p:ext>
            </p:extLst>
          </p:nvPr>
        </p:nvGraphicFramePr>
        <p:xfrm>
          <a:off x="1179230" y="978129"/>
          <a:ext cx="6330057" cy="33998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1545">
                  <a:extLst>
                    <a:ext uri="{9D8B030D-6E8A-4147-A177-3AD203B41FA5}">
                      <a16:colId xmlns:a16="http://schemas.microsoft.com/office/drawing/2014/main" val="1464216406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48298860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1957353687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3572786931"/>
                    </a:ext>
                  </a:extLst>
                </a:gridCol>
              </a:tblGrid>
              <a:tr h="6195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Occupation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23082" marR="230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Risk-neutral Rate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23082" marR="230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Real Average Rate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23082" marR="230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Difference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23082" marR="23082" marT="0" marB="0" anchor="ctr"/>
                </a:tc>
                <a:extLst>
                  <a:ext uri="{0D108BD9-81ED-4DB2-BD59-A6C34878D82A}">
                    <a16:rowId xmlns:a16="http://schemas.microsoft.com/office/drawing/2014/main" val="1851816489"/>
                  </a:ext>
                </a:extLst>
              </a:tr>
              <a:tr h="3030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IT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23082" marR="230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19.7%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23082" marR="230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17.0%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23082" marR="230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-2.7%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23082" marR="23082" marT="0" marB="0" anchor="ctr"/>
                </a:tc>
                <a:extLst>
                  <a:ext uri="{0D108BD9-81ED-4DB2-BD59-A6C34878D82A}">
                    <a16:rowId xmlns:a16="http://schemas.microsoft.com/office/drawing/2014/main" val="3349107133"/>
                  </a:ext>
                </a:extLst>
              </a:tr>
              <a:tr h="2424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Executive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23082" marR="230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16.5%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23082" marR="230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17.4%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23082" marR="230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0.9%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23082" marR="23082" marT="0" marB="0" anchor="ctr"/>
                </a:tc>
                <a:extLst>
                  <a:ext uri="{0D108BD9-81ED-4DB2-BD59-A6C34878D82A}">
                    <a16:rowId xmlns:a16="http://schemas.microsoft.com/office/drawing/2014/main" val="3406609616"/>
                  </a:ext>
                </a:extLst>
              </a:tr>
              <a:tr h="2424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Professional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23082" marR="230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18.3%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23082" marR="230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18.9%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23082" marR="230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0.6%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23082" marR="23082" marT="0" marB="0" anchor="ctr"/>
                </a:tc>
                <a:extLst>
                  <a:ext uri="{0D108BD9-81ED-4DB2-BD59-A6C34878D82A}">
                    <a16:rowId xmlns:a16="http://schemas.microsoft.com/office/drawing/2014/main" val="2273923454"/>
                  </a:ext>
                </a:extLst>
              </a:tr>
              <a:tr h="2424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Food Service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23082" marR="230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20.7%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23082" marR="230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21.5%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23082" marR="230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0.8%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23082" marR="23082" marT="0" marB="0" anchor="ctr"/>
                </a:tc>
                <a:extLst>
                  <a:ext uri="{0D108BD9-81ED-4DB2-BD59-A6C34878D82A}">
                    <a16:rowId xmlns:a16="http://schemas.microsoft.com/office/drawing/2014/main" val="1449946146"/>
                  </a:ext>
                </a:extLst>
              </a:tr>
              <a:tr h="2424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Laborer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23082" marR="230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18.4%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23082" marR="230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21.1%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23082" marR="230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2.7%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23082" marR="23082" marT="0" marB="0" anchor="ctr"/>
                </a:tc>
                <a:extLst>
                  <a:ext uri="{0D108BD9-81ED-4DB2-BD59-A6C34878D82A}">
                    <a16:rowId xmlns:a16="http://schemas.microsoft.com/office/drawing/2014/main" val="1194445404"/>
                  </a:ext>
                </a:extLst>
              </a:tr>
              <a:tr h="2424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Fireman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23082" marR="230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17.6%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23082" marR="230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19.3%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23082" marR="230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1.7%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23082" marR="23082" marT="0" marB="0" anchor="ctr"/>
                </a:tc>
                <a:extLst>
                  <a:ext uri="{0D108BD9-81ED-4DB2-BD59-A6C34878D82A}">
                    <a16:rowId xmlns:a16="http://schemas.microsoft.com/office/drawing/2014/main" val="2335140092"/>
                  </a:ext>
                </a:extLst>
              </a:tr>
              <a:tr h="3030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Analyst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23082" marR="230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18.3%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23082" marR="230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17.9%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23082" marR="230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-0.4%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23082" marR="23082" marT="0" marB="0" anchor="ctr"/>
                </a:tc>
                <a:extLst>
                  <a:ext uri="{0D108BD9-81ED-4DB2-BD59-A6C34878D82A}">
                    <a16:rowId xmlns:a16="http://schemas.microsoft.com/office/drawing/2014/main" val="2253812487"/>
                  </a:ext>
                </a:extLst>
              </a:tr>
              <a:tr h="3030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Architect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23082" marR="230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19.7%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23082" marR="230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16.6%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23082" marR="230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-3.1%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23082" marR="23082" marT="0" marB="0" anchor="ctr"/>
                </a:tc>
                <a:extLst>
                  <a:ext uri="{0D108BD9-81ED-4DB2-BD59-A6C34878D82A}">
                    <a16:rowId xmlns:a16="http://schemas.microsoft.com/office/drawing/2014/main" val="542174452"/>
                  </a:ext>
                </a:extLst>
              </a:tr>
              <a:tr h="2424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Teacher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23082" marR="230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19.0%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23082" marR="230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19.5%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23082" marR="230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0.5%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23082" marR="23082" marT="0" marB="0" anchor="ctr"/>
                </a:tc>
                <a:extLst>
                  <a:ext uri="{0D108BD9-81ED-4DB2-BD59-A6C34878D82A}">
                    <a16:rowId xmlns:a16="http://schemas.microsoft.com/office/drawing/2014/main" val="862719135"/>
                  </a:ext>
                </a:extLst>
              </a:tr>
              <a:tr h="4166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Waiter / Waitress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23082" marR="230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21.3%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23082" marR="230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21.7%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23082" marR="230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0.4%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23082" marR="23082" marT="0" marB="0" anchor="ctr"/>
                </a:tc>
                <a:extLst>
                  <a:ext uri="{0D108BD9-81ED-4DB2-BD59-A6C34878D82A}">
                    <a16:rowId xmlns:a16="http://schemas.microsoft.com/office/drawing/2014/main" val="15308252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B169129D-F8BC-E747-8B99-E1CB6141D77F}"/>
              </a:ext>
            </a:extLst>
          </p:cNvPr>
          <p:cNvSpPr/>
          <p:nvPr/>
        </p:nvSpPr>
        <p:spPr>
          <a:xfrm>
            <a:off x="1058386" y="2643759"/>
            <a:ext cx="6537950" cy="5040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104B81B-18FA-1A4F-8FA8-4B8C12E84A18}"/>
              </a:ext>
            </a:extLst>
          </p:cNvPr>
          <p:cNvSpPr/>
          <p:nvPr/>
        </p:nvSpPr>
        <p:spPr>
          <a:xfrm>
            <a:off x="1058386" y="1596792"/>
            <a:ext cx="6537950" cy="26961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7B7596D-9682-804D-86F2-513739D9F2B4}"/>
              </a:ext>
            </a:extLst>
          </p:cNvPr>
          <p:cNvSpPr/>
          <p:nvPr/>
        </p:nvSpPr>
        <p:spPr>
          <a:xfrm>
            <a:off x="1058386" y="3441846"/>
            <a:ext cx="6537950" cy="26961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196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251900" y="195486"/>
            <a:ext cx="8568572" cy="585582"/>
            <a:chOff x="251900" y="195486"/>
            <a:chExt cx="8568572" cy="585582"/>
          </a:xfrm>
        </p:grpSpPr>
        <p:cxnSp>
          <p:nvCxnSpPr>
            <p:cNvPr id="38" name="直接连接符 37"/>
            <p:cNvCxnSpPr/>
            <p:nvPr/>
          </p:nvCxnSpPr>
          <p:spPr>
            <a:xfrm flipH="1">
              <a:off x="1208857" y="684095"/>
              <a:ext cx="7611615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 38"/>
            <p:cNvSpPr/>
            <p:nvPr/>
          </p:nvSpPr>
          <p:spPr>
            <a:xfrm>
              <a:off x="1331640" y="255120"/>
              <a:ext cx="409118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765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Risk</a:t>
              </a:r>
              <a:r>
                <a:rPr lang="zh-CN" altLang="en-US" sz="20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 </a:t>
              </a:r>
              <a:r>
                <a:rPr lang="en-US" altLang="zh-CN" sz="20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Neutral</a:t>
              </a:r>
              <a:r>
                <a:rPr lang="zh-CN" altLang="en-US" sz="20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 </a:t>
              </a:r>
              <a:r>
                <a:rPr lang="en-US" altLang="zh-CN" sz="20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Model</a:t>
              </a:r>
              <a:r>
                <a:rPr lang="zh-CN" altLang="en-US" sz="20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 </a:t>
              </a:r>
              <a:r>
                <a:rPr lang="en-US" altLang="zh-CN" sz="20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--- Results</a:t>
              </a:r>
              <a:endParaRPr lang="zh-CN" altLang="en-US" sz="2000" b="1" kern="0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251900" y="195486"/>
              <a:ext cx="887938" cy="585582"/>
              <a:chOff x="562441" y="531294"/>
              <a:chExt cx="2322326" cy="1531540"/>
            </a:xfrm>
          </p:grpSpPr>
          <p:sp>
            <p:nvSpPr>
              <p:cNvPr id="42" name="圆角矩形 41"/>
              <p:cNvSpPr/>
              <p:nvPr/>
            </p:nvSpPr>
            <p:spPr>
              <a:xfrm rot="2700000">
                <a:off x="613474" y="711955"/>
                <a:ext cx="704611" cy="704611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3" name="圆角矩形 42"/>
              <p:cNvSpPr/>
              <p:nvPr/>
            </p:nvSpPr>
            <p:spPr>
              <a:xfrm rot="2700000">
                <a:off x="1043261" y="555179"/>
                <a:ext cx="1041378" cy="1041378"/>
              </a:xfrm>
              <a:prstGeom prst="roundRect">
                <a:avLst>
                  <a:gd name="adj" fmla="val 481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4" name="圆角矩形 43"/>
              <p:cNvSpPr/>
              <p:nvPr/>
            </p:nvSpPr>
            <p:spPr>
              <a:xfrm rot="2700000">
                <a:off x="2386142" y="531294"/>
                <a:ext cx="498625" cy="498625"/>
              </a:xfrm>
              <a:prstGeom prst="roundRect">
                <a:avLst>
                  <a:gd name="adj" fmla="val 481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5" name="圆角矩形 44"/>
              <p:cNvSpPr/>
              <p:nvPr/>
            </p:nvSpPr>
            <p:spPr>
              <a:xfrm rot="2700000">
                <a:off x="2149679" y="1381541"/>
                <a:ext cx="432486" cy="432486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6" name="圆角矩形 45"/>
              <p:cNvSpPr/>
              <p:nvPr/>
            </p:nvSpPr>
            <p:spPr>
              <a:xfrm rot="2700000">
                <a:off x="562441" y="1843807"/>
                <a:ext cx="219027" cy="219027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7" name="文本框 4"/>
              <p:cNvSpPr txBox="1"/>
              <p:nvPr/>
            </p:nvSpPr>
            <p:spPr>
              <a:xfrm>
                <a:off x="944543" y="617339"/>
                <a:ext cx="1229245" cy="965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02</a:t>
                </a:r>
                <a:endParaRPr kumimoji="0" lang="zh-CN" altLang="en-US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A57D4C5-3DD5-2A4F-B702-3909129E3D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927267"/>
              </p:ext>
            </p:extLst>
          </p:nvPr>
        </p:nvGraphicFramePr>
        <p:xfrm>
          <a:off x="1174190" y="1059582"/>
          <a:ext cx="6387479" cy="33019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7610">
                  <a:extLst>
                    <a:ext uri="{9D8B030D-6E8A-4147-A177-3AD203B41FA5}">
                      <a16:colId xmlns:a16="http://schemas.microsoft.com/office/drawing/2014/main" val="735152326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335851183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500897036"/>
                    </a:ext>
                  </a:extLst>
                </a:gridCol>
                <a:gridCol w="1333485">
                  <a:extLst>
                    <a:ext uri="{9D8B030D-6E8A-4147-A177-3AD203B41FA5}">
                      <a16:colId xmlns:a16="http://schemas.microsoft.com/office/drawing/2014/main" val="3025533888"/>
                    </a:ext>
                  </a:extLst>
                </a:gridCol>
              </a:tblGrid>
              <a:tr h="5579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State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Risk-neutral Rate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Real Average Rate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Difference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99546620"/>
                  </a:ext>
                </a:extLst>
              </a:tr>
              <a:tr h="3027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IL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18.8%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18.7%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-0.1%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85623522"/>
                  </a:ext>
                </a:extLst>
              </a:tr>
              <a:tr h="3027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NY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18.6%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19.1%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0.5%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21584261"/>
                  </a:ext>
                </a:extLst>
              </a:tr>
              <a:tr h="3027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OH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19.6%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20.0%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0.4%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62264347"/>
                  </a:ext>
                </a:extLst>
              </a:tr>
              <a:tr h="3027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TX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17.4%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18.9%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1.5%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23568357"/>
                  </a:ext>
                </a:extLst>
              </a:tr>
              <a:tr h="3027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CO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18.1%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18.7%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0.6%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0047708"/>
                  </a:ext>
                </a:extLst>
              </a:tr>
              <a:tr h="3027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MO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20.5%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20.1%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-0.4%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13451786"/>
                  </a:ext>
                </a:extLst>
              </a:tr>
              <a:tr h="3027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LA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20.2%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20.1%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-0.1%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45561927"/>
                  </a:ext>
                </a:extLst>
              </a:tr>
              <a:tr h="3027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CA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17.5%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18.7%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1.2%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38566"/>
                  </a:ext>
                </a:extLst>
              </a:tr>
              <a:tr h="3217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MD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19.4%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19.8%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0.4%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82841427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98AA3559-948F-F548-942E-9F02EFA1C26E}"/>
              </a:ext>
            </a:extLst>
          </p:cNvPr>
          <p:cNvSpPr txBox="1"/>
          <p:nvPr/>
        </p:nvSpPr>
        <p:spPr>
          <a:xfrm>
            <a:off x="1058386" y="3714586"/>
            <a:ext cx="6681966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F86A15E-C1B0-3845-8B9E-88441E498BCC}"/>
              </a:ext>
            </a:extLst>
          </p:cNvPr>
          <p:cNvSpPr txBox="1"/>
          <p:nvPr/>
        </p:nvSpPr>
        <p:spPr>
          <a:xfrm>
            <a:off x="1058386" y="2525866"/>
            <a:ext cx="6681966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941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15616" y="0"/>
            <a:ext cx="8028384" cy="2571750"/>
          </a:xfrm>
          <a:custGeom>
            <a:avLst/>
            <a:gdLst>
              <a:gd name="connsiteX0" fmla="*/ 0 w 8028384"/>
              <a:gd name="connsiteY0" fmla="*/ 0 h 2571750"/>
              <a:gd name="connsiteX1" fmla="*/ 8028384 w 8028384"/>
              <a:gd name="connsiteY1" fmla="*/ 0 h 2571750"/>
              <a:gd name="connsiteX2" fmla="*/ 8028384 w 8028384"/>
              <a:gd name="connsiteY2" fmla="*/ 2571750 h 2571750"/>
              <a:gd name="connsiteX3" fmla="*/ 0 w 8028384"/>
              <a:gd name="connsiteY3" fmla="*/ 2571750 h 2571750"/>
              <a:gd name="connsiteX4" fmla="*/ 0 w 8028384"/>
              <a:gd name="connsiteY4" fmla="*/ 0 h 2571750"/>
              <a:gd name="connsiteX0" fmla="*/ 0 w 8028384"/>
              <a:gd name="connsiteY0" fmla="*/ 0 h 2571750"/>
              <a:gd name="connsiteX1" fmla="*/ 8028384 w 8028384"/>
              <a:gd name="connsiteY1" fmla="*/ 0 h 2571750"/>
              <a:gd name="connsiteX2" fmla="*/ 8028384 w 8028384"/>
              <a:gd name="connsiteY2" fmla="*/ 2571750 h 2571750"/>
              <a:gd name="connsiteX3" fmla="*/ 2445165 w 8028384"/>
              <a:gd name="connsiteY3" fmla="*/ 2571078 h 2571750"/>
              <a:gd name="connsiteX4" fmla="*/ 0 w 8028384"/>
              <a:gd name="connsiteY4" fmla="*/ 2571750 h 2571750"/>
              <a:gd name="connsiteX5" fmla="*/ 0 w 8028384"/>
              <a:gd name="connsiteY5" fmla="*/ 0 h 2571750"/>
              <a:gd name="connsiteX0" fmla="*/ 0 w 8028384"/>
              <a:gd name="connsiteY0" fmla="*/ 0 h 2571750"/>
              <a:gd name="connsiteX1" fmla="*/ 8028384 w 8028384"/>
              <a:gd name="connsiteY1" fmla="*/ 0 h 2571750"/>
              <a:gd name="connsiteX2" fmla="*/ 8028384 w 8028384"/>
              <a:gd name="connsiteY2" fmla="*/ 2571750 h 2571750"/>
              <a:gd name="connsiteX3" fmla="*/ 2445165 w 8028384"/>
              <a:gd name="connsiteY3" fmla="*/ 2571078 h 2571750"/>
              <a:gd name="connsiteX4" fmla="*/ 0 w 8028384"/>
              <a:gd name="connsiteY4" fmla="*/ 0 h 257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8384" h="2571750">
                <a:moveTo>
                  <a:pt x="0" y="0"/>
                </a:moveTo>
                <a:lnTo>
                  <a:pt x="8028384" y="0"/>
                </a:lnTo>
                <a:lnTo>
                  <a:pt x="8028384" y="2571750"/>
                </a:lnTo>
                <a:lnTo>
                  <a:pt x="2445165" y="2571078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59598" b="-49380"/>
            </a:stretch>
          </a:blipFill>
          <a:ln>
            <a:noFill/>
          </a:ln>
          <a:effectLst>
            <a:outerShdw blurRad="254000" dist="635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-1313377" y="1313377"/>
            <a:ext cx="5143500" cy="2516746"/>
          </a:xfrm>
          <a:prstGeom prst="triangle">
            <a:avLst/>
          </a:prstGeom>
          <a:solidFill>
            <a:srgbClr val="376092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矩形 3"/>
          <p:cNvSpPr/>
          <p:nvPr/>
        </p:nvSpPr>
        <p:spPr>
          <a:xfrm>
            <a:off x="1111319" y="0"/>
            <a:ext cx="8028384" cy="2571750"/>
          </a:xfrm>
          <a:custGeom>
            <a:avLst/>
            <a:gdLst>
              <a:gd name="connsiteX0" fmla="*/ 0 w 8028384"/>
              <a:gd name="connsiteY0" fmla="*/ 0 h 2571750"/>
              <a:gd name="connsiteX1" fmla="*/ 8028384 w 8028384"/>
              <a:gd name="connsiteY1" fmla="*/ 0 h 2571750"/>
              <a:gd name="connsiteX2" fmla="*/ 8028384 w 8028384"/>
              <a:gd name="connsiteY2" fmla="*/ 2571750 h 2571750"/>
              <a:gd name="connsiteX3" fmla="*/ 0 w 8028384"/>
              <a:gd name="connsiteY3" fmla="*/ 2571750 h 2571750"/>
              <a:gd name="connsiteX4" fmla="*/ 0 w 8028384"/>
              <a:gd name="connsiteY4" fmla="*/ 0 h 2571750"/>
              <a:gd name="connsiteX0" fmla="*/ 0 w 8028384"/>
              <a:gd name="connsiteY0" fmla="*/ 0 h 2571750"/>
              <a:gd name="connsiteX1" fmla="*/ 8028384 w 8028384"/>
              <a:gd name="connsiteY1" fmla="*/ 0 h 2571750"/>
              <a:gd name="connsiteX2" fmla="*/ 8028384 w 8028384"/>
              <a:gd name="connsiteY2" fmla="*/ 2571750 h 2571750"/>
              <a:gd name="connsiteX3" fmla="*/ 2445165 w 8028384"/>
              <a:gd name="connsiteY3" fmla="*/ 2571078 h 2571750"/>
              <a:gd name="connsiteX4" fmla="*/ 0 w 8028384"/>
              <a:gd name="connsiteY4" fmla="*/ 2571750 h 2571750"/>
              <a:gd name="connsiteX5" fmla="*/ 0 w 8028384"/>
              <a:gd name="connsiteY5" fmla="*/ 0 h 2571750"/>
              <a:gd name="connsiteX0" fmla="*/ 0 w 8028384"/>
              <a:gd name="connsiteY0" fmla="*/ 0 h 2571750"/>
              <a:gd name="connsiteX1" fmla="*/ 8028384 w 8028384"/>
              <a:gd name="connsiteY1" fmla="*/ 0 h 2571750"/>
              <a:gd name="connsiteX2" fmla="*/ 8028384 w 8028384"/>
              <a:gd name="connsiteY2" fmla="*/ 2571750 h 2571750"/>
              <a:gd name="connsiteX3" fmla="*/ 2445165 w 8028384"/>
              <a:gd name="connsiteY3" fmla="*/ 2571078 h 2571750"/>
              <a:gd name="connsiteX4" fmla="*/ 0 w 8028384"/>
              <a:gd name="connsiteY4" fmla="*/ 0 h 257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8384" h="2571750">
                <a:moveTo>
                  <a:pt x="0" y="0"/>
                </a:moveTo>
                <a:lnTo>
                  <a:pt x="8028384" y="0"/>
                </a:lnTo>
                <a:lnTo>
                  <a:pt x="8028384" y="2571750"/>
                </a:lnTo>
                <a:lnTo>
                  <a:pt x="2445165" y="2571078"/>
                </a:lnTo>
                <a:lnTo>
                  <a:pt x="0" y="0"/>
                </a:lnTo>
                <a:close/>
              </a:path>
            </a:pathLst>
          </a:custGeom>
          <a:solidFill>
            <a:srgbClr val="376092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57249" y="1946807"/>
            <a:ext cx="1164421" cy="992579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defTabSz="913765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b="1" kern="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03</a:t>
            </a:r>
            <a:endParaRPr lang="zh-CN" altLang="en-US" sz="6000" b="1" kern="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57249" y="2894479"/>
            <a:ext cx="1444947" cy="315471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defTabSz="913765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PART THREE</a:t>
            </a:r>
            <a:endParaRPr lang="zh-CN" altLang="en-US" sz="16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CC07A7F-831D-D146-87B0-6AC2977EC1C5}"/>
              </a:ext>
            </a:extLst>
          </p:cNvPr>
          <p:cNvSpPr/>
          <p:nvPr/>
        </p:nvSpPr>
        <p:spPr>
          <a:xfrm>
            <a:off x="3275856" y="2771368"/>
            <a:ext cx="4487447" cy="561692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defTabSz="913765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Investors’ Perspective</a:t>
            </a:r>
            <a:endParaRPr lang="zh-CN" altLang="en-US" sz="3200" b="1" kern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822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50"/>
                            </p:stCondLst>
                            <p:childTnLst>
                              <p:par>
                                <p:cTn id="2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24" grpId="0" animBg="1"/>
      <p:bldP spid="25" grpId="0"/>
      <p:bldP spid="33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等腰三角形 12">
            <a:extLst>
              <a:ext uri="{FF2B5EF4-FFF2-40B4-BE49-F238E27FC236}">
                <a16:creationId xmlns:a16="http://schemas.microsoft.com/office/drawing/2014/main" id="{C8A60044-436E-4029-879A-9EBE1C3AEF2A}"/>
              </a:ext>
            </a:extLst>
          </p:cNvPr>
          <p:cNvSpPr/>
          <p:nvPr/>
        </p:nvSpPr>
        <p:spPr>
          <a:xfrm rot="10800000">
            <a:off x="3706453" y="1780315"/>
            <a:ext cx="1772804" cy="1398895"/>
          </a:xfrm>
          <a:prstGeom prst="triangle">
            <a:avLst/>
          </a:prstGeom>
          <a:gradFill>
            <a:gsLst>
              <a:gs pos="0">
                <a:srgbClr val="FAFAFA"/>
              </a:gs>
              <a:gs pos="100000">
                <a:srgbClr val="DDDDDD"/>
              </a:gs>
            </a:gsLst>
            <a:lin ang="5400000" scaled="0"/>
          </a:gradFill>
          <a:ln w="12700">
            <a:noFill/>
          </a:ln>
          <a:effectLst>
            <a:outerShdw blurRad="2540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4" name="组合 7">
            <a:extLst>
              <a:ext uri="{FF2B5EF4-FFF2-40B4-BE49-F238E27FC236}">
                <a16:creationId xmlns:a16="http://schemas.microsoft.com/office/drawing/2014/main" id="{E66B489A-6459-45E7-B627-FB0B0EE28B13}"/>
              </a:ext>
            </a:extLst>
          </p:cNvPr>
          <p:cNvGrpSpPr/>
          <p:nvPr/>
        </p:nvGrpSpPr>
        <p:grpSpPr>
          <a:xfrm>
            <a:off x="4376390" y="2009871"/>
            <a:ext cx="391227" cy="533491"/>
            <a:chOff x="5610726" y="2373750"/>
            <a:chExt cx="970548" cy="1323474"/>
          </a:xfrm>
          <a:solidFill>
            <a:srgbClr val="376092"/>
          </a:solidFill>
        </p:grpSpPr>
        <p:sp>
          <p:nvSpPr>
            <p:cNvPr id="15" name="KSO_Shape">
              <a:extLst>
                <a:ext uri="{FF2B5EF4-FFF2-40B4-BE49-F238E27FC236}">
                  <a16:creationId xmlns:a16="http://schemas.microsoft.com/office/drawing/2014/main" id="{971AF978-883F-44E1-9E58-2BD43CC1F6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0726" y="2373750"/>
              <a:ext cx="970548" cy="1323474"/>
            </a:xfrm>
            <a:custGeom>
              <a:avLst/>
              <a:gdLst>
                <a:gd name="T0" fmla="*/ 690912 w 1387475"/>
                <a:gd name="T1" fmla="*/ 1460893 h 1890713"/>
                <a:gd name="T2" fmla="*/ 273569 w 1387475"/>
                <a:gd name="T3" fmla="*/ 1342172 h 1890713"/>
                <a:gd name="T4" fmla="*/ 1125427 w 1387475"/>
                <a:gd name="T5" fmla="*/ 1107527 h 1890713"/>
                <a:gd name="T6" fmla="*/ 1132217 w 1387475"/>
                <a:gd name="T7" fmla="*/ 1123117 h 1890713"/>
                <a:gd name="T8" fmla="*/ 1000025 w 1387475"/>
                <a:gd name="T9" fmla="*/ 749763 h 1890713"/>
                <a:gd name="T10" fmla="*/ 1159374 w 1387475"/>
                <a:gd name="T11" fmla="*/ 788538 h 1890713"/>
                <a:gd name="T12" fmla="*/ 1296359 w 1387475"/>
                <a:gd name="T13" fmla="*/ 860090 h 1890713"/>
                <a:gd name="T14" fmla="*/ 1380227 w 1387475"/>
                <a:gd name="T15" fmla="*/ 938838 h 1890713"/>
                <a:gd name="T16" fmla="*/ 1395402 w 1387475"/>
                <a:gd name="T17" fmla="*/ 983609 h 1890713"/>
                <a:gd name="T18" fmla="*/ 1388613 w 1387475"/>
                <a:gd name="T19" fmla="*/ 1092736 h 1890713"/>
                <a:gd name="T20" fmla="*/ 1337095 w 1387475"/>
                <a:gd name="T21" fmla="*/ 1277414 h 1890713"/>
                <a:gd name="T22" fmla="*/ 1108654 w 1387475"/>
                <a:gd name="T23" fmla="*/ 1651167 h 1890713"/>
                <a:gd name="T24" fmla="*/ 234430 w 1387475"/>
                <a:gd name="T25" fmla="*/ 1588809 h 1890713"/>
                <a:gd name="T26" fmla="*/ 132192 w 1387475"/>
                <a:gd name="T27" fmla="*/ 1603999 h 1890713"/>
                <a:gd name="T28" fmla="*/ 75082 w 1387475"/>
                <a:gd name="T29" fmla="*/ 1526850 h 1890713"/>
                <a:gd name="T30" fmla="*/ 9585 w 1387475"/>
                <a:gd name="T31" fmla="*/ 1125115 h 1890713"/>
                <a:gd name="T32" fmla="*/ 1198 w 1387475"/>
                <a:gd name="T33" fmla="*/ 986407 h 1890713"/>
                <a:gd name="T34" fmla="*/ 15176 w 1387475"/>
                <a:gd name="T35" fmla="*/ 938039 h 1890713"/>
                <a:gd name="T36" fmla="*/ 60305 w 1387475"/>
                <a:gd name="T37" fmla="*/ 885673 h 1890713"/>
                <a:gd name="T38" fmla="*/ 179717 w 1387475"/>
                <a:gd name="T39" fmla="*/ 820917 h 1890713"/>
                <a:gd name="T40" fmla="*/ 333475 w 1387475"/>
                <a:gd name="T41" fmla="*/ 775746 h 1890713"/>
                <a:gd name="T42" fmla="*/ 492025 w 1387475"/>
                <a:gd name="T43" fmla="*/ 750962 h 1890713"/>
                <a:gd name="T44" fmla="*/ 748422 w 1387475"/>
                <a:gd name="T45" fmla="*/ 882076 h 1890713"/>
                <a:gd name="T46" fmla="*/ 930934 w 1387475"/>
                <a:gd name="T47" fmla="*/ 750163 h 1890713"/>
                <a:gd name="T48" fmla="*/ 763236 w 1387475"/>
                <a:gd name="T49" fmla="*/ 2000 h 1890713"/>
                <a:gd name="T50" fmla="*/ 882716 w 1387475"/>
                <a:gd name="T51" fmla="*/ 31207 h 1890713"/>
                <a:gd name="T52" fmla="*/ 976222 w 1387475"/>
                <a:gd name="T53" fmla="*/ 84818 h 1890713"/>
                <a:gd name="T54" fmla="*/ 983815 w 1387475"/>
                <a:gd name="T55" fmla="*/ 140830 h 1890713"/>
                <a:gd name="T56" fmla="*/ 937461 w 1387475"/>
                <a:gd name="T57" fmla="*/ 183639 h 1890713"/>
                <a:gd name="T58" fmla="*/ 861137 w 1387475"/>
                <a:gd name="T59" fmla="*/ 203243 h 1890713"/>
                <a:gd name="T60" fmla="*/ 748450 w 1387475"/>
                <a:gd name="T61" fmla="*/ 166435 h 1890713"/>
                <a:gd name="T62" fmla="*/ 909489 w 1387475"/>
                <a:gd name="T63" fmla="*/ 231649 h 1890713"/>
                <a:gd name="T64" fmla="*/ 958240 w 1387475"/>
                <a:gd name="T65" fmla="*/ 231649 h 1890713"/>
                <a:gd name="T66" fmla="*/ 981018 w 1387475"/>
                <a:gd name="T67" fmla="*/ 265256 h 1890713"/>
                <a:gd name="T68" fmla="*/ 989409 w 1387475"/>
                <a:gd name="T69" fmla="*/ 299663 h 1890713"/>
                <a:gd name="T70" fmla="*/ 1005793 w 1387475"/>
                <a:gd name="T71" fmla="*/ 334471 h 1890713"/>
                <a:gd name="T72" fmla="*/ 1011387 w 1387475"/>
                <a:gd name="T73" fmla="*/ 406487 h 1890713"/>
                <a:gd name="T74" fmla="*/ 1002596 w 1387475"/>
                <a:gd name="T75" fmla="*/ 470900 h 1890713"/>
                <a:gd name="T76" fmla="*/ 985413 w 1387475"/>
                <a:gd name="T77" fmla="*/ 493305 h 1890713"/>
                <a:gd name="T78" fmla="*/ 969029 w 1387475"/>
                <a:gd name="T79" fmla="*/ 462499 h 1890713"/>
                <a:gd name="T80" fmla="*/ 933466 w 1387475"/>
                <a:gd name="T81" fmla="*/ 585725 h 1890713"/>
                <a:gd name="T82" fmla="*/ 867131 w 1387475"/>
                <a:gd name="T83" fmla="*/ 678944 h 1890713"/>
                <a:gd name="T84" fmla="*/ 785613 w 1387475"/>
                <a:gd name="T85" fmla="*/ 737757 h 1890713"/>
                <a:gd name="T86" fmla="*/ 703695 w 1387475"/>
                <a:gd name="T87" fmla="*/ 758161 h 1890713"/>
                <a:gd name="T88" fmla="*/ 632567 w 1387475"/>
                <a:gd name="T89" fmla="*/ 736957 h 1890713"/>
                <a:gd name="T90" fmla="*/ 552247 w 1387475"/>
                <a:gd name="T91" fmla="*/ 676944 h 1890713"/>
                <a:gd name="T92" fmla="*/ 479121 w 1387475"/>
                <a:gd name="T93" fmla="*/ 586925 h 1890713"/>
                <a:gd name="T94" fmla="*/ 429170 w 1387475"/>
                <a:gd name="T95" fmla="*/ 473701 h 1890713"/>
                <a:gd name="T96" fmla="*/ 413186 w 1387475"/>
                <a:gd name="T97" fmla="*/ 497706 h 1890713"/>
                <a:gd name="T98" fmla="*/ 395604 w 1387475"/>
                <a:gd name="T99" fmla="*/ 469300 h 1890713"/>
                <a:gd name="T100" fmla="*/ 388411 w 1387475"/>
                <a:gd name="T101" fmla="*/ 400886 h 1890713"/>
                <a:gd name="T102" fmla="*/ 395604 w 1387475"/>
                <a:gd name="T103" fmla="*/ 332470 h 1890713"/>
                <a:gd name="T104" fmla="*/ 413186 w 1387475"/>
                <a:gd name="T105" fmla="*/ 304064 h 1890713"/>
                <a:gd name="T106" fmla="*/ 418780 w 1387475"/>
                <a:gd name="T107" fmla="*/ 231249 h 1890713"/>
                <a:gd name="T108" fmla="*/ 433966 w 1387475"/>
                <a:gd name="T109" fmla="*/ 153632 h 1890713"/>
                <a:gd name="T110" fmla="*/ 415983 w 1387475"/>
                <a:gd name="T111" fmla="*/ 121626 h 1890713"/>
                <a:gd name="T112" fmla="*/ 474725 w 1387475"/>
                <a:gd name="T113" fmla="*/ 72015 h 1890713"/>
                <a:gd name="T114" fmla="*/ 567432 w 1387475"/>
                <a:gd name="T115" fmla="*/ 28006 h 1890713"/>
                <a:gd name="T116" fmla="*/ 671328 w 1387475"/>
                <a:gd name="T117" fmla="*/ 3601 h 189071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387475" h="1890713">
                  <a:moveTo>
                    <a:pt x="1185185" y="1355117"/>
                  </a:moveTo>
                  <a:lnTo>
                    <a:pt x="1112995" y="1364242"/>
                  </a:lnTo>
                  <a:lnTo>
                    <a:pt x="719520" y="1412247"/>
                  </a:lnTo>
                  <a:lnTo>
                    <a:pt x="699687" y="1419785"/>
                  </a:lnTo>
                  <a:lnTo>
                    <a:pt x="661609" y="1434464"/>
                  </a:lnTo>
                  <a:lnTo>
                    <a:pt x="591006" y="1461839"/>
                  </a:lnTo>
                  <a:lnTo>
                    <a:pt x="656849" y="1453905"/>
                  </a:lnTo>
                  <a:lnTo>
                    <a:pt x="686201" y="1449937"/>
                  </a:lnTo>
                  <a:lnTo>
                    <a:pt x="1212950" y="1385269"/>
                  </a:lnTo>
                  <a:lnTo>
                    <a:pt x="1207397" y="1379318"/>
                  </a:lnTo>
                  <a:lnTo>
                    <a:pt x="1185185" y="1355117"/>
                  </a:lnTo>
                  <a:close/>
                  <a:moveTo>
                    <a:pt x="882939" y="1288862"/>
                  </a:moveTo>
                  <a:lnTo>
                    <a:pt x="692944" y="1297987"/>
                  </a:lnTo>
                  <a:lnTo>
                    <a:pt x="638207" y="1300764"/>
                  </a:lnTo>
                  <a:lnTo>
                    <a:pt x="608855" y="1302351"/>
                  </a:lnTo>
                  <a:lnTo>
                    <a:pt x="271704" y="1332106"/>
                  </a:lnTo>
                  <a:lnTo>
                    <a:pt x="253855" y="1342421"/>
                  </a:lnTo>
                  <a:lnTo>
                    <a:pt x="152313" y="1399948"/>
                  </a:lnTo>
                  <a:lnTo>
                    <a:pt x="688581" y="1318617"/>
                  </a:lnTo>
                  <a:lnTo>
                    <a:pt x="749665" y="1309492"/>
                  </a:lnTo>
                  <a:lnTo>
                    <a:pt x="761564" y="1307112"/>
                  </a:lnTo>
                  <a:lnTo>
                    <a:pt x="882939" y="1288862"/>
                  </a:lnTo>
                  <a:close/>
                  <a:moveTo>
                    <a:pt x="1118944" y="1098824"/>
                  </a:moveTo>
                  <a:lnTo>
                    <a:pt x="1117754" y="1099221"/>
                  </a:lnTo>
                  <a:lnTo>
                    <a:pt x="1116168" y="1100808"/>
                  </a:lnTo>
                  <a:lnTo>
                    <a:pt x="1115374" y="1102395"/>
                  </a:lnTo>
                  <a:lnTo>
                    <a:pt x="1114978" y="1103585"/>
                  </a:lnTo>
                  <a:lnTo>
                    <a:pt x="1115771" y="1105569"/>
                  </a:lnTo>
                  <a:lnTo>
                    <a:pt x="1116564" y="1107156"/>
                  </a:lnTo>
                  <a:lnTo>
                    <a:pt x="1118151" y="1109139"/>
                  </a:lnTo>
                  <a:lnTo>
                    <a:pt x="1119737" y="1110726"/>
                  </a:lnTo>
                  <a:lnTo>
                    <a:pt x="1124497" y="1114694"/>
                  </a:lnTo>
                  <a:lnTo>
                    <a:pt x="1123307" y="1106362"/>
                  </a:lnTo>
                  <a:lnTo>
                    <a:pt x="1122514" y="1102791"/>
                  </a:lnTo>
                  <a:lnTo>
                    <a:pt x="1121721" y="1100808"/>
                  </a:lnTo>
                  <a:lnTo>
                    <a:pt x="1120134" y="1099221"/>
                  </a:lnTo>
                  <a:lnTo>
                    <a:pt x="1118944" y="1098824"/>
                  </a:lnTo>
                  <a:close/>
                  <a:moveTo>
                    <a:pt x="953542" y="742950"/>
                  </a:moveTo>
                  <a:lnTo>
                    <a:pt x="973374" y="743347"/>
                  </a:lnTo>
                  <a:lnTo>
                    <a:pt x="993207" y="744140"/>
                  </a:lnTo>
                  <a:lnTo>
                    <a:pt x="1013436" y="746124"/>
                  </a:lnTo>
                  <a:lnTo>
                    <a:pt x="1033268" y="749298"/>
                  </a:lnTo>
                  <a:lnTo>
                    <a:pt x="1053497" y="752868"/>
                  </a:lnTo>
                  <a:lnTo>
                    <a:pt x="1072933" y="757629"/>
                  </a:lnTo>
                  <a:lnTo>
                    <a:pt x="1093162" y="762787"/>
                  </a:lnTo>
                  <a:lnTo>
                    <a:pt x="1112598" y="768738"/>
                  </a:lnTo>
                  <a:lnTo>
                    <a:pt x="1132430" y="775483"/>
                  </a:lnTo>
                  <a:lnTo>
                    <a:pt x="1151469" y="782624"/>
                  </a:lnTo>
                  <a:lnTo>
                    <a:pt x="1170509" y="790162"/>
                  </a:lnTo>
                  <a:lnTo>
                    <a:pt x="1188754" y="798097"/>
                  </a:lnTo>
                  <a:lnTo>
                    <a:pt x="1206603" y="806428"/>
                  </a:lnTo>
                  <a:lnTo>
                    <a:pt x="1224056" y="815553"/>
                  </a:lnTo>
                  <a:lnTo>
                    <a:pt x="1240715" y="824678"/>
                  </a:lnTo>
                  <a:lnTo>
                    <a:pt x="1257374" y="833803"/>
                  </a:lnTo>
                  <a:lnTo>
                    <a:pt x="1272844" y="843722"/>
                  </a:lnTo>
                  <a:lnTo>
                    <a:pt x="1287520" y="853640"/>
                  </a:lnTo>
                  <a:lnTo>
                    <a:pt x="1301402" y="863558"/>
                  </a:lnTo>
                  <a:lnTo>
                    <a:pt x="1314492" y="873477"/>
                  </a:lnTo>
                  <a:lnTo>
                    <a:pt x="1326391" y="883395"/>
                  </a:lnTo>
                  <a:lnTo>
                    <a:pt x="1337894" y="893314"/>
                  </a:lnTo>
                  <a:lnTo>
                    <a:pt x="1347810" y="903232"/>
                  </a:lnTo>
                  <a:lnTo>
                    <a:pt x="1356537" y="912754"/>
                  </a:lnTo>
                  <a:lnTo>
                    <a:pt x="1364866" y="922672"/>
                  </a:lnTo>
                  <a:lnTo>
                    <a:pt x="1370816" y="931797"/>
                  </a:lnTo>
                  <a:lnTo>
                    <a:pt x="1376369" y="940526"/>
                  </a:lnTo>
                  <a:lnTo>
                    <a:pt x="1378749" y="944890"/>
                  </a:lnTo>
                  <a:lnTo>
                    <a:pt x="1380732" y="948857"/>
                  </a:lnTo>
                  <a:lnTo>
                    <a:pt x="1381922" y="953221"/>
                  </a:lnTo>
                  <a:lnTo>
                    <a:pt x="1383112" y="957585"/>
                  </a:lnTo>
                  <a:lnTo>
                    <a:pt x="1383905" y="961156"/>
                  </a:lnTo>
                  <a:lnTo>
                    <a:pt x="1384302" y="965123"/>
                  </a:lnTo>
                  <a:lnTo>
                    <a:pt x="1385888" y="976232"/>
                  </a:lnTo>
                  <a:lnTo>
                    <a:pt x="1387078" y="988134"/>
                  </a:lnTo>
                  <a:lnTo>
                    <a:pt x="1387475" y="1000830"/>
                  </a:lnTo>
                  <a:lnTo>
                    <a:pt x="1387475" y="1013922"/>
                  </a:lnTo>
                  <a:lnTo>
                    <a:pt x="1386682" y="1027014"/>
                  </a:lnTo>
                  <a:lnTo>
                    <a:pt x="1385492" y="1040900"/>
                  </a:lnTo>
                  <a:lnTo>
                    <a:pt x="1383509" y="1055183"/>
                  </a:lnTo>
                  <a:lnTo>
                    <a:pt x="1381525" y="1069465"/>
                  </a:lnTo>
                  <a:lnTo>
                    <a:pt x="1379145" y="1084541"/>
                  </a:lnTo>
                  <a:lnTo>
                    <a:pt x="1375972" y="1100014"/>
                  </a:lnTo>
                  <a:lnTo>
                    <a:pt x="1372799" y="1115487"/>
                  </a:lnTo>
                  <a:lnTo>
                    <a:pt x="1369229" y="1131357"/>
                  </a:lnTo>
                  <a:lnTo>
                    <a:pt x="1365263" y="1148020"/>
                  </a:lnTo>
                  <a:lnTo>
                    <a:pt x="1360503" y="1164286"/>
                  </a:lnTo>
                  <a:lnTo>
                    <a:pt x="1350983" y="1198009"/>
                  </a:lnTo>
                  <a:lnTo>
                    <a:pt x="1339877" y="1232525"/>
                  </a:lnTo>
                  <a:lnTo>
                    <a:pt x="1327978" y="1267834"/>
                  </a:lnTo>
                  <a:lnTo>
                    <a:pt x="1315285" y="1303541"/>
                  </a:lnTo>
                  <a:lnTo>
                    <a:pt x="1302196" y="1339247"/>
                  </a:lnTo>
                  <a:lnTo>
                    <a:pt x="1288710" y="1374954"/>
                  </a:lnTo>
                  <a:lnTo>
                    <a:pt x="1274827" y="1411057"/>
                  </a:lnTo>
                  <a:lnTo>
                    <a:pt x="1246665" y="1482073"/>
                  </a:lnTo>
                  <a:lnTo>
                    <a:pt x="1212950" y="1581654"/>
                  </a:lnTo>
                  <a:lnTo>
                    <a:pt x="1106251" y="1559437"/>
                  </a:lnTo>
                  <a:lnTo>
                    <a:pt x="1101095" y="1638784"/>
                  </a:lnTo>
                  <a:lnTo>
                    <a:pt x="1092369" y="1729241"/>
                  </a:lnTo>
                  <a:lnTo>
                    <a:pt x="1085229" y="1803431"/>
                  </a:lnTo>
                  <a:lnTo>
                    <a:pt x="1076503" y="1890713"/>
                  </a:lnTo>
                  <a:lnTo>
                    <a:pt x="285190" y="1890713"/>
                  </a:lnTo>
                  <a:lnTo>
                    <a:pt x="274084" y="1780023"/>
                  </a:lnTo>
                  <a:lnTo>
                    <a:pt x="265358" y="1685203"/>
                  </a:lnTo>
                  <a:lnTo>
                    <a:pt x="255441" y="1570546"/>
                  </a:lnTo>
                  <a:lnTo>
                    <a:pt x="232832" y="1576893"/>
                  </a:lnTo>
                  <a:lnTo>
                    <a:pt x="209827" y="1582448"/>
                  </a:lnTo>
                  <a:lnTo>
                    <a:pt x="197927" y="1584828"/>
                  </a:lnTo>
                  <a:lnTo>
                    <a:pt x="186821" y="1587605"/>
                  </a:lnTo>
                  <a:lnTo>
                    <a:pt x="174922" y="1589192"/>
                  </a:lnTo>
                  <a:lnTo>
                    <a:pt x="163816" y="1590779"/>
                  </a:lnTo>
                  <a:lnTo>
                    <a:pt x="152313" y="1591573"/>
                  </a:lnTo>
                  <a:lnTo>
                    <a:pt x="142000" y="1591969"/>
                  </a:lnTo>
                  <a:lnTo>
                    <a:pt x="131291" y="1591969"/>
                  </a:lnTo>
                  <a:lnTo>
                    <a:pt x="121374" y="1591573"/>
                  </a:lnTo>
                  <a:lnTo>
                    <a:pt x="112251" y="1590382"/>
                  </a:lnTo>
                  <a:lnTo>
                    <a:pt x="103129" y="1588399"/>
                  </a:lnTo>
                  <a:lnTo>
                    <a:pt x="99162" y="1587209"/>
                  </a:lnTo>
                  <a:lnTo>
                    <a:pt x="95196" y="1585225"/>
                  </a:lnTo>
                  <a:lnTo>
                    <a:pt x="91229" y="1583638"/>
                  </a:lnTo>
                  <a:lnTo>
                    <a:pt x="87659" y="1581654"/>
                  </a:lnTo>
                  <a:lnTo>
                    <a:pt x="74570" y="1515399"/>
                  </a:lnTo>
                  <a:lnTo>
                    <a:pt x="59497" y="1433274"/>
                  </a:lnTo>
                  <a:lnTo>
                    <a:pt x="51564" y="1388046"/>
                  </a:lnTo>
                  <a:lnTo>
                    <a:pt x="43235" y="1341628"/>
                  </a:lnTo>
                  <a:lnTo>
                    <a:pt x="35698" y="1295209"/>
                  </a:lnTo>
                  <a:lnTo>
                    <a:pt x="28162" y="1247998"/>
                  </a:lnTo>
                  <a:lnTo>
                    <a:pt x="21022" y="1202373"/>
                  </a:lnTo>
                  <a:lnTo>
                    <a:pt x="14676" y="1157938"/>
                  </a:lnTo>
                  <a:lnTo>
                    <a:pt x="9520" y="1116677"/>
                  </a:lnTo>
                  <a:lnTo>
                    <a:pt x="5156" y="1078987"/>
                  </a:lnTo>
                  <a:lnTo>
                    <a:pt x="1983" y="1045264"/>
                  </a:lnTo>
                  <a:lnTo>
                    <a:pt x="793" y="1030188"/>
                  </a:lnTo>
                  <a:lnTo>
                    <a:pt x="0" y="1016699"/>
                  </a:lnTo>
                  <a:lnTo>
                    <a:pt x="0" y="1004797"/>
                  </a:lnTo>
                  <a:lnTo>
                    <a:pt x="0" y="994482"/>
                  </a:lnTo>
                  <a:lnTo>
                    <a:pt x="397" y="985754"/>
                  </a:lnTo>
                  <a:lnTo>
                    <a:pt x="1190" y="979009"/>
                  </a:lnTo>
                  <a:lnTo>
                    <a:pt x="1587" y="972661"/>
                  </a:lnTo>
                  <a:lnTo>
                    <a:pt x="2380" y="966314"/>
                  </a:lnTo>
                  <a:lnTo>
                    <a:pt x="3966" y="959966"/>
                  </a:lnTo>
                  <a:lnTo>
                    <a:pt x="5553" y="954015"/>
                  </a:lnTo>
                  <a:lnTo>
                    <a:pt x="7536" y="948064"/>
                  </a:lnTo>
                  <a:lnTo>
                    <a:pt x="9520" y="942113"/>
                  </a:lnTo>
                  <a:lnTo>
                    <a:pt x="12296" y="936558"/>
                  </a:lnTo>
                  <a:lnTo>
                    <a:pt x="15073" y="931004"/>
                  </a:lnTo>
                  <a:lnTo>
                    <a:pt x="18246" y="925053"/>
                  </a:lnTo>
                  <a:lnTo>
                    <a:pt x="21816" y="919498"/>
                  </a:lnTo>
                  <a:lnTo>
                    <a:pt x="25782" y="914341"/>
                  </a:lnTo>
                  <a:lnTo>
                    <a:pt x="29352" y="909183"/>
                  </a:lnTo>
                  <a:lnTo>
                    <a:pt x="34112" y="904026"/>
                  </a:lnTo>
                  <a:lnTo>
                    <a:pt x="38872" y="898471"/>
                  </a:lnTo>
                  <a:lnTo>
                    <a:pt x="48391" y="888950"/>
                  </a:lnTo>
                  <a:lnTo>
                    <a:pt x="59894" y="879031"/>
                  </a:lnTo>
                  <a:lnTo>
                    <a:pt x="71793" y="869906"/>
                  </a:lnTo>
                  <a:lnTo>
                    <a:pt x="84486" y="860781"/>
                  </a:lnTo>
                  <a:lnTo>
                    <a:pt x="98765" y="852450"/>
                  </a:lnTo>
                  <a:lnTo>
                    <a:pt x="113441" y="844118"/>
                  </a:lnTo>
                  <a:lnTo>
                    <a:pt x="128514" y="836183"/>
                  </a:lnTo>
                  <a:lnTo>
                    <a:pt x="144380" y="828645"/>
                  </a:lnTo>
                  <a:lnTo>
                    <a:pt x="161436" y="821504"/>
                  </a:lnTo>
                  <a:lnTo>
                    <a:pt x="178492" y="814760"/>
                  </a:lnTo>
                  <a:lnTo>
                    <a:pt x="196341" y="808015"/>
                  </a:lnTo>
                  <a:lnTo>
                    <a:pt x="214587" y="801667"/>
                  </a:lnTo>
                  <a:lnTo>
                    <a:pt x="233229" y="795716"/>
                  </a:lnTo>
                  <a:lnTo>
                    <a:pt x="252268" y="790162"/>
                  </a:lnTo>
                  <a:lnTo>
                    <a:pt x="271704" y="784608"/>
                  </a:lnTo>
                  <a:lnTo>
                    <a:pt x="291140" y="779450"/>
                  </a:lnTo>
                  <a:lnTo>
                    <a:pt x="310972" y="774689"/>
                  </a:lnTo>
                  <a:lnTo>
                    <a:pt x="331201" y="769928"/>
                  </a:lnTo>
                  <a:lnTo>
                    <a:pt x="351034" y="765564"/>
                  </a:lnTo>
                  <a:lnTo>
                    <a:pt x="371263" y="761994"/>
                  </a:lnTo>
                  <a:lnTo>
                    <a:pt x="391492" y="758026"/>
                  </a:lnTo>
                  <a:lnTo>
                    <a:pt x="431156" y="751282"/>
                  </a:lnTo>
                  <a:lnTo>
                    <a:pt x="470028" y="745727"/>
                  </a:lnTo>
                  <a:lnTo>
                    <a:pt x="474788" y="745330"/>
                  </a:lnTo>
                  <a:lnTo>
                    <a:pt x="479548" y="744934"/>
                  </a:lnTo>
                  <a:lnTo>
                    <a:pt x="488670" y="745330"/>
                  </a:lnTo>
                  <a:lnTo>
                    <a:pt x="616391" y="1197215"/>
                  </a:lnTo>
                  <a:lnTo>
                    <a:pt x="618771" y="1179759"/>
                  </a:lnTo>
                  <a:lnTo>
                    <a:pt x="663196" y="869509"/>
                  </a:lnTo>
                  <a:lnTo>
                    <a:pt x="650503" y="838961"/>
                  </a:lnTo>
                  <a:lnTo>
                    <a:pt x="675095" y="798493"/>
                  </a:lnTo>
                  <a:lnTo>
                    <a:pt x="731022" y="798097"/>
                  </a:lnTo>
                  <a:lnTo>
                    <a:pt x="754028" y="838961"/>
                  </a:lnTo>
                  <a:lnTo>
                    <a:pt x="743319" y="875461"/>
                  </a:lnTo>
                  <a:lnTo>
                    <a:pt x="782983" y="1202373"/>
                  </a:lnTo>
                  <a:lnTo>
                    <a:pt x="887302" y="760407"/>
                  </a:lnTo>
                  <a:lnTo>
                    <a:pt x="899201" y="754852"/>
                  </a:lnTo>
                  <a:lnTo>
                    <a:pt x="907927" y="750488"/>
                  </a:lnTo>
                  <a:lnTo>
                    <a:pt x="913481" y="747314"/>
                  </a:lnTo>
                  <a:lnTo>
                    <a:pt x="914671" y="746124"/>
                  </a:lnTo>
                  <a:lnTo>
                    <a:pt x="914671" y="745727"/>
                  </a:lnTo>
                  <a:lnTo>
                    <a:pt x="924587" y="744537"/>
                  </a:lnTo>
                  <a:lnTo>
                    <a:pt x="934106" y="743744"/>
                  </a:lnTo>
                  <a:lnTo>
                    <a:pt x="943626" y="743347"/>
                  </a:lnTo>
                  <a:lnTo>
                    <a:pt x="953542" y="742950"/>
                  </a:lnTo>
                  <a:close/>
                  <a:moveTo>
                    <a:pt x="713979" y="0"/>
                  </a:moveTo>
                  <a:lnTo>
                    <a:pt x="725091" y="0"/>
                  </a:lnTo>
                  <a:lnTo>
                    <a:pt x="736601" y="397"/>
                  </a:lnTo>
                  <a:lnTo>
                    <a:pt x="746919" y="794"/>
                  </a:lnTo>
                  <a:lnTo>
                    <a:pt x="758032" y="1985"/>
                  </a:lnTo>
                  <a:lnTo>
                    <a:pt x="768351" y="3177"/>
                  </a:lnTo>
                  <a:lnTo>
                    <a:pt x="778669" y="4368"/>
                  </a:lnTo>
                  <a:lnTo>
                    <a:pt x="788591" y="5956"/>
                  </a:lnTo>
                  <a:lnTo>
                    <a:pt x="808038" y="9530"/>
                  </a:lnTo>
                  <a:lnTo>
                    <a:pt x="826691" y="13898"/>
                  </a:lnTo>
                  <a:lnTo>
                    <a:pt x="844551" y="19060"/>
                  </a:lnTo>
                  <a:lnTo>
                    <a:pt x="860822" y="25016"/>
                  </a:lnTo>
                  <a:lnTo>
                    <a:pt x="876697" y="30973"/>
                  </a:lnTo>
                  <a:lnTo>
                    <a:pt x="891779" y="37723"/>
                  </a:lnTo>
                  <a:lnTo>
                    <a:pt x="906066" y="44076"/>
                  </a:lnTo>
                  <a:lnTo>
                    <a:pt x="919163" y="51224"/>
                  </a:lnTo>
                  <a:lnTo>
                    <a:pt x="930672" y="57974"/>
                  </a:lnTo>
                  <a:lnTo>
                    <a:pt x="942182" y="64725"/>
                  </a:lnTo>
                  <a:lnTo>
                    <a:pt x="952501" y="71475"/>
                  </a:lnTo>
                  <a:lnTo>
                    <a:pt x="961232" y="77829"/>
                  </a:lnTo>
                  <a:lnTo>
                    <a:pt x="969566" y="84182"/>
                  </a:lnTo>
                  <a:lnTo>
                    <a:pt x="976313" y="89344"/>
                  </a:lnTo>
                  <a:lnTo>
                    <a:pt x="987822" y="98874"/>
                  </a:lnTo>
                  <a:lnTo>
                    <a:pt x="994172" y="105227"/>
                  </a:lnTo>
                  <a:lnTo>
                    <a:pt x="996554" y="107213"/>
                  </a:lnTo>
                  <a:lnTo>
                    <a:pt x="993775" y="113566"/>
                  </a:lnTo>
                  <a:lnTo>
                    <a:pt x="989410" y="120317"/>
                  </a:lnTo>
                  <a:lnTo>
                    <a:pt x="984251" y="129450"/>
                  </a:lnTo>
                  <a:lnTo>
                    <a:pt x="977107" y="139774"/>
                  </a:lnTo>
                  <a:lnTo>
                    <a:pt x="973138" y="144936"/>
                  </a:lnTo>
                  <a:lnTo>
                    <a:pt x="968375" y="150495"/>
                  </a:lnTo>
                  <a:lnTo>
                    <a:pt x="963216" y="156054"/>
                  </a:lnTo>
                  <a:lnTo>
                    <a:pt x="957660" y="161613"/>
                  </a:lnTo>
                  <a:lnTo>
                    <a:pt x="951707" y="167173"/>
                  </a:lnTo>
                  <a:lnTo>
                    <a:pt x="945754" y="172732"/>
                  </a:lnTo>
                  <a:lnTo>
                    <a:pt x="938610" y="177497"/>
                  </a:lnTo>
                  <a:lnTo>
                    <a:pt x="931069" y="182262"/>
                  </a:lnTo>
                  <a:lnTo>
                    <a:pt x="923529" y="186630"/>
                  </a:lnTo>
                  <a:lnTo>
                    <a:pt x="915194" y="190601"/>
                  </a:lnTo>
                  <a:lnTo>
                    <a:pt x="906463" y="194174"/>
                  </a:lnTo>
                  <a:lnTo>
                    <a:pt x="896938" y="196954"/>
                  </a:lnTo>
                  <a:lnTo>
                    <a:pt x="887413" y="199733"/>
                  </a:lnTo>
                  <a:lnTo>
                    <a:pt x="877094" y="200925"/>
                  </a:lnTo>
                  <a:lnTo>
                    <a:pt x="866775" y="201719"/>
                  </a:lnTo>
                  <a:lnTo>
                    <a:pt x="855266" y="201719"/>
                  </a:lnTo>
                  <a:lnTo>
                    <a:pt x="843360" y="200925"/>
                  </a:lnTo>
                  <a:lnTo>
                    <a:pt x="831454" y="198939"/>
                  </a:lnTo>
                  <a:lnTo>
                    <a:pt x="818357" y="195763"/>
                  </a:lnTo>
                  <a:lnTo>
                    <a:pt x="805260" y="191792"/>
                  </a:lnTo>
                  <a:lnTo>
                    <a:pt x="791369" y="186233"/>
                  </a:lnTo>
                  <a:lnTo>
                    <a:pt x="777082" y="179879"/>
                  </a:lnTo>
                  <a:lnTo>
                    <a:pt x="760016" y="171938"/>
                  </a:lnTo>
                  <a:lnTo>
                    <a:pt x="743347" y="165187"/>
                  </a:lnTo>
                  <a:lnTo>
                    <a:pt x="778272" y="181468"/>
                  </a:lnTo>
                  <a:lnTo>
                    <a:pt x="812007" y="196954"/>
                  </a:lnTo>
                  <a:lnTo>
                    <a:pt x="828279" y="204101"/>
                  </a:lnTo>
                  <a:lnTo>
                    <a:pt x="844551" y="210852"/>
                  </a:lnTo>
                  <a:lnTo>
                    <a:pt x="860029" y="217205"/>
                  </a:lnTo>
                  <a:lnTo>
                    <a:pt x="875110" y="222367"/>
                  </a:lnTo>
                  <a:lnTo>
                    <a:pt x="889397" y="226735"/>
                  </a:lnTo>
                  <a:lnTo>
                    <a:pt x="903288" y="229912"/>
                  </a:lnTo>
                  <a:lnTo>
                    <a:pt x="910035" y="231103"/>
                  </a:lnTo>
                  <a:lnTo>
                    <a:pt x="916385" y="232294"/>
                  </a:lnTo>
                  <a:lnTo>
                    <a:pt x="922735" y="232691"/>
                  </a:lnTo>
                  <a:lnTo>
                    <a:pt x="929085" y="233089"/>
                  </a:lnTo>
                  <a:lnTo>
                    <a:pt x="935038" y="233089"/>
                  </a:lnTo>
                  <a:lnTo>
                    <a:pt x="940991" y="232294"/>
                  </a:lnTo>
                  <a:lnTo>
                    <a:pt x="946547" y="231103"/>
                  </a:lnTo>
                  <a:lnTo>
                    <a:pt x="951707" y="229912"/>
                  </a:lnTo>
                  <a:lnTo>
                    <a:pt x="956866" y="228324"/>
                  </a:lnTo>
                  <a:lnTo>
                    <a:pt x="961629" y="226338"/>
                  </a:lnTo>
                  <a:lnTo>
                    <a:pt x="966788" y="223161"/>
                  </a:lnTo>
                  <a:lnTo>
                    <a:pt x="970757" y="220382"/>
                  </a:lnTo>
                  <a:lnTo>
                    <a:pt x="972741" y="231500"/>
                  </a:lnTo>
                  <a:lnTo>
                    <a:pt x="973535" y="242619"/>
                  </a:lnTo>
                  <a:lnTo>
                    <a:pt x="973932" y="253340"/>
                  </a:lnTo>
                  <a:lnTo>
                    <a:pt x="974329" y="263267"/>
                  </a:lnTo>
                  <a:lnTo>
                    <a:pt x="974329" y="273591"/>
                  </a:lnTo>
                  <a:lnTo>
                    <a:pt x="973932" y="283121"/>
                  </a:lnTo>
                  <a:lnTo>
                    <a:pt x="973138" y="302181"/>
                  </a:lnTo>
                  <a:lnTo>
                    <a:pt x="974725" y="300196"/>
                  </a:lnTo>
                  <a:lnTo>
                    <a:pt x="976710" y="298210"/>
                  </a:lnTo>
                  <a:lnTo>
                    <a:pt x="978297" y="297416"/>
                  </a:lnTo>
                  <a:lnTo>
                    <a:pt x="980282" y="297019"/>
                  </a:lnTo>
                  <a:lnTo>
                    <a:pt x="982663" y="297416"/>
                  </a:lnTo>
                  <a:lnTo>
                    <a:pt x="985044" y="299005"/>
                  </a:lnTo>
                  <a:lnTo>
                    <a:pt x="987822" y="301784"/>
                  </a:lnTo>
                  <a:lnTo>
                    <a:pt x="989807" y="304564"/>
                  </a:lnTo>
                  <a:lnTo>
                    <a:pt x="991791" y="308932"/>
                  </a:lnTo>
                  <a:lnTo>
                    <a:pt x="994172" y="313697"/>
                  </a:lnTo>
                  <a:lnTo>
                    <a:pt x="995760" y="318859"/>
                  </a:lnTo>
                  <a:lnTo>
                    <a:pt x="997744" y="325212"/>
                  </a:lnTo>
                  <a:lnTo>
                    <a:pt x="998935" y="331963"/>
                  </a:lnTo>
                  <a:lnTo>
                    <a:pt x="1000919" y="339507"/>
                  </a:lnTo>
                  <a:lnTo>
                    <a:pt x="1002110" y="347846"/>
                  </a:lnTo>
                  <a:lnTo>
                    <a:pt x="1002904" y="356185"/>
                  </a:lnTo>
                  <a:lnTo>
                    <a:pt x="1003697" y="364523"/>
                  </a:lnTo>
                  <a:lnTo>
                    <a:pt x="1004094" y="373656"/>
                  </a:lnTo>
                  <a:lnTo>
                    <a:pt x="1004491" y="383584"/>
                  </a:lnTo>
                  <a:lnTo>
                    <a:pt x="1004888" y="393114"/>
                  </a:lnTo>
                  <a:lnTo>
                    <a:pt x="1004491" y="403438"/>
                  </a:lnTo>
                  <a:lnTo>
                    <a:pt x="1004094" y="412571"/>
                  </a:lnTo>
                  <a:lnTo>
                    <a:pt x="1003697" y="422101"/>
                  </a:lnTo>
                  <a:lnTo>
                    <a:pt x="1002904" y="430837"/>
                  </a:lnTo>
                  <a:lnTo>
                    <a:pt x="1002110" y="439175"/>
                  </a:lnTo>
                  <a:lnTo>
                    <a:pt x="1000919" y="447117"/>
                  </a:lnTo>
                  <a:lnTo>
                    <a:pt x="998935" y="454265"/>
                  </a:lnTo>
                  <a:lnTo>
                    <a:pt x="997744" y="461015"/>
                  </a:lnTo>
                  <a:lnTo>
                    <a:pt x="995760" y="467368"/>
                  </a:lnTo>
                  <a:lnTo>
                    <a:pt x="994172" y="472928"/>
                  </a:lnTo>
                  <a:lnTo>
                    <a:pt x="991791" y="478090"/>
                  </a:lnTo>
                  <a:lnTo>
                    <a:pt x="989807" y="481663"/>
                  </a:lnTo>
                  <a:lnTo>
                    <a:pt x="987822" y="485237"/>
                  </a:lnTo>
                  <a:lnTo>
                    <a:pt x="985044" y="487620"/>
                  </a:lnTo>
                  <a:lnTo>
                    <a:pt x="982663" y="488811"/>
                  </a:lnTo>
                  <a:lnTo>
                    <a:pt x="980282" y="489605"/>
                  </a:lnTo>
                  <a:lnTo>
                    <a:pt x="978694" y="489605"/>
                  </a:lnTo>
                  <a:lnTo>
                    <a:pt x="977504" y="488811"/>
                  </a:lnTo>
                  <a:lnTo>
                    <a:pt x="975122" y="487223"/>
                  </a:lnTo>
                  <a:lnTo>
                    <a:pt x="972741" y="484840"/>
                  </a:lnTo>
                  <a:lnTo>
                    <a:pt x="970360" y="481266"/>
                  </a:lnTo>
                  <a:lnTo>
                    <a:pt x="968375" y="476898"/>
                  </a:lnTo>
                  <a:lnTo>
                    <a:pt x="966391" y="471736"/>
                  </a:lnTo>
                  <a:lnTo>
                    <a:pt x="964010" y="465780"/>
                  </a:lnTo>
                  <a:lnTo>
                    <a:pt x="962422" y="459030"/>
                  </a:lnTo>
                  <a:lnTo>
                    <a:pt x="960438" y="476104"/>
                  </a:lnTo>
                  <a:lnTo>
                    <a:pt x="957263" y="491988"/>
                  </a:lnTo>
                  <a:lnTo>
                    <a:pt x="953691" y="507871"/>
                  </a:lnTo>
                  <a:lnTo>
                    <a:pt x="949325" y="523754"/>
                  </a:lnTo>
                  <a:lnTo>
                    <a:pt x="944563" y="538844"/>
                  </a:lnTo>
                  <a:lnTo>
                    <a:pt x="939404" y="553536"/>
                  </a:lnTo>
                  <a:lnTo>
                    <a:pt x="933451" y="567434"/>
                  </a:lnTo>
                  <a:lnTo>
                    <a:pt x="927101" y="581332"/>
                  </a:lnTo>
                  <a:lnTo>
                    <a:pt x="920354" y="594435"/>
                  </a:lnTo>
                  <a:lnTo>
                    <a:pt x="912813" y="607539"/>
                  </a:lnTo>
                  <a:lnTo>
                    <a:pt x="905272" y="619849"/>
                  </a:lnTo>
                  <a:lnTo>
                    <a:pt x="896938" y="631364"/>
                  </a:lnTo>
                  <a:lnTo>
                    <a:pt x="888604" y="642880"/>
                  </a:lnTo>
                  <a:lnTo>
                    <a:pt x="879872" y="653601"/>
                  </a:lnTo>
                  <a:lnTo>
                    <a:pt x="870347" y="663925"/>
                  </a:lnTo>
                  <a:lnTo>
                    <a:pt x="861219" y="673852"/>
                  </a:lnTo>
                  <a:lnTo>
                    <a:pt x="851694" y="682985"/>
                  </a:lnTo>
                  <a:lnTo>
                    <a:pt x="841772" y="691721"/>
                  </a:lnTo>
                  <a:lnTo>
                    <a:pt x="831851" y="700060"/>
                  </a:lnTo>
                  <a:lnTo>
                    <a:pt x="821532" y="707604"/>
                  </a:lnTo>
                  <a:lnTo>
                    <a:pt x="811610" y="714752"/>
                  </a:lnTo>
                  <a:lnTo>
                    <a:pt x="801291" y="721105"/>
                  </a:lnTo>
                  <a:lnTo>
                    <a:pt x="790972" y="727062"/>
                  </a:lnTo>
                  <a:lnTo>
                    <a:pt x="780257" y="732224"/>
                  </a:lnTo>
                  <a:lnTo>
                    <a:pt x="769938" y="736989"/>
                  </a:lnTo>
                  <a:lnTo>
                    <a:pt x="759619" y="741357"/>
                  </a:lnTo>
                  <a:lnTo>
                    <a:pt x="749301" y="744533"/>
                  </a:lnTo>
                  <a:lnTo>
                    <a:pt x="738585" y="747710"/>
                  </a:lnTo>
                  <a:lnTo>
                    <a:pt x="728663" y="750093"/>
                  </a:lnTo>
                  <a:lnTo>
                    <a:pt x="718344" y="751284"/>
                  </a:lnTo>
                  <a:lnTo>
                    <a:pt x="708819" y="752475"/>
                  </a:lnTo>
                  <a:lnTo>
                    <a:pt x="698897" y="752475"/>
                  </a:lnTo>
                  <a:lnTo>
                    <a:pt x="690960" y="752475"/>
                  </a:lnTo>
                  <a:lnTo>
                    <a:pt x="683022" y="751284"/>
                  </a:lnTo>
                  <a:lnTo>
                    <a:pt x="674688" y="749695"/>
                  </a:lnTo>
                  <a:lnTo>
                    <a:pt x="665560" y="747313"/>
                  </a:lnTo>
                  <a:lnTo>
                    <a:pt x="656432" y="744136"/>
                  </a:lnTo>
                  <a:lnTo>
                    <a:pt x="646907" y="740960"/>
                  </a:lnTo>
                  <a:lnTo>
                    <a:pt x="637779" y="736195"/>
                  </a:lnTo>
                  <a:lnTo>
                    <a:pt x="628254" y="731430"/>
                  </a:lnTo>
                  <a:lnTo>
                    <a:pt x="617935" y="725870"/>
                  </a:lnTo>
                  <a:lnTo>
                    <a:pt x="608410" y="719914"/>
                  </a:lnTo>
                  <a:lnTo>
                    <a:pt x="598091" y="713561"/>
                  </a:lnTo>
                  <a:lnTo>
                    <a:pt x="588169" y="706413"/>
                  </a:lnTo>
                  <a:lnTo>
                    <a:pt x="578247" y="698471"/>
                  </a:lnTo>
                  <a:lnTo>
                    <a:pt x="568325" y="690133"/>
                  </a:lnTo>
                  <a:lnTo>
                    <a:pt x="558007" y="681397"/>
                  </a:lnTo>
                  <a:lnTo>
                    <a:pt x="548482" y="671867"/>
                  </a:lnTo>
                  <a:lnTo>
                    <a:pt x="538560" y="662734"/>
                  </a:lnTo>
                  <a:lnTo>
                    <a:pt x="529035" y="652410"/>
                  </a:lnTo>
                  <a:lnTo>
                    <a:pt x="519510" y="641688"/>
                  </a:lnTo>
                  <a:lnTo>
                    <a:pt x="509985" y="630570"/>
                  </a:lnTo>
                  <a:lnTo>
                    <a:pt x="501254" y="619452"/>
                  </a:lnTo>
                  <a:lnTo>
                    <a:pt x="492522" y="607539"/>
                  </a:lnTo>
                  <a:lnTo>
                    <a:pt x="483791" y="595230"/>
                  </a:lnTo>
                  <a:lnTo>
                    <a:pt x="475854" y="582523"/>
                  </a:lnTo>
                  <a:lnTo>
                    <a:pt x="467916" y="569419"/>
                  </a:lnTo>
                  <a:lnTo>
                    <a:pt x="460772" y="556315"/>
                  </a:lnTo>
                  <a:lnTo>
                    <a:pt x="453629" y="542417"/>
                  </a:lnTo>
                  <a:lnTo>
                    <a:pt x="447279" y="528519"/>
                  </a:lnTo>
                  <a:lnTo>
                    <a:pt x="441325" y="514224"/>
                  </a:lnTo>
                  <a:lnTo>
                    <a:pt x="435769" y="499929"/>
                  </a:lnTo>
                  <a:lnTo>
                    <a:pt x="431007" y="485237"/>
                  </a:lnTo>
                  <a:lnTo>
                    <a:pt x="426244" y="470148"/>
                  </a:lnTo>
                  <a:lnTo>
                    <a:pt x="424657" y="474913"/>
                  </a:lnTo>
                  <a:lnTo>
                    <a:pt x="422672" y="480075"/>
                  </a:lnTo>
                  <a:lnTo>
                    <a:pt x="421085" y="484046"/>
                  </a:lnTo>
                  <a:lnTo>
                    <a:pt x="419101" y="487620"/>
                  </a:lnTo>
                  <a:lnTo>
                    <a:pt x="417116" y="490399"/>
                  </a:lnTo>
                  <a:lnTo>
                    <a:pt x="414735" y="492385"/>
                  </a:lnTo>
                  <a:lnTo>
                    <a:pt x="412354" y="493576"/>
                  </a:lnTo>
                  <a:lnTo>
                    <a:pt x="410369" y="493973"/>
                  </a:lnTo>
                  <a:lnTo>
                    <a:pt x="407591" y="493576"/>
                  </a:lnTo>
                  <a:lnTo>
                    <a:pt x="405210" y="491988"/>
                  </a:lnTo>
                  <a:lnTo>
                    <a:pt x="402829" y="490002"/>
                  </a:lnTo>
                  <a:lnTo>
                    <a:pt x="400447" y="486428"/>
                  </a:lnTo>
                  <a:lnTo>
                    <a:pt x="398463" y="482855"/>
                  </a:lnTo>
                  <a:lnTo>
                    <a:pt x="396082" y="477693"/>
                  </a:lnTo>
                  <a:lnTo>
                    <a:pt x="394494" y="472133"/>
                  </a:lnTo>
                  <a:lnTo>
                    <a:pt x="392907" y="465780"/>
                  </a:lnTo>
                  <a:lnTo>
                    <a:pt x="391319" y="459030"/>
                  </a:lnTo>
                  <a:lnTo>
                    <a:pt x="390129" y="451882"/>
                  </a:lnTo>
                  <a:lnTo>
                    <a:pt x="388541" y="443940"/>
                  </a:lnTo>
                  <a:lnTo>
                    <a:pt x="387351" y="435602"/>
                  </a:lnTo>
                  <a:lnTo>
                    <a:pt x="386557" y="426469"/>
                  </a:lnTo>
                  <a:lnTo>
                    <a:pt x="386160" y="417336"/>
                  </a:lnTo>
                  <a:lnTo>
                    <a:pt x="385763" y="407409"/>
                  </a:lnTo>
                  <a:lnTo>
                    <a:pt x="385763" y="397879"/>
                  </a:lnTo>
                  <a:lnTo>
                    <a:pt x="385763" y="388349"/>
                  </a:lnTo>
                  <a:lnTo>
                    <a:pt x="386160" y="378421"/>
                  </a:lnTo>
                  <a:lnTo>
                    <a:pt x="386557" y="369288"/>
                  </a:lnTo>
                  <a:lnTo>
                    <a:pt x="387351" y="360156"/>
                  </a:lnTo>
                  <a:lnTo>
                    <a:pt x="388541" y="351817"/>
                  </a:lnTo>
                  <a:lnTo>
                    <a:pt x="390129" y="344272"/>
                  </a:lnTo>
                  <a:lnTo>
                    <a:pt x="391319" y="336728"/>
                  </a:lnTo>
                  <a:lnTo>
                    <a:pt x="392907" y="329977"/>
                  </a:lnTo>
                  <a:lnTo>
                    <a:pt x="394494" y="323624"/>
                  </a:lnTo>
                  <a:lnTo>
                    <a:pt x="396082" y="318065"/>
                  </a:lnTo>
                  <a:lnTo>
                    <a:pt x="398463" y="313697"/>
                  </a:lnTo>
                  <a:lnTo>
                    <a:pt x="400447" y="309329"/>
                  </a:lnTo>
                  <a:lnTo>
                    <a:pt x="402829" y="305755"/>
                  </a:lnTo>
                  <a:lnTo>
                    <a:pt x="405210" y="303770"/>
                  </a:lnTo>
                  <a:lnTo>
                    <a:pt x="407591" y="302181"/>
                  </a:lnTo>
                  <a:lnTo>
                    <a:pt x="410369" y="301784"/>
                  </a:lnTo>
                  <a:lnTo>
                    <a:pt x="411560" y="302181"/>
                  </a:lnTo>
                  <a:lnTo>
                    <a:pt x="413147" y="302975"/>
                  </a:lnTo>
                  <a:lnTo>
                    <a:pt x="413544" y="289872"/>
                  </a:lnTo>
                  <a:lnTo>
                    <a:pt x="414338" y="277562"/>
                  </a:lnTo>
                  <a:lnTo>
                    <a:pt x="415925" y="266444"/>
                  </a:lnTo>
                  <a:lnTo>
                    <a:pt x="418307" y="255722"/>
                  </a:lnTo>
                  <a:lnTo>
                    <a:pt x="417116" y="242222"/>
                  </a:lnTo>
                  <a:lnTo>
                    <a:pt x="415925" y="229515"/>
                  </a:lnTo>
                  <a:lnTo>
                    <a:pt x="415925" y="217205"/>
                  </a:lnTo>
                  <a:lnTo>
                    <a:pt x="416322" y="206484"/>
                  </a:lnTo>
                  <a:lnTo>
                    <a:pt x="417910" y="195763"/>
                  </a:lnTo>
                  <a:lnTo>
                    <a:pt x="419497" y="185835"/>
                  </a:lnTo>
                  <a:lnTo>
                    <a:pt x="421482" y="176305"/>
                  </a:lnTo>
                  <a:lnTo>
                    <a:pt x="424260" y="167570"/>
                  </a:lnTo>
                  <a:lnTo>
                    <a:pt x="427435" y="159628"/>
                  </a:lnTo>
                  <a:lnTo>
                    <a:pt x="431007" y="152480"/>
                  </a:lnTo>
                  <a:lnTo>
                    <a:pt x="434975" y="145730"/>
                  </a:lnTo>
                  <a:lnTo>
                    <a:pt x="439341" y="139377"/>
                  </a:lnTo>
                  <a:lnTo>
                    <a:pt x="444501" y="133420"/>
                  </a:lnTo>
                  <a:lnTo>
                    <a:pt x="449660" y="128258"/>
                  </a:lnTo>
                  <a:lnTo>
                    <a:pt x="455613" y="123890"/>
                  </a:lnTo>
                  <a:lnTo>
                    <a:pt x="461566" y="119522"/>
                  </a:lnTo>
                  <a:lnTo>
                    <a:pt x="434182" y="119919"/>
                  </a:lnTo>
                  <a:lnTo>
                    <a:pt x="413147" y="120714"/>
                  </a:lnTo>
                  <a:lnTo>
                    <a:pt x="394891" y="121508"/>
                  </a:lnTo>
                  <a:lnTo>
                    <a:pt x="401241" y="118728"/>
                  </a:lnTo>
                  <a:lnTo>
                    <a:pt x="407591" y="115154"/>
                  </a:lnTo>
                  <a:lnTo>
                    <a:pt x="420291" y="107213"/>
                  </a:lnTo>
                  <a:lnTo>
                    <a:pt x="433388" y="98477"/>
                  </a:lnTo>
                  <a:lnTo>
                    <a:pt x="446485" y="88947"/>
                  </a:lnTo>
                  <a:lnTo>
                    <a:pt x="459185" y="79814"/>
                  </a:lnTo>
                  <a:lnTo>
                    <a:pt x="471488" y="71475"/>
                  </a:lnTo>
                  <a:lnTo>
                    <a:pt x="482601" y="63931"/>
                  </a:lnTo>
                  <a:lnTo>
                    <a:pt x="488157" y="60357"/>
                  </a:lnTo>
                  <a:lnTo>
                    <a:pt x="493316" y="57577"/>
                  </a:lnTo>
                  <a:lnTo>
                    <a:pt x="507604" y="50827"/>
                  </a:lnTo>
                  <a:lnTo>
                    <a:pt x="521891" y="44473"/>
                  </a:lnTo>
                  <a:lnTo>
                    <a:pt x="536179" y="38517"/>
                  </a:lnTo>
                  <a:lnTo>
                    <a:pt x="550069" y="32958"/>
                  </a:lnTo>
                  <a:lnTo>
                    <a:pt x="563563" y="27796"/>
                  </a:lnTo>
                  <a:lnTo>
                    <a:pt x="577057" y="23428"/>
                  </a:lnTo>
                  <a:lnTo>
                    <a:pt x="590551" y="19457"/>
                  </a:lnTo>
                  <a:lnTo>
                    <a:pt x="603647" y="15883"/>
                  </a:lnTo>
                  <a:lnTo>
                    <a:pt x="616744" y="12310"/>
                  </a:lnTo>
                  <a:lnTo>
                    <a:pt x="629841" y="9927"/>
                  </a:lnTo>
                  <a:lnTo>
                    <a:pt x="642541" y="7148"/>
                  </a:lnTo>
                  <a:lnTo>
                    <a:pt x="654844" y="5162"/>
                  </a:lnTo>
                  <a:lnTo>
                    <a:pt x="666751" y="3574"/>
                  </a:lnTo>
                  <a:lnTo>
                    <a:pt x="679054" y="2382"/>
                  </a:lnTo>
                  <a:lnTo>
                    <a:pt x="690960" y="1191"/>
                  </a:lnTo>
                  <a:lnTo>
                    <a:pt x="702866" y="397"/>
                  </a:lnTo>
                  <a:lnTo>
                    <a:pt x="713979" y="0"/>
                  </a:lnTo>
                  <a:close/>
                </a:path>
              </a:pathLst>
            </a:custGeom>
            <a:grpFill/>
            <a:ln w="6350"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0" name="任意多边形 9">
              <a:extLst>
                <a:ext uri="{FF2B5EF4-FFF2-40B4-BE49-F238E27FC236}">
                  <a16:creationId xmlns:a16="http://schemas.microsoft.com/office/drawing/2014/main" id="{D65B92C8-C9E1-4750-A657-050BF30F27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2956" y="2919775"/>
              <a:ext cx="193561" cy="299314"/>
            </a:xfrm>
            <a:custGeom>
              <a:avLst/>
              <a:gdLst>
                <a:gd name="connsiteX0" fmla="*/ 79528 w 186010"/>
                <a:gd name="connsiteY0" fmla="*/ 8232 h 290512"/>
                <a:gd name="connsiteX1" fmla="*/ 95621 w 186010"/>
                <a:gd name="connsiteY1" fmla="*/ 36837 h 290512"/>
                <a:gd name="connsiteX2" fmla="*/ 88130 w 186010"/>
                <a:gd name="connsiteY2" fmla="*/ 62386 h 290512"/>
                <a:gd name="connsiteX3" fmla="*/ 113792 w 186010"/>
                <a:gd name="connsiteY3" fmla="*/ 274040 h 290512"/>
                <a:gd name="connsiteX4" fmla="*/ 109451 w 186010"/>
                <a:gd name="connsiteY4" fmla="*/ 290512 h 290512"/>
                <a:gd name="connsiteX5" fmla="*/ 2115 w 186010"/>
                <a:gd name="connsiteY5" fmla="*/ 290512 h 290512"/>
                <a:gd name="connsiteX6" fmla="*/ 0 w 186010"/>
                <a:gd name="connsiteY6" fmla="*/ 282788 h 290512"/>
                <a:gd name="connsiteX7" fmla="*/ 1007 w 186010"/>
                <a:gd name="connsiteY7" fmla="*/ 275391 h 290512"/>
                <a:gd name="connsiteX8" fmla="*/ 32083 w 186010"/>
                <a:gd name="connsiteY8" fmla="*/ 58220 h 290512"/>
                <a:gd name="connsiteX9" fmla="*/ 23204 w 186010"/>
                <a:gd name="connsiteY9" fmla="*/ 36837 h 290512"/>
                <a:gd name="connsiteX10" fmla="*/ 40406 w 186010"/>
                <a:gd name="connsiteY10" fmla="*/ 8510 h 290512"/>
                <a:gd name="connsiteX11" fmla="*/ 184566 w 186010"/>
                <a:gd name="connsiteY11" fmla="*/ 0 h 290512"/>
                <a:gd name="connsiteX12" fmla="*/ 186010 w 186010"/>
                <a:gd name="connsiteY12" fmla="*/ 0 h 290512"/>
                <a:gd name="connsiteX13" fmla="*/ 172250 w 186010"/>
                <a:gd name="connsiteY13" fmla="*/ 52213 h 290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6010" h="290512">
                  <a:moveTo>
                    <a:pt x="79528" y="8232"/>
                  </a:moveTo>
                  <a:lnTo>
                    <a:pt x="95621" y="36837"/>
                  </a:lnTo>
                  <a:lnTo>
                    <a:pt x="88130" y="62386"/>
                  </a:lnTo>
                  <a:lnTo>
                    <a:pt x="113792" y="274040"/>
                  </a:lnTo>
                  <a:lnTo>
                    <a:pt x="109451" y="290512"/>
                  </a:lnTo>
                  <a:lnTo>
                    <a:pt x="2115" y="290512"/>
                  </a:lnTo>
                  <a:lnTo>
                    <a:pt x="0" y="282788"/>
                  </a:lnTo>
                  <a:lnTo>
                    <a:pt x="1007" y="275391"/>
                  </a:lnTo>
                  <a:lnTo>
                    <a:pt x="32083" y="58220"/>
                  </a:lnTo>
                  <a:lnTo>
                    <a:pt x="23204" y="36837"/>
                  </a:lnTo>
                  <a:lnTo>
                    <a:pt x="40406" y="8510"/>
                  </a:lnTo>
                  <a:close/>
                  <a:moveTo>
                    <a:pt x="184566" y="0"/>
                  </a:moveTo>
                  <a:lnTo>
                    <a:pt x="186010" y="0"/>
                  </a:lnTo>
                  <a:lnTo>
                    <a:pt x="172250" y="52213"/>
                  </a:lnTo>
                  <a:close/>
                </a:path>
              </a:pathLst>
            </a:custGeom>
            <a:grpFill/>
            <a:ln w="6350">
              <a:noFill/>
            </a:ln>
          </p:spPr>
          <p:txBody>
            <a:bodyPr wrap="square" anchor="ctr">
              <a:noAutofit/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1" name="Freeform 6">
            <a:extLst>
              <a:ext uri="{FF2B5EF4-FFF2-40B4-BE49-F238E27FC236}">
                <a16:creationId xmlns:a16="http://schemas.microsoft.com/office/drawing/2014/main" id="{93AD1277-6B0D-496A-A1E7-AC12BF61CA07}"/>
              </a:ext>
            </a:extLst>
          </p:cNvPr>
          <p:cNvSpPr>
            <a:spLocks/>
          </p:cNvSpPr>
          <p:nvPr/>
        </p:nvSpPr>
        <p:spPr bwMode="auto">
          <a:xfrm rot="5400000">
            <a:off x="3351468" y="1489475"/>
            <a:ext cx="656233" cy="581676"/>
          </a:xfrm>
          <a:custGeom>
            <a:avLst/>
            <a:gdLst>
              <a:gd name="T0" fmla="*/ 251 w 862"/>
              <a:gd name="T1" fmla="*/ 763 h 763"/>
              <a:gd name="T2" fmla="*/ 191 w 862"/>
              <a:gd name="T3" fmla="*/ 728 h 763"/>
              <a:gd name="T4" fmla="*/ 11 w 862"/>
              <a:gd name="T5" fmla="*/ 416 h 763"/>
              <a:gd name="T6" fmla="*/ 11 w 862"/>
              <a:gd name="T7" fmla="*/ 347 h 763"/>
              <a:gd name="T8" fmla="*/ 191 w 862"/>
              <a:gd name="T9" fmla="*/ 35 h 763"/>
              <a:gd name="T10" fmla="*/ 251 w 862"/>
              <a:gd name="T11" fmla="*/ 0 h 763"/>
              <a:gd name="T12" fmla="*/ 611 w 862"/>
              <a:gd name="T13" fmla="*/ 0 h 763"/>
              <a:gd name="T14" fmla="*/ 671 w 862"/>
              <a:gd name="T15" fmla="*/ 35 h 763"/>
              <a:gd name="T16" fmla="*/ 851 w 862"/>
              <a:gd name="T17" fmla="*/ 347 h 763"/>
              <a:gd name="T18" fmla="*/ 851 w 862"/>
              <a:gd name="T19" fmla="*/ 416 h 763"/>
              <a:gd name="T20" fmla="*/ 671 w 862"/>
              <a:gd name="T21" fmla="*/ 728 h 763"/>
              <a:gd name="T22" fmla="*/ 611 w 862"/>
              <a:gd name="T23" fmla="*/ 763 h 763"/>
              <a:gd name="T24" fmla="*/ 251 w 862"/>
              <a:gd name="T25" fmla="*/ 763 h 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62" h="763">
                <a:moveTo>
                  <a:pt x="251" y="763"/>
                </a:moveTo>
                <a:cubicBezTo>
                  <a:pt x="229" y="763"/>
                  <a:pt x="202" y="747"/>
                  <a:pt x="191" y="728"/>
                </a:cubicBezTo>
                <a:cubicBezTo>
                  <a:pt x="11" y="416"/>
                  <a:pt x="11" y="416"/>
                  <a:pt x="11" y="416"/>
                </a:cubicBezTo>
                <a:cubicBezTo>
                  <a:pt x="0" y="397"/>
                  <a:pt x="0" y="366"/>
                  <a:pt x="11" y="347"/>
                </a:cubicBezTo>
                <a:cubicBezTo>
                  <a:pt x="191" y="35"/>
                  <a:pt x="191" y="35"/>
                  <a:pt x="191" y="35"/>
                </a:cubicBezTo>
                <a:cubicBezTo>
                  <a:pt x="202" y="16"/>
                  <a:pt x="229" y="0"/>
                  <a:pt x="251" y="0"/>
                </a:cubicBezTo>
                <a:cubicBezTo>
                  <a:pt x="611" y="0"/>
                  <a:pt x="611" y="0"/>
                  <a:pt x="611" y="0"/>
                </a:cubicBezTo>
                <a:cubicBezTo>
                  <a:pt x="633" y="0"/>
                  <a:pt x="660" y="16"/>
                  <a:pt x="671" y="35"/>
                </a:cubicBezTo>
                <a:cubicBezTo>
                  <a:pt x="851" y="347"/>
                  <a:pt x="851" y="347"/>
                  <a:pt x="851" y="347"/>
                </a:cubicBezTo>
                <a:cubicBezTo>
                  <a:pt x="862" y="366"/>
                  <a:pt x="862" y="397"/>
                  <a:pt x="851" y="416"/>
                </a:cubicBezTo>
                <a:cubicBezTo>
                  <a:pt x="671" y="728"/>
                  <a:pt x="671" y="728"/>
                  <a:pt x="671" y="728"/>
                </a:cubicBezTo>
                <a:cubicBezTo>
                  <a:pt x="660" y="747"/>
                  <a:pt x="633" y="763"/>
                  <a:pt x="611" y="763"/>
                </a:cubicBezTo>
                <a:lnTo>
                  <a:pt x="251" y="763"/>
                </a:lnTo>
                <a:close/>
              </a:path>
            </a:pathLst>
          </a:custGeom>
          <a:solidFill>
            <a:srgbClr val="376092"/>
          </a:solidFill>
          <a:ln w="12700">
            <a:noFill/>
          </a:ln>
          <a:effectLst>
            <a:outerShdw blurRad="2540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5C8897A2-8E90-4CFE-97AF-8FD8B1328F70}"/>
              </a:ext>
            </a:extLst>
          </p:cNvPr>
          <p:cNvSpPr>
            <a:spLocks/>
          </p:cNvSpPr>
          <p:nvPr/>
        </p:nvSpPr>
        <p:spPr bwMode="auto">
          <a:xfrm rot="5400000">
            <a:off x="5136302" y="1489475"/>
            <a:ext cx="656233" cy="581676"/>
          </a:xfrm>
          <a:custGeom>
            <a:avLst/>
            <a:gdLst>
              <a:gd name="T0" fmla="*/ 251 w 862"/>
              <a:gd name="T1" fmla="*/ 763 h 763"/>
              <a:gd name="T2" fmla="*/ 191 w 862"/>
              <a:gd name="T3" fmla="*/ 728 h 763"/>
              <a:gd name="T4" fmla="*/ 11 w 862"/>
              <a:gd name="T5" fmla="*/ 416 h 763"/>
              <a:gd name="T6" fmla="*/ 11 w 862"/>
              <a:gd name="T7" fmla="*/ 347 h 763"/>
              <a:gd name="T8" fmla="*/ 191 w 862"/>
              <a:gd name="T9" fmla="*/ 35 h 763"/>
              <a:gd name="T10" fmla="*/ 251 w 862"/>
              <a:gd name="T11" fmla="*/ 0 h 763"/>
              <a:gd name="T12" fmla="*/ 611 w 862"/>
              <a:gd name="T13" fmla="*/ 0 h 763"/>
              <a:gd name="T14" fmla="*/ 671 w 862"/>
              <a:gd name="T15" fmla="*/ 35 h 763"/>
              <a:gd name="T16" fmla="*/ 851 w 862"/>
              <a:gd name="T17" fmla="*/ 347 h 763"/>
              <a:gd name="T18" fmla="*/ 851 w 862"/>
              <a:gd name="T19" fmla="*/ 416 h 763"/>
              <a:gd name="T20" fmla="*/ 671 w 862"/>
              <a:gd name="T21" fmla="*/ 728 h 763"/>
              <a:gd name="T22" fmla="*/ 611 w 862"/>
              <a:gd name="T23" fmla="*/ 763 h 763"/>
              <a:gd name="T24" fmla="*/ 251 w 862"/>
              <a:gd name="T25" fmla="*/ 763 h 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62" h="763">
                <a:moveTo>
                  <a:pt x="251" y="763"/>
                </a:moveTo>
                <a:cubicBezTo>
                  <a:pt x="229" y="763"/>
                  <a:pt x="202" y="747"/>
                  <a:pt x="191" y="728"/>
                </a:cubicBezTo>
                <a:cubicBezTo>
                  <a:pt x="11" y="416"/>
                  <a:pt x="11" y="416"/>
                  <a:pt x="11" y="416"/>
                </a:cubicBezTo>
                <a:cubicBezTo>
                  <a:pt x="0" y="397"/>
                  <a:pt x="0" y="366"/>
                  <a:pt x="11" y="347"/>
                </a:cubicBezTo>
                <a:cubicBezTo>
                  <a:pt x="191" y="35"/>
                  <a:pt x="191" y="35"/>
                  <a:pt x="191" y="35"/>
                </a:cubicBezTo>
                <a:cubicBezTo>
                  <a:pt x="202" y="16"/>
                  <a:pt x="229" y="0"/>
                  <a:pt x="251" y="0"/>
                </a:cubicBezTo>
                <a:cubicBezTo>
                  <a:pt x="611" y="0"/>
                  <a:pt x="611" y="0"/>
                  <a:pt x="611" y="0"/>
                </a:cubicBezTo>
                <a:cubicBezTo>
                  <a:pt x="633" y="0"/>
                  <a:pt x="660" y="16"/>
                  <a:pt x="671" y="35"/>
                </a:cubicBezTo>
                <a:cubicBezTo>
                  <a:pt x="851" y="347"/>
                  <a:pt x="851" y="347"/>
                  <a:pt x="851" y="347"/>
                </a:cubicBezTo>
                <a:cubicBezTo>
                  <a:pt x="862" y="366"/>
                  <a:pt x="862" y="397"/>
                  <a:pt x="851" y="416"/>
                </a:cubicBezTo>
                <a:cubicBezTo>
                  <a:pt x="671" y="728"/>
                  <a:pt x="671" y="728"/>
                  <a:pt x="671" y="728"/>
                </a:cubicBezTo>
                <a:cubicBezTo>
                  <a:pt x="660" y="747"/>
                  <a:pt x="633" y="763"/>
                  <a:pt x="611" y="763"/>
                </a:cubicBezTo>
                <a:lnTo>
                  <a:pt x="251" y="763"/>
                </a:lnTo>
                <a:close/>
              </a:path>
            </a:pathLst>
          </a:custGeom>
          <a:solidFill>
            <a:srgbClr val="376092"/>
          </a:solidFill>
          <a:ln w="12700">
            <a:noFill/>
          </a:ln>
          <a:effectLst>
            <a:outerShdw blurRad="2540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9EF184AB-EF75-4FFB-9342-635A31212AF3}"/>
              </a:ext>
            </a:extLst>
          </p:cNvPr>
          <p:cNvSpPr>
            <a:spLocks/>
          </p:cNvSpPr>
          <p:nvPr/>
        </p:nvSpPr>
        <p:spPr bwMode="auto">
          <a:xfrm rot="5400000">
            <a:off x="4243885" y="2931251"/>
            <a:ext cx="656233" cy="581676"/>
          </a:xfrm>
          <a:custGeom>
            <a:avLst/>
            <a:gdLst>
              <a:gd name="T0" fmla="*/ 251 w 862"/>
              <a:gd name="T1" fmla="*/ 763 h 763"/>
              <a:gd name="T2" fmla="*/ 191 w 862"/>
              <a:gd name="T3" fmla="*/ 728 h 763"/>
              <a:gd name="T4" fmla="*/ 11 w 862"/>
              <a:gd name="T5" fmla="*/ 416 h 763"/>
              <a:gd name="T6" fmla="*/ 11 w 862"/>
              <a:gd name="T7" fmla="*/ 347 h 763"/>
              <a:gd name="T8" fmla="*/ 191 w 862"/>
              <a:gd name="T9" fmla="*/ 35 h 763"/>
              <a:gd name="T10" fmla="*/ 251 w 862"/>
              <a:gd name="T11" fmla="*/ 0 h 763"/>
              <a:gd name="T12" fmla="*/ 611 w 862"/>
              <a:gd name="T13" fmla="*/ 0 h 763"/>
              <a:gd name="T14" fmla="*/ 671 w 862"/>
              <a:gd name="T15" fmla="*/ 35 h 763"/>
              <a:gd name="T16" fmla="*/ 851 w 862"/>
              <a:gd name="T17" fmla="*/ 347 h 763"/>
              <a:gd name="T18" fmla="*/ 851 w 862"/>
              <a:gd name="T19" fmla="*/ 416 h 763"/>
              <a:gd name="T20" fmla="*/ 671 w 862"/>
              <a:gd name="T21" fmla="*/ 728 h 763"/>
              <a:gd name="T22" fmla="*/ 611 w 862"/>
              <a:gd name="T23" fmla="*/ 763 h 763"/>
              <a:gd name="T24" fmla="*/ 251 w 862"/>
              <a:gd name="T25" fmla="*/ 763 h 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62" h="763">
                <a:moveTo>
                  <a:pt x="251" y="763"/>
                </a:moveTo>
                <a:cubicBezTo>
                  <a:pt x="229" y="763"/>
                  <a:pt x="202" y="747"/>
                  <a:pt x="191" y="728"/>
                </a:cubicBezTo>
                <a:cubicBezTo>
                  <a:pt x="11" y="416"/>
                  <a:pt x="11" y="416"/>
                  <a:pt x="11" y="416"/>
                </a:cubicBezTo>
                <a:cubicBezTo>
                  <a:pt x="0" y="397"/>
                  <a:pt x="0" y="366"/>
                  <a:pt x="11" y="347"/>
                </a:cubicBezTo>
                <a:cubicBezTo>
                  <a:pt x="191" y="35"/>
                  <a:pt x="191" y="35"/>
                  <a:pt x="191" y="35"/>
                </a:cubicBezTo>
                <a:cubicBezTo>
                  <a:pt x="202" y="16"/>
                  <a:pt x="229" y="0"/>
                  <a:pt x="251" y="0"/>
                </a:cubicBezTo>
                <a:cubicBezTo>
                  <a:pt x="611" y="0"/>
                  <a:pt x="611" y="0"/>
                  <a:pt x="611" y="0"/>
                </a:cubicBezTo>
                <a:cubicBezTo>
                  <a:pt x="633" y="0"/>
                  <a:pt x="660" y="16"/>
                  <a:pt x="671" y="35"/>
                </a:cubicBezTo>
                <a:cubicBezTo>
                  <a:pt x="851" y="347"/>
                  <a:pt x="851" y="347"/>
                  <a:pt x="851" y="347"/>
                </a:cubicBezTo>
                <a:cubicBezTo>
                  <a:pt x="862" y="366"/>
                  <a:pt x="862" y="397"/>
                  <a:pt x="851" y="416"/>
                </a:cubicBezTo>
                <a:cubicBezTo>
                  <a:pt x="671" y="728"/>
                  <a:pt x="671" y="728"/>
                  <a:pt x="671" y="728"/>
                </a:cubicBezTo>
                <a:cubicBezTo>
                  <a:pt x="660" y="747"/>
                  <a:pt x="633" y="763"/>
                  <a:pt x="611" y="763"/>
                </a:cubicBezTo>
                <a:lnTo>
                  <a:pt x="251" y="763"/>
                </a:lnTo>
                <a:close/>
              </a:path>
            </a:pathLst>
          </a:custGeom>
          <a:solidFill>
            <a:srgbClr val="376092"/>
          </a:solidFill>
          <a:ln w="12700">
            <a:noFill/>
          </a:ln>
          <a:effectLst>
            <a:outerShdw blurRad="2540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Freeform 182">
            <a:extLst>
              <a:ext uri="{FF2B5EF4-FFF2-40B4-BE49-F238E27FC236}">
                <a16:creationId xmlns:a16="http://schemas.microsoft.com/office/drawing/2014/main" id="{89B5AC9D-3F08-498B-B7AA-9E9C60767EAF}"/>
              </a:ext>
            </a:extLst>
          </p:cNvPr>
          <p:cNvSpPr>
            <a:spLocks noEditPoints="1"/>
          </p:cNvSpPr>
          <p:nvPr/>
        </p:nvSpPr>
        <p:spPr bwMode="auto">
          <a:xfrm>
            <a:off x="4419674" y="3070737"/>
            <a:ext cx="304661" cy="302708"/>
          </a:xfrm>
          <a:custGeom>
            <a:avLst/>
            <a:gdLst>
              <a:gd name="T0" fmla="*/ 127 w 132"/>
              <a:gd name="T1" fmla="*/ 5 h 131"/>
              <a:gd name="T2" fmla="*/ 108 w 132"/>
              <a:gd name="T3" fmla="*/ 6 h 131"/>
              <a:gd name="T4" fmla="*/ 83 w 132"/>
              <a:gd name="T5" fmla="*/ 32 h 131"/>
              <a:gd name="T6" fmla="*/ 35 w 132"/>
              <a:gd name="T7" fmla="*/ 14 h 131"/>
              <a:gd name="T8" fmla="*/ 21 w 132"/>
              <a:gd name="T9" fmla="*/ 17 h 131"/>
              <a:gd name="T10" fmla="*/ 21 w 132"/>
              <a:gd name="T11" fmla="*/ 35 h 131"/>
              <a:gd name="T12" fmla="*/ 53 w 132"/>
              <a:gd name="T13" fmla="*/ 61 h 131"/>
              <a:gd name="T14" fmla="*/ 32 w 132"/>
              <a:gd name="T15" fmla="*/ 83 h 131"/>
              <a:gd name="T16" fmla="*/ 12 w 132"/>
              <a:gd name="T17" fmla="*/ 78 h 131"/>
              <a:gd name="T18" fmla="*/ 6 w 132"/>
              <a:gd name="T19" fmla="*/ 79 h 131"/>
              <a:gd name="T20" fmla="*/ 3 w 132"/>
              <a:gd name="T21" fmla="*/ 88 h 131"/>
              <a:gd name="T22" fmla="*/ 26 w 132"/>
              <a:gd name="T23" fmla="*/ 106 h 131"/>
              <a:gd name="T24" fmla="*/ 44 w 132"/>
              <a:gd name="T25" fmla="*/ 129 h 131"/>
              <a:gd name="T26" fmla="*/ 53 w 132"/>
              <a:gd name="T27" fmla="*/ 126 h 131"/>
              <a:gd name="T28" fmla="*/ 54 w 132"/>
              <a:gd name="T29" fmla="*/ 120 h 131"/>
              <a:gd name="T30" fmla="*/ 50 w 132"/>
              <a:gd name="T31" fmla="*/ 100 h 131"/>
              <a:gd name="T32" fmla="*/ 71 w 132"/>
              <a:gd name="T33" fmla="*/ 79 h 131"/>
              <a:gd name="T34" fmla="*/ 97 w 132"/>
              <a:gd name="T35" fmla="*/ 112 h 131"/>
              <a:gd name="T36" fmla="*/ 115 w 132"/>
              <a:gd name="T37" fmla="*/ 112 h 131"/>
              <a:gd name="T38" fmla="*/ 118 w 132"/>
              <a:gd name="T39" fmla="*/ 97 h 131"/>
              <a:gd name="T40" fmla="*/ 100 w 132"/>
              <a:gd name="T41" fmla="*/ 49 h 131"/>
              <a:gd name="T42" fmla="*/ 126 w 132"/>
              <a:gd name="T43" fmla="*/ 24 h 131"/>
              <a:gd name="T44" fmla="*/ 127 w 132"/>
              <a:gd name="T45" fmla="*/ 5 h 131"/>
              <a:gd name="T46" fmla="*/ 121 w 132"/>
              <a:gd name="T47" fmla="*/ 19 h 131"/>
              <a:gd name="T48" fmla="*/ 92 w 132"/>
              <a:gd name="T49" fmla="*/ 49 h 131"/>
              <a:gd name="T50" fmla="*/ 110 w 132"/>
              <a:gd name="T51" fmla="*/ 98 h 131"/>
              <a:gd name="T52" fmla="*/ 109 w 132"/>
              <a:gd name="T53" fmla="*/ 106 h 131"/>
              <a:gd name="T54" fmla="*/ 102 w 132"/>
              <a:gd name="T55" fmla="*/ 106 h 131"/>
              <a:gd name="T56" fmla="*/ 73 w 132"/>
              <a:gd name="T57" fmla="*/ 67 h 131"/>
              <a:gd name="T58" fmla="*/ 41 w 132"/>
              <a:gd name="T59" fmla="*/ 99 h 131"/>
              <a:gd name="T60" fmla="*/ 47 w 132"/>
              <a:gd name="T61" fmla="*/ 120 h 131"/>
              <a:gd name="T62" fmla="*/ 31 w 132"/>
              <a:gd name="T63" fmla="*/ 100 h 131"/>
              <a:gd name="T64" fmla="*/ 12 w 132"/>
              <a:gd name="T65" fmla="*/ 85 h 131"/>
              <a:gd name="T66" fmla="*/ 32 w 132"/>
              <a:gd name="T67" fmla="*/ 91 h 131"/>
              <a:gd name="T68" fmla="*/ 65 w 132"/>
              <a:gd name="T69" fmla="*/ 59 h 131"/>
              <a:gd name="T70" fmla="*/ 26 w 132"/>
              <a:gd name="T71" fmla="*/ 30 h 131"/>
              <a:gd name="T72" fmla="*/ 26 w 132"/>
              <a:gd name="T73" fmla="*/ 23 h 131"/>
              <a:gd name="T74" fmla="*/ 34 w 132"/>
              <a:gd name="T75" fmla="*/ 22 h 131"/>
              <a:gd name="T76" fmla="*/ 83 w 132"/>
              <a:gd name="T77" fmla="*/ 40 h 131"/>
              <a:gd name="T78" fmla="*/ 113 w 132"/>
              <a:gd name="T79" fmla="*/ 11 h 131"/>
              <a:gd name="T80" fmla="*/ 122 w 132"/>
              <a:gd name="T81" fmla="*/ 11 h 131"/>
              <a:gd name="T82" fmla="*/ 121 w 132"/>
              <a:gd name="T83" fmla="*/ 19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32" h="131">
                <a:moveTo>
                  <a:pt x="127" y="5"/>
                </a:moveTo>
                <a:cubicBezTo>
                  <a:pt x="122" y="0"/>
                  <a:pt x="113" y="1"/>
                  <a:pt x="108" y="6"/>
                </a:cubicBezTo>
                <a:cubicBezTo>
                  <a:pt x="83" y="32"/>
                  <a:pt x="83" y="32"/>
                  <a:pt x="83" y="32"/>
                </a:cubicBezTo>
                <a:cubicBezTo>
                  <a:pt x="35" y="14"/>
                  <a:pt x="35" y="14"/>
                  <a:pt x="35" y="14"/>
                </a:cubicBezTo>
                <a:cubicBezTo>
                  <a:pt x="31" y="13"/>
                  <a:pt x="26" y="12"/>
                  <a:pt x="21" y="17"/>
                </a:cubicBezTo>
                <a:cubicBezTo>
                  <a:pt x="18" y="20"/>
                  <a:pt x="12" y="26"/>
                  <a:pt x="21" y="35"/>
                </a:cubicBezTo>
                <a:cubicBezTo>
                  <a:pt x="53" y="61"/>
                  <a:pt x="53" y="61"/>
                  <a:pt x="53" y="61"/>
                </a:cubicBezTo>
                <a:cubicBezTo>
                  <a:pt x="32" y="83"/>
                  <a:pt x="32" y="83"/>
                  <a:pt x="32" y="83"/>
                </a:cubicBezTo>
                <a:cubicBezTo>
                  <a:pt x="12" y="78"/>
                  <a:pt x="12" y="78"/>
                  <a:pt x="12" y="78"/>
                </a:cubicBezTo>
                <a:cubicBezTo>
                  <a:pt x="9" y="77"/>
                  <a:pt x="7" y="77"/>
                  <a:pt x="6" y="79"/>
                </a:cubicBezTo>
                <a:cubicBezTo>
                  <a:pt x="5" y="80"/>
                  <a:pt x="0" y="84"/>
                  <a:pt x="3" y="88"/>
                </a:cubicBezTo>
                <a:cubicBezTo>
                  <a:pt x="26" y="106"/>
                  <a:pt x="26" y="106"/>
                  <a:pt x="26" y="106"/>
                </a:cubicBezTo>
                <a:cubicBezTo>
                  <a:pt x="44" y="129"/>
                  <a:pt x="44" y="129"/>
                  <a:pt x="44" y="129"/>
                </a:cubicBezTo>
                <a:cubicBezTo>
                  <a:pt x="47" y="131"/>
                  <a:pt x="49" y="130"/>
                  <a:pt x="53" y="126"/>
                </a:cubicBezTo>
                <a:cubicBezTo>
                  <a:pt x="55" y="124"/>
                  <a:pt x="55" y="123"/>
                  <a:pt x="54" y="120"/>
                </a:cubicBezTo>
                <a:cubicBezTo>
                  <a:pt x="50" y="100"/>
                  <a:pt x="50" y="100"/>
                  <a:pt x="50" y="100"/>
                </a:cubicBezTo>
                <a:cubicBezTo>
                  <a:pt x="71" y="79"/>
                  <a:pt x="71" y="79"/>
                  <a:pt x="71" y="79"/>
                </a:cubicBezTo>
                <a:cubicBezTo>
                  <a:pt x="97" y="112"/>
                  <a:pt x="97" y="112"/>
                  <a:pt x="97" y="112"/>
                </a:cubicBezTo>
                <a:cubicBezTo>
                  <a:pt x="106" y="120"/>
                  <a:pt x="112" y="114"/>
                  <a:pt x="115" y="112"/>
                </a:cubicBezTo>
                <a:cubicBezTo>
                  <a:pt x="120" y="106"/>
                  <a:pt x="119" y="101"/>
                  <a:pt x="118" y="97"/>
                </a:cubicBezTo>
                <a:cubicBezTo>
                  <a:pt x="100" y="49"/>
                  <a:pt x="100" y="49"/>
                  <a:pt x="100" y="49"/>
                </a:cubicBezTo>
                <a:cubicBezTo>
                  <a:pt x="126" y="24"/>
                  <a:pt x="126" y="24"/>
                  <a:pt x="126" y="24"/>
                </a:cubicBezTo>
                <a:cubicBezTo>
                  <a:pt x="131" y="19"/>
                  <a:pt x="132" y="10"/>
                  <a:pt x="127" y="5"/>
                </a:cubicBezTo>
                <a:close/>
                <a:moveTo>
                  <a:pt x="121" y="19"/>
                </a:moveTo>
                <a:cubicBezTo>
                  <a:pt x="92" y="49"/>
                  <a:pt x="92" y="49"/>
                  <a:pt x="92" y="49"/>
                </a:cubicBezTo>
                <a:cubicBezTo>
                  <a:pt x="110" y="98"/>
                  <a:pt x="110" y="98"/>
                  <a:pt x="110" y="98"/>
                </a:cubicBezTo>
                <a:cubicBezTo>
                  <a:pt x="111" y="101"/>
                  <a:pt x="110" y="105"/>
                  <a:pt x="109" y="106"/>
                </a:cubicBezTo>
                <a:cubicBezTo>
                  <a:pt x="106" y="109"/>
                  <a:pt x="103" y="107"/>
                  <a:pt x="102" y="106"/>
                </a:cubicBezTo>
                <a:cubicBezTo>
                  <a:pt x="73" y="67"/>
                  <a:pt x="73" y="67"/>
                  <a:pt x="73" y="67"/>
                </a:cubicBezTo>
                <a:cubicBezTo>
                  <a:pt x="41" y="99"/>
                  <a:pt x="41" y="99"/>
                  <a:pt x="41" y="99"/>
                </a:cubicBezTo>
                <a:cubicBezTo>
                  <a:pt x="47" y="120"/>
                  <a:pt x="47" y="120"/>
                  <a:pt x="47" y="120"/>
                </a:cubicBezTo>
                <a:cubicBezTo>
                  <a:pt x="45" y="118"/>
                  <a:pt x="32" y="100"/>
                  <a:pt x="31" y="100"/>
                </a:cubicBezTo>
                <a:cubicBezTo>
                  <a:pt x="31" y="100"/>
                  <a:pt x="14" y="87"/>
                  <a:pt x="12" y="85"/>
                </a:cubicBezTo>
                <a:cubicBezTo>
                  <a:pt x="32" y="91"/>
                  <a:pt x="32" y="91"/>
                  <a:pt x="32" y="91"/>
                </a:cubicBezTo>
                <a:cubicBezTo>
                  <a:pt x="65" y="59"/>
                  <a:pt x="65" y="59"/>
                  <a:pt x="65" y="59"/>
                </a:cubicBezTo>
                <a:cubicBezTo>
                  <a:pt x="26" y="30"/>
                  <a:pt x="26" y="30"/>
                  <a:pt x="26" y="30"/>
                </a:cubicBezTo>
                <a:cubicBezTo>
                  <a:pt x="25" y="29"/>
                  <a:pt x="23" y="26"/>
                  <a:pt x="26" y="23"/>
                </a:cubicBezTo>
                <a:cubicBezTo>
                  <a:pt x="28" y="22"/>
                  <a:pt x="31" y="22"/>
                  <a:pt x="34" y="22"/>
                </a:cubicBezTo>
                <a:cubicBezTo>
                  <a:pt x="83" y="40"/>
                  <a:pt x="83" y="40"/>
                  <a:pt x="83" y="40"/>
                </a:cubicBezTo>
                <a:cubicBezTo>
                  <a:pt x="113" y="11"/>
                  <a:pt x="113" y="11"/>
                  <a:pt x="113" y="11"/>
                </a:cubicBezTo>
                <a:cubicBezTo>
                  <a:pt x="116" y="9"/>
                  <a:pt x="120" y="9"/>
                  <a:pt x="122" y="11"/>
                </a:cubicBezTo>
                <a:cubicBezTo>
                  <a:pt x="123" y="13"/>
                  <a:pt x="124" y="17"/>
                  <a:pt x="121" y="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Freeform 207">
            <a:extLst>
              <a:ext uri="{FF2B5EF4-FFF2-40B4-BE49-F238E27FC236}">
                <a16:creationId xmlns:a16="http://schemas.microsoft.com/office/drawing/2014/main" id="{704533AF-263D-493D-B2D7-EC32CED65683}"/>
              </a:ext>
            </a:extLst>
          </p:cNvPr>
          <p:cNvSpPr>
            <a:spLocks noEditPoints="1"/>
          </p:cNvSpPr>
          <p:nvPr/>
        </p:nvSpPr>
        <p:spPr bwMode="auto">
          <a:xfrm>
            <a:off x="5316484" y="1650930"/>
            <a:ext cx="295873" cy="258766"/>
          </a:xfrm>
          <a:custGeom>
            <a:avLst/>
            <a:gdLst>
              <a:gd name="T0" fmla="*/ 112 w 128"/>
              <a:gd name="T1" fmla="*/ 60 h 112"/>
              <a:gd name="T2" fmla="*/ 104 w 128"/>
              <a:gd name="T3" fmla="*/ 60 h 112"/>
              <a:gd name="T4" fmla="*/ 104 w 128"/>
              <a:gd name="T5" fmla="*/ 16 h 112"/>
              <a:gd name="T6" fmla="*/ 88 w 128"/>
              <a:gd name="T7" fmla="*/ 0 h 112"/>
              <a:gd name="T8" fmla="*/ 40 w 128"/>
              <a:gd name="T9" fmla="*/ 0 h 112"/>
              <a:gd name="T10" fmla="*/ 24 w 128"/>
              <a:gd name="T11" fmla="*/ 16 h 112"/>
              <a:gd name="T12" fmla="*/ 24 w 128"/>
              <a:gd name="T13" fmla="*/ 52 h 112"/>
              <a:gd name="T14" fmla="*/ 24 w 128"/>
              <a:gd name="T15" fmla="*/ 56 h 112"/>
              <a:gd name="T16" fmla="*/ 24 w 128"/>
              <a:gd name="T17" fmla="*/ 56 h 112"/>
              <a:gd name="T18" fmla="*/ 24 w 128"/>
              <a:gd name="T19" fmla="*/ 60 h 112"/>
              <a:gd name="T20" fmla="*/ 16 w 128"/>
              <a:gd name="T21" fmla="*/ 60 h 112"/>
              <a:gd name="T22" fmla="*/ 0 w 128"/>
              <a:gd name="T23" fmla="*/ 76 h 112"/>
              <a:gd name="T24" fmla="*/ 0 w 128"/>
              <a:gd name="T25" fmla="*/ 84 h 112"/>
              <a:gd name="T26" fmla="*/ 16 w 128"/>
              <a:gd name="T27" fmla="*/ 100 h 112"/>
              <a:gd name="T28" fmla="*/ 25 w 128"/>
              <a:gd name="T29" fmla="*/ 100 h 112"/>
              <a:gd name="T30" fmla="*/ 40 w 128"/>
              <a:gd name="T31" fmla="*/ 112 h 112"/>
              <a:gd name="T32" fmla="*/ 88 w 128"/>
              <a:gd name="T33" fmla="*/ 112 h 112"/>
              <a:gd name="T34" fmla="*/ 103 w 128"/>
              <a:gd name="T35" fmla="*/ 100 h 112"/>
              <a:gd name="T36" fmla="*/ 112 w 128"/>
              <a:gd name="T37" fmla="*/ 100 h 112"/>
              <a:gd name="T38" fmla="*/ 128 w 128"/>
              <a:gd name="T39" fmla="*/ 84 h 112"/>
              <a:gd name="T40" fmla="*/ 128 w 128"/>
              <a:gd name="T41" fmla="*/ 76 h 112"/>
              <a:gd name="T42" fmla="*/ 112 w 128"/>
              <a:gd name="T43" fmla="*/ 60 h 112"/>
              <a:gd name="T44" fmla="*/ 32 w 128"/>
              <a:gd name="T45" fmla="*/ 16 h 112"/>
              <a:gd name="T46" fmla="*/ 40 w 128"/>
              <a:gd name="T47" fmla="*/ 8 h 112"/>
              <a:gd name="T48" fmla="*/ 88 w 128"/>
              <a:gd name="T49" fmla="*/ 8 h 112"/>
              <a:gd name="T50" fmla="*/ 96 w 128"/>
              <a:gd name="T51" fmla="*/ 16 h 112"/>
              <a:gd name="T52" fmla="*/ 96 w 128"/>
              <a:gd name="T53" fmla="*/ 60 h 112"/>
              <a:gd name="T54" fmla="*/ 32 w 128"/>
              <a:gd name="T55" fmla="*/ 60 h 112"/>
              <a:gd name="T56" fmla="*/ 32 w 128"/>
              <a:gd name="T57" fmla="*/ 16 h 112"/>
              <a:gd name="T58" fmla="*/ 88 w 128"/>
              <a:gd name="T59" fmla="*/ 104 h 112"/>
              <a:gd name="T60" fmla="*/ 40 w 128"/>
              <a:gd name="T61" fmla="*/ 104 h 112"/>
              <a:gd name="T62" fmla="*/ 32 w 128"/>
              <a:gd name="T63" fmla="*/ 96 h 112"/>
              <a:gd name="T64" fmla="*/ 40 w 128"/>
              <a:gd name="T65" fmla="*/ 88 h 112"/>
              <a:gd name="T66" fmla="*/ 88 w 128"/>
              <a:gd name="T67" fmla="*/ 88 h 112"/>
              <a:gd name="T68" fmla="*/ 96 w 128"/>
              <a:gd name="T69" fmla="*/ 96 h 112"/>
              <a:gd name="T70" fmla="*/ 88 w 128"/>
              <a:gd name="T71" fmla="*/ 104 h 112"/>
              <a:gd name="T72" fmla="*/ 120 w 128"/>
              <a:gd name="T73" fmla="*/ 84 h 112"/>
              <a:gd name="T74" fmla="*/ 112 w 128"/>
              <a:gd name="T75" fmla="*/ 92 h 112"/>
              <a:gd name="T76" fmla="*/ 103 w 128"/>
              <a:gd name="T77" fmla="*/ 92 h 112"/>
              <a:gd name="T78" fmla="*/ 88 w 128"/>
              <a:gd name="T79" fmla="*/ 80 h 112"/>
              <a:gd name="T80" fmla="*/ 40 w 128"/>
              <a:gd name="T81" fmla="*/ 80 h 112"/>
              <a:gd name="T82" fmla="*/ 25 w 128"/>
              <a:gd name="T83" fmla="*/ 92 h 112"/>
              <a:gd name="T84" fmla="*/ 16 w 128"/>
              <a:gd name="T85" fmla="*/ 92 h 112"/>
              <a:gd name="T86" fmla="*/ 8 w 128"/>
              <a:gd name="T87" fmla="*/ 84 h 112"/>
              <a:gd name="T88" fmla="*/ 8 w 128"/>
              <a:gd name="T89" fmla="*/ 76 h 112"/>
              <a:gd name="T90" fmla="*/ 16 w 128"/>
              <a:gd name="T91" fmla="*/ 68 h 112"/>
              <a:gd name="T92" fmla="*/ 112 w 128"/>
              <a:gd name="T93" fmla="*/ 68 h 112"/>
              <a:gd name="T94" fmla="*/ 120 w 128"/>
              <a:gd name="T95" fmla="*/ 76 h 112"/>
              <a:gd name="T96" fmla="*/ 120 w 128"/>
              <a:gd name="T97" fmla="*/ 84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8" h="112">
                <a:moveTo>
                  <a:pt x="112" y="60"/>
                </a:moveTo>
                <a:cubicBezTo>
                  <a:pt x="104" y="60"/>
                  <a:pt x="104" y="60"/>
                  <a:pt x="104" y="60"/>
                </a:cubicBezTo>
                <a:cubicBezTo>
                  <a:pt x="104" y="16"/>
                  <a:pt x="104" y="16"/>
                  <a:pt x="104" y="16"/>
                </a:cubicBezTo>
                <a:cubicBezTo>
                  <a:pt x="104" y="7"/>
                  <a:pt x="97" y="0"/>
                  <a:pt x="88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1" y="0"/>
                  <a:pt x="24" y="7"/>
                  <a:pt x="24" y="16"/>
                </a:cubicBezTo>
                <a:cubicBezTo>
                  <a:pt x="24" y="52"/>
                  <a:pt x="24" y="52"/>
                  <a:pt x="24" y="52"/>
                </a:cubicBezTo>
                <a:cubicBezTo>
                  <a:pt x="24" y="55"/>
                  <a:pt x="24" y="56"/>
                  <a:pt x="24" y="56"/>
                </a:cubicBezTo>
                <a:cubicBezTo>
                  <a:pt x="24" y="56"/>
                  <a:pt x="24" y="56"/>
                  <a:pt x="24" y="56"/>
                </a:cubicBezTo>
                <a:cubicBezTo>
                  <a:pt x="24" y="56"/>
                  <a:pt x="24" y="57"/>
                  <a:pt x="24" y="60"/>
                </a:cubicBezTo>
                <a:cubicBezTo>
                  <a:pt x="16" y="60"/>
                  <a:pt x="16" y="60"/>
                  <a:pt x="16" y="60"/>
                </a:cubicBezTo>
                <a:cubicBezTo>
                  <a:pt x="7" y="60"/>
                  <a:pt x="0" y="67"/>
                  <a:pt x="0" y="76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93"/>
                  <a:pt x="7" y="100"/>
                  <a:pt x="16" y="100"/>
                </a:cubicBezTo>
                <a:cubicBezTo>
                  <a:pt x="25" y="100"/>
                  <a:pt x="25" y="100"/>
                  <a:pt x="25" y="100"/>
                </a:cubicBezTo>
                <a:cubicBezTo>
                  <a:pt x="26" y="107"/>
                  <a:pt x="33" y="112"/>
                  <a:pt x="40" y="112"/>
                </a:cubicBezTo>
                <a:cubicBezTo>
                  <a:pt x="88" y="112"/>
                  <a:pt x="88" y="112"/>
                  <a:pt x="88" y="112"/>
                </a:cubicBezTo>
                <a:cubicBezTo>
                  <a:pt x="95" y="112"/>
                  <a:pt x="102" y="107"/>
                  <a:pt x="103" y="100"/>
                </a:cubicBezTo>
                <a:cubicBezTo>
                  <a:pt x="112" y="100"/>
                  <a:pt x="112" y="100"/>
                  <a:pt x="112" y="100"/>
                </a:cubicBezTo>
                <a:cubicBezTo>
                  <a:pt x="121" y="100"/>
                  <a:pt x="128" y="93"/>
                  <a:pt x="128" y="84"/>
                </a:cubicBezTo>
                <a:cubicBezTo>
                  <a:pt x="128" y="76"/>
                  <a:pt x="128" y="76"/>
                  <a:pt x="128" y="76"/>
                </a:cubicBezTo>
                <a:cubicBezTo>
                  <a:pt x="128" y="67"/>
                  <a:pt x="121" y="60"/>
                  <a:pt x="112" y="60"/>
                </a:cubicBezTo>
                <a:close/>
                <a:moveTo>
                  <a:pt x="32" y="16"/>
                </a:moveTo>
                <a:cubicBezTo>
                  <a:pt x="32" y="12"/>
                  <a:pt x="36" y="8"/>
                  <a:pt x="40" y="8"/>
                </a:cubicBezTo>
                <a:cubicBezTo>
                  <a:pt x="88" y="8"/>
                  <a:pt x="88" y="8"/>
                  <a:pt x="88" y="8"/>
                </a:cubicBezTo>
                <a:cubicBezTo>
                  <a:pt x="92" y="8"/>
                  <a:pt x="96" y="12"/>
                  <a:pt x="96" y="16"/>
                </a:cubicBezTo>
                <a:cubicBezTo>
                  <a:pt x="96" y="60"/>
                  <a:pt x="96" y="60"/>
                  <a:pt x="96" y="60"/>
                </a:cubicBezTo>
                <a:cubicBezTo>
                  <a:pt x="32" y="60"/>
                  <a:pt x="32" y="60"/>
                  <a:pt x="32" y="60"/>
                </a:cubicBezTo>
                <a:lnTo>
                  <a:pt x="32" y="16"/>
                </a:lnTo>
                <a:close/>
                <a:moveTo>
                  <a:pt x="88" y="104"/>
                </a:moveTo>
                <a:cubicBezTo>
                  <a:pt x="40" y="104"/>
                  <a:pt x="40" y="104"/>
                  <a:pt x="40" y="104"/>
                </a:cubicBezTo>
                <a:cubicBezTo>
                  <a:pt x="36" y="104"/>
                  <a:pt x="32" y="100"/>
                  <a:pt x="32" y="96"/>
                </a:cubicBezTo>
                <a:cubicBezTo>
                  <a:pt x="32" y="92"/>
                  <a:pt x="36" y="88"/>
                  <a:pt x="40" y="88"/>
                </a:cubicBezTo>
                <a:cubicBezTo>
                  <a:pt x="88" y="88"/>
                  <a:pt x="88" y="88"/>
                  <a:pt x="88" y="88"/>
                </a:cubicBezTo>
                <a:cubicBezTo>
                  <a:pt x="92" y="88"/>
                  <a:pt x="96" y="92"/>
                  <a:pt x="96" y="96"/>
                </a:cubicBezTo>
                <a:cubicBezTo>
                  <a:pt x="96" y="100"/>
                  <a:pt x="92" y="104"/>
                  <a:pt x="88" y="104"/>
                </a:cubicBezTo>
                <a:close/>
                <a:moveTo>
                  <a:pt x="120" y="84"/>
                </a:moveTo>
                <a:cubicBezTo>
                  <a:pt x="120" y="88"/>
                  <a:pt x="116" y="92"/>
                  <a:pt x="112" y="92"/>
                </a:cubicBezTo>
                <a:cubicBezTo>
                  <a:pt x="103" y="92"/>
                  <a:pt x="103" y="92"/>
                  <a:pt x="103" y="92"/>
                </a:cubicBezTo>
                <a:cubicBezTo>
                  <a:pt x="102" y="85"/>
                  <a:pt x="95" y="80"/>
                  <a:pt x="88" y="80"/>
                </a:cubicBezTo>
                <a:cubicBezTo>
                  <a:pt x="40" y="80"/>
                  <a:pt x="40" y="80"/>
                  <a:pt x="40" y="80"/>
                </a:cubicBezTo>
                <a:cubicBezTo>
                  <a:pt x="33" y="80"/>
                  <a:pt x="26" y="85"/>
                  <a:pt x="25" y="92"/>
                </a:cubicBezTo>
                <a:cubicBezTo>
                  <a:pt x="16" y="92"/>
                  <a:pt x="16" y="92"/>
                  <a:pt x="16" y="92"/>
                </a:cubicBezTo>
                <a:cubicBezTo>
                  <a:pt x="12" y="92"/>
                  <a:pt x="8" y="88"/>
                  <a:pt x="8" y="84"/>
                </a:cubicBezTo>
                <a:cubicBezTo>
                  <a:pt x="8" y="76"/>
                  <a:pt x="8" y="76"/>
                  <a:pt x="8" y="76"/>
                </a:cubicBezTo>
                <a:cubicBezTo>
                  <a:pt x="8" y="72"/>
                  <a:pt x="12" y="68"/>
                  <a:pt x="16" y="68"/>
                </a:cubicBezTo>
                <a:cubicBezTo>
                  <a:pt x="112" y="68"/>
                  <a:pt x="112" y="68"/>
                  <a:pt x="112" y="68"/>
                </a:cubicBezTo>
                <a:cubicBezTo>
                  <a:pt x="116" y="68"/>
                  <a:pt x="120" y="72"/>
                  <a:pt x="120" y="76"/>
                </a:cubicBezTo>
                <a:lnTo>
                  <a:pt x="120" y="8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Freeform 217">
            <a:extLst>
              <a:ext uri="{FF2B5EF4-FFF2-40B4-BE49-F238E27FC236}">
                <a16:creationId xmlns:a16="http://schemas.microsoft.com/office/drawing/2014/main" id="{B8F6BAD4-944F-4957-8146-BD7D4FCCF8E5}"/>
              </a:ext>
            </a:extLst>
          </p:cNvPr>
          <p:cNvSpPr>
            <a:spLocks noEditPoints="1"/>
          </p:cNvSpPr>
          <p:nvPr/>
        </p:nvSpPr>
        <p:spPr bwMode="auto">
          <a:xfrm>
            <a:off x="3530670" y="1638235"/>
            <a:ext cx="297826" cy="284154"/>
          </a:xfrm>
          <a:custGeom>
            <a:avLst/>
            <a:gdLst>
              <a:gd name="T0" fmla="*/ 125 w 129"/>
              <a:gd name="T1" fmla="*/ 4 h 123"/>
              <a:gd name="T2" fmla="*/ 108 w 129"/>
              <a:gd name="T3" fmla="*/ 4 h 123"/>
              <a:gd name="T4" fmla="*/ 39 w 129"/>
              <a:gd name="T5" fmla="*/ 72 h 123"/>
              <a:gd name="T6" fmla="*/ 14 w 129"/>
              <a:gd name="T7" fmla="*/ 91 h 123"/>
              <a:gd name="T8" fmla="*/ 0 w 129"/>
              <a:gd name="T9" fmla="*/ 100 h 123"/>
              <a:gd name="T10" fmla="*/ 51 w 129"/>
              <a:gd name="T11" fmla="*/ 104 h 123"/>
              <a:gd name="T12" fmla="*/ 57 w 129"/>
              <a:gd name="T13" fmla="*/ 88 h 123"/>
              <a:gd name="T14" fmla="*/ 125 w 129"/>
              <a:gd name="T15" fmla="*/ 21 h 123"/>
              <a:gd name="T16" fmla="*/ 125 w 129"/>
              <a:gd name="T17" fmla="*/ 4 h 123"/>
              <a:gd name="T18" fmla="*/ 46 w 129"/>
              <a:gd name="T19" fmla="*/ 99 h 123"/>
              <a:gd name="T20" fmla="*/ 14 w 129"/>
              <a:gd name="T21" fmla="*/ 102 h 123"/>
              <a:gd name="T22" fmla="*/ 20 w 129"/>
              <a:gd name="T23" fmla="*/ 94 h 123"/>
              <a:gd name="T24" fmla="*/ 43 w 129"/>
              <a:gd name="T25" fmla="*/ 79 h 123"/>
              <a:gd name="T26" fmla="*/ 49 w 129"/>
              <a:gd name="T27" fmla="*/ 85 h 123"/>
              <a:gd name="T28" fmla="*/ 46 w 129"/>
              <a:gd name="T29" fmla="*/ 99 h 123"/>
              <a:gd name="T30" fmla="*/ 54 w 129"/>
              <a:gd name="T31" fmla="*/ 79 h 123"/>
              <a:gd name="T32" fmla="*/ 49 w 129"/>
              <a:gd name="T33" fmla="*/ 74 h 123"/>
              <a:gd name="T34" fmla="*/ 57 w 129"/>
              <a:gd name="T35" fmla="*/ 65 h 123"/>
              <a:gd name="T36" fmla="*/ 63 w 129"/>
              <a:gd name="T37" fmla="*/ 71 h 123"/>
              <a:gd name="T38" fmla="*/ 54 w 129"/>
              <a:gd name="T39" fmla="*/ 79 h 123"/>
              <a:gd name="T40" fmla="*/ 119 w 129"/>
              <a:gd name="T41" fmla="*/ 15 h 123"/>
              <a:gd name="T42" fmla="*/ 68 w 129"/>
              <a:gd name="T43" fmla="*/ 65 h 123"/>
              <a:gd name="T44" fmla="*/ 63 w 129"/>
              <a:gd name="T45" fmla="*/ 60 h 123"/>
              <a:gd name="T46" fmla="*/ 113 w 129"/>
              <a:gd name="T47" fmla="*/ 10 h 123"/>
              <a:gd name="T48" fmla="*/ 119 w 129"/>
              <a:gd name="T49" fmla="*/ 10 h 123"/>
              <a:gd name="T50" fmla="*/ 119 w 129"/>
              <a:gd name="T51" fmla="*/ 15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29" h="123">
                <a:moveTo>
                  <a:pt x="125" y="4"/>
                </a:moveTo>
                <a:cubicBezTo>
                  <a:pt x="120" y="0"/>
                  <a:pt x="112" y="0"/>
                  <a:pt x="108" y="4"/>
                </a:cubicBezTo>
                <a:cubicBezTo>
                  <a:pt x="39" y="72"/>
                  <a:pt x="39" y="72"/>
                  <a:pt x="39" y="72"/>
                </a:cubicBezTo>
                <a:cubicBezTo>
                  <a:pt x="31" y="72"/>
                  <a:pt x="19" y="75"/>
                  <a:pt x="14" y="91"/>
                </a:cubicBezTo>
                <a:cubicBezTo>
                  <a:pt x="10" y="100"/>
                  <a:pt x="0" y="100"/>
                  <a:pt x="0" y="100"/>
                </a:cubicBezTo>
                <a:cubicBezTo>
                  <a:pt x="21" y="123"/>
                  <a:pt x="46" y="110"/>
                  <a:pt x="51" y="104"/>
                </a:cubicBezTo>
                <a:cubicBezTo>
                  <a:pt x="56" y="99"/>
                  <a:pt x="57" y="93"/>
                  <a:pt x="57" y="88"/>
                </a:cubicBezTo>
                <a:cubicBezTo>
                  <a:pt x="125" y="21"/>
                  <a:pt x="125" y="21"/>
                  <a:pt x="125" y="21"/>
                </a:cubicBezTo>
                <a:cubicBezTo>
                  <a:pt x="129" y="16"/>
                  <a:pt x="129" y="9"/>
                  <a:pt x="125" y="4"/>
                </a:cubicBezTo>
                <a:close/>
                <a:moveTo>
                  <a:pt x="46" y="99"/>
                </a:moveTo>
                <a:cubicBezTo>
                  <a:pt x="42" y="102"/>
                  <a:pt x="24" y="110"/>
                  <a:pt x="14" y="102"/>
                </a:cubicBezTo>
                <a:cubicBezTo>
                  <a:pt x="14" y="102"/>
                  <a:pt x="18" y="100"/>
                  <a:pt x="20" y="94"/>
                </a:cubicBezTo>
                <a:cubicBezTo>
                  <a:pt x="27" y="77"/>
                  <a:pt x="43" y="79"/>
                  <a:pt x="43" y="79"/>
                </a:cubicBezTo>
                <a:cubicBezTo>
                  <a:pt x="49" y="85"/>
                  <a:pt x="49" y="85"/>
                  <a:pt x="49" y="85"/>
                </a:cubicBezTo>
                <a:cubicBezTo>
                  <a:pt x="49" y="85"/>
                  <a:pt x="53" y="92"/>
                  <a:pt x="46" y="99"/>
                </a:cubicBezTo>
                <a:close/>
                <a:moveTo>
                  <a:pt x="54" y="79"/>
                </a:moveTo>
                <a:cubicBezTo>
                  <a:pt x="54" y="79"/>
                  <a:pt x="49" y="74"/>
                  <a:pt x="49" y="74"/>
                </a:cubicBezTo>
                <a:cubicBezTo>
                  <a:pt x="57" y="65"/>
                  <a:pt x="57" y="65"/>
                  <a:pt x="57" y="65"/>
                </a:cubicBezTo>
                <a:cubicBezTo>
                  <a:pt x="63" y="71"/>
                  <a:pt x="63" y="71"/>
                  <a:pt x="63" y="71"/>
                </a:cubicBezTo>
                <a:lnTo>
                  <a:pt x="54" y="79"/>
                </a:lnTo>
                <a:close/>
                <a:moveTo>
                  <a:pt x="119" y="15"/>
                </a:moveTo>
                <a:cubicBezTo>
                  <a:pt x="68" y="65"/>
                  <a:pt x="68" y="65"/>
                  <a:pt x="68" y="65"/>
                </a:cubicBezTo>
                <a:cubicBezTo>
                  <a:pt x="63" y="60"/>
                  <a:pt x="63" y="60"/>
                  <a:pt x="63" y="60"/>
                </a:cubicBezTo>
                <a:cubicBezTo>
                  <a:pt x="113" y="10"/>
                  <a:pt x="113" y="10"/>
                  <a:pt x="113" y="10"/>
                </a:cubicBezTo>
                <a:cubicBezTo>
                  <a:pt x="115" y="8"/>
                  <a:pt x="117" y="8"/>
                  <a:pt x="119" y="10"/>
                </a:cubicBezTo>
                <a:cubicBezTo>
                  <a:pt x="120" y="11"/>
                  <a:pt x="120" y="14"/>
                  <a:pt x="119" y="1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E00CB0B-7601-418E-8A4B-5E972E5B1846}"/>
              </a:ext>
            </a:extLst>
          </p:cNvPr>
          <p:cNvSpPr txBox="1"/>
          <p:nvPr/>
        </p:nvSpPr>
        <p:spPr>
          <a:xfrm>
            <a:off x="6371281" y="2091521"/>
            <a:ext cx="1950554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r>
              <a:rPr lang="en-US" altLang="zh-CN" sz="1200" spc="50" dirty="0">
                <a:ln w="11430"/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STEP TWO: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5C99471-600E-4401-9F12-C148DECE347D}"/>
              </a:ext>
            </a:extLst>
          </p:cNvPr>
          <p:cNvSpPr/>
          <p:nvPr/>
        </p:nvSpPr>
        <p:spPr>
          <a:xfrm>
            <a:off x="5594995" y="2376598"/>
            <a:ext cx="2726843" cy="93314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r">
              <a:lnSpc>
                <a:spcPts val="1650"/>
              </a:lnSpc>
            </a:pPr>
            <a:r>
              <a:rPr lang="en-US" sz="1200" dirty="0"/>
              <a:t>Use data to train classification models through machine learning models such as gradient boost random forest, logistic classification etc</a:t>
            </a:r>
            <a:r>
              <a:rPr lang="en-US" sz="1400" dirty="0"/>
              <a:t>. 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" name="任意多边形 26">
            <a:extLst>
              <a:ext uri="{FF2B5EF4-FFF2-40B4-BE49-F238E27FC236}">
                <a16:creationId xmlns:a16="http://schemas.microsoft.com/office/drawing/2014/main" id="{3A86A475-E914-4C46-A8EF-89F92B44EAEF}"/>
              </a:ext>
            </a:extLst>
          </p:cNvPr>
          <p:cNvSpPr/>
          <p:nvPr/>
        </p:nvSpPr>
        <p:spPr>
          <a:xfrm>
            <a:off x="5479543" y="2160271"/>
            <a:ext cx="2791730" cy="185166"/>
          </a:xfrm>
          <a:custGeom>
            <a:avLst/>
            <a:gdLst>
              <a:gd name="connsiteX0" fmla="*/ 0 w 3547872"/>
              <a:gd name="connsiteY0" fmla="*/ 0 h 246888"/>
              <a:gd name="connsiteX1" fmla="*/ 27432 w 3547872"/>
              <a:gd name="connsiteY1" fmla="*/ 246888 h 246888"/>
              <a:gd name="connsiteX2" fmla="*/ 3547872 w 3547872"/>
              <a:gd name="connsiteY2" fmla="*/ 246888 h 246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47872" h="246888">
                <a:moveTo>
                  <a:pt x="0" y="0"/>
                </a:moveTo>
                <a:lnTo>
                  <a:pt x="27432" y="246888"/>
                </a:lnTo>
                <a:lnTo>
                  <a:pt x="3547872" y="246888"/>
                </a:lnTo>
              </a:path>
            </a:pathLst>
          </a:custGeom>
          <a:noFill/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任意多边形 27">
            <a:extLst>
              <a:ext uri="{FF2B5EF4-FFF2-40B4-BE49-F238E27FC236}">
                <a16:creationId xmlns:a16="http://schemas.microsoft.com/office/drawing/2014/main" id="{D69E765C-3391-4FBA-9013-70983B454593}"/>
              </a:ext>
            </a:extLst>
          </p:cNvPr>
          <p:cNvSpPr/>
          <p:nvPr/>
        </p:nvSpPr>
        <p:spPr>
          <a:xfrm flipH="1">
            <a:off x="866087" y="2160271"/>
            <a:ext cx="2791800" cy="185166"/>
          </a:xfrm>
          <a:custGeom>
            <a:avLst/>
            <a:gdLst>
              <a:gd name="connsiteX0" fmla="*/ 0 w 3547872"/>
              <a:gd name="connsiteY0" fmla="*/ 0 h 246888"/>
              <a:gd name="connsiteX1" fmla="*/ 27432 w 3547872"/>
              <a:gd name="connsiteY1" fmla="*/ 246888 h 246888"/>
              <a:gd name="connsiteX2" fmla="*/ 3547872 w 3547872"/>
              <a:gd name="connsiteY2" fmla="*/ 246888 h 246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47872" h="246888">
                <a:moveTo>
                  <a:pt x="0" y="0"/>
                </a:moveTo>
                <a:lnTo>
                  <a:pt x="27432" y="246888"/>
                </a:lnTo>
                <a:lnTo>
                  <a:pt x="3547872" y="246888"/>
                </a:lnTo>
              </a:path>
            </a:pathLst>
          </a:custGeom>
          <a:noFill/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1D7A810-4382-4121-B390-71CE2243F19C}"/>
              </a:ext>
            </a:extLst>
          </p:cNvPr>
          <p:cNvSpPr txBox="1"/>
          <p:nvPr/>
        </p:nvSpPr>
        <p:spPr>
          <a:xfrm>
            <a:off x="-25936" y="2091521"/>
            <a:ext cx="1950554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r>
              <a:rPr lang="en-US" altLang="zh-CN" sz="1200" spc="50" dirty="0">
                <a:ln w="11430"/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STEP ONE: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C8D3AE2-D0D8-43AE-A12B-18D505534C96}"/>
              </a:ext>
            </a:extLst>
          </p:cNvPr>
          <p:cNvSpPr/>
          <p:nvPr/>
        </p:nvSpPr>
        <p:spPr>
          <a:xfrm>
            <a:off x="817093" y="2376598"/>
            <a:ext cx="2726843" cy="92653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ts val="1650"/>
              </a:lnSpc>
            </a:pPr>
            <a:r>
              <a:rPr lang="en-US" sz="1200" dirty="0"/>
              <a:t>Design a survey to collect data from professional investment manager with different level of risk tolerances and their investment choice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7473727-E061-4B58-A9F4-B0F97E3BB062}"/>
              </a:ext>
            </a:extLst>
          </p:cNvPr>
          <p:cNvSpPr txBox="1"/>
          <p:nvPr/>
        </p:nvSpPr>
        <p:spPr>
          <a:xfrm>
            <a:off x="3530671" y="3674671"/>
            <a:ext cx="1596986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r>
              <a:rPr lang="en-US" altLang="zh-CN" sz="1200" spc="50" dirty="0">
                <a:ln w="11430"/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STEP THREE: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9A3D6CC-D204-4256-9454-5161736AAB6F}"/>
              </a:ext>
            </a:extLst>
          </p:cNvPr>
          <p:cNvSpPr/>
          <p:nvPr/>
        </p:nvSpPr>
        <p:spPr>
          <a:xfrm>
            <a:off x="3340474" y="3916867"/>
            <a:ext cx="2463052" cy="708527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ts val="1650"/>
              </a:lnSpc>
            </a:pPr>
            <a:r>
              <a:rPr lang="en-US" sz="1200" dirty="0"/>
              <a:t>Implement model to make the best investment decisions across various financial products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251900" y="195486"/>
            <a:ext cx="8596216" cy="585582"/>
            <a:chOff x="251900" y="195486"/>
            <a:chExt cx="8596216" cy="585582"/>
          </a:xfrm>
        </p:grpSpPr>
        <p:cxnSp>
          <p:nvCxnSpPr>
            <p:cNvPr id="36" name="直接连接符 35"/>
            <p:cNvCxnSpPr/>
            <p:nvPr/>
          </p:nvCxnSpPr>
          <p:spPr>
            <a:xfrm flipH="1">
              <a:off x="1236501" y="678950"/>
              <a:ext cx="7611615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/>
            <p:cNvSpPr/>
            <p:nvPr/>
          </p:nvSpPr>
          <p:spPr>
            <a:xfrm>
              <a:off x="1331639" y="255120"/>
              <a:ext cx="442361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3765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Utility-Maximization Model</a:t>
              </a:r>
              <a:endParaRPr lang="zh-CN" altLang="en-US" sz="2000" b="1" kern="0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251900" y="195486"/>
              <a:ext cx="887938" cy="585582"/>
              <a:chOff x="562441" y="531294"/>
              <a:chExt cx="2322326" cy="1531540"/>
            </a:xfrm>
          </p:grpSpPr>
          <p:sp>
            <p:nvSpPr>
              <p:cNvPr id="40" name="圆角矩形 39"/>
              <p:cNvSpPr/>
              <p:nvPr/>
            </p:nvSpPr>
            <p:spPr>
              <a:xfrm rot="2700000">
                <a:off x="613474" y="711955"/>
                <a:ext cx="704611" cy="704611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1" name="圆角矩形 40"/>
              <p:cNvSpPr/>
              <p:nvPr/>
            </p:nvSpPr>
            <p:spPr>
              <a:xfrm rot="2700000">
                <a:off x="1043261" y="555179"/>
                <a:ext cx="1041378" cy="1041378"/>
              </a:xfrm>
              <a:prstGeom prst="roundRect">
                <a:avLst>
                  <a:gd name="adj" fmla="val 481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2" name="圆角矩形 41"/>
              <p:cNvSpPr/>
              <p:nvPr/>
            </p:nvSpPr>
            <p:spPr>
              <a:xfrm rot="2700000">
                <a:off x="2386142" y="531294"/>
                <a:ext cx="498625" cy="498625"/>
              </a:xfrm>
              <a:prstGeom prst="roundRect">
                <a:avLst>
                  <a:gd name="adj" fmla="val 481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3" name="圆角矩形 42"/>
              <p:cNvSpPr/>
              <p:nvPr/>
            </p:nvSpPr>
            <p:spPr>
              <a:xfrm rot="2700000">
                <a:off x="2149679" y="1381541"/>
                <a:ext cx="432486" cy="432486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4" name="圆角矩形 43"/>
              <p:cNvSpPr/>
              <p:nvPr/>
            </p:nvSpPr>
            <p:spPr>
              <a:xfrm rot="2700000">
                <a:off x="562441" y="1843807"/>
                <a:ext cx="219027" cy="219027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5" name="文本框 4"/>
              <p:cNvSpPr txBox="1"/>
              <p:nvPr/>
            </p:nvSpPr>
            <p:spPr>
              <a:xfrm>
                <a:off x="944543" y="617339"/>
                <a:ext cx="1229245" cy="965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03</a:t>
                </a:r>
                <a:endParaRPr kumimoji="0" lang="zh-CN" altLang="en-US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62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4" presetClass="path" presetSubtype="0" decel="3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0.03889 L 1.45833E-6 -0.14815 " pathEditMode="relative" rAng="0" ptsTypes="AA">
                                      <p:cBhvr>
                                        <p:cTn id="10" dur="75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64" presetClass="path" presetSubtype="0" accel="30000" decel="3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0.03842 L 1.45833E-6 3.7037E-6 " pathEditMode="relative" rAng="0" ptsTypes="AA">
                                      <p:cBhvr>
                                        <p:cTn id="1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2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/>
      <p:bldP spid="29" grpId="0" animBg="1"/>
      <p:bldP spid="30" grpId="0" animBg="1"/>
      <p:bldP spid="31" grpId="0"/>
      <p:bldP spid="32" grpId="0"/>
      <p:bldP spid="33" grpId="0"/>
      <p:bldP spid="3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/>
          <p:cNvGrpSpPr/>
          <p:nvPr/>
        </p:nvGrpSpPr>
        <p:grpSpPr>
          <a:xfrm>
            <a:off x="251900" y="195486"/>
            <a:ext cx="8568572" cy="585582"/>
            <a:chOff x="251900" y="195486"/>
            <a:chExt cx="8568572" cy="585582"/>
          </a:xfrm>
        </p:grpSpPr>
        <p:cxnSp>
          <p:nvCxnSpPr>
            <p:cNvPr id="57" name="直接连接符 56"/>
            <p:cNvCxnSpPr/>
            <p:nvPr/>
          </p:nvCxnSpPr>
          <p:spPr>
            <a:xfrm flipH="1">
              <a:off x="1208857" y="684095"/>
              <a:ext cx="7611615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/>
            <p:cNvSpPr/>
            <p:nvPr/>
          </p:nvSpPr>
          <p:spPr>
            <a:xfrm>
              <a:off x="1331640" y="255120"/>
              <a:ext cx="209865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765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Survey</a:t>
              </a:r>
              <a:r>
                <a:rPr lang="zh-CN" altLang="en-US" sz="20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 </a:t>
              </a:r>
              <a:r>
                <a:rPr lang="en-US" altLang="zh-CN" sz="20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Metrics</a:t>
              </a:r>
              <a:endParaRPr lang="zh-CN" altLang="en-US" sz="2000" b="1" kern="0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grpSp>
          <p:nvGrpSpPr>
            <p:cNvPr id="59" name="组合 58"/>
            <p:cNvGrpSpPr/>
            <p:nvPr/>
          </p:nvGrpSpPr>
          <p:grpSpPr>
            <a:xfrm>
              <a:off x="251900" y="195486"/>
              <a:ext cx="887938" cy="585582"/>
              <a:chOff x="562441" y="531294"/>
              <a:chExt cx="2322326" cy="1531540"/>
            </a:xfrm>
          </p:grpSpPr>
          <p:sp>
            <p:nvSpPr>
              <p:cNvPr id="61" name="圆角矩形 60"/>
              <p:cNvSpPr/>
              <p:nvPr/>
            </p:nvSpPr>
            <p:spPr>
              <a:xfrm rot="2700000">
                <a:off x="613474" y="711955"/>
                <a:ext cx="704611" cy="704611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2" name="圆角矩形 61"/>
              <p:cNvSpPr/>
              <p:nvPr/>
            </p:nvSpPr>
            <p:spPr>
              <a:xfrm rot="2700000">
                <a:off x="1043261" y="555179"/>
                <a:ext cx="1041378" cy="1041378"/>
              </a:xfrm>
              <a:prstGeom prst="roundRect">
                <a:avLst>
                  <a:gd name="adj" fmla="val 481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3" name="圆角矩形 62"/>
              <p:cNvSpPr/>
              <p:nvPr/>
            </p:nvSpPr>
            <p:spPr>
              <a:xfrm rot="2700000">
                <a:off x="2386142" y="531294"/>
                <a:ext cx="498625" cy="498625"/>
              </a:xfrm>
              <a:prstGeom prst="roundRect">
                <a:avLst>
                  <a:gd name="adj" fmla="val 481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4" name="圆角矩形 63"/>
              <p:cNvSpPr/>
              <p:nvPr/>
            </p:nvSpPr>
            <p:spPr>
              <a:xfrm rot="2700000">
                <a:off x="2149679" y="1381541"/>
                <a:ext cx="432486" cy="432486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5" name="圆角矩形 64"/>
              <p:cNvSpPr/>
              <p:nvPr/>
            </p:nvSpPr>
            <p:spPr>
              <a:xfrm rot="2700000">
                <a:off x="562441" y="1843807"/>
                <a:ext cx="219027" cy="219027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6" name="文本框 4"/>
              <p:cNvSpPr txBox="1"/>
              <p:nvPr/>
            </p:nvSpPr>
            <p:spPr>
              <a:xfrm>
                <a:off x="944543" y="617339"/>
                <a:ext cx="1229245" cy="965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03</a:t>
                </a:r>
                <a:endParaRPr kumimoji="0" lang="zh-CN" altLang="en-US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graphicFrame>
        <p:nvGraphicFramePr>
          <p:cNvPr id="46" name="Diagram 1">
            <a:extLst>
              <a:ext uri="{FF2B5EF4-FFF2-40B4-BE49-F238E27FC236}">
                <a16:creationId xmlns:a16="http://schemas.microsoft.com/office/drawing/2014/main" id="{13599F27-0079-4E70-9243-145713542F5B}"/>
              </a:ext>
            </a:extLst>
          </p:cNvPr>
          <p:cNvGraphicFramePr/>
          <p:nvPr/>
        </p:nvGraphicFramePr>
        <p:xfrm>
          <a:off x="1475656" y="1059583"/>
          <a:ext cx="6264696" cy="3816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Graphic 4" descr="Head with gears">
            <a:extLst>
              <a:ext uri="{FF2B5EF4-FFF2-40B4-BE49-F238E27FC236}">
                <a16:creationId xmlns:a16="http://schemas.microsoft.com/office/drawing/2014/main" id="{7162A81B-3BCD-4DA6-8EEE-4C2CA39787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55020" y="2228012"/>
            <a:ext cx="597378" cy="597378"/>
          </a:xfrm>
          <a:prstGeom prst="rect">
            <a:avLst/>
          </a:prstGeom>
        </p:spPr>
      </p:pic>
      <p:pic>
        <p:nvPicPr>
          <p:cNvPr id="7" name="Graphic 6" descr="Target Audience">
            <a:extLst>
              <a:ext uri="{FF2B5EF4-FFF2-40B4-BE49-F238E27FC236}">
                <a16:creationId xmlns:a16="http://schemas.microsoft.com/office/drawing/2014/main" id="{128E5603-4088-4E6A-A787-1C25C9A167F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19672" y="1347614"/>
            <a:ext cx="590198" cy="590198"/>
          </a:xfrm>
          <a:prstGeom prst="rect">
            <a:avLst/>
          </a:prstGeom>
        </p:spPr>
      </p:pic>
      <p:pic>
        <p:nvPicPr>
          <p:cNvPr id="9" name="Graphic 8" descr="Dollar">
            <a:extLst>
              <a:ext uri="{FF2B5EF4-FFF2-40B4-BE49-F238E27FC236}">
                <a16:creationId xmlns:a16="http://schemas.microsoft.com/office/drawing/2014/main" id="{4763649F-F5CF-4ABF-9CEE-977115A289D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955020" y="3120306"/>
            <a:ext cx="547995" cy="547995"/>
          </a:xfrm>
          <a:prstGeom prst="rect">
            <a:avLst/>
          </a:prstGeom>
        </p:spPr>
      </p:pic>
      <p:pic>
        <p:nvPicPr>
          <p:cNvPr id="11" name="Graphic 10" descr="Books on shelf">
            <a:extLst>
              <a:ext uri="{FF2B5EF4-FFF2-40B4-BE49-F238E27FC236}">
                <a16:creationId xmlns:a16="http://schemas.microsoft.com/office/drawing/2014/main" id="{475BB07F-73F4-45C3-946F-7D00079E664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628686" y="4005324"/>
            <a:ext cx="546309" cy="54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00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/>
          <p:cNvGrpSpPr/>
          <p:nvPr/>
        </p:nvGrpSpPr>
        <p:grpSpPr>
          <a:xfrm>
            <a:off x="251900" y="195486"/>
            <a:ext cx="8568572" cy="585582"/>
            <a:chOff x="251900" y="195486"/>
            <a:chExt cx="8568572" cy="585582"/>
          </a:xfrm>
        </p:grpSpPr>
        <p:cxnSp>
          <p:nvCxnSpPr>
            <p:cNvPr id="57" name="直接连接符 56"/>
            <p:cNvCxnSpPr/>
            <p:nvPr/>
          </p:nvCxnSpPr>
          <p:spPr>
            <a:xfrm flipH="1">
              <a:off x="1208857" y="684095"/>
              <a:ext cx="7611615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/>
            <p:cNvSpPr/>
            <p:nvPr/>
          </p:nvSpPr>
          <p:spPr>
            <a:xfrm>
              <a:off x="1331640" y="255120"/>
              <a:ext cx="288572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765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Ideal Model Example</a:t>
              </a:r>
              <a:endParaRPr lang="zh-CN" altLang="en-US" sz="2000" b="1" kern="0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grpSp>
          <p:nvGrpSpPr>
            <p:cNvPr id="59" name="组合 58"/>
            <p:cNvGrpSpPr/>
            <p:nvPr/>
          </p:nvGrpSpPr>
          <p:grpSpPr>
            <a:xfrm>
              <a:off x="251900" y="195486"/>
              <a:ext cx="887938" cy="585582"/>
              <a:chOff x="562441" y="531294"/>
              <a:chExt cx="2322326" cy="1531540"/>
            </a:xfrm>
          </p:grpSpPr>
          <p:sp>
            <p:nvSpPr>
              <p:cNvPr id="61" name="圆角矩形 60"/>
              <p:cNvSpPr/>
              <p:nvPr/>
            </p:nvSpPr>
            <p:spPr>
              <a:xfrm rot="2700000">
                <a:off x="613474" y="711955"/>
                <a:ext cx="704611" cy="704611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2" name="圆角矩形 61"/>
              <p:cNvSpPr/>
              <p:nvPr/>
            </p:nvSpPr>
            <p:spPr>
              <a:xfrm rot="2700000">
                <a:off x="1043261" y="555179"/>
                <a:ext cx="1041378" cy="1041378"/>
              </a:xfrm>
              <a:prstGeom prst="roundRect">
                <a:avLst>
                  <a:gd name="adj" fmla="val 481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3" name="圆角矩形 62"/>
              <p:cNvSpPr/>
              <p:nvPr/>
            </p:nvSpPr>
            <p:spPr>
              <a:xfrm rot="2700000">
                <a:off x="2386142" y="531294"/>
                <a:ext cx="498625" cy="498625"/>
              </a:xfrm>
              <a:prstGeom prst="roundRect">
                <a:avLst>
                  <a:gd name="adj" fmla="val 481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4" name="圆角矩形 63"/>
              <p:cNvSpPr/>
              <p:nvPr/>
            </p:nvSpPr>
            <p:spPr>
              <a:xfrm rot="2700000">
                <a:off x="2149679" y="1381541"/>
                <a:ext cx="432486" cy="432486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5" name="圆角矩形 64"/>
              <p:cNvSpPr/>
              <p:nvPr/>
            </p:nvSpPr>
            <p:spPr>
              <a:xfrm rot="2700000">
                <a:off x="562441" y="1843807"/>
                <a:ext cx="219027" cy="219027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6" name="文本框 4"/>
              <p:cNvSpPr txBox="1"/>
              <p:nvPr/>
            </p:nvSpPr>
            <p:spPr>
              <a:xfrm>
                <a:off x="944543" y="617339"/>
                <a:ext cx="1229245" cy="965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03</a:t>
                </a:r>
                <a:endParaRPr kumimoji="0" lang="zh-CN" altLang="en-US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FFE59DE-7C7D-4182-AF8F-298F255971D2}"/>
              </a:ext>
            </a:extLst>
          </p:cNvPr>
          <p:cNvGraphicFramePr/>
          <p:nvPr/>
        </p:nvGraphicFramePr>
        <p:xfrm>
          <a:off x="467544" y="739722"/>
          <a:ext cx="8568952" cy="4281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8847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15616" y="0"/>
            <a:ext cx="8028384" cy="2571750"/>
          </a:xfrm>
          <a:custGeom>
            <a:avLst/>
            <a:gdLst>
              <a:gd name="connsiteX0" fmla="*/ 0 w 8028384"/>
              <a:gd name="connsiteY0" fmla="*/ 0 h 2571750"/>
              <a:gd name="connsiteX1" fmla="*/ 8028384 w 8028384"/>
              <a:gd name="connsiteY1" fmla="*/ 0 h 2571750"/>
              <a:gd name="connsiteX2" fmla="*/ 8028384 w 8028384"/>
              <a:gd name="connsiteY2" fmla="*/ 2571750 h 2571750"/>
              <a:gd name="connsiteX3" fmla="*/ 0 w 8028384"/>
              <a:gd name="connsiteY3" fmla="*/ 2571750 h 2571750"/>
              <a:gd name="connsiteX4" fmla="*/ 0 w 8028384"/>
              <a:gd name="connsiteY4" fmla="*/ 0 h 2571750"/>
              <a:gd name="connsiteX0" fmla="*/ 0 w 8028384"/>
              <a:gd name="connsiteY0" fmla="*/ 0 h 2571750"/>
              <a:gd name="connsiteX1" fmla="*/ 8028384 w 8028384"/>
              <a:gd name="connsiteY1" fmla="*/ 0 h 2571750"/>
              <a:gd name="connsiteX2" fmla="*/ 8028384 w 8028384"/>
              <a:gd name="connsiteY2" fmla="*/ 2571750 h 2571750"/>
              <a:gd name="connsiteX3" fmla="*/ 2445165 w 8028384"/>
              <a:gd name="connsiteY3" fmla="*/ 2571078 h 2571750"/>
              <a:gd name="connsiteX4" fmla="*/ 0 w 8028384"/>
              <a:gd name="connsiteY4" fmla="*/ 2571750 h 2571750"/>
              <a:gd name="connsiteX5" fmla="*/ 0 w 8028384"/>
              <a:gd name="connsiteY5" fmla="*/ 0 h 2571750"/>
              <a:gd name="connsiteX0" fmla="*/ 0 w 8028384"/>
              <a:gd name="connsiteY0" fmla="*/ 0 h 2571750"/>
              <a:gd name="connsiteX1" fmla="*/ 8028384 w 8028384"/>
              <a:gd name="connsiteY1" fmla="*/ 0 h 2571750"/>
              <a:gd name="connsiteX2" fmla="*/ 8028384 w 8028384"/>
              <a:gd name="connsiteY2" fmla="*/ 2571750 h 2571750"/>
              <a:gd name="connsiteX3" fmla="*/ 2445165 w 8028384"/>
              <a:gd name="connsiteY3" fmla="*/ 2571078 h 2571750"/>
              <a:gd name="connsiteX4" fmla="*/ 0 w 8028384"/>
              <a:gd name="connsiteY4" fmla="*/ 0 h 257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8384" h="2571750">
                <a:moveTo>
                  <a:pt x="0" y="0"/>
                </a:moveTo>
                <a:lnTo>
                  <a:pt x="8028384" y="0"/>
                </a:lnTo>
                <a:lnTo>
                  <a:pt x="8028384" y="2571750"/>
                </a:lnTo>
                <a:lnTo>
                  <a:pt x="2445165" y="2571078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59598" b="-49380"/>
            </a:stretch>
          </a:blipFill>
          <a:ln>
            <a:noFill/>
          </a:ln>
          <a:effectLst>
            <a:outerShdw blurRad="254000" dist="635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-1313377" y="1313377"/>
            <a:ext cx="5143500" cy="2516746"/>
          </a:xfrm>
          <a:prstGeom prst="triangle">
            <a:avLst/>
          </a:prstGeom>
          <a:solidFill>
            <a:srgbClr val="376092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203848" y="2886690"/>
            <a:ext cx="4174861" cy="561692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defTabSz="913765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Additional Findings</a:t>
            </a:r>
            <a:endParaRPr lang="zh-CN" altLang="en-US" sz="3200" b="1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矩形 3"/>
          <p:cNvSpPr/>
          <p:nvPr/>
        </p:nvSpPr>
        <p:spPr>
          <a:xfrm>
            <a:off x="1115616" y="0"/>
            <a:ext cx="8028384" cy="2571750"/>
          </a:xfrm>
          <a:custGeom>
            <a:avLst/>
            <a:gdLst>
              <a:gd name="connsiteX0" fmla="*/ 0 w 8028384"/>
              <a:gd name="connsiteY0" fmla="*/ 0 h 2571750"/>
              <a:gd name="connsiteX1" fmla="*/ 8028384 w 8028384"/>
              <a:gd name="connsiteY1" fmla="*/ 0 h 2571750"/>
              <a:gd name="connsiteX2" fmla="*/ 8028384 w 8028384"/>
              <a:gd name="connsiteY2" fmla="*/ 2571750 h 2571750"/>
              <a:gd name="connsiteX3" fmla="*/ 0 w 8028384"/>
              <a:gd name="connsiteY3" fmla="*/ 2571750 h 2571750"/>
              <a:gd name="connsiteX4" fmla="*/ 0 w 8028384"/>
              <a:gd name="connsiteY4" fmla="*/ 0 h 2571750"/>
              <a:gd name="connsiteX0" fmla="*/ 0 w 8028384"/>
              <a:gd name="connsiteY0" fmla="*/ 0 h 2571750"/>
              <a:gd name="connsiteX1" fmla="*/ 8028384 w 8028384"/>
              <a:gd name="connsiteY1" fmla="*/ 0 h 2571750"/>
              <a:gd name="connsiteX2" fmla="*/ 8028384 w 8028384"/>
              <a:gd name="connsiteY2" fmla="*/ 2571750 h 2571750"/>
              <a:gd name="connsiteX3" fmla="*/ 2445165 w 8028384"/>
              <a:gd name="connsiteY3" fmla="*/ 2571078 h 2571750"/>
              <a:gd name="connsiteX4" fmla="*/ 0 w 8028384"/>
              <a:gd name="connsiteY4" fmla="*/ 2571750 h 2571750"/>
              <a:gd name="connsiteX5" fmla="*/ 0 w 8028384"/>
              <a:gd name="connsiteY5" fmla="*/ 0 h 2571750"/>
              <a:gd name="connsiteX0" fmla="*/ 0 w 8028384"/>
              <a:gd name="connsiteY0" fmla="*/ 0 h 2571750"/>
              <a:gd name="connsiteX1" fmla="*/ 8028384 w 8028384"/>
              <a:gd name="connsiteY1" fmla="*/ 0 h 2571750"/>
              <a:gd name="connsiteX2" fmla="*/ 8028384 w 8028384"/>
              <a:gd name="connsiteY2" fmla="*/ 2571750 h 2571750"/>
              <a:gd name="connsiteX3" fmla="*/ 2445165 w 8028384"/>
              <a:gd name="connsiteY3" fmla="*/ 2571078 h 2571750"/>
              <a:gd name="connsiteX4" fmla="*/ 0 w 8028384"/>
              <a:gd name="connsiteY4" fmla="*/ 0 h 257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8384" h="2571750">
                <a:moveTo>
                  <a:pt x="0" y="0"/>
                </a:moveTo>
                <a:lnTo>
                  <a:pt x="8028384" y="0"/>
                </a:lnTo>
                <a:lnTo>
                  <a:pt x="8028384" y="2571750"/>
                </a:lnTo>
                <a:lnTo>
                  <a:pt x="2445165" y="2571078"/>
                </a:lnTo>
                <a:lnTo>
                  <a:pt x="0" y="0"/>
                </a:lnTo>
                <a:close/>
              </a:path>
            </a:pathLst>
          </a:custGeom>
          <a:solidFill>
            <a:srgbClr val="376092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57249" y="1946807"/>
            <a:ext cx="1164421" cy="992579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defTabSz="913765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b="1" kern="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04</a:t>
            </a:r>
            <a:endParaRPr lang="zh-CN" altLang="en-US" sz="6000" b="1" kern="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57249" y="2894479"/>
            <a:ext cx="1329531" cy="315471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defTabSz="913765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PART FOUR</a:t>
            </a:r>
            <a:endParaRPr lang="zh-CN" altLang="en-US" sz="16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9181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50"/>
                            </p:stCondLst>
                            <p:childTnLst>
                              <p:par>
                                <p:cTn id="2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21" grpId="0"/>
      <p:bldP spid="24" grpId="0" animBg="1"/>
      <p:bldP spid="25" grpId="0"/>
      <p:bldP spid="3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251900" y="195486"/>
            <a:ext cx="8568572" cy="585582"/>
            <a:chOff x="251900" y="195486"/>
            <a:chExt cx="8568572" cy="585582"/>
          </a:xfrm>
        </p:grpSpPr>
        <p:cxnSp>
          <p:nvCxnSpPr>
            <p:cNvPr id="38" name="直接连接符 37"/>
            <p:cNvCxnSpPr/>
            <p:nvPr/>
          </p:nvCxnSpPr>
          <p:spPr>
            <a:xfrm flipH="1">
              <a:off x="1208857" y="684095"/>
              <a:ext cx="7611615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 38"/>
            <p:cNvSpPr/>
            <p:nvPr/>
          </p:nvSpPr>
          <p:spPr>
            <a:xfrm>
              <a:off x="1331640" y="255120"/>
              <a:ext cx="202331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765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The Basic Idea</a:t>
              </a:r>
              <a:endParaRPr lang="zh-CN" altLang="en-US" sz="2000" b="1" kern="0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251900" y="195486"/>
              <a:ext cx="887938" cy="585582"/>
              <a:chOff x="562441" y="531294"/>
              <a:chExt cx="2322326" cy="1531540"/>
            </a:xfrm>
          </p:grpSpPr>
          <p:sp>
            <p:nvSpPr>
              <p:cNvPr id="42" name="圆角矩形 41"/>
              <p:cNvSpPr/>
              <p:nvPr/>
            </p:nvSpPr>
            <p:spPr>
              <a:xfrm rot="2700000">
                <a:off x="613474" y="711955"/>
                <a:ext cx="704611" cy="704611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3" name="圆角矩形 42"/>
              <p:cNvSpPr/>
              <p:nvPr/>
            </p:nvSpPr>
            <p:spPr>
              <a:xfrm rot="2700000">
                <a:off x="1043261" y="555179"/>
                <a:ext cx="1041378" cy="1041378"/>
              </a:xfrm>
              <a:prstGeom prst="roundRect">
                <a:avLst>
                  <a:gd name="adj" fmla="val 481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4" name="圆角矩形 43"/>
              <p:cNvSpPr/>
              <p:nvPr/>
            </p:nvSpPr>
            <p:spPr>
              <a:xfrm rot="2700000">
                <a:off x="2386142" y="531294"/>
                <a:ext cx="498625" cy="498625"/>
              </a:xfrm>
              <a:prstGeom prst="roundRect">
                <a:avLst>
                  <a:gd name="adj" fmla="val 481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5" name="圆角矩形 44"/>
              <p:cNvSpPr/>
              <p:nvPr/>
            </p:nvSpPr>
            <p:spPr>
              <a:xfrm rot="2700000">
                <a:off x="2149679" y="1381541"/>
                <a:ext cx="432486" cy="432486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6" name="圆角矩形 45"/>
              <p:cNvSpPr/>
              <p:nvPr/>
            </p:nvSpPr>
            <p:spPr>
              <a:xfrm rot="2700000">
                <a:off x="562441" y="1843807"/>
                <a:ext cx="219027" cy="219027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7" name="文本框 4"/>
              <p:cNvSpPr txBox="1"/>
              <p:nvPr/>
            </p:nvSpPr>
            <p:spPr>
              <a:xfrm>
                <a:off x="944543" y="617339"/>
                <a:ext cx="1229245" cy="965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04</a:t>
                </a:r>
                <a:endParaRPr kumimoji="0" lang="zh-CN" altLang="en-US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6523527-77A1-4C29-81C1-934FCE6DA1A9}"/>
              </a:ext>
            </a:extLst>
          </p:cNvPr>
          <p:cNvSpPr txBox="1"/>
          <p:nvPr/>
        </p:nvSpPr>
        <p:spPr>
          <a:xfrm>
            <a:off x="1321140" y="1863864"/>
            <a:ext cx="650172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Empirical view of variables that have an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impact on interest rate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from the fund supplier side, which are banks, and the fund demander side, which are borrowers.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The results from the analysis are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not comparable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because one is based on the bank-level, and the another is based on the individual-level.</a:t>
            </a:r>
          </a:p>
        </p:txBody>
      </p:sp>
    </p:spTree>
    <p:extLst>
      <p:ext uri="{BB962C8B-B14F-4D97-AF65-F5344CB8AC3E}">
        <p14:creationId xmlns:p14="http://schemas.microsoft.com/office/powerpoint/2010/main" val="1145420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E048948F-6357-4429-B216-5813B6710E25}"/>
              </a:ext>
            </a:extLst>
          </p:cNvPr>
          <p:cNvGrpSpPr/>
          <p:nvPr/>
        </p:nvGrpSpPr>
        <p:grpSpPr>
          <a:xfrm>
            <a:off x="251520" y="2643758"/>
            <a:ext cx="699096" cy="819224"/>
            <a:chOff x="3060478" y="2286376"/>
            <a:chExt cx="1756254" cy="2233118"/>
          </a:xfrm>
          <a:solidFill>
            <a:srgbClr val="376092"/>
          </a:solidFill>
          <a:effectLst>
            <a:outerShdw blurRad="2540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" name="ExtraShape">
              <a:extLst>
                <a:ext uri="{FF2B5EF4-FFF2-40B4-BE49-F238E27FC236}">
                  <a16:creationId xmlns:a16="http://schemas.microsoft.com/office/drawing/2014/main" id="{3B7880F1-DC3B-4D49-8887-E897B09BE95B}"/>
                </a:ext>
              </a:extLst>
            </p:cNvPr>
            <p:cNvSpPr/>
            <p:nvPr/>
          </p:nvSpPr>
          <p:spPr>
            <a:xfrm flipH="1">
              <a:off x="3695215" y="4036227"/>
              <a:ext cx="760395" cy="4832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3692" y="43693"/>
                  </a:moveTo>
                  <a:lnTo>
                    <a:pt x="22701" y="43787"/>
                  </a:lnTo>
                  <a:lnTo>
                    <a:pt x="21774" y="44038"/>
                  </a:lnTo>
                  <a:lnTo>
                    <a:pt x="20930" y="44509"/>
                  </a:lnTo>
                  <a:lnTo>
                    <a:pt x="20129" y="45043"/>
                  </a:lnTo>
                  <a:lnTo>
                    <a:pt x="19371" y="45796"/>
                  </a:lnTo>
                  <a:lnTo>
                    <a:pt x="18717" y="46643"/>
                  </a:lnTo>
                  <a:lnTo>
                    <a:pt x="18106" y="47617"/>
                  </a:lnTo>
                  <a:lnTo>
                    <a:pt x="17537" y="48684"/>
                  </a:lnTo>
                  <a:lnTo>
                    <a:pt x="17052" y="49877"/>
                  </a:lnTo>
                  <a:lnTo>
                    <a:pt x="16673" y="51132"/>
                  </a:lnTo>
                  <a:lnTo>
                    <a:pt x="16314" y="52450"/>
                  </a:lnTo>
                  <a:lnTo>
                    <a:pt x="15998" y="53832"/>
                  </a:lnTo>
                  <a:lnTo>
                    <a:pt x="15787" y="55244"/>
                  </a:lnTo>
                  <a:lnTo>
                    <a:pt x="15619" y="56688"/>
                  </a:lnTo>
                  <a:lnTo>
                    <a:pt x="15534" y="58195"/>
                  </a:lnTo>
                  <a:lnTo>
                    <a:pt x="15492" y="59670"/>
                  </a:lnTo>
                  <a:lnTo>
                    <a:pt x="15534" y="61177"/>
                  </a:lnTo>
                  <a:lnTo>
                    <a:pt x="15619" y="62652"/>
                  </a:lnTo>
                  <a:lnTo>
                    <a:pt x="15787" y="64127"/>
                  </a:lnTo>
                  <a:lnTo>
                    <a:pt x="15998" y="65540"/>
                  </a:lnTo>
                  <a:lnTo>
                    <a:pt x="16314" y="66921"/>
                  </a:lnTo>
                  <a:lnTo>
                    <a:pt x="16673" y="68239"/>
                  </a:lnTo>
                  <a:lnTo>
                    <a:pt x="17052" y="69495"/>
                  </a:lnTo>
                  <a:lnTo>
                    <a:pt x="17537" y="70656"/>
                  </a:lnTo>
                  <a:lnTo>
                    <a:pt x="18106" y="71723"/>
                  </a:lnTo>
                  <a:lnTo>
                    <a:pt x="18717" y="72696"/>
                  </a:lnTo>
                  <a:lnTo>
                    <a:pt x="19371" y="73544"/>
                  </a:lnTo>
                  <a:lnTo>
                    <a:pt x="20129" y="74266"/>
                  </a:lnTo>
                  <a:lnTo>
                    <a:pt x="20930" y="74862"/>
                  </a:lnTo>
                  <a:lnTo>
                    <a:pt x="21774" y="75302"/>
                  </a:lnTo>
                  <a:lnTo>
                    <a:pt x="22701" y="75553"/>
                  </a:lnTo>
                  <a:lnTo>
                    <a:pt x="23692" y="75647"/>
                  </a:lnTo>
                  <a:lnTo>
                    <a:pt x="96265" y="75647"/>
                  </a:lnTo>
                  <a:lnTo>
                    <a:pt x="97256" y="75553"/>
                  </a:lnTo>
                  <a:lnTo>
                    <a:pt x="98183" y="75302"/>
                  </a:lnTo>
                  <a:lnTo>
                    <a:pt x="99047" y="74862"/>
                  </a:lnTo>
                  <a:lnTo>
                    <a:pt x="99848" y="74266"/>
                  </a:lnTo>
                  <a:lnTo>
                    <a:pt x="100586" y="73544"/>
                  </a:lnTo>
                  <a:lnTo>
                    <a:pt x="101261" y="72696"/>
                  </a:lnTo>
                  <a:lnTo>
                    <a:pt x="101893" y="71723"/>
                  </a:lnTo>
                  <a:lnTo>
                    <a:pt x="102420" y="70656"/>
                  </a:lnTo>
                  <a:lnTo>
                    <a:pt x="102905" y="69495"/>
                  </a:lnTo>
                  <a:lnTo>
                    <a:pt x="103326" y="68239"/>
                  </a:lnTo>
                  <a:lnTo>
                    <a:pt x="103664" y="66921"/>
                  </a:lnTo>
                  <a:lnTo>
                    <a:pt x="103959" y="65540"/>
                  </a:lnTo>
                  <a:lnTo>
                    <a:pt x="104191" y="64127"/>
                  </a:lnTo>
                  <a:lnTo>
                    <a:pt x="104359" y="62652"/>
                  </a:lnTo>
                  <a:lnTo>
                    <a:pt x="104444" y="61177"/>
                  </a:lnTo>
                  <a:lnTo>
                    <a:pt x="104465" y="59670"/>
                  </a:lnTo>
                  <a:lnTo>
                    <a:pt x="104444" y="58195"/>
                  </a:lnTo>
                  <a:lnTo>
                    <a:pt x="104359" y="56688"/>
                  </a:lnTo>
                  <a:lnTo>
                    <a:pt x="104191" y="55244"/>
                  </a:lnTo>
                  <a:lnTo>
                    <a:pt x="103959" y="53832"/>
                  </a:lnTo>
                  <a:lnTo>
                    <a:pt x="103664" y="52450"/>
                  </a:lnTo>
                  <a:lnTo>
                    <a:pt x="103326" y="51132"/>
                  </a:lnTo>
                  <a:lnTo>
                    <a:pt x="102905" y="49877"/>
                  </a:lnTo>
                  <a:lnTo>
                    <a:pt x="102420" y="48684"/>
                  </a:lnTo>
                  <a:lnTo>
                    <a:pt x="101872" y="47617"/>
                  </a:lnTo>
                  <a:lnTo>
                    <a:pt x="101261" y="46643"/>
                  </a:lnTo>
                  <a:lnTo>
                    <a:pt x="100586" y="45796"/>
                  </a:lnTo>
                  <a:lnTo>
                    <a:pt x="99848" y="45043"/>
                  </a:lnTo>
                  <a:lnTo>
                    <a:pt x="99047" y="44509"/>
                  </a:lnTo>
                  <a:lnTo>
                    <a:pt x="98183" y="44038"/>
                  </a:lnTo>
                  <a:lnTo>
                    <a:pt x="97256" y="43787"/>
                  </a:lnTo>
                  <a:lnTo>
                    <a:pt x="96265" y="43693"/>
                  </a:lnTo>
                  <a:lnTo>
                    <a:pt x="23692" y="43693"/>
                  </a:lnTo>
                  <a:close/>
                  <a:moveTo>
                    <a:pt x="10223" y="0"/>
                  </a:moveTo>
                  <a:lnTo>
                    <a:pt x="8979" y="94"/>
                  </a:lnTo>
                  <a:lnTo>
                    <a:pt x="7841" y="376"/>
                  </a:lnTo>
                  <a:lnTo>
                    <a:pt x="6766" y="816"/>
                  </a:lnTo>
                  <a:lnTo>
                    <a:pt x="5754" y="1381"/>
                  </a:lnTo>
                  <a:lnTo>
                    <a:pt x="4826" y="2103"/>
                  </a:lnTo>
                  <a:lnTo>
                    <a:pt x="3983" y="2950"/>
                  </a:lnTo>
                  <a:lnTo>
                    <a:pt x="3225" y="3923"/>
                  </a:lnTo>
                  <a:lnTo>
                    <a:pt x="2550" y="4990"/>
                  </a:lnTo>
                  <a:lnTo>
                    <a:pt x="1960" y="6152"/>
                  </a:lnTo>
                  <a:lnTo>
                    <a:pt x="1433" y="7439"/>
                  </a:lnTo>
                  <a:lnTo>
                    <a:pt x="990" y="8757"/>
                  </a:lnTo>
                  <a:lnTo>
                    <a:pt x="632" y="10107"/>
                  </a:lnTo>
                  <a:lnTo>
                    <a:pt x="337" y="11551"/>
                  </a:lnTo>
                  <a:lnTo>
                    <a:pt x="147" y="12995"/>
                  </a:lnTo>
                  <a:lnTo>
                    <a:pt x="42" y="14501"/>
                  </a:lnTo>
                  <a:lnTo>
                    <a:pt x="0" y="15976"/>
                  </a:lnTo>
                  <a:lnTo>
                    <a:pt x="42" y="17483"/>
                  </a:lnTo>
                  <a:lnTo>
                    <a:pt x="147" y="18958"/>
                  </a:lnTo>
                  <a:lnTo>
                    <a:pt x="337" y="20434"/>
                  </a:lnTo>
                  <a:lnTo>
                    <a:pt x="632" y="21846"/>
                  </a:lnTo>
                  <a:lnTo>
                    <a:pt x="990" y="23227"/>
                  </a:lnTo>
                  <a:lnTo>
                    <a:pt x="1433" y="24546"/>
                  </a:lnTo>
                  <a:lnTo>
                    <a:pt x="1960" y="25801"/>
                  </a:lnTo>
                  <a:lnTo>
                    <a:pt x="2550" y="26963"/>
                  </a:lnTo>
                  <a:lnTo>
                    <a:pt x="3225" y="28030"/>
                  </a:lnTo>
                  <a:lnTo>
                    <a:pt x="3983" y="29003"/>
                  </a:lnTo>
                  <a:lnTo>
                    <a:pt x="4826" y="29850"/>
                  </a:lnTo>
                  <a:lnTo>
                    <a:pt x="5754" y="30572"/>
                  </a:lnTo>
                  <a:lnTo>
                    <a:pt x="6766" y="31169"/>
                  </a:lnTo>
                  <a:lnTo>
                    <a:pt x="7841" y="31577"/>
                  </a:lnTo>
                  <a:lnTo>
                    <a:pt x="8979" y="31859"/>
                  </a:lnTo>
                  <a:lnTo>
                    <a:pt x="10223" y="31953"/>
                  </a:lnTo>
                  <a:lnTo>
                    <a:pt x="109734" y="31953"/>
                  </a:lnTo>
                  <a:lnTo>
                    <a:pt x="110978" y="31859"/>
                  </a:lnTo>
                  <a:lnTo>
                    <a:pt x="112137" y="31577"/>
                  </a:lnTo>
                  <a:lnTo>
                    <a:pt x="113233" y="31169"/>
                  </a:lnTo>
                  <a:lnTo>
                    <a:pt x="114224" y="30572"/>
                  </a:lnTo>
                  <a:lnTo>
                    <a:pt x="115151" y="29850"/>
                  </a:lnTo>
                  <a:lnTo>
                    <a:pt x="115974" y="29003"/>
                  </a:lnTo>
                  <a:lnTo>
                    <a:pt x="116753" y="28030"/>
                  </a:lnTo>
                  <a:lnTo>
                    <a:pt x="117407" y="26963"/>
                  </a:lnTo>
                  <a:lnTo>
                    <a:pt x="118039" y="25801"/>
                  </a:lnTo>
                  <a:lnTo>
                    <a:pt x="118545" y="24546"/>
                  </a:lnTo>
                  <a:lnTo>
                    <a:pt x="118988" y="23227"/>
                  </a:lnTo>
                  <a:lnTo>
                    <a:pt x="119346" y="21846"/>
                  </a:lnTo>
                  <a:lnTo>
                    <a:pt x="119620" y="20434"/>
                  </a:lnTo>
                  <a:lnTo>
                    <a:pt x="119810" y="18958"/>
                  </a:lnTo>
                  <a:lnTo>
                    <a:pt x="119957" y="17483"/>
                  </a:lnTo>
                  <a:lnTo>
                    <a:pt x="120000" y="15976"/>
                  </a:lnTo>
                  <a:lnTo>
                    <a:pt x="119957" y="14501"/>
                  </a:lnTo>
                  <a:lnTo>
                    <a:pt x="119810" y="12995"/>
                  </a:lnTo>
                  <a:lnTo>
                    <a:pt x="119620" y="11551"/>
                  </a:lnTo>
                  <a:lnTo>
                    <a:pt x="119346" y="10107"/>
                  </a:lnTo>
                  <a:lnTo>
                    <a:pt x="118988" y="8757"/>
                  </a:lnTo>
                  <a:lnTo>
                    <a:pt x="118545" y="7439"/>
                  </a:lnTo>
                  <a:lnTo>
                    <a:pt x="118039" y="6152"/>
                  </a:lnTo>
                  <a:lnTo>
                    <a:pt x="117428" y="4990"/>
                  </a:lnTo>
                  <a:lnTo>
                    <a:pt x="116753" y="3923"/>
                  </a:lnTo>
                  <a:lnTo>
                    <a:pt x="115974" y="2950"/>
                  </a:lnTo>
                  <a:lnTo>
                    <a:pt x="115151" y="2103"/>
                  </a:lnTo>
                  <a:lnTo>
                    <a:pt x="114224" y="1381"/>
                  </a:lnTo>
                  <a:lnTo>
                    <a:pt x="113233" y="816"/>
                  </a:lnTo>
                  <a:lnTo>
                    <a:pt x="112137" y="376"/>
                  </a:lnTo>
                  <a:lnTo>
                    <a:pt x="110978" y="94"/>
                  </a:lnTo>
                  <a:lnTo>
                    <a:pt x="109734" y="0"/>
                  </a:lnTo>
                  <a:lnTo>
                    <a:pt x="10223" y="0"/>
                  </a:lnTo>
                  <a:close/>
                  <a:moveTo>
                    <a:pt x="27992" y="87010"/>
                  </a:moveTo>
                  <a:lnTo>
                    <a:pt x="29594" y="90054"/>
                  </a:lnTo>
                  <a:lnTo>
                    <a:pt x="31217" y="93068"/>
                  </a:lnTo>
                  <a:lnTo>
                    <a:pt x="32039" y="94606"/>
                  </a:lnTo>
                  <a:lnTo>
                    <a:pt x="32882" y="96081"/>
                  </a:lnTo>
                  <a:lnTo>
                    <a:pt x="33704" y="97588"/>
                  </a:lnTo>
                  <a:lnTo>
                    <a:pt x="34568" y="99032"/>
                  </a:lnTo>
                  <a:lnTo>
                    <a:pt x="35432" y="100444"/>
                  </a:lnTo>
                  <a:lnTo>
                    <a:pt x="36318" y="101888"/>
                  </a:lnTo>
                  <a:lnTo>
                    <a:pt x="37203" y="103238"/>
                  </a:lnTo>
                  <a:lnTo>
                    <a:pt x="38109" y="104588"/>
                  </a:lnTo>
                  <a:lnTo>
                    <a:pt x="39037" y="105906"/>
                  </a:lnTo>
                  <a:lnTo>
                    <a:pt x="39964" y="107193"/>
                  </a:lnTo>
                  <a:lnTo>
                    <a:pt x="40913" y="108417"/>
                  </a:lnTo>
                  <a:lnTo>
                    <a:pt x="41861" y="109610"/>
                  </a:lnTo>
                  <a:lnTo>
                    <a:pt x="42852" y="110740"/>
                  </a:lnTo>
                  <a:lnTo>
                    <a:pt x="43843" y="111838"/>
                  </a:lnTo>
                  <a:lnTo>
                    <a:pt x="44855" y="112874"/>
                  </a:lnTo>
                  <a:lnTo>
                    <a:pt x="45887" y="113847"/>
                  </a:lnTo>
                  <a:lnTo>
                    <a:pt x="46941" y="114758"/>
                  </a:lnTo>
                  <a:lnTo>
                    <a:pt x="48037" y="115636"/>
                  </a:lnTo>
                  <a:lnTo>
                    <a:pt x="49112" y="116390"/>
                  </a:lnTo>
                  <a:lnTo>
                    <a:pt x="50230" y="117112"/>
                  </a:lnTo>
                  <a:lnTo>
                    <a:pt x="51389" y="117771"/>
                  </a:lnTo>
                  <a:lnTo>
                    <a:pt x="52548" y="118336"/>
                  </a:lnTo>
                  <a:lnTo>
                    <a:pt x="53750" y="118869"/>
                  </a:lnTo>
                  <a:lnTo>
                    <a:pt x="54951" y="119246"/>
                  </a:lnTo>
                  <a:lnTo>
                    <a:pt x="56195" y="119591"/>
                  </a:lnTo>
                  <a:lnTo>
                    <a:pt x="57460" y="119780"/>
                  </a:lnTo>
                  <a:lnTo>
                    <a:pt x="58745" y="119968"/>
                  </a:lnTo>
                  <a:lnTo>
                    <a:pt x="60073" y="120000"/>
                  </a:lnTo>
                  <a:lnTo>
                    <a:pt x="61359" y="119968"/>
                  </a:lnTo>
                  <a:lnTo>
                    <a:pt x="62603" y="119811"/>
                  </a:lnTo>
                  <a:lnTo>
                    <a:pt x="63846" y="119623"/>
                  </a:lnTo>
                  <a:lnTo>
                    <a:pt x="65048" y="119309"/>
                  </a:lnTo>
                  <a:lnTo>
                    <a:pt x="66249" y="118932"/>
                  </a:lnTo>
                  <a:lnTo>
                    <a:pt x="67409" y="118461"/>
                  </a:lnTo>
                  <a:lnTo>
                    <a:pt x="68568" y="117959"/>
                  </a:lnTo>
                  <a:lnTo>
                    <a:pt x="69685" y="117331"/>
                  </a:lnTo>
                  <a:lnTo>
                    <a:pt x="70781" y="116672"/>
                  </a:lnTo>
                  <a:lnTo>
                    <a:pt x="71898" y="115919"/>
                  </a:lnTo>
                  <a:lnTo>
                    <a:pt x="72952" y="115103"/>
                  </a:lnTo>
                  <a:lnTo>
                    <a:pt x="74006" y="114255"/>
                  </a:lnTo>
                  <a:lnTo>
                    <a:pt x="75018" y="113314"/>
                  </a:lnTo>
                  <a:lnTo>
                    <a:pt x="76030" y="112309"/>
                  </a:lnTo>
                  <a:lnTo>
                    <a:pt x="77020" y="111273"/>
                  </a:lnTo>
                  <a:lnTo>
                    <a:pt x="78011" y="110175"/>
                  </a:lnTo>
                  <a:lnTo>
                    <a:pt x="78981" y="108982"/>
                  </a:lnTo>
                  <a:lnTo>
                    <a:pt x="79887" y="107789"/>
                  </a:lnTo>
                  <a:lnTo>
                    <a:pt x="80815" y="106534"/>
                  </a:lnTo>
                  <a:lnTo>
                    <a:pt x="81721" y="105247"/>
                  </a:lnTo>
                  <a:lnTo>
                    <a:pt x="82606" y="103897"/>
                  </a:lnTo>
                  <a:lnTo>
                    <a:pt x="83492" y="102516"/>
                  </a:lnTo>
                  <a:lnTo>
                    <a:pt x="84356" y="101072"/>
                  </a:lnTo>
                  <a:lnTo>
                    <a:pt x="85199" y="99628"/>
                  </a:lnTo>
                  <a:lnTo>
                    <a:pt x="86000" y="98184"/>
                  </a:lnTo>
                  <a:lnTo>
                    <a:pt x="86822" y="96646"/>
                  </a:lnTo>
                  <a:lnTo>
                    <a:pt x="87623" y="95077"/>
                  </a:lnTo>
                  <a:lnTo>
                    <a:pt x="88382" y="93539"/>
                  </a:lnTo>
                  <a:lnTo>
                    <a:pt x="89162" y="91938"/>
                  </a:lnTo>
                  <a:lnTo>
                    <a:pt x="89920" y="90306"/>
                  </a:lnTo>
                  <a:lnTo>
                    <a:pt x="90637" y="88673"/>
                  </a:lnTo>
                  <a:lnTo>
                    <a:pt x="91375" y="87010"/>
                  </a:lnTo>
                  <a:lnTo>
                    <a:pt x="27992" y="87010"/>
                  </a:lnTo>
                  <a:close/>
                </a:path>
              </a:pathLst>
            </a:custGeom>
            <a:grpFill/>
            <a:ln w="38100">
              <a:noFill/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sz="135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" name="ExtraShape">
              <a:extLst>
                <a:ext uri="{FF2B5EF4-FFF2-40B4-BE49-F238E27FC236}">
                  <a16:creationId xmlns:a16="http://schemas.microsoft.com/office/drawing/2014/main" id="{6DEDFBFA-DC5E-4EAC-8CFF-608E820E8BA9}"/>
                </a:ext>
              </a:extLst>
            </p:cNvPr>
            <p:cNvSpPr/>
            <p:nvPr/>
          </p:nvSpPr>
          <p:spPr>
            <a:xfrm flipH="1">
              <a:off x="3060478" y="2286376"/>
              <a:ext cx="1419031" cy="170471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5873" y="6879"/>
                  </a:moveTo>
                  <a:lnTo>
                    <a:pt x="99915" y="10234"/>
                  </a:lnTo>
                  <a:lnTo>
                    <a:pt x="0" y="93310"/>
                  </a:lnTo>
                  <a:lnTo>
                    <a:pt x="0" y="119822"/>
                  </a:lnTo>
                  <a:lnTo>
                    <a:pt x="293" y="119857"/>
                  </a:lnTo>
                  <a:lnTo>
                    <a:pt x="541" y="119884"/>
                  </a:lnTo>
                  <a:lnTo>
                    <a:pt x="779" y="119911"/>
                  </a:lnTo>
                  <a:lnTo>
                    <a:pt x="1027" y="119928"/>
                  </a:lnTo>
                  <a:lnTo>
                    <a:pt x="1320" y="119955"/>
                  </a:lnTo>
                  <a:lnTo>
                    <a:pt x="1716" y="119964"/>
                  </a:lnTo>
                  <a:lnTo>
                    <a:pt x="2224" y="119973"/>
                  </a:lnTo>
                  <a:lnTo>
                    <a:pt x="2890" y="119982"/>
                  </a:lnTo>
                  <a:lnTo>
                    <a:pt x="3748" y="119991"/>
                  </a:lnTo>
                  <a:lnTo>
                    <a:pt x="4832" y="120000"/>
                  </a:lnTo>
                  <a:lnTo>
                    <a:pt x="6175" y="120000"/>
                  </a:lnTo>
                  <a:lnTo>
                    <a:pt x="7823" y="120000"/>
                  </a:lnTo>
                  <a:lnTo>
                    <a:pt x="9799" y="120000"/>
                  </a:lnTo>
                  <a:lnTo>
                    <a:pt x="12136" y="120000"/>
                  </a:lnTo>
                  <a:lnTo>
                    <a:pt x="14857" y="120000"/>
                  </a:lnTo>
                  <a:lnTo>
                    <a:pt x="18041" y="120000"/>
                  </a:lnTo>
                  <a:lnTo>
                    <a:pt x="18650" y="119982"/>
                  </a:lnTo>
                  <a:lnTo>
                    <a:pt x="19237" y="119902"/>
                  </a:lnTo>
                  <a:lnTo>
                    <a:pt x="19779" y="119795"/>
                  </a:lnTo>
                  <a:lnTo>
                    <a:pt x="20276" y="119635"/>
                  </a:lnTo>
                  <a:lnTo>
                    <a:pt x="20728" y="119448"/>
                  </a:lnTo>
                  <a:lnTo>
                    <a:pt x="21157" y="119225"/>
                  </a:lnTo>
                  <a:lnTo>
                    <a:pt x="21541" y="118967"/>
                  </a:lnTo>
                  <a:lnTo>
                    <a:pt x="21879" y="118682"/>
                  </a:lnTo>
                  <a:lnTo>
                    <a:pt x="22173" y="118380"/>
                  </a:lnTo>
                  <a:lnTo>
                    <a:pt x="22432" y="118051"/>
                  </a:lnTo>
                  <a:lnTo>
                    <a:pt x="22658" y="117703"/>
                  </a:lnTo>
                  <a:lnTo>
                    <a:pt x="22839" y="117339"/>
                  </a:lnTo>
                  <a:lnTo>
                    <a:pt x="22974" y="116965"/>
                  </a:lnTo>
                  <a:lnTo>
                    <a:pt x="23087" y="116573"/>
                  </a:lnTo>
                  <a:lnTo>
                    <a:pt x="23144" y="116191"/>
                  </a:lnTo>
                  <a:lnTo>
                    <a:pt x="23166" y="115790"/>
                  </a:lnTo>
                  <a:lnTo>
                    <a:pt x="23144" y="115390"/>
                  </a:lnTo>
                  <a:lnTo>
                    <a:pt x="23087" y="115007"/>
                  </a:lnTo>
                  <a:lnTo>
                    <a:pt x="22986" y="114615"/>
                  </a:lnTo>
                  <a:lnTo>
                    <a:pt x="22850" y="114242"/>
                  </a:lnTo>
                  <a:lnTo>
                    <a:pt x="22670" y="113877"/>
                  </a:lnTo>
                  <a:lnTo>
                    <a:pt x="22444" y="113539"/>
                  </a:lnTo>
                  <a:lnTo>
                    <a:pt x="22184" y="113200"/>
                  </a:lnTo>
                  <a:lnTo>
                    <a:pt x="21891" y="112898"/>
                  </a:lnTo>
                  <a:lnTo>
                    <a:pt x="21552" y="112613"/>
                  </a:lnTo>
                  <a:lnTo>
                    <a:pt x="21168" y="112355"/>
                  </a:lnTo>
                  <a:lnTo>
                    <a:pt x="20750" y="112132"/>
                  </a:lnTo>
                  <a:lnTo>
                    <a:pt x="20287" y="111946"/>
                  </a:lnTo>
                  <a:lnTo>
                    <a:pt x="19791" y="111785"/>
                  </a:lnTo>
                  <a:lnTo>
                    <a:pt x="19249" y="111679"/>
                  </a:lnTo>
                  <a:lnTo>
                    <a:pt x="18650" y="111598"/>
                  </a:lnTo>
                  <a:lnTo>
                    <a:pt x="18041" y="111581"/>
                  </a:lnTo>
                  <a:lnTo>
                    <a:pt x="10251" y="111581"/>
                  </a:lnTo>
                  <a:lnTo>
                    <a:pt x="10251" y="96843"/>
                  </a:lnTo>
                  <a:lnTo>
                    <a:pt x="79367" y="39388"/>
                  </a:lnTo>
                  <a:lnTo>
                    <a:pt x="79819" y="40572"/>
                  </a:lnTo>
                  <a:lnTo>
                    <a:pt x="80225" y="41747"/>
                  </a:lnTo>
                  <a:lnTo>
                    <a:pt x="80587" y="42930"/>
                  </a:lnTo>
                  <a:lnTo>
                    <a:pt x="80903" y="44114"/>
                  </a:lnTo>
                  <a:lnTo>
                    <a:pt x="81151" y="45307"/>
                  </a:lnTo>
                  <a:lnTo>
                    <a:pt x="81332" y="46517"/>
                  </a:lnTo>
                  <a:lnTo>
                    <a:pt x="81467" y="47727"/>
                  </a:lnTo>
                  <a:lnTo>
                    <a:pt x="81524" y="48973"/>
                  </a:lnTo>
                  <a:lnTo>
                    <a:pt x="81535" y="50228"/>
                  </a:lnTo>
                  <a:lnTo>
                    <a:pt x="81467" y="51509"/>
                  </a:lnTo>
                  <a:lnTo>
                    <a:pt x="81320" y="52835"/>
                  </a:lnTo>
                  <a:lnTo>
                    <a:pt x="81106" y="54188"/>
                  </a:lnTo>
                  <a:lnTo>
                    <a:pt x="80824" y="55568"/>
                  </a:lnTo>
                  <a:lnTo>
                    <a:pt x="80462" y="57000"/>
                  </a:lnTo>
                  <a:lnTo>
                    <a:pt x="80011" y="58469"/>
                  </a:lnTo>
                  <a:lnTo>
                    <a:pt x="79491" y="59991"/>
                  </a:lnTo>
                  <a:lnTo>
                    <a:pt x="78882" y="61566"/>
                  </a:lnTo>
                  <a:lnTo>
                    <a:pt x="78182" y="63185"/>
                  </a:lnTo>
                  <a:lnTo>
                    <a:pt x="77392" y="64876"/>
                  </a:lnTo>
                  <a:lnTo>
                    <a:pt x="76500" y="66621"/>
                  </a:lnTo>
                  <a:lnTo>
                    <a:pt x="75540" y="68427"/>
                  </a:lnTo>
                  <a:lnTo>
                    <a:pt x="74456" y="70305"/>
                  </a:lnTo>
                  <a:lnTo>
                    <a:pt x="73293" y="72263"/>
                  </a:lnTo>
                  <a:lnTo>
                    <a:pt x="72018" y="74292"/>
                  </a:lnTo>
                  <a:lnTo>
                    <a:pt x="70629" y="76392"/>
                  </a:lnTo>
                  <a:lnTo>
                    <a:pt x="69139" y="78599"/>
                  </a:lnTo>
                  <a:lnTo>
                    <a:pt x="67547" y="80878"/>
                  </a:lnTo>
                  <a:lnTo>
                    <a:pt x="65853" y="83245"/>
                  </a:lnTo>
                  <a:lnTo>
                    <a:pt x="64024" y="85710"/>
                  </a:lnTo>
                  <a:lnTo>
                    <a:pt x="62094" y="88264"/>
                  </a:lnTo>
                  <a:lnTo>
                    <a:pt x="60050" y="90925"/>
                  </a:lnTo>
                  <a:lnTo>
                    <a:pt x="57871" y="93693"/>
                  </a:lnTo>
                  <a:lnTo>
                    <a:pt x="57871" y="111581"/>
                  </a:lnTo>
                  <a:lnTo>
                    <a:pt x="51109" y="111581"/>
                  </a:lnTo>
                  <a:lnTo>
                    <a:pt x="50476" y="111598"/>
                  </a:lnTo>
                  <a:lnTo>
                    <a:pt x="49901" y="111679"/>
                  </a:lnTo>
                  <a:lnTo>
                    <a:pt x="49359" y="111785"/>
                  </a:lnTo>
                  <a:lnTo>
                    <a:pt x="48862" y="111946"/>
                  </a:lnTo>
                  <a:lnTo>
                    <a:pt x="48399" y="112132"/>
                  </a:lnTo>
                  <a:lnTo>
                    <a:pt x="47970" y="112355"/>
                  </a:lnTo>
                  <a:lnTo>
                    <a:pt x="47598" y="112613"/>
                  </a:lnTo>
                  <a:lnTo>
                    <a:pt x="47259" y="112898"/>
                  </a:lnTo>
                  <a:lnTo>
                    <a:pt x="46954" y="113200"/>
                  </a:lnTo>
                  <a:lnTo>
                    <a:pt x="46694" y="113539"/>
                  </a:lnTo>
                  <a:lnTo>
                    <a:pt x="46469" y="113877"/>
                  </a:lnTo>
                  <a:lnTo>
                    <a:pt x="46299" y="114242"/>
                  </a:lnTo>
                  <a:lnTo>
                    <a:pt x="46152" y="114615"/>
                  </a:lnTo>
                  <a:lnTo>
                    <a:pt x="46051" y="115007"/>
                  </a:lnTo>
                  <a:lnTo>
                    <a:pt x="45994" y="115390"/>
                  </a:lnTo>
                  <a:lnTo>
                    <a:pt x="45983" y="115790"/>
                  </a:lnTo>
                  <a:lnTo>
                    <a:pt x="45994" y="116191"/>
                  </a:lnTo>
                  <a:lnTo>
                    <a:pt x="46051" y="116573"/>
                  </a:lnTo>
                  <a:lnTo>
                    <a:pt x="46152" y="116965"/>
                  </a:lnTo>
                  <a:lnTo>
                    <a:pt x="46299" y="117339"/>
                  </a:lnTo>
                  <a:lnTo>
                    <a:pt x="46469" y="117703"/>
                  </a:lnTo>
                  <a:lnTo>
                    <a:pt x="46694" y="118051"/>
                  </a:lnTo>
                  <a:lnTo>
                    <a:pt x="46954" y="118380"/>
                  </a:lnTo>
                  <a:lnTo>
                    <a:pt x="47259" y="118682"/>
                  </a:lnTo>
                  <a:lnTo>
                    <a:pt x="47598" y="118967"/>
                  </a:lnTo>
                  <a:lnTo>
                    <a:pt x="47970" y="119225"/>
                  </a:lnTo>
                  <a:lnTo>
                    <a:pt x="48399" y="119448"/>
                  </a:lnTo>
                  <a:lnTo>
                    <a:pt x="48862" y="119635"/>
                  </a:lnTo>
                  <a:lnTo>
                    <a:pt x="49359" y="119795"/>
                  </a:lnTo>
                  <a:lnTo>
                    <a:pt x="49901" y="119902"/>
                  </a:lnTo>
                  <a:lnTo>
                    <a:pt x="50476" y="119982"/>
                  </a:lnTo>
                  <a:lnTo>
                    <a:pt x="51109" y="120000"/>
                  </a:lnTo>
                  <a:lnTo>
                    <a:pt x="68123" y="120000"/>
                  </a:lnTo>
                  <a:lnTo>
                    <a:pt x="68123" y="96158"/>
                  </a:lnTo>
                  <a:lnTo>
                    <a:pt x="70098" y="93613"/>
                  </a:lnTo>
                  <a:lnTo>
                    <a:pt x="71995" y="91130"/>
                  </a:lnTo>
                  <a:lnTo>
                    <a:pt x="73801" y="88700"/>
                  </a:lnTo>
                  <a:lnTo>
                    <a:pt x="75540" y="86333"/>
                  </a:lnTo>
                  <a:lnTo>
                    <a:pt x="77177" y="84019"/>
                  </a:lnTo>
                  <a:lnTo>
                    <a:pt x="78746" y="81750"/>
                  </a:lnTo>
                  <a:lnTo>
                    <a:pt x="80225" y="79543"/>
                  </a:lnTo>
                  <a:lnTo>
                    <a:pt x="81625" y="77380"/>
                  </a:lnTo>
                  <a:lnTo>
                    <a:pt x="82946" y="75253"/>
                  </a:lnTo>
                  <a:lnTo>
                    <a:pt x="84165" y="73171"/>
                  </a:lnTo>
                  <a:lnTo>
                    <a:pt x="85306" y="71133"/>
                  </a:lnTo>
                  <a:lnTo>
                    <a:pt x="86356" y="69130"/>
                  </a:lnTo>
                  <a:lnTo>
                    <a:pt x="87315" y="67155"/>
                  </a:lnTo>
                  <a:lnTo>
                    <a:pt x="88173" y="65215"/>
                  </a:lnTo>
                  <a:lnTo>
                    <a:pt x="88952" y="63310"/>
                  </a:lnTo>
                  <a:lnTo>
                    <a:pt x="89641" y="61423"/>
                  </a:lnTo>
                  <a:lnTo>
                    <a:pt x="90228" y="59572"/>
                  </a:lnTo>
                  <a:lnTo>
                    <a:pt x="90725" y="57730"/>
                  </a:lnTo>
                  <a:lnTo>
                    <a:pt x="91131" y="55915"/>
                  </a:lnTo>
                  <a:lnTo>
                    <a:pt x="91436" y="54108"/>
                  </a:lnTo>
                  <a:lnTo>
                    <a:pt x="91639" y="52319"/>
                  </a:lnTo>
                  <a:lnTo>
                    <a:pt x="91752" y="50548"/>
                  </a:lnTo>
                  <a:lnTo>
                    <a:pt x="91764" y="48786"/>
                  </a:lnTo>
                  <a:lnTo>
                    <a:pt x="91673" y="47015"/>
                  </a:lnTo>
                  <a:lnTo>
                    <a:pt x="91481" y="45253"/>
                  </a:lnTo>
                  <a:lnTo>
                    <a:pt x="91188" y="43509"/>
                  </a:lnTo>
                  <a:lnTo>
                    <a:pt x="90781" y="41747"/>
                  </a:lnTo>
                  <a:lnTo>
                    <a:pt x="90285" y="39985"/>
                  </a:lnTo>
                  <a:lnTo>
                    <a:pt x="89686" y="38214"/>
                  </a:lnTo>
                  <a:lnTo>
                    <a:pt x="88975" y="36434"/>
                  </a:lnTo>
                  <a:lnTo>
                    <a:pt x="88151" y="34645"/>
                  </a:lnTo>
                  <a:lnTo>
                    <a:pt x="87225" y="32847"/>
                  </a:lnTo>
                  <a:lnTo>
                    <a:pt x="107174" y="16268"/>
                  </a:lnTo>
                  <a:lnTo>
                    <a:pt x="111735" y="20059"/>
                  </a:lnTo>
                  <a:lnTo>
                    <a:pt x="120000" y="0"/>
                  </a:lnTo>
                  <a:lnTo>
                    <a:pt x="95873" y="6879"/>
                  </a:lnTo>
                  <a:close/>
                </a:path>
              </a:pathLst>
            </a:custGeom>
            <a:grpFill/>
            <a:ln w="38100">
              <a:noFill/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sz="135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1" name="ExtraShape">
              <a:extLst>
                <a:ext uri="{FF2B5EF4-FFF2-40B4-BE49-F238E27FC236}">
                  <a16:creationId xmlns:a16="http://schemas.microsoft.com/office/drawing/2014/main" id="{6FAC89AE-62EE-4BB9-9B5E-5E28A7EAFBC5}"/>
                </a:ext>
              </a:extLst>
            </p:cNvPr>
            <p:cNvSpPr/>
            <p:nvPr/>
          </p:nvSpPr>
          <p:spPr>
            <a:xfrm flipH="1">
              <a:off x="3537561" y="2443924"/>
              <a:ext cx="1097724" cy="109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8806" y="10668"/>
                  </a:moveTo>
                  <a:lnTo>
                    <a:pt x="94397" y="16257"/>
                  </a:lnTo>
                  <a:lnTo>
                    <a:pt x="77333" y="32887"/>
                  </a:lnTo>
                  <a:lnTo>
                    <a:pt x="62693" y="47185"/>
                  </a:lnTo>
                  <a:lnTo>
                    <a:pt x="50271" y="59303"/>
                  </a:lnTo>
                  <a:lnTo>
                    <a:pt x="39863" y="69446"/>
                  </a:lnTo>
                  <a:lnTo>
                    <a:pt x="31280" y="77810"/>
                  </a:lnTo>
                  <a:lnTo>
                    <a:pt x="24318" y="84614"/>
                  </a:lnTo>
                  <a:lnTo>
                    <a:pt x="18771" y="90024"/>
                  </a:lnTo>
                  <a:lnTo>
                    <a:pt x="14450" y="94233"/>
                  </a:lnTo>
                  <a:lnTo>
                    <a:pt x="11166" y="97449"/>
                  </a:lnTo>
                  <a:lnTo>
                    <a:pt x="8699" y="99878"/>
                  </a:lnTo>
                  <a:lnTo>
                    <a:pt x="6845" y="101686"/>
                  </a:lnTo>
                  <a:lnTo>
                    <a:pt x="5429" y="103093"/>
                  </a:lnTo>
                  <a:lnTo>
                    <a:pt x="4233" y="104280"/>
                  </a:lnTo>
                  <a:lnTo>
                    <a:pt x="3065" y="105453"/>
                  </a:lnTo>
                  <a:lnTo>
                    <a:pt x="1737" y="106792"/>
                  </a:lnTo>
                  <a:lnTo>
                    <a:pt x="0" y="108489"/>
                  </a:lnTo>
                  <a:lnTo>
                    <a:pt x="540" y="109359"/>
                  </a:lnTo>
                  <a:lnTo>
                    <a:pt x="1021" y="110173"/>
                  </a:lnTo>
                  <a:lnTo>
                    <a:pt x="1488" y="110932"/>
                  </a:lnTo>
                  <a:lnTo>
                    <a:pt x="1926" y="111650"/>
                  </a:lnTo>
                  <a:lnTo>
                    <a:pt x="2364" y="112340"/>
                  </a:lnTo>
                  <a:lnTo>
                    <a:pt x="2773" y="113002"/>
                  </a:lnTo>
                  <a:lnTo>
                    <a:pt x="3167" y="113651"/>
                  </a:lnTo>
                  <a:lnTo>
                    <a:pt x="3561" y="114272"/>
                  </a:lnTo>
                  <a:lnTo>
                    <a:pt x="3955" y="114907"/>
                  </a:lnTo>
                  <a:lnTo>
                    <a:pt x="4379" y="115556"/>
                  </a:lnTo>
                  <a:lnTo>
                    <a:pt x="4787" y="116204"/>
                  </a:lnTo>
                  <a:lnTo>
                    <a:pt x="5225" y="116894"/>
                  </a:lnTo>
                  <a:lnTo>
                    <a:pt x="5692" y="117584"/>
                  </a:lnTo>
                  <a:lnTo>
                    <a:pt x="6159" y="118357"/>
                  </a:lnTo>
                  <a:lnTo>
                    <a:pt x="6685" y="119144"/>
                  </a:lnTo>
                  <a:lnTo>
                    <a:pt x="7225" y="120000"/>
                  </a:lnTo>
                  <a:lnTo>
                    <a:pt x="15443" y="111802"/>
                  </a:lnTo>
                  <a:lnTo>
                    <a:pt x="22260" y="104998"/>
                  </a:lnTo>
                  <a:lnTo>
                    <a:pt x="27923" y="99339"/>
                  </a:lnTo>
                  <a:lnTo>
                    <a:pt x="32682" y="94606"/>
                  </a:lnTo>
                  <a:lnTo>
                    <a:pt x="36740" y="90562"/>
                  </a:lnTo>
                  <a:lnTo>
                    <a:pt x="40345" y="86974"/>
                  </a:lnTo>
                  <a:lnTo>
                    <a:pt x="43746" y="83620"/>
                  </a:lnTo>
                  <a:lnTo>
                    <a:pt x="47176" y="80266"/>
                  </a:lnTo>
                  <a:lnTo>
                    <a:pt x="50855" y="76678"/>
                  </a:lnTo>
                  <a:lnTo>
                    <a:pt x="55029" y="72621"/>
                  </a:lnTo>
                  <a:lnTo>
                    <a:pt x="59934" y="67873"/>
                  </a:lnTo>
                  <a:lnTo>
                    <a:pt x="65831" y="62201"/>
                  </a:lnTo>
                  <a:lnTo>
                    <a:pt x="72925" y="55355"/>
                  </a:lnTo>
                  <a:lnTo>
                    <a:pt x="81449" y="47130"/>
                  </a:lnTo>
                  <a:lnTo>
                    <a:pt x="91638" y="37290"/>
                  </a:lnTo>
                  <a:lnTo>
                    <a:pt x="103768" y="25600"/>
                  </a:lnTo>
                  <a:lnTo>
                    <a:pt x="109300" y="31107"/>
                  </a:lnTo>
                  <a:lnTo>
                    <a:pt x="120000" y="0"/>
                  </a:lnTo>
                  <a:lnTo>
                    <a:pt x="88806" y="10668"/>
                  </a:lnTo>
                  <a:close/>
                </a:path>
              </a:pathLst>
            </a:custGeom>
            <a:grpFill/>
            <a:ln w="38100">
              <a:noFill/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sz="135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2" name="ExtraShape">
              <a:extLst>
                <a:ext uri="{FF2B5EF4-FFF2-40B4-BE49-F238E27FC236}">
                  <a16:creationId xmlns:a16="http://schemas.microsoft.com/office/drawing/2014/main" id="{8C009203-CDE9-4D94-AF6E-676A2C09F1D9}"/>
                </a:ext>
              </a:extLst>
            </p:cNvPr>
            <p:cNvSpPr/>
            <p:nvPr/>
          </p:nvSpPr>
          <p:spPr>
            <a:xfrm flipH="1">
              <a:off x="3798332" y="2350988"/>
              <a:ext cx="1018400" cy="100901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78175"/>
                  </a:moveTo>
                  <a:lnTo>
                    <a:pt x="15" y="79483"/>
                  </a:lnTo>
                  <a:lnTo>
                    <a:pt x="94" y="80806"/>
                  </a:lnTo>
                  <a:lnTo>
                    <a:pt x="220" y="82129"/>
                  </a:lnTo>
                  <a:lnTo>
                    <a:pt x="361" y="83467"/>
                  </a:lnTo>
                  <a:lnTo>
                    <a:pt x="566" y="84835"/>
                  </a:lnTo>
                  <a:lnTo>
                    <a:pt x="786" y="86188"/>
                  </a:lnTo>
                  <a:lnTo>
                    <a:pt x="1070" y="87572"/>
                  </a:lnTo>
                  <a:lnTo>
                    <a:pt x="1369" y="88955"/>
                  </a:lnTo>
                  <a:lnTo>
                    <a:pt x="1715" y="90323"/>
                  </a:lnTo>
                  <a:lnTo>
                    <a:pt x="2077" y="91721"/>
                  </a:lnTo>
                  <a:lnTo>
                    <a:pt x="2486" y="93089"/>
                  </a:lnTo>
                  <a:lnTo>
                    <a:pt x="2895" y="94487"/>
                  </a:lnTo>
                  <a:lnTo>
                    <a:pt x="3351" y="95885"/>
                  </a:lnTo>
                  <a:lnTo>
                    <a:pt x="3823" y="97268"/>
                  </a:lnTo>
                  <a:lnTo>
                    <a:pt x="4327" y="98651"/>
                  </a:lnTo>
                  <a:lnTo>
                    <a:pt x="4846" y="100020"/>
                  </a:lnTo>
                  <a:lnTo>
                    <a:pt x="5365" y="101388"/>
                  </a:lnTo>
                  <a:lnTo>
                    <a:pt x="5916" y="102756"/>
                  </a:lnTo>
                  <a:lnTo>
                    <a:pt x="6467" y="104094"/>
                  </a:lnTo>
                  <a:lnTo>
                    <a:pt x="7049" y="105447"/>
                  </a:lnTo>
                  <a:lnTo>
                    <a:pt x="7616" y="106755"/>
                  </a:lnTo>
                  <a:lnTo>
                    <a:pt x="8214" y="108063"/>
                  </a:lnTo>
                  <a:lnTo>
                    <a:pt x="8811" y="109356"/>
                  </a:lnTo>
                  <a:lnTo>
                    <a:pt x="9394" y="110633"/>
                  </a:lnTo>
                  <a:lnTo>
                    <a:pt x="10605" y="113129"/>
                  </a:lnTo>
                  <a:lnTo>
                    <a:pt x="11801" y="115534"/>
                  </a:lnTo>
                  <a:lnTo>
                    <a:pt x="12981" y="117820"/>
                  </a:lnTo>
                  <a:lnTo>
                    <a:pt x="14114" y="120000"/>
                  </a:lnTo>
                  <a:lnTo>
                    <a:pt x="16129" y="117955"/>
                  </a:lnTo>
                  <a:lnTo>
                    <a:pt x="17765" y="116316"/>
                  </a:lnTo>
                  <a:lnTo>
                    <a:pt x="19134" y="114933"/>
                  </a:lnTo>
                  <a:lnTo>
                    <a:pt x="20393" y="113670"/>
                  </a:lnTo>
                  <a:lnTo>
                    <a:pt x="21683" y="112362"/>
                  </a:lnTo>
                  <a:lnTo>
                    <a:pt x="23162" y="110874"/>
                  </a:lnTo>
                  <a:lnTo>
                    <a:pt x="24956" y="109040"/>
                  </a:lnTo>
                  <a:lnTo>
                    <a:pt x="27254" y="106740"/>
                  </a:lnTo>
                  <a:lnTo>
                    <a:pt x="30149" y="103778"/>
                  </a:lnTo>
                  <a:lnTo>
                    <a:pt x="33815" y="100065"/>
                  </a:lnTo>
                  <a:lnTo>
                    <a:pt x="38410" y="95404"/>
                  </a:lnTo>
                  <a:lnTo>
                    <a:pt x="44059" y="89676"/>
                  </a:lnTo>
                  <a:lnTo>
                    <a:pt x="50920" y="82701"/>
                  </a:lnTo>
                  <a:lnTo>
                    <a:pt x="59150" y="74357"/>
                  </a:lnTo>
                  <a:lnTo>
                    <a:pt x="68874" y="64510"/>
                  </a:lnTo>
                  <a:lnTo>
                    <a:pt x="80251" y="52949"/>
                  </a:lnTo>
                  <a:lnTo>
                    <a:pt x="86703" y="59473"/>
                  </a:lnTo>
                  <a:lnTo>
                    <a:pt x="98253" y="25587"/>
                  </a:lnTo>
                  <a:lnTo>
                    <a:pt x="64626" y="37223"/>
                  </a:lnTo>
                  <a:lnTo>
                    <a:pt x="70133" y="42786"/>
                  </a:lnTo>
                  <a:lnTo>
                    <a:pt x="18206" y="95464"/>
                  </a:lnTo>
                  <a:lnTo>
                    <a:pt x="16679" y="90849"/>
                  </a:lnTo>
                  <a:lnTo>
                    <a:pt x="15562" y="86264"/>
                  </a:lnTo>
                  <a:lnTo>
                    <a:pt x="14870" y="81678"/>
                  </a:lnTo>
                  <a:lnTo>
                    <a:pt x="14571" y="77153"/>
                  </a:lnTo>
                  <a:lnTo>
                    <a:pt x="14649" y="72688"/>
                  </a:lnTo>
                  <a:lnTo>
                    <a:pt x="15106" y="68268"/>
                  </a:lnTo>
                  <a:lnTo>
                    <a:pt x="15908" y="63938"/>
                  </a:lnTo>
                  <a:lnTo>
                    <a:pt x="17041" y="59714"/>
                  </a:lnTo>
                  <a:lnTo>
                    <a:pt x="18505" y="55595"/>
                  </a:lnTo>
                  <a:lnTo>
                    <a:pt x="20283" y="51581"/>
                  </a:lnTo>
                  <a:lnTo>
                    <a:pt x="22360" y="47717"/>
                  </a:lnTo>
                  <a:lnTo>
                    <a:pt x="24720" y="43973"/>
                  </a:lnTo>
                  <a:lnTo>
                    <a:pt x="27348" y="40410"/>
                  </a:lnTo>
                  <a:lnTo>
                    <a:pt x="30228" y="37013"/>
                  </a:lnTo>
                  <a:lnTo>
                    <a:pt x="33343" y="33781"/>
                  </a:lnTo>
                  <a:lnTo>
                    <a:pt x="36679" y="30774"/>
                  </a:lnTo>
                  <a:lnTo>
                    <a:pt x="40236" y="27962"/>
                  </a:lnTo>
                  <a:lnTo>
                    <a:pt x="43996" y="25377"/>
                  </a:lnTo>
                  <a:lnTo>
                    <a:pt x="47930" y="23016"/>
                  </a:lnTo>
                  <a:lnTo>
                    <a:pt x="52053" y="20927"/>
                  </a:lnTo>
                  <a:lnTo>
                    <a:pt x="56286" y="19062"/>
                  </a:lnTo>
                  <a:lnTo>
                    <a:pt x="60692" y="17514"/>
                  </a:lnTo>
                  <a:lnTo>
                    <a:pt x="65224" y="16236"/>
                  </a:lnTo>
                  <a:lnTo>
                    <a:pt x="69850" y="15229"/>
                  </a:lnTo>
                  <a:lnTo>
                    <a:pt x="74586" y="14567"/>
                  </a:lnTo>
                  <a:lnTo>
                    <a:pt x="79402" y="14221"/>
                  </a:lnTo>
                  <a:lnTo>
                    <a:pt x="84280" y="14206"/>
                  </a:lnTo>
                  <a:lnTo>
                    <a:pt x="89205" y="14552"/>
                  </a:lnTo>
                  <a:lnTo>
                    <a:pt x="94193" y="15244"/>
                  </a:lnTo>
                  <a:lnTo>
                    <a:pt x="99181" y="16341"/>
                  </a:lnTo>
                  <a:lnTo>
                    <a:pt x="104201" y="17800"/>
                  </a:lnTo>
                  <a:lnTo>
                    <a:pt x="109205" y="19679"/>
                  </a:lnTo>
                  <a:lnTo>
                    <a:pt x="120000" y="9005"/>
                  </a:lnTo>
                  <a:lnTo>
                    <a:pt x="118835" y="8449"/>
                  </a:lnTo>
                  <a:lnTo>
                    <a:pt x="117671" y="7892"/>
                  </a:lnTo>
                  <a:lnTo>
                    <a:pt x="116506" y="7366"/>
                  </a:lnTo>
                  <a:lnTo>
                    <a:pt x="115342" y="6855"/>
                  </a:lnTo>
                  <a:lnTo>
                    <a:pt x="114162" y="6359"/>
                  </a:lnTo>
                  <a:lnTo>
                    <a:pt x="112981" y="5893"/>
                  </a:lnTo>
                  <a:lnTo>
                    <a:pt x="111817" y="5427"/>
                  </a:lnTo>
                  <a:lnTo>
                    <a:pt x="110621" y="4991"/>
                  </a:lnTo>
                  <a:lnTo>
                    <a:pt x="109441" y="4585"/>
                  </a:lnTo>
                  <a:lnTo>
                    <a:pt x="108261" y="4179"/>
                  </a:lnTo>
                  <a:lnTo>
                    <a:pt x="107065" y="3803"/>
                  </a:lnTo>
                  <a:lnTo>
                    <a:pt x="105885" y="3457"/>
                  </a:lnTo>
                  <a:lnTo>
                    <a:pt x="104704" y="3096"/>
                  </a:lnTo>
                  <a:lnTo>
                    <a:pt x="103509" y="2796"/>
                  </a:lnTo>
                  <a:lnTo>
                    <a:pt x="102328" y="2480"/>
                  </a:lnTo>
                  <a:lnTo>
                    <a:pt x="101148" y="2194"/>
                  </a:lnTo>
                  <a:lnTo>
                    <a:pt x="99937" y="1924"/>
                  </a:lnTo>
                  <a:lnTo>
                    <a:pt x="98756" y="1683"/>
                  </a:lnTo>
                  <a:lnTo>
                    <a:pt x="97560" y="1443"/>
                  </a:lnTo>
                  <a:lnTo>
                    <a:pt x="96365" y="1232"/>
                  </a:lnTo>
                  <a:lnTo>
                    <a:pt x="95184" y="1037"/>
                  </a:lnTo>
                  <a:lnTo>
                    <a:pt x="93988" y="841"/>
                  </a:lnTo>
                  <a:lnTo>
                    <a:pt x="92793" y="676"/>
                  </a:lnTo>
                  <a:lnTo>
                    <a:pt x="91597" y="526"/>
                  </a:lnTo>
                  <a:lnTo>
                    <a:pt x="90416" y="420"/>
                  </a:lnTo>
                  <a:lnTo>
                    <a:pt x="89221" y="300"/>
                  </a:lnTo>
                  <a:lnTo>
                    <a:pt x="88040" y="195"/>
                  </a:lnTo>
                  <a:lnTo>
                    <a:pt x="86860" y="135"/>
                  </a:lnTo>
                  <a:lnTo>
                    <a:pt x="85664" y="60"/>
                  </a:lnTo>
                  <a:lnTo>
                    <a:pt x="84484" y="30"/>
                  </a:lnTo>
                  <a:lnTo>
                    <a:pt x="83304" y="0"/>
                  </a:lnTo>
                  <a:lnTo>
                    <a:pt x="82108" y="0"/>
                  </a:lnTo>
                  <a:lnTo>
                    <a:pt x="78095" y="105"/>
                  </a:lnTo>
                  <a:lnTo>
                    <a:pt x="74114" y="375"/>
                  </a:lnTo>
                  <a:lnTo>
                    <a:pt x="70165" y="841"/>
                  </a:lnTo>
                  <a:lnTo>
                    <a:pt x="66231" y="1518"/>
                  </a:lnTo>
                  <a:lnTo>
                    <a:pt x="62376" y="2345"/>
                  </a:lnTo>
                  <a:lnTo>
                    <a:pt x="58568" y="3337"/>
                  </a:lnTo>
                  <a:lnTo>
                    <a:pt x="54822" y="4510"/>
                  </a:lnTo>
                  <a:lnTo>
                    <a:pt x="51140" y="5863"/>
                  </a:lnTo>
                  <a:lnTo>
                    <a:pt x="47537" y="7366"/>
                  </a:lnTo>
                  <a:lnTo>
                    <a:pt x="44012" y="9035"/>
                  </a:lnTo>
                  <a:lnTo>
                    <a:pt x="40582" y="10854"/>
                  </a:lnTo>
                  <a:lnTo>
                    <a:pt x="37246" y="12823"/>
                  </a:lnTo>
                  <a:lnTo>
                    <a:pt x="34004" y="14928"/>
                  </a:lnTo>
                  <a:lnTo>
                    <a:pt x="30857" y="17213"/>
                  </a:lnTo>
                  <a:lnTo>
                    <a:pt x="27836" y="19619"/>
                  </a:lnTo>
                  <a:lnTo>
                    <a:pt x="24925" y="22159"/>
                  </a:lnTo>
                  <a:lnTo>
                    <a:pt x="22155" y="24820"/>
                  </a:lnTo>
                  <a:lnTo>
                    <a:pt x="19512" y="27617"/>
                  </a:lnTo>
                  <a:lnTo>
                    <a:pt x="17010" y="30548"/>
                  </a:lnTo>
                  <a:lnTo>
                    <a:pt x="14634" y="33585"/>
                  </a:lnTo>
                  <a:lnTo>
                    <a:pt x="12431" y="36757"/>
                  </a:lnTo>
                  <a:lnTo>
                    <a:pt x="10385" y="40020"/>
                  </a:lnTo>
                  <a:lnTo>
                    <a:pt x="8497" y="43417"/>
                  </a:lnTo>
                  <a:lnTo>
                    <a:pt x="6782" y="46920"/>
                  </a:lnTo>
                  <a:lnTo>
                    <a:pt x="5255" y="50498"/>
                  </a:lnTo>
                  <a:lnTo>
                    <a:pt x="3886" y="54181"/>
                  </a:lnTo>
                  <a:lnTo>
                    <a:pt x="2738" y="57985"/>
                  </a:lnTo>
                  <a:lnTo>
                    <a:pt x="1762" y="61849"/>
                  </a:lnTo>
                  <a:lnTo>
                    <a:pt x="1007" y="65818"/>
                  </a:lnTo>
                  <a:lnTo>
                    <a:pt x="440" y="69862"/>
                  </a:lnTo>
                  <a:lnTo>
                    <a:pt x="110" y="73981"/>
                  </a:lnTo>
                  <a:lnTo>
                    <a:pt x="0" y="78175"/>
                  </a:lnTo>
                  <a:close/>
                </a:path>
              </a:pathLst>
            </a:custGeom>
            <a:grpFill/>
            <a:ln w="38100">
              <a:noFill/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sz="135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251900" y="195486"/>
            <a:ext cx="8568572" cy="585582"/>
            <a:chOff x="251900" y="195486"/>
            <a:chExt cx="8568572" cy="585582"/>
          </a:xfrm>
        </p:grpSpPr>
        <p:cxnSp>
          <p:nvCxnSpPr>
            <p:cNvPr id="38" name="直接连接符 37"/>
            <p:cNvCxnSpPr/>
            <p:nvPr/>
          </p:nvCxnSpPr>
          <p:spPr>
            <a:xfrm flipH="1">
              <a:off x="1208857" y="684095"/>
              <a:ext cx="7611615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 38"/>
            <p:cNvSpPr/>
            <p:nvPr/>
          </p:nvSpPr>
          <p:spPr>
            <a:xfrm>
              <a:off x="1331640" y="255120"/>
              <a:ext cx="79060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765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FDIC</a:t>
              </a:r>
              <a:endParaRPr lang="zh-CN" altLang="en-US" sz="2000" b="1" kern="0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251900" y="195486"/>
              <a:ext cx="887938" cy="585582"/>
              <a:chOff x="562441" y="531294"/>
              <a:chExt cx="2322326" cy="1531540"/>
            </a:xfrm>
          </p:grpSpPr>
          <p:sp>
            <p:nvSpPr>
              <p:cNvPr id="42" name="圆角矩形 41"/>
              <p:cNvSpPr/>
              <p:nvPr/>
            </p:nvSpPr>
            <p:spPr>
              <a:xfrm rot="2700000">
                <a:off x="613474" y="711955"/>
                <a:ext cx="704611" cy="704611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3" name="圆角矩形 42"/>
              <p:cNvSpPr/>
              <p:nvPr/>
            </p:nvSpPr>
            <p:spPr>
              <a:xfrm rot="2700000">
                <a:off x="1043261" y="555179"/>
                <a:ext cx="1041378" cy="1041378"/>
              </a:xfrm>
              <a:prstGeom prst="roundRect">
                <a:avLst>
                  <a:gd name="adj" fmla="val 481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4" name="圆角矩形 43"/>
              <p:cNvSpPr/>
              <p:nvPr/>
            </p:nvSpPr>
            <p:spPr>
              <a:xfrm rot="2700000">
                <a:off x="2386142" y="531294"/>
                <a:ext cx="498625" cy="498625"/>
              </a:xfrm>
              <a:prstGeom prst="roundRect">
                <a:avLst>
                  <a:gd name="adj" fmla="val 481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5" name="圆角矩形 44"/>
              <p:cNvSpPr/>
              <p:nvPr/>
            </p:nvSpPr>
            <p:spPr>
              <a:xfrm rot="2700000">
                <a:off x="2149679" y="1381541"/>
                <a:ext cx="432486" cy="432486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6" name="圆角矩形 45"/>
              <p:cNvSpPr/>
              <p:nvPr/>
            </p:nvSpPr>
            <p:spPr>
              <a:xfrm rot="2700000">
                <a:off x="562441" y="1843807"/>
                <a:ext cx="219027" cy="219027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7" name="文本框 4"/>
              <p:cNvSpPr txBox="1"/>
              <p:nvPr/>
            </p:nvSpPr>
            <p:spPr>
              <a:xfrm>
                <a:off x="944543" y="617339"/>
                <a:ext cx="1229245" cy="965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04</a:t>
                </a:r>
                <a:endParaRPr kumimoji="0" lang="zh-CN" altLang="en-US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6523527-77A1-4C29-81C1-934FCE6DA1A9}"/>
              </a:ext>
            </a:extLst>
          </p:cNvPr>
          <p:cNvSpPr txBox="1"/>
          <p:nvPr/>
        </p:nvSpPr>
        <p:spPr>
          <a:xfrm>
            <a:off x="1179323" y="1059582"/>
            <a:ext cx="764114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Annualized loss on loans and leases to total assets ratio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is the most significant variable when determining the interest rate level of a bank. </a:t>
            </a:r>
          </a:p>
          <a:p>
            <a:endParaRPr lang="en-US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Relative amount of loans and leases and relative size of pre-tax net income are also functioning importantly. </a:t>
            </a:r>
          </a:p>
          <a:p>
            <a:endParaRPr lang="en-US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31" name="图片 7">
            <a:extLst>
              <a:ext uri="{FF2B5EF4-FFF2-40B4-BE49-F238E27FC236}">
                <a16:creationId xmlns:a16="http://schemas.microsoft.com/office/drawing/2014/main" id="{AD966363-91BA-4776-AC5C-3DAAA02F1A5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662" y="2108594"/>
            <a:ext cx="2740003" cy="253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76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E048948F-6357-4429-B216-5813B6710E25}"/>
              </a:ext>
            </a:extLst>
          </p:cNvPr>
          <p:cNvGrpSpPr/>
          <p:nvPr/>
        </p:nvGrpSpPr>
        <p:grpSpPr>
          <a:xfrm>
            <a:off x="251520" y="2643758"/>
            <a:ext cx="699096" cy="819224"/>
            <a:chOff x="3060478" y="2286376"/>
            <a:chExt cx="1756254" cy="2233118"/>
          </a:xfrm>
          <a:solidFill>
            <a:srgbClr val="376092"/>
          </a:solidFill>
          <a:effectLst>
            <a:outerShdw blurRad="2540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" name="ExtraShape">
              <a:extLst>
                <a:ext uri="{FF2B5EF4-FFF2-40B4-BE49-F238E27FC236}">
                  <a16:creationId xmlns:a16="http://schemas.microsoft.com/office/drawing/2014/main" id="{3B7880F1-DC3B-4D49-8887-E897B09BE95B}"/>
                </a:ext>
              </a:extLst>
            </p:cNvPr>
            <p:cNvSpPr/>
            <p:nvPr/>
          </p:nvSpPr>
          <p:spPr>
            <a:xfrm flipH="1">
              <a:off x="3695215" y="4036227"/>
              <a:ext cx="760395" cy="4832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3692" y="43693"/>
                  </a:moveTo>
                  <a:lnTo>
                    <a:pt x="22701" y="43787"/>
                  </a:lnTo>
                  <a:lnTo>
                    <a:pt x="21774" y="44038"/>
                  </a:lnTo>
                  <a:lnTo>
                    <a:pt x="20930" y="44509"/>
                  </a:lnTo>
                  <a:lnTo>
                    <a:pt x="20129" y="45043"/>
                  </a:lnTo>
                  <a:lnTo>
                    <a:pt x="19371" y="45796"/>
                  </a:lnTo>
                  <a:lnTo>
                    <a:pt x="18717" y="46643"/>
                  </a:lnTo>
                  <a:lnTo>
                    <a:pt x="18106" y="47617"/>
                  </a:lnTo>
                  <a:lnTo>
                    <a:pt x="17537" y="48684"/>
                  </a:lnTo>
                  <a:lnTo>
                    <a:pt x="17052" y="49877"/>
                  </a:lnTo>
                  <a:lnTo>
                    <a:pt x="16673" y="51132"/>
                  </a:lnTo>
                  <a:lnTo>
                    <a:pt x="16314" y="52450"/>
                  </a:lnTo>
                  <a:lnTo>
                    <a:pt x="15998" y="53832"/>
                  </a:lnTo>
                  <a:lnTo>
                    <a:pt x="15787" y="55244"/>
                  </a:lnTo>
                  <a:lnTo>
                    <a:pt x="15619" y="56688"/>
                  </a:lnTo>
                  <a:lnTo>
                    <a:pt x="15534" y="58195"/>
                  </a:lnTo>
                  <a:lnTo>
                    <a:pt x="15492" y="59670"/>
                  </a:lnTo>
                  <a:lnTo>
                    <a:pt x="15534" y="61177"/>
                  </a:lnTo>
                  <a:lnTo>
                    <a:pt x="15619" y="62652"/>
                  </a:lnTo>
                  <a:lnTo>
                    <a:pt x="15787" y="64127"/>
                  </a:lnTo>
                  <a:lnTo>
                    <a:pt x="15998" y="65540"/>
                  </a:lnTo>
                  <a:lnTo>
                    <a:pt x="16314" y="66921"/>
                  </a:lnTo>
                  <a:lnTo>
                    <a:pt x="16673" y="68239"/>
                  </a:lnTo>
                  <a:lnTo>
                    <a:pt x="17052" y="69495"/>
                  </a:lnTo>
                  <a:lnTo>
                    <a:pt x="17537" y="70656"/>
                  </a:lnTo>
                  <a:lnTo>
                    <a:pt x="18106" y="71723"/>
                  </a:lnTo>
                  <a:lnTo>
                    <a:pt x="18717" y="72696"/>
                  </a:lnTo>
                  <a:lnTo>
                    <a:pt x="19371" y="73544"/>
                  </a:lnTo>
                  <a:lnTo>
                    <a:pt x="20129" y="74266"/>
                  </a:lnTo>
                  <a:lnTo>
                    <a:pt x="20930" y="74862"/>
                  </a:lnTo>
                  <a:lnTo>
                    <a:pt x="21774" y="75302"/>
                  </a:lnTo>
                  <a:lnTo>
                    <a:pt x="22701" y="75553"/>
                  </a:lnTo>
                  <a:lnTo>
                    <a:pt x="23692" y="75647"/>
                  </a:lnTo>
                  <a:lnTo>
                    <a:pt x="96265" y="75647"/>
                  </a:lnTo>
                  <a:lnTo>
                    <a:pt x="97256" y="75553"/>
                  </a:lnTo>
                  <a:lnTo>
                    <a:pt x="98183" y="75302"/>
                  </a:lnTo>
                  <a:lnTo>
                    <a:pt x="99047" y="74862"/>
                  </a:lnTo>
                  <a:lnTo>
                    <a:pt x="99848" y="74266"/>
                  </a:lnTo>
                  <a:lnTo>
                    <a:pt x="100586" y="73544"/>
                  </a:lnTo>
                  <a:lnTo>
                    <a:pt x="101261" y="72696"/>
                  </a:lnTo>
                  <a:lnTo>
                    <a:pt x="101893" y="71723"/>
                  </a:lnTo>
                  <a:lnTo>
                    <a:pt x="102420" y="70656"/>
                  </a:lnTo>
                  <a:lnTo>
                    <a:pt x="102905" y="69495"/>
                  </a:lnTo>
                  <a:lnTo>
                    <a:pt x="103326" y="68239"/>
                  </a:lnTo>
                  <a:lnTo>
                    <a:pt x="103664" y="66921"/>
                  </a:lnTo>
                  <a:lnTo>
                    <a:pt x="103959" y="65540"/>
                  </a:lnTo>
                  <a:lnTo>
                    <a:pt x="104191" y="64127"/>
                  </a:lnTo>
                  <a:lnTo>
                    <a:pt x="104359" y="62652"/>
                  </a:lnTo>
                  <a:lnTo>
                    <a:pt x="104444" y="61177"/>
                  </a:lnTo>
                  <a:lnTo>
                    <a:pt x="104465" y="59670"/>
                  </a:lnTo>
                  <a:lnTo>
                    <a:pt x="104444" y="58195"/>
                  </a:lnTo>
                  <a:lnTo>
                    <a:pt x="104359" y="56688"/>
                  </a:lnTo>
                  <a:lnTo>
                    <a:pt x="104191" y="55244"/>
                  </a:lnTo>
                  <a:lnTo>
                    <a:pt x="103959" y="53832"/>
                  </a:lnTo>
                  <a:lnTo>
                    <a:pt x="103664" y="52450"/>
                  </a:lnTo>
                  <a:lnTo>
                    <a:pt x="103326" y="51132"/>
                  </a:lnTo>
                  <a:lnTo>
                    <a:pt x="102905" y="49877"/>
                  </a:lnTo>
                  <a:lnTo>
                    <a:pt x="102420" y="48684"/>
                  </a:lnTo>
                  <a:lnTo>
                    <a:pt x="101872" y="47617"/>
                  </a:lnTo>
                  <a:lnTo>
                    <a:pt x="101261" y="46643"/>
                  </a:lnTo>
                  <a:lnTo>
                    <a:pt x="100586" y="45796"/>
                  </a:lnTo>
                  <a:lnTo>
                    <a:pt x="99848" y="45043"/>
                  </a:lnTo>
                  <a:lnTo>
                    <a:pt x="99047" y="44509"/>
                  </a:lnTo>
                  <a:lnTo>
                    <a:pt x="98183" y="44038"/>
                  </a:lnTo>
                  <a:lnTo>
                    <a:pt x="97256" y="43787"/>
                  </a:lnTo>
                  <a:lnTo>
                    <a:pt x="96265" y="43693"/>
                  </a:lnTo>
                  <a:lnTo>
                    <a:pt x="23692" y="43693"/>
                  </a:lnTo>
                  <a:close/>
                  <a:moveTo>
                    <a:pt x="10223" y="0"/>
                  </a:moveTo>
                  <a:lnTo>
                    <a:pt x="8979" y="94"/>
                  </a:lnTo>
                  <a:lnTo>
                    <a:pt x="7841" y="376"/>
                  </a:lnTo>
                  <a:lnTo>
                    <a:pt x="6766" y="816"/>
                  </a:lnTo>
                  <a:lnTo>
                    <a:pt x="5754" y="1381"/>
                  </a:lnTo>
                  <a:lnTo>
                    <a:pt x="4826" y="2103"/>
                  </a:lnTo>
                  <a:lnTo>
                    <a:pt x="3983" y="2950"/>
                  </a:lnTo>
                  <a:lnTo>
                    <a:pt x="3225" y="3923"/>
                  </a:lnTo>
                  <a:lnTo>
                    <a:pt x="2550" y="4990"/>
                  </a:lnTo>
                  <a:lnTo>
                    <a:pt x="1960" y="6152"/>
                  </a:lnTo>
                  <a:lnTo>
                    <a:pt x="1433" y="7439"/>
                  </a:lnTo>
                  <a:lnTo>
                    <a:pt x="990" y="8757"/>
                  </a:lnTo>
                  <a:lnTo>
                    <a:pt x="632" y="10107"/>
                  </a:lnTo>
                  <a:lnTo>
                    <a:pt x="337" y="11551"/>
                  </a:lnTo>
                  <a:lnTo>
                    <a:pt x="147" y="12995"/>
                  </a:lnTo>
                  <a:lnTo>
                    <a:pt x="42" y="14501"/>
                  </a:lnTo>
                  <a:lnTo>
                    <a:pt x="0" y="15976"/>
                  </a:lnTo>
                  <a:lnTo>
                    <a:pt x="42" y="17483"/>
                  </a:lnTo>
                  <a:lnTo>
                    <a:pt x="147" y="18958"/>
                  </a:lnTo>
                  <a:lnTo>
                    <a:pt x="337" y="20434"/>
                  </a:lnTo>
                  <a:lnTo>
                    <a:pt x="632" y="21846"/>
                  </a:lnTo>
                  <a:lnTo>
                    <a:pt x="990" y="23227"/>
                  </a:lnTo>
                  <a:lnTo>
                    <a:pt x="1433" y="24546"/>
                  </a:lnTo>
                  <a:lnTo>
                    <a:pt x="1960" y="25801"/>
                  </a:lnTo>
                  <a:lnTo>
                    <a:pt x="2550" y="26963"/>
                  </a:lnTo>
                  <a:lnTo>
                    <a:pt x="3225" y="28030"/>
                  </a:lnTo>
                  <a:lnTo>
                    <a:pt x="3983" y="29003"/>
                  </a:lnTo>
                  <a:lnTo>
                    <a:pt x="4826" y="29850"/>
                  </a:lnTo>
                  <a:lnTo>
                    <a:pt x="5754" y="30572"/>
                  </a:lnTo>
                  <a:lnTo>
                    <a:pt x="6766" y="31169"/>
                  </a:lnTo>
                  <a:lnTo>
                    <a:pt x="7841" y="31577"/>
                  </a:lnTo>
                  <a:lnTo>
                    <a:pt x="8979" y="31859"/>
                  </a:lnTo>
                  <a:lnTo>
                    <a:pt x="10223" y="31953"/>
                  </a:lnTo>
                  <a:lnTo>
                    <a:pt x="109734" y="31953"/>
                  </a:lnTo>
                  <a:lnTo>
                    <a:pt x="110978" y="31859"/>
                  </a:lnTo>
                  <a:lnTo>
                    <a:pt x="112137" y="31577"/>
                  </a:lnTo>
                  <a:lnTo>
                    <a:pt x="113233" y="31169"/>
                  </a:lnTo>
                  <a:lnTo>
                    <a:pt x="114224" y="30572"/>
                  </a:lnTo>
                  <a:lnTo>
                    <a:pt x="115151" y="29850"/>
                  </a:lnTo>
                  <a:lnTo>
                    <a:pt x="115974" y="29003"/>
                  </a:lnTo>
                  <a:lnTo>
                    <a:pt x="116753" y="28030"/>
                  </a:lnTo>
                  <a:lnTo>
                    <a:pt x="117407" y="26963"/>
                  </a:lnTo>
                  <a:lnTo>
                    <a:pt x="118039" y="25801"/>
                  </a:lnTo>
                  <a:lnTo>
                    <a:pt x="118545" y="24546"/>
                  </a:lnTo>
                  <a:lnTo>
                    <a:pt x="118988" y="23227"/>
                  </a:lnTo>
                  <a:lnTo>
                    <a:pt x="119346" y="21846"/>
                  </a:lnTo>
                  <a:lnTo>
                    <a:pt x="119620" y="20434"/>
                  </a:lnTo>
                  <a:lnTo>
                    <a:pt x="119810" y="18958"/>
                  </a:lnTo>
                  <a:lnTo>
                    <a:pt x="119957" y="17483"/>
                  </a:lnTo>
                  <a:lnTo>
                    <a:pt x="120000" y="15976"/>
                  </a:lnTo>
                  <a:lnTo>
                    <a:pt x="119957" y="14501"/>
                  </a:lnTo>
                  <a:lnTo>
                    <a:pt x="119810" y="12995"/>
                  </a:lnTo>
                  <a:lnTo>
                    <a:pt x="119620" y="11551"/>
                  </a:lnTo>
                  <a:lnTo>
                    <a:pt x="119346" y="10107"/>
                  </a:lnTo>
                  <a:lnTo>
                    <a:pt x="118988" y="8757"/>
                  </a:lnTo>
                  <a:lnTo>
                    <a:pt x="118545" y="7439"/>
                  </a:lnTo>
                  <a:lnTo>
                    <a:pt x="118039" y="6152"/>
                  </a:lnTo>
                  <a:lnTo>
                    <a:pt x="117428" y="4990"/>
                  </a:lnTo>
                  <a:lnTo>
                    <a:pt x="116753" y="3923"/>
                  </a:lnTo>
                  <a:lnTo>
                    <a:pt x="115974" y="2950"/>
                  </a:lnTo>
                  <a:lnTo>
                    <a:pt x="115151" y="2103"/>
                  </a:lnTo>
                  <a:lnTo>
                    <a:pt x="114224" y="1381"/>
                  </a:lnTo>
                  <a:lnTo>
                    <a:pt x="113233" y="816"/>
                  </a:lnTo>
                  <a:lnTo>
                    <a:pt x="112137" y="376"/>
                  </a:lnTo>
                  <a:lnTo>
                    <a:pt x="110978" y="94"/>
                  </a:lnTo>
                  <a:lnTo>
                    <a:pt x="109734" y="0"/>
                  </a:lnTo>
                  <a:lnTo>
                    <a:pt x="10223" y="0"/>
                  </a:lnTo>
                  <a:close/>
                  <a:moveTo>
                    <a:pt x="27992" y="87010"/>
                  </a:moveTo>
                  <a:lnTo>
                    <a:pt x="29594" y="90054"/>
                  </a:lnTo>
                  <a:lnTo>
                    <a:pt x="31217" y="93068"/>
                  </a:lnTo>
                  <a:lnTo>
                    <a:pt x="32039" y="94606"/>
                  </a:lnTo>
                  <a:lnTo>
                    <a:pt x="32882" y="96081"/>
                  </a:lnTo>
                  <a:lnTo>
                    <a:pt x="33704" y="97588"/>
                  </a:lnTo>
                  <a:lnTo>
                    <a:pt x="34568" y="99032"/>
                  </a:lnTo>
                  <a:lnTo>
                    <a:pt x="35432" y="100444"/>
                  </a:lnTo>
                  <a:lnTo>
                    <a:pt x="36318" y="101888"/>
                  </a:lnTo>
                  <a:lnTo>
                    <a:pt x="37203" y="103238"/>
                  </a:lnTo>
                  <a:lnTo>
                    <a:pt x="38109" y="104588"/>
                  </a:lnTo>
                  <a:lnTo>
                    <a:pt x="39037" y="105906"/>
                  </a:lnTo>
                  <a:lnTo>
                    <a:pt x="39964" y="107193"/>
                  </a:lnTo>
                  <a:lnTo>
                    <a:pt x="40913" y="108417"/>
                  </a:lnTo>
                  <a:lnTo>
                    <a:pt x="41861" y="109610"/>
                  </a:lnTo>
                  <a:lnTo>
                    <a:pt x="42852" y="110740"/>
                  </a:lnTo>
                  <a:lnTo>
                    <a:pt x="43843" y="111838"/>
                  </a:lnTo>
                  <a:lnTo>
                    <a:pt x="44855" y="112874"/>
                  </a:lnTo>
                  <a:lnTo>
                    <a:pt x="45887" y="113847"/>
                  </a:lnTo>
                  <a:lnTo>
                    <a:pt x="46941" y="114758"/>
                  </a:lnTo>
                  <a:lnTo>
                    <a:pt x="48037" y="115636"/>
                  </a:lnTo>
                  <a:lnTo>
                    <a:pt x="49112" y="116390"/>
                  </a:lnTo>
                  <a:lnTo>
                    <a:pt x="50230" y="117112"/>
                  </a:lnTo>
                  <a:lnTo>
                    <a:pt x="51389" y="117771"/>
                  </a:lnTo>
                  <a:lnTo>
                    <a:pt x="52548" y="118336"/>
                  </a:lnTo>
                  <a:lnTo>
                    <a:pt x="53750" y="118869"/>
                  </a:lnTo>
                  <a:lnTo>
                    <a:pt x="54951" y="119246"/>
                  </a:lnTo>
                  <a:lnTo>
                    <a:pt x="56195" y="119591"/>
                  </a:lnTo>
                  <a:lnTo>
                    <a:pt x="57460" y="119780"/>
                  </a:lnTo>
                  <a:lnTo>
                    <a:pt x="58745" y="119968"/>
                  </a:lnTo>
                  <a:lnTo>
                    <a:pt x="60073" y="120000"/>
                  </a:lnTo>
                  <a:lnTo>
                    <a:pt x="61359" y="119968"/>
                  </a:lnTo>
                  <a:lnTo>
                    <a:pt x="62603" y="119811"/>
                  </a:lnTo>
                  <a:lnTo>
                    <a:pt x="63846" y="119623"/>
                  </a:lnTo>
                  <a:lnTo>
                    <a:pt x="65048" y="119309"/>
                  </a:lnTo>
                  <a:lnTo>
                    <a:pt x="66249" y="118932"/>
                  </a:lnTo>
                  <a:lnTo>
                    <a:pt x="67409" y="118461"/>
                  </a:lnTo>
                  <a:lnTo>
                    <a:pt x="68568" y="117959"/>
                  </a:lnTo>
                  <a:lnTo>
                    <a:pt x="69685" y="117331"/>
                  </a:lnTo>
                  <a:lnTo>
                    <a:pt x="70781" y="116672"/>
                  </a:lnTo>
                  <a:lnTo>
                    <a:pt x="71898" y="115919"/>
                  </a:lnTo>
                  <a:lnTo>
                    <a:pt x="72952" y="115103"/>
                  </a:lnTo>
                  <a:lnTo>
                    <a:pt x="74006" y="114255"/>
                  </a:lnTo>
                  <a:lnTo>
                    <a:pt x="75018" y="113314"/>
                  </a:lnTo>
                  <a:lnTo>
                    <a:pt x="76030" y="112309"/>
                  </a:lnTo>
                  <a:lnTo>
                    <a:pt x="77020" y="111273"/>
                  </a:lnTo>
                  <a:lnTo>
                    <a:pt x="78011" y="110175"/>
                  </a:lnTo>
                  <a:lnTo>
                    <a:pt x="78981" y="108982"/>
                  </a:lnTo>
                  <a:lnTo>
                    <a:pt x="79887" y="107789"/>
                  </a:lnTo>
                  <a:lnTo>
                    <a:pt x="80815" y="106534"/>
                  </a:lnTo>
                  <a:lnTo>
                    <a:pt x="81721" y="105247"/>
                  </a:lnTo>
                  <a:lnTo>
                    <a:pt x="82606" y="103897"/>
                  </a:lnTo>
                  <a:lnTo>
                    <a:pt x="83492" y="102516"/>
                  </a:lnTo>
                  <a:lnTo>
                    <a:pt x="84356" y="101072"/>
                  </a:lnTo>
                  <a:lnTo>
                    <a:pt x="85199" y="99628"/>
                  </a:lnTo>
                  <a:lnTo>
                    <a:pt x="86000" y="98184"/>
                  </a:lnTo>
                  <a:lnTo>
                    <a:pt x="86822" y="96646"/>
                  </a:lnTo>
                  <a:lnTo>
                    <a:pt x="87623" y="95077"/>
                  </a:lnTo>
                  <a:lnTo>
                    <a:pt x="88382" y="93539"/>
                  </a:lnTo>
                  <a:lnTo>
                    <a:pt x="89162" y="91938"/>
                  </a:lnTo>
                  <a:lnTo>
                    <a:pt x="89920" y="90306"/>
                  </a:lnTo>
                  <a:lnTo>
                    <a:pt x="90637" y="88673"/>
                  </a:lnTo>
                  <a:lnTo>
                    <a:pt x="91375" y="87010"/>
                  </a:lnTo>
                  <a:lnTo>
                    <a:pt x="27992" y="87010"/>
                  </a:lnTo>
                  <a:close/>
                </a:path>
              </a:pathLst>
            </a:custGeom>
            <a:grpFill/>
            <a:ln w="38100">
              <a:noFill/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sz="135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" name="ExtraShape">
              <a:extLst>
                <a:ext uri="{FF2B5EF4-FFF2-40B4-BE49-F238E27FC236}">
                  <a16:creationId xmlns:a16="http://schemas.microsoft.com/office/drawing/2014/main" id="{6DEDFBFA-DC5E-4EAC-8CFF-608E820E8BA9}"/>
                </a:ext>
              </a:extLst>
            </p:cNvPr>
            <p:cNvSpPr/>
            <p:nvPr/>
          </p:nvSpPr>
          <p:spPr>
            <a:xfrm flipH="1">
              <a:off x="3060478" y="2286376"/>
              <a:ext cx="1419031" cy="170471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5873" y="6879"/>
                  </a:moveTo>
                  <a:lnTo>
                    <a:pt x="99915" y="10234"/>
                  </a:lnTo>
                  <a:lnTo>
                    <a:pt x="0" y="93310"/>
                  </a:lnTo>
                  <a:lnTo>
                    <a:pt x="0" y="119822"/>
                  </a:lnTo>
                  <a:lnTo>
                    <a:pt x="293" y="119857"/>
                  </a:lnTo>
                  <a:lnTo>
                    <a:pt x="541" y="119884"/>
                  </a:lnTo>
                  <a:lnTo>
                    <a:pt x="779" y="119911"/>
                  </a:lnTo>
                  <a:lnTo>
                    <a:pt x="1027" y="119928"/>
                  </a:lnTo>
                  <a:lnTo>
                    <a:pt x="1320" y="119955"/>
                  </a:lnTo>
                  <a:lnTo>
                    <a:pt x="1716" y="119964"/>
                  </a:lnTo>
                  <a:lnTo>
                    <a:pt x="2224" y="119973"/>
                  </a:lnTo>
                  <a:lnTo>
                    <a:pt x="2890" y="119982"/>
                  </a:lnTo>
                  <a:lnTo>
                    <a:pt x="3748" y="119991"/>
                  </a:lnTo>
                  <a:lnTo>
                    <a:pt x="4832" y="120000"/>
                  </a:lnTo>
                  <a:lnTo>
                    <a:pt x="6175" y="120000"/>
                  </a:lnTo>
                  <a:lnTo>
                    <a:pt x="7823" y="120000"/>
                  </a:lnTo>
                  <a:lnTo>
                    <a:pt x="9799" y="120000"/>
                  </a:lnTo>
                  <a:lnTo>
                    <a:pt x="12136" y="120000"/>
                  </a:lnTo>
                  <a:lnTo>
                    <a:pt x="14857" y="120000"/>
                  </a:lnTo>
                  <a:lnTo>
                    <a:pt x="18041" y="120000"/>
                  </a:lnTo>
                  <a:lnTo>
                    <a:pt x="18650" y="119982"/>
                  </a:lnTo>
                  <a:lnTo>
                    <a:pt x="19237" y="119902"/>
                  </a:lnTo>
                  <a:lnTo>
                    <a:pt x="19779" y="119795"/>
                  </a:lnTo>
                  <a:lnTo>
                    <a:pt x="20276" y="119635"/>
                  </a:lnTo>
                  <a:lnTo>
                    <a:pt x="20728" y="119448"/>
                  </a:lnTo>
                  <a:lnTo>
                    <a:pt x="21157" y="119225"/>
                  </a:lnTo>
                  <a:lnTo>
                    <a:pt x="21541" y="118967"/>
                  </a:lnTo>
                  <a:lnTo>
                    <a:pt x="21879" y="118682"/>
                  </a:lnTo>
                  <a:lnTo>
                    <a:pt x="22173" y="118380"/>
                  </a:lnTo>
                  <a:lnTo>
                    <a:pt x="22432" y="118051"/>
                  </a:lnTo>
                  <a:lnTo>
                    <a:pt x="22658" y="117703"/>
                  </a:lnTo>
                  <a:lnTo>
                    <a:pt x="22839" y="117339"/>
                  </a:lnTo>
                  <a:lnTo>
                    <a:pt x="22974" y="116965"/>
                  </a:lnTo>
                  <a:lnTo>
                    <a:pt x="23087" y="116573"/>
                  </a:lnTo>
                  <a:lnTo>
                    <a:pt x="23144" y="116191"/>
                  </a:lnTo>
                  <a:lnTo>
                    <a:pt x="23166" y="115790"/>
                  </a:lnTo>
                  <a:lnTo>
                    <a:pt x="23144" y="115390"/>
                  </a:lnTo>
                  <a:lnTo>
                    <a:pt x="23087" y="115007"/>
                  </a:lnTo>
                  <a:lnTo>
                    <a:pt x="22986" y="114615"/>
                  </a:lnTo>
                  <a:lnTo>
                    <a:pt x="22850" y="114242"/>
                  </a:lnTo>
                  <a:lnTo>
                    <a:pt x="22670" y="113877"/>
                  </a:lnTo>
                  <a:lnTo>
                    <a:pt x="22444" y="113539"/>
                  </a:lnTo>
                  <a:lnTo>
                    <a:pt x="22184" y="113200"/>
                  </a:lnTo>
                  <a:lnTo>
                    <a:pt x="21891" y="112898"/>
                  </a:lnTo>
                  <a:lnTo>
                    <a:pt x="21552" y="112613"/>
                  </a:lnTo>
                  <a:lnTo>
                    <a:pt x="21168" y="112355"/>
                  </a:lnTo>
                  <a:lnTo>
                    <a:pt x="20750" y="112132"/>
                  </a:lnTo>
                  <a:lnTo>
                    <a:pt x="20287" y="111946"/>
                  </a:lnTo>
                  <a:lnTo>
                    <a:pt x="19791" y="111785"/>
                  </a:lnTo>
                  <a:lnTo>
                    <a:pt x="19249" y="111679"/>
                  </a:lnTo>
                  <a:lnTo>
                    <a:pt x="18650" y="111598"/>
                  </a:lnTo>
                  <a:lnTo>
                    <a:pt x="18041" y="111581"/>
                  </a:lnTo>
                  <a:lnTo>
                    <a:pt x="10251" y="111581"/>
                  </a:lnTo>
                  <a:lnTo>
                    <a:pt x="10251" y="96843"/>
                  </a:lnTo>
                  <a:lnTo>
                    <a:pt x="79367" y="39388"/>
                  </a:lnTo>
                  <a:lnTo>
                    <a:pt x="79819" y="40572"/>
                  </a:lnTo>
                  <a:lnTo>
                    <a:pt x="80225" y="41747"/>
                  </a:lnTo>
                  <a:lnTo>
                    <a:pt x="80587" y="42930"/>
                  </a:lnTo>
                  <a:lnTo>
                    <a:pt x="80903" y="44114"/>
                  </a:lnTo>
                  <a:lnTo>
                    <a:pt x="81151" y="45307"/>
                  </a:lnTo>
                  <a:lnTo>
                    <a:pt x="81332" y="46517"/>
                  </a:lnTo>
                  <a:lnTo>
                    <a:pt x="81467" y="47727"/>
                  </a:lnTo>
                  <a:lnTo>
                    <a:pt x="81524" y="48973"/>
                  </a:lnTo>
                  <a:lnTo>
                    <a:pt x="81535" y="50228"/>
                  </a:lnTo>
                  <a:lnTo>
                    <a:pt x="81467" y="51509"/>
                  </a:lnTo>
                  <a:lnTo>
                    <a:pt x="81320" y="52835"/>
                  </a:lnTo>
                  <a:lnTo>
                    <a:pt x="81106" y="54188"/>
                  </a:lnTo>
                  <a:lnTo>
                    <a:pt x="80824" y="55568"/>
                  </a:lnTo>
                  <a:lnTo>
                    <a:pt x="80462" y="57000"/>
                  </a:lnTo>
                  <a:lnTo>
                    <a:pt x="80011" y="58469"/>
                  </a:lnTo>
                  <a:lnTo>
                    <a:pt x="79491" y="59991"/>
                  </a:lnTo>
                  <a:lnTo>
                    <a:pt x="78882" y="61566"/>
                  </a:lnTo>
                  <a:lnTo>
                    <a:pt x="78182" y="63185"/>
                  </a:lnTo>
                  <a:lnTo>
                    <a:pt x="77392" y="64876"/>
                  </a:lnTo>
                  <a:lnTo>
                    <a:pt x="76500" y="66621"/>
                  </a:lnTo>
                  <a:lnTo>
                    <a:pt x="75540" y="68427"/>
                  </a:lnTo>
                  <a:lnTo>
                    <a:pt x="74456" y="70305"/>
                  </a:lnTo>
                  <a:lnTo>
                    <a:pt x="73293" y="72263"/>
                  </a:lnTo>
                  <a:lnTo>
                    <a:pt x="72018" y="74292"/>
                  </a:lnTo>
                  <a:lnTo>
                    <a:pt x="70629" y="76392"/>
                  </a:lnTo>
                  <a:lnTo>
                    <a:pt x="69139" y="78599"/>
                  </a:lnTo>
                  <a:lnTo>
                    <a:pt x="67547" y="80878"/>
                  </a:lnTo>
                  <a:lnTo>
                    <a:pt x="65853" y="83245"/>
                  </a:lnTo>
                  <a:lnTo>
                    <a:pt x="64024" y="85710"/>
                  </a:lnTo>
                  <a:lnTo>
                    <a:pt x="62094" y="88264"/>
                  </a:lnTo>
                  <a:lnTo>
                    <a:pt x="60050" y="90925"/>
                  </a:lnTo>
                  <a:lnTo>
                    <a:pt x="57871" y="93693"/>
                  </a:lnTo>
                  <a:lnTo>
                    <a:pt x="57871" y="111581"/>
                  </a:lnTo>
                  <a:lnTo>
                    <a:pt x="51109" y="111581"/>
                  </a:lnTo>
                  <a:lnTo>
                    <a:pt x="50476" y="111598"/>
                  </a:lnTo>
                  <a:lnTo>
                    <a:pt x="49901" y="111679"/>
                  </a:lnTo>
                  <a:lnTo>
                    <a:pt x="49359" y="111785"/>
                  </a:lnTo>
                  <a:lnTo>
                    <a:pt x="48862" y="111946"/>
                  </a:lnTo>
                  <a:lnTo>
                    <a:pt x="48399" y="112132"/>
                  </a:lnTo>
                  <a:lnTo>
                    <a:pt x="47970" y="112355"/>
                  </a:lnTo>
                  <a:lnTo>
                    <a:pt x="47598" y="112613"/>
                  </a:lnTo>
                  <a:lnTo>
                    <a:pt x="47259" y="112898"/>
                  </a:lnTo>
                  <a:lnTo>
                    <a:pt x="46954" y="113200"/>
                  </a:lnTo>
                  <a:lnTo>
                    <a:pt x="46694" y="113539"/>
                  </a:lnTo>
                  <a:lnTo>
                    <a:pt x="46469" y="113877"/>
                  </a:lnTo>
                  <a:lnTo>
                    <a:pt x="46299" y="114242"/>
                  </a:lnTo>
                  <a:lnTo>
                    <a:pt x="46152" y="114615"/>
                  </a:lnTo>
                  <a:lnTo>
                    <a:pt x="46051" y="115007"/>
                  </a:lnTo>
                  <a:lnTo>
                    <a:pt x="45994" y="115390"/>
                  </a:lnTo>
                  <a:lnTo>
                    <a:pt x="45983" y="115790"/>
                  </a:lnTo>
                  <a:lnTo>
                    <a:pt x="45994" y="116191"/>
                  </a:lnTo>
                  <a:lnTo>
                    <a:pt x="46051" y="116573"/>
                  </a:lnTo>
                  <a:lnTo>
                    <a:pt x="46152" y="116965"/>
                  </a:lnTo>
                  <a:lnTo>
                    <a:pt x="46299" y="117339"/>
                  </a:lnTo>
                  <a:lnTo>
                    <a:pt x="46469" y="117703"/>
                  </a:lnTo>
                  <a:lnTo>
                    <a:pt x="46694" y="118051"/>
                  </a:lnTo>
                  <a:lnTo>
                    <a:pt x="46954" y="118380"/>
                  </a:lnTo>
                  <a:lnTo>
                    <a:pt x="47259" y="118682"/>
                  </a:lnTo>
                  <a:lnTo>
                    <a:pt x="47598" y="118967"/>
                  </a:lnTo>
                  <a:lnTo>
                    <a:pt x="47970" y="119225"/>
                  </a:lnTo>
                  <a:lnTo>
                    <a:pt x="48399" y="119448"/>
                  </a:lnTo>
                  <a:lnTo>
                    <a:pt x="48862" y="119635"/>
                  </a:lnTo>
                  <a:lnTo>
                    <a:pt x="49359" y="119795"/>
                  </a:lnTo>
                  <a:lnTo>
                    <a:pt x="49901" y="119902"/>
                  </a:lnTo>
                  <a:lnTo>
                    <a:pt x="50476" y="119982"/>
                  </a:lnTo>
                  <a:lnTo>
                    <a:pt x="51109" y="120000"/>
                  </a:lnTo>
                  <a:lnTo>
                    <a:pt x="68123" y="120000"/>
                  </a:lnTo>
                  <a:lnTo>
                    <a:pt x="68123" y="96158"/>
                  </a:lnTo>
                  <a:lnTo>
                    <a:pt x="70098" y="93613"/>
                  </a:lnTo>
                  <a:lnTo>
                    <a:pt x="71995" y="91130"/>
                  </a:lnTo>
                  <a:lnTo>
                    <a:pt x="73801" y="88700"/>
                  </a:lnTo>
                  <a:lnTo>
                    <a:pt x="75540" y="86333"/>
                  </a:lnTo>
                  <a:lnTo>
                    <a:pt x="77177" y="84019"/>
                  </a:lnTo>
                  <a:lnTo>
                    <a:pt x="78746" y="81750"/>
                  </a:lnTo>
                  <a:lnTo>
                    <a:pt x="80225" y="79543"/>
                  </a:lnTo>
                  <a:lnTo>
                    <a:pt x="81625" y="77380"/>
                  </a:lnTo>
                  <a:lnTo>
                    <a:pt x="82946" y="75253"/>
                  </a:lnTo>
                  <a:lnTo>
                    <a:pt x="84165" y="73171"/>
                  </a:lnTo>
                  <a:lnTo>
                    <a:pt x="85306" y="71133"/>
                  </a:lnTo>
                  <a:lnTo>
                    <a:pt x="86356" y="69130"/>
                  </a:lnTo>
                  <a:lnTo>
                    <a:pt x="87315" y="67155"/>
                  </a:lnTo>
                  <a:lnTo>
                    <a:pt x="88173" y="65215"/>
                  </a:lnTo>
                  <a:lnTo>
                    <a:pt x="88952" y="63310"/>
                  </a:lnTo>
                  <a:lnTo>
                    <a:pt x="89641" y="61423"/>
                  </a:lnTo>
                  <a:lnTo>
                    <a:pt x="90228" y="59572"/>
                  </a:lnTo>
                  <a:lnTo>
                    <a:pt x="90725" y="57730"/>
                  </a:lnTo>
                  <a:lnTo>
                    <a:pt x="91131" y="55915"/>
                  </a:lnTo>
                  <a:lnTo>
                    <a:pt x="91436" y="54108"/>
                  </a:lnTo>
                  <a:lnTo>
                    <a:pt x="91639" y="52319"/>
                  </a:lnTo>
                  <a:lnTo>
                    <a:pt x="91752" y="50548"/>
                  </a:lnTo>
                  <a:lnTo>
                    <a:pt x="91764" y="48786"/>
                  </a:lnTo>
                  <a:lnTo>
                    <a:pt x="91673" y="47015"/>
                  </a:lnTo>
                  <a:lnTo>
                    <a:pt x="91481" y="45253"/>
                  </a:lnTo>
                  <a:lnTo>
                    <a:pt x="91188" y="43509"/>
                  </a:lnTo>
                  <a:lnTo>
                    <a:pt x="90781" y="41747"/>
                  </a:lnTo>
                  <a:lnTo>
                    <a:pt x="90285" y="39985"/>
                  </a:lnTo>
                  <a:lnTo>
                    <a:pt x="89686" y="38214"/>
                  </a:lnTo>
                  <a:lnTo>
                    <a:pt x="88975" y="36434"/>
                  </a:lnTo>
                  <a:lnTo>
                    <a:pt x="88151" y="34645"/>
                  </a:lnTo>
                  <a:lnTo>
                    <a:pt x="87225" y="32847"/>
                  </a:lnTo>
                  <a:lnTo>
                    <a:pt x="107174" y="16268"/>
                  </a:lnTo>
                  <a:lnTo>
                    <a:pt x="111735" y="20059"/>
                  </a:lnTo>
                  <a:lnTo>
                    <a:pt x="120000" y="0"/>
                  </a:lnTo>
                  <a:lnTo>
                    <a:pt x="95873" y="6879"/>
                  </a:lnTo>
                  <a:close/>
                </a:path>
              </a:pathLst>
            </a:custGeom>
            <a:grpFill/>
            <a:ln w="38100">
              <a:noFill/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sz="135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1" name="ExtraShape">
              <a:extLst>
                <a:ext uri="{FF2B5EF4-FFF2-40B4-BE49-F238E27FC236}">
                  <a16:creationId xmlns:a16="http://schemas.microsoft.com/office/drawing/2014/main" id="{6FAC89AE-62EE-4BB9-9B5E-5E28A7EAFBC5}"/>
                </a:ext>
              </a:extLst>
            </p:cNvPr>
            <p:cNvSpPr/>
            <p:nvPr/>
          </p:nvSpPr>
          <p:spPr>
            <a:xfrm flipH="1">
              <a:off x="3537561" y="2443924"/>
              <a:ext cx="1097724" cy="109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8806" y="10668"/>
                  </a:moveTo>
                  <a:lnTo>
                    <a:pt x="94397" y="16257"/>
                  </a:lnTo>
                  <a:lnTo>
                    <a:pt x="77333" y="32887"/>
                  </a:lnTo>
                  <a:lnTo>
                    <a:pt x="62693" y="47185"/>
                  </a:lnTo>
                  <a:lnTo>
                    <a:pt x="50271" y="59303"/>
                  </a:lnTo>
                  <a:lnTo>
                    <a:pt x="39863" y="69446"/>
                  </a:lnTo>
                  <a:lnTo>
                    <a:pt x="31280" y="77810"/>
                  </a:lnTo>
                  <a:lnTo>
                    <a:pt x="24318" y="84614"/>
                  </a:lnTo>
                  <a:lnTo>
                    <a:pt x="18771" y="90024"/>
                  </a:lnTo>
                  <a:lnTo>
                    <a:pt x="14450" y="94233"/>
                  </a:lnTo>
                  <a:lnTo>
                    <a:pt x="11166" y="97449"/>
                  </a:lnTo>
                  <a:lnTo>
                    <a:pt x="8699" y="99878"/>
                  </a:lnTo>
                  <a:lnTo>
                    <a:pt x="6845" y="101686"/>
                  </a:lnTo>
                  <a:lnTo>
                    <a:pt x="5429" y="103093"/>
                  </a:lnTo>
                  <a:lnTo>
                    <a:pt x="4233" y="104280"/>
                  </a:lnTo>
                  <a:lnTo>
                    <a:pt x="3065" y="105453"/>
                  </a:lnTo>
                  <a:lnTo>
                    <a:pt x="1737" y="106792"/>
                  </a:lnTo>
                  <a:lnTo>
                    <a:pt x="0" y="108489"/>
                  </a:lnTo>
                  <a:lnTo>
                    <a:pt x="540" y="109359"/>
                  </a:lnTo>
                  <a:lnTo>
                    <a:pt x="1021" y="110173"/>
                  </a:lnTo>
                  <a:lnTo>
                    <a:pt x="1488" y="110932"/>
                  </a:lnTo>
                  <a:lnTo>
                    <a:pt x="1926" y="111650"/>
                  </a:lnTo>
                  <a:lnTo>
                    <a:pt x="2364" y="112340"/>
                  </a:lnTo>
                  <a:lnTo>
                    <a:pt x="2773" y="113002"/>
                  </a:lnTo>
                  <a:lnTo>
                    <a:pt x="3167" y="113651"/>
                  </a:lnTo>
                  <a:lnTo>
                    <a:pt x="3561" y="114272"/>
                  </a:lnTo>
                  <a:lnTo>
                    <a:pt x="3955" y="114907"/>
                  </a:lnTo>
                  <a:lnTo>
                    <a:pt x="4379" y="115556"/>
                  </a:lnTo>
                  <a:lnTo>
                    <a:pt x="4787" y="116204"/>
                  </a:lnTo>
                  <a:lnTo>
                    <a:pt x="5225" y="116894"/>
                  </a:lnTo>
                  <a:lnTo>
                    <a:pt x="5692" y="117584"/>
                  </a:lnTo>
                  <a:lnTo>
                    <a:pt x="6159" y="118357"/>
                  </a:lnTo>
                  <a:lnTo>
                    <a:pt x="6685" y="119144"/>
                  </a:lnTo>
                  <a:lnTo>
                    <a:pt x="7225" y="120000"/>
                  </a:lnTo>
                  <a:lnTo>
                    <a:pt x="15443" y="111802"/>
                  </a:lnTo>
                  <a:lnTo>
                    <a:pt x="22260" y="104998"/>
                  </a:lnTo>
                  <a:lnTo>
                    <a:pt x="27923" y="99339"/>
                  </a:lnTo>
                  <a:lnTo>
                    <a:pt x="32682" y="94606"/>
                  </a:lnTo>
                  <a:lnTo>
                    <a:pt x="36740" y="90562"/>
                  </a:lnTo>
                  <a:lnTo>
                    <a:pt x="40345" y="86974"/>
                  </a:lnTo>
                  <a:lnTo>
                    <a:pt x="43746" y="83620"/>
                  </a:lnTo>
                  <a:lnTo>
                    <a:pt x="47176" y="80266"/>
                  </a:lnTo>
                  <a:lnTo>
                    <a:pt x="50855" y="76678"/>
                  </a:lnTo>
                  <a:lnTo>
                    <a:pt x="55029" y="72621"/>
                  </a:lnTo>
                  <a:lnTo>
                    <a:pt x="59934" y="67873"/>
                  </a:lnTo>
                  <a:lnTo>
                    <a:pt x="65831" y="62201"/>
                  </a:lnTo>
                  <a:lnTo>
                    <a:pt x="72925" y="55355"/>
                  </a:lnTo>
                  <a:lnTo>
                    <a:pt x="81449" y="47130"/>
                  </a:lnTo>
                  <a:lnTo>
                    <a:pt x="91638" y="37290"/>
                  </a:lnTo>
                  <a:lnTo>
                    <a:pt x="103768" y="25600"/>
                  </a:lnTo>
                  <a:lnTo>
                    <a:pt x="109300" y="31107"/>
                  </a:lnTo>
                  <a:lnTo>
                    <a:pt x="120000" y="0"/>
                  </a:lnTo>
                  <a:lnTo>
                    <a:pt x="88806" y="10668"/>
                  </a:lnTo>
                  <a:close/>
                </a:path>
              </a:pathLst>
            </a:custGeom>
            <a:grpFill/>
            <a:ln w="38100">
              <a:noFill/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sz="135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2" name="ExtraShape">
              <a:extLst>
                <a:ext uri="{FF2B5EF4-FFF2-40B4-BE49-F238E27FC236}">
                  <a16:creationId xmlns:a16="http://schemas.microsoft.com/office/drawing/2014/main" id="{8C009203-CDE9-4D94-AF6E-676A2C09F1D9}"/>
                </a:ext>
              </a:extLst>
            </p:cNvPr>
            <p:cNvSpPr/>
            <p:nvPr/>
          </p:nvSpPr>
          <p:spPr>
            <a:xfrm flipH="1">
              <a:off x="3798332" y="2350988"/>
              <a:ext cx="1018400" cy="100901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78175"/>
                  </a:moveTo>
                  <a:lnTo>
                    <a:pt x="15" y="79483"/>
                  </a:lnTo>
                  <a:lnTo>
                    <a:pt x="94" y="80806"/>
                  </a:lnTo>
                  <a:lnTo>
                    <a:pt x="220" y="82129"/>
                  </a:lnTo>
                  <a:lnTo>
                    <a:pt x="361" y="83467"/>
                  </a:lnTo>
                  <a:lnTo>
                    <a:pt x="566" y="84835"/>
                  </a:lnTo>
                  <a:lnTo>
                    <a:pt x="786" y="86188"/>
                  </a:lnTo>
                  <a:lnTo>
                    <a:pt x="1070" y="87572"/>
                  </a:lnTo>
                  <a:lnTo>
                    <a:pt x="1369" y="88955"/>
                  </a:lnTo>
                  <a:lnTo>
                    <a:pt x="1715" y="90323"/>
                  </a:lnTo>
                  <a:lnTo>
                    <a:pt x="2077" y="91721"/>
                  </a:lnTo>
                  <a:lnTo>
                    <a:pt x="2486" y="93089"/>
                  </a:lnTo>
                  <a:lnTo>
                    <a:pt x="2895" y="94487"/>
                  </a:lnTo>
                  <a:lnTo>
                    <a:pt x="3351" y="95885"/>
                  </a:lnTo>
                  <a:lnTo>
                    <a:pt x="3823" y="97268"/>
                  </a:lnTo>
                  <a:lnTo>
                    <a:pt x="4327" y="98651"/>
                  </a:lnTo>
                  <a:lnTo>
                    <a:pt x="4846" y="100020"/>
                  </a:lnTo>
                  <a:lnTo>
                    <a:pt x="5365" y="101388"/>
                  </a:lnTo>
                  <a:lnTo>
                    <a:pt x="5916" y="102756"/>
                  </a:lnTo>
                  <a:lnTo>
                    <a:pt x="6467" y="104094"/>
                  </a:lnTo>
                  <a:lnTo>
                    <a:pt x="7049" y="105447"/>
                  </a:lnTo>
                  <a:lnTo>
                    <a:pt x="7616" y="106755"/>
                  </a:lnTo>
                  <a:lnTo>
                    <a:pt x="8214" y="108063"/>
                  </a:lnTo>
                  <a:lnTo>
                    <a:pt x="8811" y="109356"/>
                  </a:lnTo>
                  <a:lnTo>
                    <a:pt x="9394" y="110633"/>
                  </a:lnTo>
                  <a:lnTo>
                    <a:pt x="10605" y="113129"/>
                  </a:lnTo>
                  <a:lnTo>
                    <a:pt x="11801" y="115534"/>
                  </a:lnTo>
                  <a:lnTo>
                    <a:pt x="12981" y="117820"/>
                  </a:lnTo>
                  <a:lnTo>
                    <a:pt x="14114" y="120000"/>
                  </a:lnTo>
                  <a:lnTo>
                    <a:pt x="16129" y="117955"/>
                  </a:lnTo>
                  <a:lnTo>
                    <a:pt x="17765" y="116316"/>
                  </a:lnTo>
                  <a:lnTo>
                    <a:pt x="19134" y="114933"/>
                  </a:lnTo>
                  <a:lnTo>
                    <a:pt x="20393" y="113670"/>
                  </a:lnTo>
                  <a:lnTo>
                    <a:pt x="21683" y="112362"/>
                  </a:lnTo>
                  <a:lnTo>
                    <a:pt x="23162" y="110874"/>
                  </a:lnTo>
                  <a:lnTo>
                    <a:pt x="24956" y="109040"/>
                  </a:lnTo>
                  <a:lnTo>
                    <a:pt x="27254" y="106740"/>
                  </a:lnTo>
                  <a:lnTo>
                    <a:pt x="30149" y="103778"/>
                  </a:lnTo>
                  <a:lnTo>
                    <a:pt x="33815" y="100065"/>
                  </a:lnTo>
                  <a:lnTo>
                    <a:pt x="38410" y="95404"/>
                  </a:lnTo>
                  <a:lnTo>
                    <a:pt x="44059" y="89676"/>
                  </a:lnTo>
                  <a:lnTo>
                    <a:pt x="50920" y="82701"/>
                  </a:lnTo>
                  <a:lnTo>
                    <a:pt x="59150" y="74357"/>
                  </a:lnTo>
                  <a:lnTo>
                    <a:pt x="68874" y="64510"/>
                  </a:lnTo>
                  <a:lnTo>
                    <a:pt x="80251" y="52949"/>
                  </a:lnTo>
                  <a:lnTo>
                    <a:pt x="86703" y="59473"/>
                  </a:lnTo>
                  <a:lnTo>
                    <a:pt x="98253" y="25587"/>
                  </a:lnTo>
                  <a:lnTo>
                    <a:pt x="64626" y="37223"/>
                  </a:lnTo>
                  <a:lnTo>
                    <a:pt x="70133" y="42786"/>
                  </a:lnTo>
                  <a:lnTo>
                    <a:pt x="18206" y="95464"/>
                  </a:lnTo>
                  <a:lnTo>
                    <a:pt x="16679" y="90849"/>
                  </a:lnTo>
                  <a:lnTo>
                    <a:pt x="15562" y="86264"/>
                  </a:lnTo>
                  <a:lnTo>
                    <a:pt x="14870" y="81678"/>
                  </a:lnTo>
                  <a:lnTo>
                    <a:pt x="14571" y="77153"/>
                  </a:lnTo>
                  <a:lnTo>
                    <a:pt x="14649" y="72688"/>
                  </a:lnTo>
                  <a:lnTo>
                    <a:pt x="15106" y="68268"/>
                  </a:lnTo>
                  <a:lnTo>
                    <a:pt x="15908" y="63938"/>
                  </a:lnTo>
                  <a:lnTo>
                    <a:pt x="17041" y="59714"/>
                  </a:lnTo>
                  <a:lnTo>
                    <a:pt x="18505" y="55595"/>
                  </a:lnTo>
                  <a:lnTo>
                    <a:pt x="20283" y="51581"/>
                  </a:lnTo>
                  <a:lnTo>
                    <a:pt x="22360" y="47717"/>
                  </a:lnTo>
                  <a:lnTo>
                    <a:pt x="24720" y="43973"/>
                  </a:lnTo>
                  <a:lnTo>
                    <a:pt x="27348" y="40410"/>
                  </a:lnTo>
                  <a:lnTo>
                    <a:pt x="30228" y="37013"/>
                  </a:lnTo>
                  <a:lnTo>
                    <a:pt x="33343" y="33781"/>
                  </a:lnTo>
                  <a:lnTo>
                    <a:pt x="36679" y="30774"/>
                  </a:lnTo>
                  <a:lnTo>
                    <a:pt x="40236" y="27962"/>
                  </a:lnTo>
                  <a:lnTo>
                    <a:pt x="43996" y="25377"/>
                  </a:lnTo>
                  <a:lnTo>
                    <a:pt x="47930" y="23016"/>
                  </a:lnTo>
                  <a:lnTo>
                    <a:pt x="52053" y="20927"/>
                  </a:lnTo>
                  <a:lnTo>
                    <a:pt x="56286" y="19062"/>
                  </a:lnTo>
                  <a:lnTo>
                    <a:pt x="60692" y="17514"/>
                  </a:lnTo>
                  <a:lnTo>
                    <a:pt x="65224" y="16236"/>
                  </a:lnTo>
                  <a:lnTo>
                    <a:pt x="69850" y="15229"/>
                  </a:lnTo>
                  <a:lnTo>
                    <a:pt x="74586" y="14567"/>
                  </a:lnTo>
                  <a:lnTo>
                    <a:pt x="79402" y="14221"/>
                  </a:lnTo>
                  <a:lnTo>
                    <a:pt x="84280" y="14206"/>
                  </a:lnTo>
                  <a:lnTo>
                    <a:pt x="89205" y="14552"/>
                  </a:lnTo>
                  <a:lnTo>
                    <a:pt x="94193" y="15244"/>
                  </a:lnTo>
                  <a:lnTo>
                    <a:pt x="99181" y="16341"/>
                  </a:lnTo>
                  <a:lnTo>
                    <a:pt x="104201" y="17800"/>
                  </a:lnTo>
                  <a:lnTo>
                    <a:pt x="109205" y="19679"/>
                  </a:lnTo>
                  <a:lnTo>
                    <a:pt x="120000" y="9005"/>
                  </a:lnTo>
                  <a:lnTo>
                    <a:pt x="118835" y="8449"/>
                  </a:lnTo>
                  <a:lnTo>
                    <a:pt x="117671" y="7892"/>
                  </a:lnTo>
                  <a:lnTo>
                    <a:pt x="116506" y="7366"/>
                  </a:lnTo>
                  <a:lnTo>
                    <a:pt x="115342" y="6855"/>
                  </a:lnTo>
                  <a:lnTo>
                    <a:pt x="114162" y="6359"/>
                  </a:lnTo>
                  <a:lnTo>
                    <a:pt x="112981" y="5893"/>
                  </a:lnTo>
                  <a:lnTo>
                    <a:pt x="111817" y="5427"/>
                  </a:lnTo>
                  <a:lnTo>
                    <a:pt x="110621" y="4991"/>
                  </a:lnTo>
                  <a:lnTo>
                    <a:pt x="109441" y="4585"/>
                  </a:lnTo>
                  <a:lnTo>
                    <a:pt x="108261" y="4179"/>
                  </a:lnTo>
                  <a:lnTo>
                    <a:pt x="107065" y="3803"/>
                  </a:lnTo>
                  <a:lnTo>
                    <a:pt x="105885" y="3457"/>
                  </a:lnTo>
                  <a:lnTo>
                    <a:pt x="104704" y="3096"/>
                  </a:lnTo>
                  <a:lnTo>
                    <a:pt x="103509" y="2796"/>
                  </a:lnTo>
                  <a:lnTo>
                    <a:pt x="102328" y="2480"/>
                  </a:lnTo>
                  <a:lnTo>
                    <a:pt x="101148" y="2194"/>
                  </a:lnTo>
                  <a:lnTo>
                    <a:pt x="99937" y="1924"/>
                  </a:lnTo>
                  <a:lnTo>
                    <a:pt x="98756" y="1683"/>
                  </a:lnTo>
                  <a:lnTo>
                    <a:pt x="97560" y="1443"/>
                  </a:lnTo>
                  <a:lnTo>
                    <a:pt x="96365" y="1232"/>
                  </a:lnTo>
                  <a:lnTo>
                    <a:pt x="95184" y="1037"/>
                  </a:lnTo>
                  <a:lnTo>
                    <a:pt x="93988" y="841"/>
                  </a:lnTo>
                  <a:lnTo>
                    <a:pt x="92793" y="676"/>
                  </a:lnTo>
                  <a:lnTo>
                    <a:pt x="91597" y="526"/>
                  </a:lnTo>
                  <a:lnTo>
                    <a:pt x="90416" y="420"/>
                  </a:lnTo>
                  <a:lnTo>
                    <a:pt x="89221" y="300"/>
                  </a:lnTo>
                  <a:lnTo>
                    <a:pt x="88040" y="195"/>
                  </a:lnTo>
                  <a:lnTo>
                    <a:pt x="86860" y="135"/>
                  </a:lnTo>
                  <a:lnTo>
                    <a:pt x="85664" y="60"/>
                  </a:lnTo>
                  <a:lnTo>
                    <a:pt x="84484" y="30"/>
                  </a:lnTo>
                  <a:lnTo>
                    <a:pt x="83304" y="0"/>
                  </a:lnTo>
                  <a:lnTo>
                    <a:pt x="82108" y="0"/>
                  </a:lnTo>
                  <a:lnTo>
                    <a:pt x="78095" y="105"/>
                  </a:lnTo>
                  <a:lnTo>
                    <a:pt x="74114" y="375"/>
                  </a:lnTo>
                  <a:lnTo>
                    <a:pt x="70165" y="841"/>
                  </a:lnTo>
                  <a:lnTo>
                    <a:pt x="66231" y="1518"/>
                  </a:lnTo>
                  <a:lnTo>
                    <a:pt x="62376" y="2345"/>
                  </a:lnTo>
                  <a:lnTo>
                    <a:pt x="58568" y="3337"/>
                  </a:lnTo>
                  <a:lnTo>
                    <a:pt x="54822" y="4510"/>
                  </a:lnTo>
                  <a:lnTo>
                    <a:pt x="51140" y="5863"/>
                  </a:lnTo>
                  <a:lnTo>
                    <a:pt x="47537" y="7366"/>
                  </a:lnTo>
                  <a:lnTo>
                    <a:pt x="44012" y="9035"/>
                  </a:lnTo>
                  <a:lnTo>
                    <a:pt x="40582" y="10854"/>
                  </a:lnTo>
                  <a:lnTo>
                    <a:pt x="37246" y="12823"/>
                  </a:lnTo>
                  <a:lnTo>
                    <a:pt x="34004" y="14928"/>
                  </a:lnTo>
                  <a:lnTo>
                    <a:pt x="30857" y="17213"/>
                  </a:lnTo>
                  <a:lnTo>
                    <a:pt x="27836" y="19619"/>
                  </a:lnTo>
                  <a:lnTo>
                    <a:pt x="24925" y="22159"/>
                  </a:lnTo>
                  <a:lnTo>
                    <a:pt x="22155" y="24820"/>
                  </a:lnTo>
                  <a:lnTo>
                    <a:pt x="19512" y="27617"/>
                  </a:lnTo>
                  <a:lnTo>
                    <a:pt x="17010" y="30548"/>
                  </a:lnTo>
                  <a:lnTo>
                    <a:pt x="14634" y="33585"/>
                  </a:lnTo>
                  <a:lnTo>
                    <a:pt x="12431" y="36757"/>
                  </a:lnTo>
                  <a:lnTo>
                    <a:pt x="10385" y="40020"/>
                  </a:lnTo>
                  <a:lnTo>
                    <a:pt x="8497" y="43417"/>
                  </a:lnTo>
                  <a:lnTo>
                    <a:pt x="6782" y="46920"/>
                  </a:lnTo>
                  <a:lnTo>
                    <a:pt x="5255" y="50498"/>
                  </a:lnTo>
                  <a:lnTo>
                    <a:pt x="3886" y="54181"/>
                  </a:lnTo>
                  <a:lnTo>
                    <a:pt x="2738" y="57985"/>
                  </a:lnTo>
                  <a:lnTo>
                    <a:pt x="1762" y="61849"/>
                  </a:lnTo>
                  <a:lnTo>
                    <a:pt x="1007" y="65818"/>
                  </a:lnTo>
                  <a:lnTo>
                    <a:pt x="440" y="69862"/>
                  </a:lnTo>
                  <a:lnTo>
                    <a:pt x="110" y="73981"/>
                  </a:lnTo>
                  <a:lnTo>
                    <a:pt x="0" y="78175"/>
                  </a:lnTo>
                  <a:close/>
                </a:path>
              </a:pathLst>
            </a:custGeom>
            <a:grpFill/>
            <a:ln w="38100">
              <a:noFill/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sz="135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251900" y="195486"/>
            <a:ext cx="8568572" cy="585582"/>
            <a:chOff x="251900" y="195486"/>
            <a:chExt cx="8568572" cy="585582"/>
          </a:xfrm>
        </p:grpSpPr>
        <p:cxnSp>
          <p:nvCxnSpPr>
            <p:cNvPr id="38" name="直接连接符 37"/>
            <p:cNvCxnSpPr/>
            <p:nvPr/>
          </p:nvCxnSpPr>
          <p:spPr>
            <a:xfrm flipH="1">
              <a:off x="1208857" y="684095"/>
              <a:ext cx="7611615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 38"/>
            <p:cNvSpPr/>
            <p:nvPr/>
          </p:nvSpPr>
          <p:spPr>
            <a:xfrm>
              <a:off x="1331640" y="255120"/>
              <a:ext cx="11865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765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Prosper</a:t>
              </a:r>
              <a:endParaRPr lang="zh-CN" altLang="en-US" sz="2000" b="1" kern="0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251900" y="195486"/>
              <a:ext cx="887938" cy="585582"/>
              <a:chOff x="562441" y="531294"/>
              <a:chExt cx="2322326" cy="1531540"/>
            </a:xfrm>
          </p:grpSpPr>
          <p:sp>
            <p:nvSpPr>
              <p:cNvPr id="42" name="圆角矩形 41"/>
              <p:cNvSpPr/>
              <p:nvPr/>
            </p:nvSpPr>
            <p:spPr>
              <a:xfrm rot="2700000">
                <a:off x="613474" y="711955"/>
                <a:ext cx="704611" cy="704611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3" name="圆角矩形 42"/>
              <p:cNvSpPr/>
              <p:nvPr/>
            </p:nvSpPr>
            <p:spPr>
              <a:xfrm rot="2700000">
                <a:off x="1043261" y="555179"/>
                <a:ext cx="1041378" cy="1041378"/>
              </a:xfrm>
              <a:prstGeom prst="roundRect">
                <a:avLst>
                  <a:gd name="adj" fmla="val 481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4" name="圆角矩形 43"/>
              <p:cNvSpPr/>
              <p:nvPr/>
            </p:nvSpPr>
            <p:spPr>
              <a:xfrm rot="2700000">
                <a:off x="2386142" y="531294"/>
                <a:ext cx="498625" cy="498625"/>
              </a:xfrm>
              <a:prstGeom prst="roundRect">
                <a:avLst>
                  <a:gd name="adj" fmla="val 481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5" name="圆角矩形 44"/>
              <p:cNvSpPr/>
              <p:nvPr/>
            </p:nvSpPr>
            <p:spPr>
              <a:xfrm rot="2700000">
                <a:off x="2149679" y="1381541"/>
                <a:ext cx="432486" cy="432486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6" name="圆角矩形 45"/>
              <p:cNvSpPr/>
              <p:nvPr/>
            </p:nvSpPr>
            <p:spPr>
              <a:xfrm rot="2700000">
                <a:off x="562441" y="1843807"/>
                <a:ext cx="219027" cy="219027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7" name="文本框 4"/>
              <p:cNvSpPr txBox="1"/>
              <p:nvPr/>
            </p:nvSpPr>
            <p:spPr>
              <a:xfrm>
                <a:off x="944543" y="617339"/>
                <a:ext cx="1229245" cy="965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04</a:t>
                </a:r>
                <a:endParaRPr kumimoji="0" lang="zh-CN" altLang="en-US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43AE2CA-FEE1-4C08-8FCE-01FC8DC1B61C}"/>
              </a:ext>
            </a:extLst>
          </p:cNvPr>
          <p:cNvSpPr/>
          <p:nvPr/>
        </p:nvSpPr>
        <p:spPr>
          <a:xfrm>
            <a:off x="1214992" y="1059582"/>
            <a:ext cx="76116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Average credit score and loan issuing quarter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are the two most significant variables of borrowers.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7E4A74F-DF1D-408B-BB0A-662193C2B1A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926432" y="1709547"/>
            <a:ext cx="4176464" cy="279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26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 5"/>
          <p:cNvSpPr/>
          <p:nvPr/>
        </p:nvSpPr>
        <p:spPr bwMode="auto">
          <a:xfrm>
            <a:off x="940108" y="1611844"/>
            <a:ext cx="2212496" cy="1960914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15875"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14300">
              <a:prstClr val="black"/>
            </a:inn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dirty="0">
              <a:solidFill>
                <a:srgbClr val="005A9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7" name="Freeform 5"/>
          <p:cNvSpPr/>
          <p:nvPr/>
        </p:nvSpPr>
        <p:spPr bwMode="auto">
          <a:xfrm>
            <a:off x="1115616" y="1676240"/>
            <a:ext cx="2212496" cy="1960914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61000"/>
                  <a:lumOff val="39000"/>
                </a:schemeClr>
              </a:gs>
              <a:gs pos="0">
                <a:schemeClr val="bg1">
                  <a:lumMod val="85000"/>
                </a:schemeClr>
              </a:gs>
            </a:gsLst>
            <a:lin ang="2700000" scaled="1"/>
            <a:tileRect/>
          </a:gradFill>
          <a:ln w="19050">
            <a:gradFill flip="none" rotWithShape="1">
              <a:gsLst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2700000" scaled="1"/>
              <a:tileRect/>
            </a:gradFill>
          </a:ln>
          <a:effectLst>
            <a:outerShdw blurRad="266700" dist="203200" dir="678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dirty="0">
              <a:solidFill>
                <a:srgbClr val="005A9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96975" y="2346608"/>
            <a:ext cx="2847501" cy="523198"/>
          </a:xfrm>
          <a:prstGeom prst="rect">
            <a:avLst/>
          </a:prstGeom>
        </p:spPr>
        <p:txBody>
          <a:bodyPr wrap="square" lIns="91418" tIns="45709" rIns="91418" bIns="45709">
            <a:spAutoFit/>
          </a:bodyPr>
          <a:lstStyle/>
          <a:p>
            <a:pPr algn="ctr" defTabSz="93345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zh-CN" altLang="en-US" sz="2800" b="1" kern="0" dirty="0">
              <a:solidFill>
                <a:srgbClr val="37609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091696" y="699542"/>
            <a:ext cx="3799404" cy="515562"/>
            <a:chOff x="3852992" y="849029"/>
            <a:chExt cx="3799404" cy="515562"/>
          </a:xfrm>
        </p:grpSpPr>
        <p:sp>
          <p:nvSpPr>
            <p:cNvPr id="4" name="矩形 3"/>
            <p:cNvSpPr/>
            <p:nvPr/>
          </p:nvSpPr>
          <p:spPr>
            <a:xfrm>
              <a:off x="4099343" y="854782"/>
              <a:ext cx="3553053" cy="504056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42" name="Rectangle 7"/>
            <p:cNvSpPr>
              <a:spLocks noChangeArrowheads="1"/>
            </p:cNvSpPr>
            <p:nvPr/>
          </p:nvSpPr>
          <p:spPr bwMode="auto">
            <a:xfrm>
              <a:off x="4608004" y="926324"/>
              <a:ext cx="2484276" cy="37702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68580" tIns="34290" rIns="68580" bIns="34290">
              <a:spAutoFit/>
            </a:bodyPr>
            <a:lstStyle/>
            <a:p>
              <a:pPr defTabSz="913765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ZhengHeiS-R-GB (Body)"/>
                  <a:ea typeface="微软雅黑" panose="020B0503020204020204" pitchFamily="34" charset="-122"/>
                  <a:cs typeface="Arial" panose="020B0604020202020204" pitchFamily="34" charset="0"/>
                  <a:sym typeface="+mn-lt"/>
                </a:rPr>
                <a:t>Overview</a:t>
              </a:r>
              <a:endParaRPr lang="zh-CN" alt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R-GB (Body)"/>
                <a:ea typeface="微软雅黑" panose="020B0503020204020204" pitchFamily="34" charset="-122"/>
                <a:cs typeface="Arial" panose="020B0604020202020204" pitchFamily="34" charset="0"/>
                <a:sym typeface="+mn-lt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3852992" y="849029"/>
              <a:ext cx="515562" cy="515562"/>
              <a:chOff x="3852992" y="854501"/>
              <a:chExt cx="515562" cy="515562"/>
            </a:xfrm>
          </p:grpSpPr>
          <p:sp>
            <p:nvSpPr>
              <p:cNvPr id="66" name="圆角矩形 65"/>
              <p:cNvSpPr/>
              <p:nvPr/>
            </p:nvSpPr>
            <p:spPr>
              <a:xfrm rot="2700000">
                <a:off x="3852992" y="854501"/>
                <a:ext cx="515562" cy="515562"/>
              </a:xfrm>
              <a:prstGeom prst="roundRect">
                <a:avLst>
                  <a:gd name="adj" fmla="val 481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139700" dist="1397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+mn-lt"/>
                </a:endParaRPr>
              </a:p>
            </p:txBody>
          </p:sp>
          <p:sp>
            <p:nvSpPr>
              <p:cNvPr id="53" name="Rectangle 7"/>
              <p:cNvSpPr>
                <a:spLocks noChangeArrowheads="1"/>
              </p:cNvSpPr>
              <p:nvPr/>
            </p:nvSpPr>
            <p:spPr bwMode="auto">
              <a:xfrm>
                <a:off x="3923928" y="862866"/>
                <a:ext cx="330860" cy="48474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altLang="zh-CN" sz="27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+mn-lt"/>
                  </a:rPr>
                  <a:t>1</a:t>
                </a:r>
                <a:endParaRPr lang="zh-CN" altLang="en-US" sz="27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+mn-lt"/>
                </a:endParaRPr>
              </a:p>
            </p:txBody>
          </p:sp>
        </p:grpSp>
      </p:grpSp>
      <p:grpSp>
        <p:nvGrpSpPr>
          <p:cNvPr id="67" name="组合 66"/>
          <p:cNvGrpSpPr/>
          <p:nvPr/>
        </p:nvGrpSpPr>
        <p:grpSpPr>
          <a:xfrm>
            <a:off x="4090624" y="1556025"/>
            <a:ext cx="3974819" cy="515562"/>
            <a:chOff x="3852992" y="849029"/>
            <a:chExt cx="3974819" cy="515562"/>
          </a:xfrm>
        </p:grpSpPr>
        <p:sp>
          <p:nvSpPr>
            <p:cNvPr id="68" name="矩形 67"/>
            <p:cNvSpPr/>
            <p:nvPr/>
          </p:nvSpPr>
          <p:spPr>
            <a:xfrm>
              <a:off x="4099343" y="854782"/>
              <a:ext cx="3553053" cy="504056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69" name="Rectangle 7"/>
            <p:cNvSpPr>
              <a:spLocks noChangeArrowheads="1"/>
            </p:cNvSpPr>
            <p:nvPr/>
          </p:nvSpPr>
          <p:spPr bwMode="auto">
            <a:xfrm>
              <a:off x="4608003" y="926324"/>
              <a:ext cx="3219808" cy="37702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68580" tIns="34290" rIns="68580" bIns="34290">
              <a:spAutoFit/>
            </a:bodyPr>
            <a:lstStyle/>
            <a:p>
              <a:pPr defTabSz="913765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ZhengHeiS-R-GB (Body)"/>
                  <a:ea typeface="微软雅黑" panose="020B0503020204020204" pitchFamily="34" charset="-122"/>
                  <a:cs typeface="Arial" panose="020B0604020202020204" pitchFamily="34" charset="0"/>
                  <a:sym typeface="+mn-lt"/>
                </a:rPr>
                <a:t>Borrows’ Perspective</a:t>
              </a:r>
              <a:endParaRPr lang="zh-CN" alt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R-GB (Body)"/>
                <a:ea typeface="微软雅黑" panose="020B0503020204020204" pitchFamily="34" charset="-122"/>
                <a:cs typeface="Arial" panose="020B0604020202020204" pitchFamily="34" charset="0"/>
                <a:sym typeface="+mn-lt"/>
              </a:endParaRPr>
            </a:p>
          </p:txBody>
        </p:sp>
        <p:grpSp>
          <p:nvGrpSpPr>
            <p:cNvPr id="70" name="组合 69"/>
            <p:cNvGrpSpPr/>
            <p:nvPr/>
          </p:nvGrpSpPr>
          <p:grpSpPr>
            <a:xfrm>
              <a:off x="3852992" y="849029"/>
              <a:ext cx="515562" cy="515562"/>
              <a:chOff x="3852992" y="854501"/>
              <a:chExt cx="515562" cy="515562"/>
            </a:xfrm>
          </p:grpSpPr>
          <p:sp>
            <p:nvSpPr>
              <p:cNvPr id="71" name="圆角矩形 70"/>
              <p:cNvSpPr/>
              <p:nvPr/>
            </p:nvSpPr>
            <p:spPr>
              <a:xfrm rot="2700000">
                <a:off x="3852992" y="854501"/>
                <a:ext cx="515562" cy="515562"/>
              </a:xfrm>
              <a:prstGeom prst="roundRect">
                <a:avLst>
                  <a:gd name="adj" fmla="val 481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139700" dist="1397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+mn-lt"/>
                </a:endParaRPr>
              </a:p>
            </p:txBody>
          </p:sp>
          <p:sp>
            <p:nvSpPr>
              <p:cNvPr id="72" name="Rectangle 7"/>
              <p:cNvSpPr>
                <a:spLocks noChangeArrowheads="1"/>
              </p:cNvSpPr>
              <p:nvPr/>
            </p:nvSpPr>
            <p:spPr bwMode="auto">
              <a:xfrm>
                <a:off x="3923928" y="862866"/>
                <a:ext cx="330860" cy="48474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altLang="zh-CN" sz="27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+mn-lt"/>
                  </a:rPr>
                  <a:t>2</a:t>
                </a:r>
                <a:endParaRPr lang="zh-CN" altLang="en-US" sz="27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+mn-lt"/>
                </a:endParaRPr>
              </a:p>
            </p:txBody>
          </p:sp>
        </p:grpSp>
      </p:grpSp>
      <p:grpSp>
        <p:nvGrpSpPr>
          <p:cNvPr id="73" name="组合 72"/>
          <p:cNvGrpSpPr/>
          <p:nvPr/>
        </p:nvGrpSpPr>
        <p:grpSpPr>
          <a:xfrm>
            <a:off x="4091696" y="2338788"/>
            <a:ext cx="3973746" cy="515562"/>
            <a:chOff x="3852992" y="849029"/>
            <a:chExt cx="3973746" cy="515562"/>
          </a:xfrm>
        </p:grpSpPr>
        <p:sp>
          <p:nvSpPr>
            <p:cNvPr id="74" name="矩形 73"/>
            <p:cNvSpPr/>
            <p:nvPr/>
          </p:nvSpPr>
          <p:spPr>
            <a:xfrm>
              <a:off x="4099343" y="854782"/>
              <a:ext cx="3553053" cy="504056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75" name="Rectangle 7"/>
            <p:cNvSpPr>
              <a:spLocks noChangeArrowheads="1"/>
            </p:cNvSpPr>
            <p:nvPr/>
          </p:nvSpPr>
          <p:spPr bwMode="auto">
            <a:xfrm>
              <a:off x="4608003" y="926324"/>
              <a:ext cx="3218735" cy="37702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68580" tIns="34290" rIns="68580" bIns="34290">
              <a:spAutoFit/>
            </a:bodyPr>
            <a:lstStyle/>
            <a:p>
              <a:pPr defTabSz="913765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ZhengHeiS-R-GB (Body)"/>
                  <a:ea typeface="微软雅黑" panose="020B0503020204020204" pitchFamily="34" charset="-122"/>
                  <a:cs typeface="Arial" panose="020B0604020202020204" pitchFamily="34" charset="0"/>
                  <a:sym typeface="+mn-lt"/>
                </a:rPr>
                <a:t>Investors’ Perspective</a:t>
              </a:r>
              <a:endParaRPr lang="zh-CN" alt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R-GB (Body)"/>
                <a:ea typeface="微软雅黑" panose="020B0503020204020204" pitchFamily="34" charset="-122"/>
                <a:cs typeface="Arial" panose="020B0604020202020204" pitchFamily="34" charset="0"/>
                <a:sym typeface="+mn-lt"/>
              </a:endParaRPr>
            </a:p>
          </p:txBody>
        </p:sp>
        <p:grpSp>
          <p:nvGrpSpPr>
            <p:cNvPr id="76" name="组合 75"/>
            <p:cNvGrpSpPr/>
            <p:nvPr/>
          </p:nvGrpSpPr>
          <p:grpSpPr>
            <a:xfrm>
              <a:off x="3852992" y="849029"/>
              <a:ext cx="515562" cy="515562"/>
              <a:chOff x="3852992" y="854501"/>
              <a:chExt cx="515562" cy="515562"/>
            </a:xfrm>
          </p:grpSpPr>
          <p:sp>
            <p:nvSpPr>
              <p:cNvPr id="77" name="圆角矩形 76"/>
              <p:cNvSpPr/>
              <p:nvPr/>
            </p:nvSpPr>
            <p:spPr>
              <a:xfrm rot="2700000">
                <a:off x="3852992" y="854501"/>
                <a:ext cx="515562" cy="515562"/>
              </a:xfrm>
              <a:prstGeom prst="roundRect">
                <a:avLst>
                  <a:gd name="adj" fmla="val 481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139700" dist="1397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+mn-lt"/>
                </a:endParaRPr>
              </a:p>
            </p:txBody>
          </p:sp>
          <p:sp>
            <p:nvSpPr>
              <p:cNvPr id="78" name="Rectangle 7"/>
              <p:cNvSpPr>
                <a:spLocks noChangeArrowheads="1"/>
              </p:cNvSpPr>
              <p:nvPr/>
            </p:nvSpPr>
            <p:spPr bwMode="auto">
              <a:xfrm>
                <a:off x="3923928" y="862866"/>
                <a:ext cx="330860" cy="48474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altLang="zh-CN" sz="27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+mn-lt"/>
                  </a:rPr>
                  <a:t>3</a:t>
                </a:r>
                <a:endParaRPr lang="zh-CN" altLang="en-US" sz="27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+mn-lt"/>
                </a:endParaRPr>
              </a:p>
            </p:txBody>
          </p:sp>
        </p:grpSp>
      </p:grpSp>
      <p:grpSp>
        <p:nvGrpSpPr>
          <p:cNvPr id="79" name="组合 78"/>
          <p:cNvGrpSpPr/>
          <p:nvPr/>
        </p:nvGrpSpPr>
        <p:grpSpPr>
          <a:xfrm>
            <a:off x="4076948" y="3186646"/>
            <a:ext cx="3799404" cy="515562"/>
            <a:chOff x="3852992" y="849029"/>
            <a:chExt cx="3799404" cy="515562"/>
          </a:xfrm>
        </p:grpSpPr>
        <p:sp>
          <p:nvSpPr>
            <p:cNvPr id="80" name="矩形 79"/>
            <p:cNvSpPr/>
            <p:nvPr/>
          </p:nvSpPr>
          <p:spPr>
            <a:xfrm>
              <a:off x="4099343" y="854782"/>
              <a:ext cx="3553053" cy="504056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81" name="Rectangle 7"/>
            <p:cNvSpPr>
              <a:spLocks noChangeArrowheads="1"/>
            </p:cNvSpPr>
            <p:nvPr/>
          </p:nvSpPr>
          <p:spPr bwMode="auto">
            <a:xfrm>
              <a:off x="4608004" y="926324"/>
              <a:ext cx="3038672" cy="37702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68580" tIns="34290" rIns="68580" bIns="34290">
              <a:spAutoFit/>
            </a:bodyPr>
            <a:lstStyle/>
            <a:p>
              <a:pPr defTabSz="913765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ZhengHeiS-R-GB (Body)"/>
                  <a:ea typeface="微软雅黑" panose="020B0503020204020204" pitchFamily="34" charset="-122"/>
                  <a:cs typeface="Arial" panose="020B0604020202020204" pitchFamily="34" charset="0"/>
                  <a:sym typeface="+mn-lt"/>
                </a:rPr>
                <a:t>Additional Findings</a:t>
              </a:r>
              <a:endParaRPr lang="zh-CN" alt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R-GB (Body)"/>
                <a:ea typeface="微软雅黑" panose="020B0503020204020204" pitchFamily="34" charset="-122"/>
                <a:cs typeface="Arial" panose="020B0604020202020204" pitchFamily="34" charset="0"/>
                <a:sym typeface="+mn-lt"/>
              </a:endParaRPr>
            </a:p>
          </p:txBody>
        </p:sp>
        <p:grpSp>
          <p:nvGrpSpPr>
            <p:cNvPr id="82" name="组合 81"/>
            <p:cNvGrpSpPr/>
            <p:nvPr/>
          </p:nvGrpSpPr>
          <p:grpSpPr>
            <a:xfrm>
              <a:off x="3852992" y="849029"/>
              <a:ext cx="515562" cy="515562"/>
              <a:chOff x="3852992" y="854501"/>
              <a:chExt cx="515562" cy="515562"/>
            </a:xfrm>
          </p:grpSpPr>
          <p:sp>
            <p:nvSpPr>
              <p:cNvPr id="83" name="圆角矩形 82"/>
              <p:cNvSpPr/>
              <p:nvPr/>
            </p:nvSpPr>
            <p:spPr>
              <a:xfrm rot="2700000">
                <a:off x="3852992" y="854501"/>
                <a:ext cx="515562" cy="515562"/>
              </a:xfrm>
              <a:prstGeom prst="roundRect">
                <a:avLst>
                  <a:gd name="adj" fmla="val 481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139700" dist="1397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+mn-lt"/>
                </a:endParaRPr>
              </a:p>
            </p:txBody>
          </p:sp>
          <p:sp>
            <p:nvSpPr>
              <p:cNvPr id="84" name="Rectangle 7"/>
              <p:cNvSpPr>
                <a:spLocks noChangeArrowheads="1"/>
              </p:cNvSpPr>
              <p:nvPr/>
            </p:nvSpPr>
            <p:spPr bwMode="auto">
              <a:xfrm>
                <a:off x="3923928" y="862866"/>
                <a:ext cx="330860" cy="48474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altLang="zh-CN" sz="27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+mn-lt"/>
                  </a:rPr>
                  <a:t>4</a:t>
                </a:r>
                <a:endParaRPr lang="zh-CN" altLang="en-US" sz="27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+mn-lt"/>
                </a:endParaRPr>
              </a:p>
            </p:txBody>
          </p:sp>
        </p:grp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55168BD-FE5B-1142-86A6-83FB4BDCE710}"/>
              </a:ext>
            </a:extLst>
          </p:cNvPr>
          <p:cNvGrpSpPr/>
          <p:nvPr/>
        </p:nvGrpSpPr>
        <p:grpSpPr>
          <a:xfrm>
            <a:off x="4071228" y="4074327"/>
            <a:ext cx="3799404" cy="515562"/>
            <a:chOff x="3852992" y="849029"/>
            <a:chExt cx="3799404" cy="515562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CEAA52D4-F8E7-A94C-AB26-06A08F36C365}"/>
                </a:ext>
              </a:extLst>
            </p:cNvPr>
            <p:cNvSpPr/>
            <p:nvPr/>
          </p:nvSpPr>
          <p:spPr>
            <a:xfrm>
              <a:off x="4099343" y="854782"/>
              <a:ext cx="3553053" cy="504056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32" name="Rectangle 7">
              <a:extLst>
                <a:ext uri="{FF2B5EF4-FFF2-40B4-BE49-F238E27FC236}">
                  <a16:creationId xmlns:a16="http://schemas.microsoft.com/office/drawing/2014/main" id="{95F90B20-1953-F54C-A6B6-91F3EEBEE4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004" y="926324"/>
              <a:ext cx="2484276" cy="37702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68580" tIns="34290" rIns="68580" bIns="34290">
              <a:spAutoFit/>
            </a:bodyPr>
            <a:lstStyle/>
            <a:p>
              <a:pPr defTabSz="913765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ZhengHeiS-R-GB (Body)"/>
                  <a:ea typeface="微软雅黑" panose="020B0503020204020204" pitchFamily="34" charset="-122"/>
                  <a:cs typeface="Arial" panose="020B0604020202020204" pitchFamily="34" charset="0"/>
                  <a:sym typeface="+mn-lt"/>
                </a:rPr>
                <a:t>Conclusion</a:t>
              </a:r>
              <a:endParaRPr lang="zh-CN" alt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R-GB (Body)"/>
                <a:ea typeface="微软雅黑" panose="020B0503020204020204" pitchFamily="34" charset="-122"/>
                <a:cs typeface="Arial" panose="020B0604020202020204" pitchFamily="34" charset="0"/>
                <a:sym typeface="+mn-lt"/>
              </a:endParaRPr>
            </a:p>
          </p:txBody>
        </p: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D4121D4B-AFA3-654E-8735-C25B2A5CA404}"/>
                </a:ext>
              </a:extLst>
            </p:cNvPr>
            <p:cNvGrpSpPr/>
            <p:nvPr/>
          </p:nvGrpSpPr>
          <p:grpSpPr>
            <a:xfrm>
              <a:off x="3852992" y="849029"/>
              <a:ext cx="515562" cy="515562"/>
              <a:chOff x="3852992" y="854501"/>
              <a:chExt cx="515562" cy="515562"/>
            </a:xfrm>
          </p:grpSpPr>
          <p:sp>
            <p:nvSpPr>
              <p:cNvPr id="34" name="圆角矩形 33">
                <a:extLst>
                  <a:ext uri="{FF2B5EF4-FFF2-40B4-BE49-F238E27FC236}">
                    <a16:creationId xmlns:a16="http://schemas.microsoft.com/office/drawing/2014/main" id="{9E972D74-19B3-5446-B617-AA357A51A7BE}"/>
                  </a:ext>
                </a:extLst>
              </p:cNvPr>
              <p:cNvSpPr/>
              <p:nvPr/>
            </p:nvSpPr>
            <p:spPr>
              <a:xfrm rot="2700000">
                <a:off x="3852992" y="854501"/>
                <a:ext cx="515562" cy="515562"/>
              </a:xfrm>
              <a:prstGeom prst="roundRect">
                <a:avLst>
                  <a:gd name="adj" fmla="val 481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139700" dist="1397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+mn-lt"/>
                </a:endParaRPr>
              </a:p>
            </p:txBody>
          </p:sp>
          <p:sp>
            <p:nvSpPr>
              <p:cNvPr id="35" name="Rectangle 7">
                <a:extLst>
                  <a:ext uri="{FF2B5EF4-FFF2-40B4-BE49-F238E27FC236}">
                    <a16:creationId xmlns:a16="http://schemas.microsoft.com/office/drawing/2014/main" id="{FC3C87EB-6EB8-B248-9F5E-99080763F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3928" y="862866"/>
                <a:ext cx="330860" cy="48474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altLang="zh-CN" sz="27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+mn-lt"/>
                  </a:rPr>
                  <a:t>5</a:t>
                </a:r>
                <a:endParaRPr lang="zh-CN" altLang="en-US" sz="27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+mn-lt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10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5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30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2" dur="75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3" dur="75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5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7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8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40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2" dur="7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3" dur="7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45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7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8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6" grpId="0" animBg="1"/>
          <p:bldP spid="47" grpId="0" animBg="1"/>
          <p:bldP spid="4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10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30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75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40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7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4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6" grpId="0" animBg="1"/>
          <p:bldP spid="47" grpId="0" animBg="1"/>
          <p:bldP spid="48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15616" y="0"/>
            <a:ext cx="8028384" cy="2571750"/>
          </a:xfrm>
          <a:custGeom>
            <a:avLst/>
            <a:gdLst>
              <a:gd name="connsiteX0" fmla="*/ 0 w 8028384"/>
              <a:gd name="connsiteY0" fmla="*/ 0 h 2571750"/>
              <a:gd name="connsiteX1" fmla="*/ 8028384 w 8028384"/>
              <a:gd name="connsiteY1" fmla="*/ 0 h 2571750"/>
              <a:gd name="connsiteX2" fmla="*/ 8028384 w 8028384"/>
              <a:gd name="connsiteY2" fmla="*/ 2571750 h 2571750"/>
              <a:gd name="connsiteX3" fmla="*/ 0 w 8028384"/>
              <a:gd name="connsiteY3" fmla="*/ 2571750 h 2571750"/>
              <a:gd name="connsiteX4" fmla="*/ 0 w 8028384"/>
              <a:gd name="connsiteY4" fmla="*/ 0 h 2571750"/>
              <a:gd name="connsiteX0" fmla="*/ 0 w 8028384"/>
              <a:gd name="connsiteY0" fmla="*/ 0 h 2571750"/>
              <a:gd name="connsiteX1" fmla="*/ 8028384 w 8028384"/>
              <a:gd name="connsiteY1" fmla="*/ 0 h 2571750"/>
              <a:gd name="connsiteX2" fmla="*/ 8028384 w 8028384"/>
              <a:gd name="connsiteY2" fmla="*/ 2571750 h 2571750"/>
              <a:gd name="connsiteX3" fmla="*/ 2445165 w 8028384"/>
              <a:gd name="connsiteY3" fmla="*/ 2571078 h 2571750"/>
              <a:gd name="connsiteX4" fmla="*/ 0 w 8028384"/>
              <a:gd name="connsiteY4" fmla="*/ 2571750 h 2571750"/>
              <a:gd name="connsiteX5" fmla="*/ 0 w 8028384"/>
              <a:gd name="connsiteY5" fmla="*/ 0 h 2571750"/>
              <a:gd name="connsiteX0" fmla="*/ 0 w 8028384"/>
              <a:gd name="connsiteY0" fmla="*/ 0 h 2571750"/>
              <a:gd name="connsiteX1" fmla="*/ 8028384 w 8028384"/>
              <a:gd name="connsiteY1" fmla="*/ 0 h 2571750"/>
              <a:gd name="connsiteX2" fmla="*/ 8028384 w 8028384"/>
              <a:gd name="connsiteY2" fmla="*/ 2571750 h 2571750"/>
              <a:gd name="connsiteX3" fmla="*/ 2445165 w 8028384"/>
              <a:gd name="connsiteY3" fmla="*/ 2571078 h 2571750"/>
              <a:gd name="connsiteX4" fmla="*/ 0 w 8028384"/>
              <a:gd name="connsiteY4" fmla="*/ 0 h 257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8384" h="2571750">
                <a:moveTo>
                  <a:pt x="0" y="0"/>
                </a:moveTo>
                <a:lnTo>
                  <a:pt x="8028384" y="0"/>
                </a:lnTo>
                <a:lnTo>
                  <a:pt x="8028384" y="2571750"/>
                </a:lnTo>
                <a:lnTo>
                  <a:pt x="2445165" y="2571078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59598" b="-49380"/>
            </a:stretch>
          </a:blipFill>
          <a:ln>
            <a:noFill/>
          </a:ln>
          <a:effectLst>
            <a:outerShdw blurRad="254000" dist="635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-1313377" y="1313377"/>
            <a:ext cx="5143500" cy="2516746"/>
          </a:xfrm>
          <a:prstGeom prst="triangle">
            <a:avLst/>
          </a:prstGeom>
          <a:solidFill>
            <a:srgbClr val="376092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203848" y="2886690"/>
            <a:ext cx="2408352" cy="561692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defTabSz="913765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Conclusion</a:t>
            </a:r>
            <a:endParaRPr lang="zh-CN" altLang="en-US" sz="3200" b="1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矩形 3"/>
          <p:cNvSpPr/>
          <p:nvPr/>
        </p:nvSpPr>
        <p:spPr>
          <a:xfrm>
            <a:off x="1115616" y="0"/>
            <a:ext cx="8028384" cy="2571750"/>
          </a:xfrm>
          <a:custGeom>
            <a:avLst/>
            <a:gdLst>
              <a:gd name="connsiteX0" fmla="*/ 0 w 8028384"/>
              <a:gd name="connsiteY0" fmla="*/ 0 h 2571750"/>
              <a:gd name="connsiteX1" fmla="*/ 8028384 w 8028384"/>
              <a:gd name="connsiteY1" fmla="*/ 0 h 2571750"/>
              <a:gd name="connsiteX2" fmla="*/ 8028384 w 8028384"/>
              <a:gd name="connsiteY2" fmla="*/ 2571750 h 2571750"/>
              <a:gd name="connsiteX3" fmla="*/ 0 w 8028384"/>
              <a:gd name="connsiteY3" fmla="*/ 2571750 h 2571750"/>
              <a:gd name="connsiteX4" fmla="*/ 0 w 8028384"/>
              <a:gd name="connsiteY4" fmla="*/ 0 h 2571750"/>
              <a:gd name="connsiteX0" fmla="*/ 0 w 8028384"/>
              <a:gd name="connsiteY0" fmla="*/ 0 h 2571750"/>
              <a:gd name="connsiteX1" fmla="*/ 8028384 w 8028384"/>
              <a:gd name="connsiteY1" fmla="*/ 0 h 2571750"/>
              <a:gd name="connsiteX2" fmla="*/ 8028384 w 8028384"/>
              <a:gd name="connsiteY2" fmla="*/ 2571750 h 2571750"/>
              <a:gd name="connsiteX3" fmla="*/ 2445165 w 8028384"/>
              <a:gd name="connsiteY3" fmla="*/ 2571078 h 2571750"/>
              <a:gd name="connsiteX4" fmla="*/ 0 w 8028384"/>
              <a:gd name="connsiteY4" fmla="*/ 2571750 h 2571750"/>
              <a:gd name="connsiteX5" fmla="*/ 0 w 8028384"/>
              <a:gd name="connsiteY5" fmla="*/ 0 h 2571750"/>
              <a:gd name="connsiteX0" fmla="*/ 0 w 8028384"/>
              <a:gd name="connsiteY0" fmla="*/ 0 h 2571750"/>
              <a:gd name="connsiteX1" fmla="*/ 8028384 w 8028384"/>
              <a:gd name="connsiteY1" fmla="*/ 0 h 2571750"/>
              <a:gd name="connsiteX2" fmla="*/ 8028384 w 8028384"/>
              <a:gd name="connsiteY2" fmla="*/ 2571750 h 2571750"/>
              <a:gd name="connsiteX3" fmla="*/ 2445165 w 8028384"/>
              <a:gd name="connsiteY3" fmla="*/ 2571078 h 2571750"/>
              <a:gd name="connsiteX4" fmla="*/ 0 w 8028384"/>
              <a:gd name="connsiteY4" fmla="*/ 0 h 257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8384" h="2571750">
                <a:moveTo>
                  <a:pt x="0" y="0"/>
                </a:moveTo>
                <a:lnTo>
                  <a:pt x="8028384" y="0"/>
                </a:lnTo>
                <a:lnTo>
                  <a:pt x="8028384" y="2571750"/>
                </a:lnTo>
                <a:lnTo>
                  <a:pt x="2445165" y="2571078"/>
                </a:lnTo>
                <a:lnTo>
                  <a:pt x="0" y="0"/>
                </a:lnTo>
                <a:close/>
              </a:path>
            </a:pathLst>
          </a:custGeom>
          <a:solidFill>
            <a:srgbClr val="376092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57249" y="1946807"/>
            <a:ext cx="1164421" cy="992579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defTabSz="913765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b="1" kern="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05</a:t>
            </a:r>
            <a:endParaRPr lang="zh-CN" altLang="en-US" sz="6000" b="1" kern="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57249" y="2894479"/>
            <a:ext cx="1206099" cy="315471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defTabSz="913765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PART FIVE</a:t>
            </a:r>
            <a:endParaRPr lang="zh-CN" altLang="en-US" sz="16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0164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50"/>
                            </p:stCondLst>
                            <p:childTnLst>
                              <p:par>
                                <p:cTn id="2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21" grpId="0"/>
      <p:bldP spid="24" grpId="0" animBg="1"/>
      <p:bldP spid="25" grpId="0"/>
      <p:bldP spid="3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E048948F-6357-4429-B216-5813B6710E25}"/>
              </a:ext>
            </a:extLst>
          </p:cNvPr>
          <p:cNvGrpSpPr/>
          <p:nvPr/>
        </p:nvGrpSpPr>
        <p:grpSpPr>
          <a:xfrm>
            <a:off x="251520" y="2643758"/>
            <a:ext cx="699096" cy="819224"/>
            <a:chOff x="3060478" y="2286376"/>
            <a:chExt cx="1756254" cy="2233118"/>
          </a:xfrm>
          <a:solidFill>
            <a:srgbClr val="376092"/>
          </a:solidFill>
          <a:effectLst>
            <a:outerShdw blurRad="2540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" name="ExtraShape">
              <a:extLst>
                <a:ext uri="{FF2B5EF4-FFF2-40B4-BE49-F238E27FC236}">
                  <a16:creationId xmlns:a16="http://schemas.microsoft.com/office/drawing/2014/main" id="{3B7880F1-DC3B-4D49-8887-E897B09BE95B}"/>
                </a:ext>
              </a:extLst>
            </p:cNvPr>
            <p:cNvSpPr/>
            <p:nvPr/>
          </p:nvSpPr>
          <p:spPr>
            <a:xfrm flipH="1">
              <a:off x="3695215" y="4036227"/>
              <a:ext cx="760395" cy="4832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3692" y="43693"/>
                  </a:moveTo>
                  <a:lnTo>
                    <a:pt x="22701" y="43787"/>
                  </a:lnTo>
                  <a:lnTo>
                    <a:pt x="21774" y="44038"/>
                  </a:lnTo>
                  <a:lnTo>
                    <a:pt x="20930" y="44509"/>
                  </a:lnTo>
                  <a:lnTo>
                    <a:pt x="20129" y="45043"/>
                  </a:lnTo>
                  <a:lnTo>
                    <a:pt x="19371" y="45796"/>
                  </a:lnTo>
                  <a:lnTo>
                    <a:pt x="18717" y="46643"/>
                  </a:lnTo>
                  <a:lnTo>
                    <a:pt x="18106" y="47617"/>
                  </a:lnTo>
                  <a:lnTo>
                    <a:pt x="17537" y="48684"/>
                  </a:lnTo>
                  <a:lnTo>
                    <a:pt x="17052" y="49877"/>
                  </a:lnTo>
                  <a:lnTo>
                    <a:pt x="16673" y="51132"/>
                  </a:lnTo>
                  <a:lnTo>
                    <a:pt x="16314" y="52450"/>
                  </a:lnTo>
                  <a:lnTo>
                    <a:pt x="15998" y="53832"/>
                  </a:lnTo>
                  <a:lnTo>
                    <a:pt x="15787" y="55244"/>
                  </a:lnTo>
                  <a:lnTo>
                    <a:pt x="15619" y="56688"/>
                  </a:lnTo>
                  <a:lnTo>
                    <a:pt x="15534" y="58195"/>
                  </a:lnTo>
                  <a:lnTo>
                    <a:pt x="15492" y="59670"/>
                  </a:lnTo>
                  <a:lnTo>
                    <a:pt x="15534" y="61177"/>
                  </a:lnTo>
                  <a:lnTo>
                    <a:pt x="15619" y="62652"/>
                  </a:lnTo>
                  <a:lnTo>
                    <a:pt x="15787" y="64127"/>
                  </a:lnTo>
                  <a:lnTo>
                    <a:pt x="15998" y="65540"/>
                  </a:lnTo>
                  <a:lnTo>
                    <a:pt x="16314" y="66921"/>
                  </a:lnTo>
                  <a:lnTo>
                    <a:pt x="16673" y="68239"/>
                  </a:lnTo>
                  <a:lnTo>
                    <a:pt x="17052" y="69495"/>
                  </a:lnTo>
                  <a:lnTo>
                    <a:pt x="17537" y="70656"/>
                  </a:lnTo>
                  <a:lnTo>
                    <a:pt x="18106" y="71723"/>
                  </a:lnTo>
                  <a:lnTo>
                    <a:pt x="18717" y="72696"/>
                  </a:lnTo>
                  <a:lnTo>
                    <a:pt x="19371" y="73544"/>
                  </a:lnTo>
                  <a:lnTo>
                    <a:pt x="20129" y="74266"/>
                  </a:lnTo>
                  <a:lnTo>
                    <a:pt x="20930" y="74862"/>
                  </a:lnTo>
                  <a:lnTo>
                    <a:pt x="21774" y="75302"/>
                  </a:lnTo>
                  <a:lnTo>
                    <a:pt x="22701" y="75553"/>
                  </a:lnTo>
                  <a:lnTo>
                    <a:pt x="23692" y="75647"/>
                  </a:lnTo>
                  <a:lnTo>
                    <a:pt x="96265" y="75647"/>
                  </a:lnTo>
                  <a:lnTo>
                    <a:pt x="97256" y="75553"/>
                  </a:lnTo>
                  <a:lnTo>
                    <a:pt x="98183" y="75302"/>
                  </a:lnTo>
                  <a:lnTo>
                    <a:pt x="99047" y="74862"/>
                  </a:lnTo>
                  <a:lnTo>
                    <a:pt x="99848" y="74266"/>
                  </a:lnTo>
                  <a:lnTo>
                    <a:pt x="100586" y="73544"/>
                  </a:lnTo>
                  <a:lnTo>
                    <a:pt x="101261" y="72696"/>
                  </a:lnTo>
                  <a:lnTo>
                    <a:pt x="101893" y="71723"/>
                  </a:lnTo>
                  <a:lnTo>
                    <a:pt x="102420" y="70656"/>
                  </a:lnTo>
                  <a:lnTo>
                    <a:pt x="102905" y="69495"/>
                  </a:lnTo>
                  <a:lnTo>
                    <a:pt x="103326" y="68239"/>
                  </a:lnTo>
                  <a:lnTo>
                    <a:pt x="103664" y="66921"/>
                  </a:lnTo>
                  <a:lnTo>
                    <a:pt x="103959" y="65540"/>
                  </a:lnTo>
                  <a:lnTo>
                    <a:pt x="104191" y="64127"/>
                  </a:lnTo>
                  <a:lnTo>
                    <a:pt x="104359" y="62652"/>
                  </a:lnTo>
                  <a:lnTo>
                    <a:pt x="104444" y="61177"/>
                  </a:lnTo>
                  <a:lnTo>
                    <a:pt x="104465" y="59670"/>
                  </a:lnTo>
                  <a:lnTo>
                    <a:pt x="104444" y="58195"/>
                  </a:lnTo>
                  <a:lnTo>
                    <a:pt x="104359" y="56688"/>
                  </a:lnTo>
                  <a:lnTo>
                    <a:pt x="104191" y="55244"/>
                  </a:lnTo>
                  <a:lnTo>
                    <a:pt x="103959" y="53832"/>
                  </a:lnTo>
                  <a:lnTo>
                    <a:pt x="103664" y="52450"/>
                  </a:lnTo>
                  <a:lnTo>
                    <a:pt x="103326" y="51132"/>
                  </a:lnTo>
                  <a:lnTo>
                    <a:pt x="102905" y="49877"/>
                  </a:lnTo>
                  <a:lnTo>
                    <a:pt x="102420" y="48684"/>
                  </a:lnTo>
                  <a:lnTo>
                    <a:pt x="101872" y="47617"/>
                  </a:lnTo>
                  <a:lnTo>
                    <a:pt x="101261" y="46643"/>
                  </a:lnTo>
                  <a:lnTo>
                    <a:pt x="100586" y="45796"/>
                  </a:lnTo>
                  <a:lnTo>
                    <a:pt x="99848" y="45043"/>
                  </a:lnTo>
                  <a:lnTo>
                    <a:pt x="99047" y="44509"/>
                  </a:lnTo>
                  <a:lnTo>
                    <a:pt x="98183" y="44038"/>
                  </a:lnTo>
                  <a:lnTo>
                    <a:pt x="97256" y="43787"/>
                  </a:lnTo>
                  <a:lnTo>
                    <a:pt x="96265" y="43693"/>
                  </a:lnTo>
                  <a:lnTo>
                    <a:pt x="23692" y="43693"/>
                  </a:lnTo>
                  <a:close/>
                  <a:moveTo>
                    <a:pt x="10223" y="0"/>
                  </a:moveTo>
                  <a:lnTo>
                    <a:pt x="8979" y="94"/>
                  </a:lnTo>
                  <a:lnTo>
                    <a:pt x="7841" y="376"/>
                  </a:lnTo>
                  <a:lnTo>
                    <a:pt x="6766" y="816"/>
                  </a:lnTo>
                  <a:lnTo>
                    <a:pt x="5754" y="1381"/>
                  </a:lnTo>
                  <a:lnTo>
                    <a:pt x="4826" y="2103"/>
                  </a:lnTo>
                  <a:lnTo>
                    <a:pt x="3983" y="2950"/>
                  </a:lnTo>
                  <a:lnTo>
                    <a:pt x="3225" y="3923"/>
                  </a:lnTo>
                  <a:lnTo>
                    <a:pt x="2550" y="4990"/>
                  </a:lnTo>
                  <a:lnTo>
                    <a:pt x="1960" y="6152"/>
                  </a:lnTo>
                  <a:lnTo>
                    <a:pt x="1433" y="7439"/>
                  </a:lnTo>
                  <a:lnTo>
                    <a:pt x="990" y="8757"/>
                  </a:lnTo>
                  <a:lnTo>
                    <a:pt x="632" y="10107"/>
                  </a:lnTo>
                  <a:lnTo>
                    <a:pt x="337" y="11551"/>
                  </a:lnTo>
                  <a:lnTo>
                    <a:pt x="147" y="12995"/>
                  </a:lnTo>
                  <a:lnTo>
                    <a:pt x="42" y="14501"/>
                  </a:lnTo>
                  <a:lnTo>
                    <a:pt x="0" y="15976"/>
                  </a:lnTo>
                  <a:lnTo>
                    <a:pt x="42" y="17483"/>
                  </a:lnTo>
                  <a:lnTo>
                    <a:pt x="147" y="18958"/>
                  </a:lnTo>
                  <a:lnTo>
                    <a:pt x="337" y="20434"/>
                  </a:lnTo>
                  <a:lnTo>
                    <a:pt x="632" y="21846"/>
                  </a:lnTo>
                  <a:lnTo>
                    <a:pt x="990" y="23227"/>
                  </a:lnTo>
                  <a:lnTo>
                    <a:pt x="1433" y="24546"/>
                  </a:lnTo>
                  <a:lnTo>
                    <a:pt x="1960" y="25801"/>
                  </a:lnTo>
                  <a:lnTo>
                    <a:pt x="2550" y="26963"/>
                  </a:lnTo>
                  <a:lnTo>
                    <a:pt x="3225" y="28030"/>
                  </a:lnTo>
                  <a:lnTo>
                    <a:pt x="3983" y="29003"/>
                  </a:lnTo>
                  <a:lnTo>
                    <a:pt x="4826" y="29850"/>
                  </a:lnTo>
                  <a:lnTo>
                    <a:pt x="5754" y="30572"/>
                  </a:lnTo>
                  <a:lnTo>
                    <a:pt x="6766" y="31169"/>
                  </a:lnTo>
                  <a:lnTo>
                    <a:pt x="7841" y="31577"/>
                  </a:lnTo>
                  <a:lnTo>
                    <a:pt x="8979" y="31859"/>
                  </a:lnTo>
                  <a:lnTo>
                    <a:pt x="10223" y="31953"/>
                  </a:lnTo>
                  <a:lnTo>
                    <a:pt x="109734" y="31953"/>
                  </a:lnTo>
                  <a:lnTo>
                    <a:pt x="110978" y="31859"/>
                  </a:lnTo>
                  <a:lnTo>
                    <a:pt x="112137" y="31577"/>
                  </a:lnTo>
                  <a:lnTo>
                    <a:pt x="113233" y="31169"/>
                  </a:lnTo>
                  <a:lnTo>
                    <a:pt x="114224" y="30572"/>
                  </a:lnTo>
                  <a:lnTo>
                    <a:pt x="115151" y="29850"/>
                  </a:lnTo>
                  <a:lnTo>
                    <a:pt x="115974" y="29003"/>
                  </a:lnTo>
                  <a:lnTo>
                    <a:pt x="116753" y="28030"/>
                  </a:lnTo>
                  <a:lnTo>
                    <a:pt x="117407" y="26963"/>
                  </a:lnTo>
                  <a:lnTo>
                    <a:pt x="118039" y="25801"/>
                  </a:lnTo>
                  <a:lnTo>
                    <a:pt x="118545" y="24546"/>
                  </a:lnTo>
                  <a:lnTo>
                    <a:pt x="118988" y="23227"/>
                  </a:lnTo>
                  <a:lnTo>
                    <a:pt x="119346" y="21846"/>
                  </a:lnTo>
                  <a:lnTo>
                    <a:pt x="119620" y="20434"/>
                  </a:lnTo>
                  <a:lnTo>
                    <a:pt x="119810" y="18958"/>
                  </a:lnTo>
                  <a:lnTo>
                    <a:pt x="119957" y="17483"/>
                  </a:lnTo>
                  <a:lnTo>
                    <a:pt x="120000" y="15976"/>
                  </a:lnTo>
                  <a:lnTo>
                    <a:pt x="119957" y="14501"/>
                  </a:lnTo>
                  <a:lnTo>
                    <a:pt x="119810" y="12995"/>
                  </a:lnTo>
                  <a:lnTo>
                    <a:pt x="119620" y="11551"/>
                  </a:lnTo>
                  <a:lnTo>
                    <a:pt x="119346" y="10107"/>
                  </a:lnTo>
                  <a:lnTo>
                    <a:pt x="118988" y="8757"/>
                  </a:lnTo>
                  <a:lnTo>
                    <a:pt x="118545" y="7439"/>
                  </a:lnTo>
                  <a:lnTo>
                    <a:pt x="118039" y="6152"/>
                  </a:lnTo>
                  <a:lnTo>
                    <a:pt x="117428" y="4990"/>
                  </a:lnTo>
                  <a:lnTo>
                    <a:pt x="116753" y="3923"/>
                  </a:lnTo>
                  <a:lnTo>
                    <a:pt x="115974" y="2950"/>
                  </a:lnTo>
                  <a:lnTo>
                    <a:pt x="115151" y="2103"/>
                  </a:lnTo>
                  <a:lnTo>
                    <a:pt x="114224" y="1381"/>
                  </a:lnTo>
                  <a:lnTo>
                    <a:pt x="113233" y="816"/>
                  </a:lnTo>
                  <a:lnTo>
                    <a:pt x="112137" y="376"/>
                  </a:lnTo>
                  <a:lnTo>
                    <a:pt x="110978" y="94"/>
                  </a:lnTo>
                  <a:lnTo>
                    <a:pt x="109734" y="0"/>
                  </a:lnTo>
                  <a:lnTo>
                    <a:pt x="10223" y="0"/>
                  </a:lnTo>
                  <a:close/>
                  <a:moveTo>
                    <a:pt x="27992" y="87010"/>
                  </a:moveTo>
                  <a:lnTo>
                    <a:pt x="29594" y="90054"/>
                  </a:lnTo>
                  <a:lnTo>
                    <a:pt x="31217" y="93068"/>
                  </a:lnTo>
                  <a:lnTo>
                    <a:pt x="32039" y="94606"/>
                  </a:lnTo>
                  <a:lnTo>
                    <a:pt x="32882" y="96081"/>
                  </a:lnTo>
                  <a:lnTo>
                    <a:pt x="33704" y="97588"/>
                  </a:lnTo>
                  <a:lnTo>
                    <a:pt x="34568" y="99032"/>
                  </a:lnTo>
                  <a:lnTo>
                    <a:pt x="35432" y="100444"/>
                  </a:lnTo>
                  <a:lnTo>
                    <a:pt x="36318" y="101888"/>
                  </a:lnTo>
                  <a:lnTo>
                    <a:pt x="37203" y="103238"/>
                  </a:lnTo>
                  <a:lnTo>
                    <a:pt x="38109" y="104588"/>
                  </a:lnTo>
                  <a:lnTo>
                    <a:pt x="39037" y="105906"/>
                  </a:lnTo>
                  <a:lnTo>
                    <a:pt x="39964" y="107193"/>
                  </a:lnTo>
                  <a:lnTo>
                    <a:pt x="40913" y="108417"/>
                  </a:lnTo>
                  <a:lnTo>
                    <a:pt x="41861" y="109610"/>
                  </a:lnTo>
                  <a:lnTo>
                    <a:pt x="42852" y="110740"/>
                  </a:lnTo>
                  <a:lnTo>
                    <a:pt x="43843" y="111838"/>
                  </a:lnTo>
                  <a:lnTo>
                    <a:pt x="44855" y="112874"/>
                  </a:lnTo>
                  <a:lnTo>
                    <a:pt x="45887" y="113847"/>
                  </a:lnTo>
                  <a:lnTo>
                    <a:pt x="46941" y="114758"/>
                  </a:lnTo>
                  <a:lnTo>
                    <a:pt x="48037" y="115636"/>
                  </a:lnTo>
                  <a:lnTo>
                    <a:pt x="49112" y="116390"/>
                  </a:lnTo>
                  <a:lnTo>
                    <a:pt x="50230" y="117112"/>
                  </a:lnTo>
                  <a:lnTo>
                    <a:pt x="51389" y="117771"/>
                  </a:lnTo>
                  <a:lnTo>
                    <a:pt x="52548" y="118336"/>
                  </a:lnTo>
                  <a:lnTo>
                    <a:pt x="53750" y="118869"/>
                  </a:lnTo>
                  <a:lnTo>
                    <a:pt x="54951" y="119246"/>
                  </a:lnTo>
                  <a:lnTo>
                    <a:pt x="56195" y="119591"/>
                  </a:lnTo>
                  <a:lnTo>
                    <a:pt x="57460" y="119780"/>
                  </a:lnTo>
                  <a:lnTo>
                    <a:pt x="58745" y="119968"/>
                  </a:lnTo>
                  <a:lnTo>
                    <a:pt x="60073" y="120000"/>
                  </a:lnTo>
                  <a:lnTo>
                    <a:pt x="61359" y="119968"/>
                  </a:lnTo>
                  <a:lnTo>
                    <a:pt x="62603" y="119811"/>
                  </a:lnTo>
                  <a:lnTo>
                    <a:pt x="63846" y="119623"/>
                  </a:lnTo>
                  <a:lnTo>
                    <a:pt x="65048" y="119309"/>
                  </a:lnTo>
                  <a:lnTo>
                    <a:pt x="66249" y="118932"/>
                  </a:lnTo>
                  <a:lnTo>
                    <a:pt x="67409" y="118461"/>
                  </a:lnTo>
                  <a:lnTo>
                    <a:pt x="68568" y="117959"/>
                  </a:lnTo>
                  <a:lnTo>
                    <a:pt x="69685" y="117331"/>
                  </a:lnTo>
                  <a:lnTo>
                    <a:pt x="70781" y="116672"/>
                  </a:lnTo>
                  <a:lnTo>
                    <a:pt x="71898" y="115919"/>
                  </a:lnTo>
                  <a:lnTo>
                    <a:pt x="72952" y="115103"/>
                  </a:lnTo>
                  <a:lnTo>
                    <a:pt x="74006" y="114255"/>
                  </a:lnTo>
                  <a:lnTo>
                    <a:pt x="75018" y="113314"/>
                  </a:lnTo>
                  <a:lnTo>
                    <a:pt x="76030" y="112309"/>
                  </a:lnTo>
                  <a:lnTo>
                    <a:pt x="77020" y="111273"/>
                  </a:lnTo>
                  <a:lnTo>
                    <a:pt x="78011" y="110175"/>
                  </a:lnTo>
                  <a:lnTo>
                    <a:pt x="78981" y="108982"/>
                  </a:lnTo>
                  <a:lnTo>
                    <a:pt x="79887" y="107789"/>
                  </a:lnTo>
                  <a:lnTo>
                    <a:pt x="80815" y="106534"/>
                  </a:lnTo>
                  <a:lnTo>
                    <a:pt x="81721" y="105247"/>
                  </a:lnTo>
                  <a:lnTo>
                    <a:pt x="82606" y="103897"/>
                  </a:lnTo>
                  <a:lnTo>
                    <a:pt x="83492" y="102516"/>
                  </a:lnTo>
                  <a:lnTo>
                    <a:pt x="84356" y="101072"/>
                  </a:lnTo>
                  <a:lnTo>
                    <a:pt x="85199" y="99628"/>
                  </a:lnTo>
                  <a:lnTo>
                    <a:pt x="86000" y="98184"/>
                  </a:lnTo>
                  <a:lnTo>
                    <a:pt x="86822" y="96646"/>
                  </a:lnTo>
                  <a:lnTo>
                    <a:pt x="87623" y="95077"/>
                  </a:lnTo>
                  <a:lnTo>
                    <a:pt x="88382" y="93539"/>
                  </a:lnTo>
                  <a:lnTo>
                    <a:pt x="89162" y="91938"/>
                  </a:lnTo>
                  <a:lnTo>
                    <a:pt x="89920" y="90306"/>
                  </a:lnTo>
                  <a:lnTo>
                    <a:pt x="90637" y="88673"/>
                  </a:lnTo>
                  <a:lnTo>
                    <a:pt x="91375" y="87010"/>
                  </a:lnTo>
                  <a:lnTo>
                    <a:pt x="27992" y="87010"/>
                  </a:lnTo>
                  <a:close/>
                </a:path>
              </a:pathLst>
            </a:custGeom>
            <a:grpFill/>
            <a:ln w="38100">
              <a:noFill/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sz="135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" name="ExtraShape">
              <a:extLst>
                <a:ext uri="{FF2B5EF4-FFF2-40B4-BE49-F238E27FC236}">
                  <a16:creationId xmlns:a16="http://schemas.microsoft.com/office/drawing/2014/main" id="{6DEDFBFA-DC5E-4EAC-8CFF-608E820E8BA9}"/>
                </a:ext>
              </a:extLst>
            </p:cNvPr>
            <p:cNvSpPr/>
            <p:nvPr/>
          </p:nvSpPr>
          <p:spPr>
            <a:xfrm flipH="1">
              <a:off x="3060478" y="2286376"/>
              <a:ext cx="1419031" cy="170471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5873" y="6879"/>
                  </a:moveTo>
                  <a:lnTo>
                    <a:pt x="99915" y="10234"/>
                  </a:lnTo>
                  <a:lnTo>
                    <a:pt x="0" y="93310"/>
                  </a:lnTo>
                  <a:lnTo>
                    <a:pt x="0" y="119822"/>
                  </a:lnTo>
                  <a:lnTo>
                    <a:pt x="293" y="119857"/>
                  </a:lnTo>
                  <a:lnTo>
                    <a:pt x="541" y="119884"/>
                  </a:lnTo>
                  <a:lnTo>
                    <a:pt x="779" y="119911"/>
                  </a:lnTo>
                  <a:lnTo>
                    <a:pt x="1027" y="119928"/>
                  </a:lnTo>
                  <a:lnTo>
                    <a:pt x="1320" y="119955"/>
                  </a:lnTo>
                  <a:lnTo>
                    <a:pt x="1716" y="119964"/>
                  </a:lnTo>
                  <a:lnTo>
                    <a:pt x="2224" y="119973"/>
                  </a:lnTo>
                  <a:lnTo>
                    <a:pt x="2890" y="119982"/>
                  </a:lnTo>
                  <a:lnTo>
                    <a:pt x="3748" y="119991"/>
                  </a:lnTo>
                  <a:lnTo>
                    <a:pt x="4832" y="120000"/>
                  </a:lnTo>
                  <a:lnTo>
                    <a:pt x="6175" y="120000"/>
                  </a:lnTo>
                  <a:lnTo>
                    <a:pt x="7823" y="120000"/>
                  </a:lnTo>
                  <a:lnTo>
                    <a:pt x="9799" y="120000"/>
                  </a:lnTo>
                  <a:lnTo>
                    <a:pt x="12136" y="120000"/>
                  </a:lnTo>
                  <a:lnTo>
                    <a:pt x="14857" y="120000"/>
                  </a:lnTo>
                  <a:lnTo>
                    <a:pt x="18041" y="120000"/>
                  </a:lnTo>
                  <a:lnTo>
                    <a:pt x="18650" y="119982"/>
                  </a:lnTo>
                  <a:lnTo>
                    <a:pt x="19237" y="119902"/>
                  </a:lnTo>
                  <a:lnTo>
                    <a:pt x="19779" y="119795"/>
                  </a:lnTo>
                  <a:lnTo>
                    <a:pt x="20276" y="119635"/>
                  </a:lnTo>
                  <a:lnTo>
                    <a:pt x="20728" y="119448"/>
                  </a:lnTo>
                  <a:lnTo>
                    <a:pt x="21157" y="119225"/>
                  </a:lnTo>
                  <a:lnTo>
                    <a:pt x="21541" y="118967"/>
                  </a:lnTo>
                  <a:lnTo>
                    <a:pt x="21879" y="118682"/>
                  </a:lnTo>
                  <a:lnTo>
                    <a:pt x="22173" y="118380"/>
                  </a:lnTo>
                  <a:lnTo>
                    <a:pt x="22432" y="118051"/>
                  </a:lnTo>
                  <a:lnTo>
                    <a:pt x="22658" y="117703"/>
                  </a:lnTo>
                  <a:lnTo>
                    <a:pt x="22839" y="117339"/>
                  </a:lnTo>
                  <a:lnTo>
                    <a:pt x="22974" y="116965"/>
                  </a:lnTo>
                  <a:lnTo>
                    <a:pt x="23087" y="116573"/>
                  </a:lnTo>
                  <a:lnTo>
                    <a:pt x="23144" y="116191"/>
                  </a:lnTo>
                  <a:lnTo>
                    <a:pt x="23166" y="115790"/>
                  </a:lnTo>
                  <a:lnTo>
                    <a:pt x="23144" y="115390"/>
                  </a:lnTo>
                  <a:lnTo>
                    <a:pt x="23087" y="115007"/>
                  </a:lnTo>
                  <a:lnTo>
                    <a:pt x="22986" y="114615"/>
                  </a:lnTo>
                  <a:lnTo>
                    <a:pt x="22850" y="114242"/>
                  </a:lnTo>
                  <a:lnTo>
                    <a:pt x="22670" y="113877"/>
                  </a:lnTo>
                  <a:lnTo>
                    <a:pt x="22444" y="113539"/>
                  </a:lnTo>
                  <a:lnTo>
                    <a:pt x="22184" y="113200"/>
                  </a:lnTo>
                  <a:lnTo>
                    <a:pt x="21891" y="112898"/>
                  </a:lnTo>
                  <a:lnTo>
                    <a:pt x="21552" y="112613"/>
                  </a:lnTo>
                  <a:lnTo>
                    <a:pt x="21168" y="112355"/>
                  </a:lnTo>
                  <a:lnTo>
                    <a:pt x="20750" y="112132"/>
                  </a:lnTo>
                  <a:lnTo>
                    <a:pt x="20287" y="111946"/>
                  </a:lnTo>
                  <a:lnTo>
                    <a:pt x="19791" y="111785"/>
                  </a:lnTo>
                  <a:lnTo>
                    <a:pt x="19249" y="111679"/>
                  </a:lnTo>
                  <a:lnTo>
                    <a:pt x="18650" y="111598"/>
                  </a:lnTo>
                  <a:lnTo>
                    <a:pt x="18041" y="111581"/>
                  </a:lnTo>
                  <a:lnTo>
                    <a:pt x="10251" y="111581"/>
                  </a:lnTo>
                  <a:lnTo>
                    <a:pt x="10251" y="96843"/>
                  </a:lnTo>
                  <a:lnTo>
                    <a:pt x="79367" y="39388"/>
                  </a:lnTo>
                  <a:lnTo>
                    <a:pt x="79819" y="40572"/>
                  </a:lnTo>
                  <a:lnTo>
                    <a:pt x="80225" y="41747"/>
                  </a:lnTo>
                  <a:lnTo>
                    <a:pt x="80587" y="42930"/>
                  </a:lnTo>
                  <a:lnTo>
                    <a:pt x="80903" y="44114"/>
                  </a:lnTo>
                  <a:lnTo>
                    <a:pt x="81151" y="45307"/>
                  </a:lnTo>
                  <a:lnTo>
                    <a:pt x="81332" y="46517"/>
                  </a:lnTo>
                  <a:lnTo>
                    <a:pt x="81467" y="47727"/>
                  </a:lnTo>
                  <a:lnTo>
                    <a:pt x="81524" y="48973"/>
                  </a:lnTo>
                  <a:lnTo>
                    <a:pt x="81535" y="50228"/>
                  </a:lnTo>
                  <a:lnTo>
                    <a:pt x="81467" y="51509"/>
                  </a:lnTo>
                  <a:lnTo>
                    <a:pt x="81320" y="52835"/>
                  </a:lnTo>
                  <a:lnTo>
                    <a:pt x="81106" y="54188"/>
                  </a:lnTo>
                  <a:lnTo>
                    <a:pt x="80824" y="55568"/>
                  </a:lnTo>
                  <a:lnTo>
                    <a:pt x="80462" y="57000"/>
                  </a:lnTo>
                  <a:lnTo>
                    <a:pt x="80011" y="58469"/>
                  </a:lnTo>
                  <a:lnTo>
                    <a:pt x="79491" y="59991"/>
                  </a:lnTo>
                  <a:lnTo>
                    <a:pt x="78882" y="61566"/>
                  </a:lnTo>
                  <a:lnTo>
                    <a:pt x="78182" y="63185"/>
                  </a:lnTo>
                  <a:lnTo>
                    <a:pt x="77392" y="64876"/>
                  </a:lnTo>
                  <a:lnTo>
                    <a:pt x="76500" y="66621"/>
                  </a:lnTo>
                  <a:lnTo>
                    <a:pt x="75540" y="68427"/>
                  </a:lnTo>
                  <a:lnTo>
                    <a:pt x="74456" y="70305"/>
                  </a:lnTo>
                  <a:lnTo>
                    <a:pt x="73293" y="72263"/>
                  </a:lnTo>
                  <a:lnTo>
                    <a:pt x="72018" y="74292"/>
                  </a:lnTo>
                  <a:lnTo>
                    <a:pt x="70629" y="76392"/>
                  </a:lnTo>
                  <a:lnTo>
                    <a:pt x="69139" y="78599"/>
                  </a:lnTo>
                  <a:lnTo>
                    <a:pt x="67547" y="80878"/>
                  </a:lnTo>
                  <a:lnTo>
                    <a:pt x="65853" y="83245"/>
                  </a:lnTo>
                  <a:lnTo>
                    <a:pt x="64024" y="85710"/>
                  </a:lnTo>
                  <a:lnTo>
                    <a:pt x="62094" y="88264"/>
                  </a:lnTo>
                  <a:lnTo>
                    <a:pt x="60050" y="90925"/>
                  </a:lnTo>
                  <a:lnTo>
                    <a:pt x="57871" y="93693"/>
                  </a:lnTo>
                  <a:lnTo>
                    <a:pt x="57871" y="111581"/>
                  </a:lnTo>
                  <a:lnTo>
                    <a:pt x="51109" y="111581"/>
                  </a:lnTo>
                  <a:lnTo>
                    <a:pt x="50476" y="111598"/>
                  </a:lnTo>
                  <a:lnTo>
                    <a:pt x="49901" y="111679"/>
                  </a:lnTo>
                  <a:lnTo>
                    <a:pt x="49359" y="111785"/>
                  </a:lnTo>
                  <a:lnTo>
                    <a:pt x="48862" y="111946"/>
                  </a:lnTo>
                  <a:lnTo>
                    <a:pt x="48399" y="112132"/>
                  </a:lnTo>
                  <a:lnTo>
                    <a:pt x="47970" y="112355"/>
                  </a:lnTo>
                  <a:lnTo>
                    <a:pt x="47598" y="112613"/>
                  </a:lnTo>
                  <a:lnTo>
                    <a:pt x="47259" y="112898"/>
                  </a:lnTo>
                  <a:lnTo>
                    <a:pt x="46954" y="113200"/>
                  </a:lnTo>
                  <a:lnTo>
                    <a:pt x="46694" y="113539"/>
                  </a:lnTo>
                  <a:lnTo>
                    <a:pt x="46469" y="113877"/>
                  </a:lnTo>
                  <a:lnTo>
                    <a:pt x="46299" y="114242"/>
                  </a:lnTo>
                  <a:lnTo>
                    <a:pt x="46152" y="114615"/>
                  </a:lnTo>
                  <a:lnTo>
                    <a:pt x="46051" y="115007"/>
                  </a:lnTo>
                  <a:lnTo>
                    <a:pt x="45994" y="115390"/>
                  </a:lnTo>
                  <a:lnTo>
                    <a:pt x="45983" y="115790"/>
                  </a:lnTo>
                  <a:lnTo>
                    <a:pt x="45994" y="116191"/>
                  </a:lnTo>
                  <a:lnTo>
                    <a:pt x="46051" y="116573"/>
                  </a:lnTo>
                  <a:lnTo>
                    <a:pt x="46152" y="116965"/>
                  </a:lnTo>
                  <a:lnTo>
                    <a:pt x="46299" y="117339"/>
                  </a:lnTo>
                  <a:lnTo>
                    <a:pt x="46469" y="117703"/>
                  </a:lnTo>
                  <a:lnTo>
                    <a:pt x="46694" y="118051"/>
                  </a:lnTo>
                  <a:lnTo>
                    <a:pt x="46954" y="118380"/>
                  </a:lnTo>
                  <a:lnTo>
                    <a:pt x="47259" y="118682"/>
                  </a:lnTo>
                  <a:lnTo>
                    <a:pt x="47598" y="118967"/>
                  </a:lnTo>
                  <a:lnTo>
                    <a:pt x="47970" y="119225"/>
                  </a:lnTo>
                  <a:lnTo>
                    <a:pt x="48399" y="119448"/>
                  </a:lnTo>
                  <a:lnTo>
                    <a:pt x="48862" y="119635"/>
                  </a:lnTo>
                  <a:lnTo>
                    <a:pt x="49359" y="119795"/>
                  </a:lnTo>
                  <a:lnTo>
                    <a:pt x="49901" y="119902"/>
                  </a:lnTo>
                  <a:lnTo>
                    <a:pt x="50476" y="119982"/>
                  </a:lnTo>
                  <a:lnTo>
                    <a:pt x="51109" y="120000"/>
                  </a:lnTo>
                  <a:lnTo>
                    <a:pt x="68123" y="120000"/>
                  </a:lnTo>
                  <a:lnTo>
                    <a:pt x="68123" y="96158"/>
                  </a:lnTo>
                  <a:lnTo>
                    <a:pt x="70098" y="93613"/>
                  </a:lnTo>
                  <a:lnTo>
                    <a:pt x="71995" y="91130"/>
                  </a:lnTo>
                  <a:lnTo>
                    <a:pt x="73801" y="88700"/>
                  </a:lnTo>
                  <a:lnTo>
                    <a:pt x="75540" y="86333"/>
                  </a:lnTo>
                  <a:lnTo>
                    <a:pt x="77177" y="84019"/>
                  </a:lnTo>
                  <a:lnTo>
                    <a:pt x="78746" y="81750"/>
                  </a:lnTo>
                  <a:lnTo>
                    <a:pt x="80225" y="79543"/>
                  </a:lnTo>
                  <a:lnTo>
                    <a:pt x="81625" y="77380"/>
                  </a:lnTo>
                  <a:lnTo>
                    <a:pt x="82946" y="75253"/>
                  </a:lnTo>
                  <a:lnTo>
                    <a:pt x="84165" y="73171"/>
                  </a:lnTo>
                  <a:lnTo>
                    <a:pt x="85306" y="71133"/>
                  </a:lnTo>
                  <a:lnTo>
                    <a:pt x="86356" y="69130"/>
                  </a:lnTo>
                  <a:lnTo>
                    <a:pt x="87315" y="67155"/>
                  </a:lnTo>
                  <a:lnTo>
                    <a:pt x="88173" y="65215"/>
                  </a:lnTo>
                  <a:lnTo>
                    <a:pt x="88952" y="63310"/>
                  </a:lnTo>
                  <a:lnTo>
                    <a:pt x="89641" y="61423"/>
                  </a:lnTo>
                  <a:lnTo>
                    <a:pt x="90228" y="59572"/>
                  </a:lnTo>
                  <a:lnTo>
                    <a:pt x="90725" y="57730"/>
                  </a:lnTo>
                  <a:lnTo>
                    <a:pt x="91131" y="55915"/>
                  </a:lnTo>
                  <a:lnTo>
                    <a:pt x="91436" y="54108"/>
                  </a:lnTo>
                  <a:lnTo>
                    <a:pt x="91639" y="52319"/>
                  </a:lnTo>
                  <a:lnTo>
                    <a:pt x="91752" y="50548"/>
                  </a:lnTo>
                  <a:lnTo>
                    <a:pt x="91764" y="48786"/>
                  </a:lnTo>
                  <a:lnTo>
                    <a:pt x="91673" y="47015"/>
                  </a:lnTo>
                  <a:lnTo>
                    <a:pt x="91481" y="45253"/>
                  </a:lnTo>
                  <a:lnTo>
                    <a:pt x="91188" y="43509"/>
                  </a:lnTo>
                  <a:lnTo>
                    <a:pt x="90781" y="41747"/>
                  </a:lnTo>
                  <a:lnTo>
                    <a:pt x="90285" y="39985"/>
                  </a:lnTo>
                  <a:lnTo>
                    <a:pt x="89686" y="38214"/>
                  </a:lnTo>
                  <a:lnTo>
                    <a:pt x="88975" y="36434"/>
                  </a:lnTo>
                  <a:lnTo>
                    <a:pt x="88151" y="34645"/>
                  </a:lnTo>
                  <a:lnTo>
                    <a:pt x="87225" y="32847"/>
                  </a:lnTo>
                  <a:lnTo>
                    <a:pt x="107174" y="16268"/>
                  </a:lnTo>
                  <a:lnTo>
                    <a:pt x="111735" y="20059"/>
                  </a:lnTo>
                  <a:lnTo>
                    <a:pt x="120000" y="0"/>
                  </a:lnTo>
                  <a:lnTo>
                    <a:pt x="95873" y="6879"/>
                  </a:lnTo>
                  <a:close/>
                </a:path>
              </a:pathLst>
            </a:custGeom>
            <a:grpFill/>
            <a:ln w="38100">
              <a:noFill/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sz="135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1" name="ExtraShape">
              <a:extLst>
                <a:ext uri="{FF2B5EF4-FFF2-40B4-BE49-F238E27FC236}">
                  <a16:creationId xmlns:a16="http://schemas.microsoft.com/office/drawing/2014/main" id="{6FAC89AE-62EE-4BB9-9B5E-5E28A7EAFBC5}"/>
                </a:ext>
              </a:extLst>
            </p:cNvPr>
            <p:cNvSpPr/>
            <p:nvPr/>
          </p:nvSpPr>
          <p:spPr>
            <a:xfrm flipH="1">
              <a:off x="3537561" y="2443924"/>
              <a:ext cx="1097724" cy="109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8806" y="10668"/>
                  </a:moveTo>
                  <a:lnTo>
                    <a:pt x="94397" y="16257"/>
                  </a:lnTo>
                  <a:lnTo>
                    <a:pt x="77333" y="32887"/>
                  </a:lnTo>
                  <a:lnTo>
                    <a:pt x="62693" y="47185"/>
                  </a:lnTo>
                  <a:lnTo>
                    <a:pt x="50271" y="59303"/>
                  </a:lnTo>
                  <a:lnTo>
                    <a:pt x="39863" y="69446"/>
                  </a:lnTo>
                  <a:lnTo>
                    <a:pt x="31280" y="77810"/>
                  </a:lnTo>
                  <a:lnTo>
                    <a:pt x="24318" y="84614"/>
                  </a:lnTo>
                  <a:lnTo>
                    <a:pt x="18771" y="90024"/>
                  </a:lnTo>
                  <a:lnTo>
                    <a:pt x="14450" y="94233"/>
                  </a:lnTo>
                  <a:lnTo>
                    <a:pt x="11166" y="97449"/>
                  </a:lnTo>
                  <a:lnTo>
                    <a:pt x="8699" y="99878"/>
                  </a:lnTo>
                  <a:lnTo>
                    <a:pt x="6845" y="101686"/>
                  </a:lnTo>
                  <a:lnTo>
                    <a:pt x="5429" y="103093"/>
                  </a:lnTo>
                  <a:lnTo>
                    <a:pt x="4233" y="104280"/>
                  </a:lnTo>
                  <a:lnTo>
                    <a:pt x="3065" y="105453"/>
                  </a:lnTo>
                  <a:lnTo>
                    <a:pt x="1737" y="106792"/>
                  </a:lnTo>
                  <a:lnTo>
                    <a:pt x="0" y="108489"/>
                  </a:lnTo>
                  <a:lnTo>
                    <a:pt x="540" y="109359"/>
                  </a:lnTo>
                  <a:lnTo>
                    <a:pt x="1021" y="110173"/>
                  </a:lnTo>
                  <a:lnTo>
                    <a:pt x="1488" y="110932"/>
                  </a:lnTo>
                  <a:lnTo>
                    <a:pt x="1926" y="111650"/>
                  </a:lnTo>
                  <a:lnTo>
                    <a:pt x="2364" y="112340"/>
                  </a:lnTo>
                  <a:lnTo>
                    <a:pt x="2773" y="113002"/>
                  </a:lnTo>
                  <a:lnTo>
                    <a:pt x="3167" y="113651"/>
                  </a:lnTo>
                  <a:lnTo>
                    <a:pt x="3561" y="114272"/>
                  </a:lnTo>
                  <a:lnTo>
                    <a:pt x="3955" y="114907"/>
                  </a:lnTo>
                  <a:lnTo>
                    <a:pt x="4379" y="115556"/>
                  </a:lnTo>
                  <a:lnTo>
                    <a:pt x="4787" y="116204"/>
                  </a:lnTo>
                  <a:lnTo>
                    <a:pt x="5225" y="116894"/>
                  </a:lnTo>
                  <a:lnTo>
                    <a:pt x="5692" y="117584"/>
                  </a:lnTo>
                  <a:lnTo>
                    <a:pt x="6159" y="118357"/>
                  </a:lnTo>
                  <a:lnTo>
                    <a:pt x="6685" y="119144"/>
                  </a:lnTo>
                  <a:lnTo>
                    <a:pt x="7225" y="120000"/>
                  </a:lnTo>
                  <a:lnTo>
                    <a:pt x="15443" y="111802"/>
                  </a:lnTo>
                  <a:lnTo>
                    <a:pt x="22260" y="104998"/>
                  </a:lnTo>
                  <a:lnTo>
                    <a:pt x="27923" y="99339"/>
                  </a:lnTo>
                  <a:lnTo>
                    <a:pt x="32682" y="94606"/>
                  </a:lnTo>
                  <a:lnTo>
                    <a:pt x="36740" y="90562"/>
                  </a:lnTo>
                  <a:lnTo>
                    <a:pt x="40345" y="86974"/>
                  </a:lnTo>
                  <a:lnTo>
                    <a:pt x="43746" y="83620"/>
                  </a:lnTo>
                  <a:lnTo>
                    <a:pt x="47176" y="80266"/>
                  </a:lnTo>
                  <a:lnTo>
                    <a:pt x="50855" y="76678"/>
                  </a:lnTo>
                  <a:lnTo>
                    <a:pt x="55029" y="72621"/>
                  </a:lnTo>
                  <a:lnTo>
                    <a:pt x="59934" y="67873"/>
                  </a:lnTo>
                  <a:lnTo>
                    <a:pt x="65831" y="62201"/>
                  </a:lnTo>
                  <a:lnTo>
                    <a:pt x="72925" y="55355"/>
                  </a:lnTo>
                  <a:lnTo>
                    <a:pt x="81449" y="47130"/>
                  </a:lnTo>
                  <a:lnTo>
                    <a:pt x="91638" y="37290"/>
                  </a:lnTo>
                  <a:lnTo>
                    <a:pt x="103768" y="25600"/>
                  </a:lnTo>
                  <a:lnTo>
                    <a:pt x="109300" y="31107"/>
                  </a:lnTo>
                  <a:lnTo>
                    <a:pt x="120000" y="0"/>
                  </a:lnTo>
                  <a:lnTo>
                    <a:pt x="88806" y="10668"/>
                  </a:lnTo>
                  <a:close/>
                </a:path>
              </a:pathLst>
            </a:custGeom>
            <a:grpFill/>
            <a:ln w="38100">
              <a:noFill/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sz="135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2" name="ExtraShape">
              <a:extLst>
                <a:ext uri="{FF2B5EF4-FFF2-40B4-BE49-F238E27FC236}">
                  <a16:creationId xmlns:a16="http://schemas.microsoft.com/office/drawing/2014/main" id="{8C009203-CDE9-4D94-AF6E-676A2C09F1D9}"/>
                </a:ext>
              </a:extLst>
            </p:cNvPr>
            <p:cNvSpPr/>
            <p:nvPr/>
          </p:nvSpPr>
          <p:spPr>
            <a:xfrm flipH="1">
              <a:off x="3798332" y="2350988"/>
              <a:ext cx="1018400" cy="100901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78175"/>
                  </a:moveTo>
                  <a:lnTo>
                    <a:pt x="15" y="79483"/>
                  </a:lnTo>
                  <a:lnTo>
                    <a:pt x="94" y="80806"/>
                  </a:lnTo>
                  <a:lnTo>
                    <a:pt x="220" y="82129"/>
                  </a:lnTo>
                  <a:lnTo>
                    <a:pt x="361" y="83467"/>
                  </a:lnTo>
                  <a:lnTo>
                    <a:pt x="566" y="84835"/>
                  </a:lnTo>
                  <a:lnTo>
                    <a:pt x="786" y="86188"/>
                  </a:lnTo>
                  <a:lnTo>
                    <a:pt x="1070" y="87572"/>
                  </a:lnTo>
                  <a:lnTo>
                    <a:pt x="1369" y="88955"/>
                  </a:lnTo>
                  <a:lnTo>
                    <a:pt x="1715" y="90323"/>
                  </a:lnTo>
                  <a:lnTo>
                    <a:pt x="2077" y="91721"/>
                  </a:lnTo>
                  <a:lnTo>
                    <a:pt x="2486" y="93089"/>
                  </a:lnTo>
                  <a:lnTo>
                    <a:pt x="2895" y="94487"/>
                  </a:lnTo>
                  <a:lnTo>
                    <a:pt x="3351" y="95885"/>
                  </a:lnTo>
                  <a:lnTo>
                    <a:pt x="3823" y="97268"/>
                  </a:lnTo>
                  <a:lnTo>
                    <a:pt x="4327" y="98651"/>
                  </a:lnTo>
                  <a:lnTo>
                    <a:pt x="4846" y="100020"/>
                  </a:lnTo>
                  <a:lnTo>
                    <a:pt x="5365" y="101388"/>
                  </a:lnTo>
                  <a:lnTo>
                    <a:pt x="5916" y="102756"/>
                  </a:lnTo>
                  <a:lnTo>
                    <a:pt x="6467" y="104094"/>
                  </a:lnTo>
                  <a:lnTo>
                    <a:pt x="7049" y="105447"/>
                  </a:lnTo>
                  <a:lnTo>
                    <a:pt x="7616" y="106755"/>
                  </a:lnTo>
                  <a:lnTo>
                    <a:pt x="8214" y="108063"/>
                  </a:lnTo>
                  <a:lnTo>
                    <a:pt x="8811" y="109356"/>
                  </a:lnTo>
                  <a:lnTo>
                    <a:pt x="9394" y="110633"/>
                  </a:lnTo>
                  <a:lnTo>
                    <a:pt x="10605" y="113129"/>
                  </a:lnTo>
                  <a:lnTo>
                    <a:pt x="11801" y="115534"/>
                  </a:lnTo>
                  <a:lnTo>
                    <a:pt x="12981" y="117820"/>
                  </a:lnTo>
                  <a:lnTo>
                    <a:pt x="14114" y="120000"/>
                  </a:lnTo>
                  <a:lnTo>
                    <a:pt x="16129" y="117955"/>
                  </a:lnTo>
                  <a:lnTo>
                    <a:pt x="17765" y="116316"/>
                  </a:lnTo>
                  <a:lnTo>
                    <a:pt x="19134" y="114933"/>
                  </a:lnTo>
                  <a:lnTo>
                    <a:pt x="20393" y="113670"/>
                  </a:lnTo>
                  <a:lnTo>
                    <a:pt x="21683" y="112362"/>
                  </a:lnTo>
                  <a:lnTo>
                    <a:pt x="23162" y="110874"/>
                  </a:lnTo>
                  <a:lnTo>
                    <a:pt x="24956" y="109040"/>
                  </a:lnTo>
                  <a:lnTo>
                    <a:pt x="27254" y="106740"/>
                  </a:lnTo>
                  <a:lnTo>
                    <a:pt x="30149" y="103778"/>
                  </a:lnTo>
                  <a:lnTo>
                    <a:pt x="33815" y="100065"/>
                  </a:lnTo>
                  <a:lnTo>
                    <a:pt x="38410" y="95404"/>
                  </a:lnTo>
                  <a:lnTo>
                    <a:pt x="44059" y="89676"/>
                  </a:lnTo>
                  <a:lnTo>
                    <a:pt x="50920" y="82701"/>
                  </a:lnTo>
                  <a:lnTo>
                    <a:pt x="59150" y="74357"/>
                  </a:lnTo>
                  <a:lnTo>
                    <a:pt x="68874" y="64510"/>
                  </a:lnTo>
                  <a:lnTo>
                    <a:pt x="80251" y="52949"/>
                  </a:lnTo>
                  <a:lnTo>
                    <a:pt x="86703" y="59473"/>
                  </a:lnTo>
                  <a:lnTo>
                    <a:pt x="98253" y="25587"/>
                  </a:lnTo>
                  <a:lnTo>
                    <a:pt x="64626" y="37223"/>
                  </a:lnTo>
                  <a:lnTo>
                    <a:pt x="70133" y="42786"/>
                  </a:lnTo>
                  <a:lnTo>
                    <a:pt x="18206" y="95464"/>
                  </a:lnTo>
                  <a:lnTo>
                    <a:pt x="16679" y="90849"/>
                  </a:lnTo>
                  <a:lnTo>
                    <a:pt x="15562" y="86264"/>
                  </a:lnTo>
                  <a:lnTo>
                    <a:pt x="14870" y="81678"/>
                  </a:lnTo>
                  <a:lnTo>
                    <a:pt x="14571" y="77153"/>
                  </a:lnTo>
                  <a:lnTo>
                    <a:pt x="14649" y="72688"/>
                  </a:lnTo>
                  <a:lnTo>
                    <a:pt x="15106" y="68268"/>
                  </a:lnTo>
                  <a:lnTo>
                    <a:pt x="15908" y="63938"/>
                  </a:lnTo>
                  <a:lnTo>
                    <a:pt x="17041" y="59714"/>
                  </a:lnTo>
                  <a:lnTo>
                    <a:pt x="18505" y="55595"/>
                  </a:lnTo>
                  <a:lnTo>
                    <a:pt x="20283" y="51581"/>
                  </a:lnTo>
                  <a:lnTo>
                    <a:pt x="22360" y="47717"/>
                  </a:lnTo>
                  <a:lnTo>
                    <a:pt x="24720" y="43973"/>
                  </a:lnTo>
                  <a:lnTo>
                    <a:pt x="27348" y="40410"/>
                  </a:lnTo>
                  <a:lnTo>
                    <a:pt x="30228" y="37013"/>
                  </a:lnTo>
                  <a:lnTo>
                    <a:pt x="33343" y="33781"/>
                  </a:lnTo>
                  <a:lnTo>
                    <a:pt x="36679" y="30774"/>
                  </a:lnTo>
                  <a:lnTo>
                    <a:pt x="40236" y="27962"/>
                  </a:lnTo>
                  <a:lnTo>
                    <a:pt x="43996" y="25377"/>
                  </a:lnTo>
                  <a:lnTo>
                    <a:pt x="47930" y="23016"/>
                  </a:lnTo>
                  <a:lnTo>
                    <a:pt x="52053" y="20927"/>
                  </a:lnTo>
                  <a:lnTo>
                    <a:pt x="56286" y="19062"/>
                  </a:lnTo>
                  <a:lnTo>
                    <a:pt x="60692" y="17514"/>
                  </a:lnTo>
                  <a:lnTo>
                    <a:pt x="65224" y="16236"/>
                  </a:lnTo>
                  <a:lnTo>
                    <a:pt x="69850" y="15229"/>
                  </a:lnTo>
                  <a:lnTo>
                    <a:pt x="74586" y="14567"/>
                  </a:lnTo>
                  <a:lnTo>
                    <a:pt x="79402" y="14221"/>
                  </a:lnTo>
                  <a:lnTo>
                    <a:pt x="84280" y="14206"/>
                  </a:lnTo>
                  <a:lnTo>
                    <a:pt x="89205" y="14552"/>
                  </a:lnTo>
                  <a:lnTo>
                    <a:pt x="94193" y="15244"/>
                  </a:lnTo>
                  <a:lnTo>
                    <a:pt x="99181" y="16341"/>
                  </a:lnTo>
                  <a:lnTo>
                    <a:pt x="104201" y="17800"/>
                  </a:lnTo>
                  <a:lnTo>
                    <a:pt x="109205" y="19679"/>
                  </a:lnTo>
                  <a:lnTo>
                    <a:pt x="120000" y="9005"/>
                  </a:lnTo>
                  <a:lnTo>
                    <a:pt x="118835" y="8449"/>
                  </a:lnTo>
                  <a:lnTo>
                    <a:pt x="117671" y="7892"/>
                  </a:lnTo>
                  <a:lnTo>
                    <a:pt x="116506" y="7366"/>
                  </a:lnTo>
                  <a:lnTo>
                    <a:pt x="115342" y="6855"/>
                  </a:lnTo>
                  <a:lnTo>
                    <a:pt x="114162" y="6359"/>
                  </a:lnTo>
                  <a:lnTo>
                    <a:pt x="112981" y="5893"/>
                  </a:lnTo>
                  <a:lnTo>
                    <a:pt x="111817" y="5427"/>
                  </a:lnTo>
                  <a:lnTo>
                    <a:pt x="110621" y="4991"/>
                  </a:lnTo>
                  <a:lnTo>
                    <a:pt x="109441" y="4585"/>
                  </a:lnTo>
                  <a:lnTo>
                    <a:pt x="108261" y="4179"/>
                  </a:lnTo>
                  <a:lnTo>
                    <a:pt x="107065" y="3803"/>
                  </a:lnTo>
                  <a:lnTo>
                    <a:pt x="105885" y="3457"/>
                  </a:lnTo>
                  <a:lnTo>
                    <a:pt x="104704" y="3096"/>
                  </a:lnTo>
                  <a:lnTo>
                    <a:pt x="103509" y="2796"/>
                  </a:lnTo>
                  <a:lnTo>
                    <a:pt x="102328" y="2480"/>
                  </a:lnTo>
                  <a:lnTo>
                    <a:pt x="101148" y="2194"/>
                  </a:lnTo>
                  <a:lnTo>
                    <a:pt x="99937" y="1924"/>
                  </a:lnTo>
                  <a:lnTo>
                    <a:pt x="98756" y="1683"/>
                  </a:lnTo>
                  <a:lnTo>
                    <a:pt x="97560" y="1443"/>
                  </a:lnTo>
                  <a:lnTo>
                    <a:pt x="96365" y="1232"/>
                  </a:lnTo>
                  <a:lnTo>
                    <a:pt x="95184" y="1037"/>
                  </a:lnTo>
                  <a:lnTo>
                    <a:pt x="93988" y="841"/>
                  </a:lnTo>
                  <a:lnTo>
                    <a:pt x="92793" y="676"/>
                  </a:lnTo>
                  <a:lnTo>
                    <a:pt x="91597" y="526"/>
                  </a:lnTo>
                  <a:lnTo>
                    <a:pt x="90416" y="420"/>
                  </a:lnTo>
                  <a:lnTo>
                    <a:pt x="89221" y="300"/>
                  </a:lnTo>
                  <a:lnTo>
                    <a:pt x="88040" y="195"/>
                  </a:lnTo>
                  <a:lnTo>
                    <a:pt x="86860" y="135"/>
                  </a:lnTo>
                  <a:lnTo>
                    <a:pt x="85664" y="60"/>
                  </a:lnTo>
                  <a:lnTo>
                    <a:pt x="84484" y="30"/>
                  </a:lnTo>
                  <a:lnTo>
                    <a:pt x="83304" y="0"/>
                  </a:lnTo>
                  <a:lnTo>
                    <a:pt x="82108" y="0"/>
                  </a:lnTo>
                  <a:lnTo>
                    <a:pt x="78095" y="105"/>
                  </a:lnTo>
                  <a:lnTo>
                    <a:pt x="74114" y="375"/>
                  </a:lnTo>
                  <a:lnTo>
                    <a:pt x="70165" y="841"/>
                  </a:lnTo>
                  <a:lnTo>
                    <a:pt x="66231" y="1518"/>
                  </a:lnTo>
                  <a:lnTo>
                    <a:pt x="62376" y="2345"/>
                  </a:lnTo>
                  <a:lnTo>
                    <a:pt x="58568" y="3337"/>
                  </a:lnTo>
                  <a:lnTo>
                    <a:pt x="54822" y="4510"/>
                  </a:lnTo>
                  <a:lnTo>
                    <a:pt x="51140" y="5863"/>
                  </a:lnTo>
                  <a:lnTo>
                    <a:pt x="47537" y="7366"/>
                  </a:lnTo>
                  <a:lnTo>
                    <a:pt x="44012" y="9035"/>
                  </a:lnTo>
                  <a:lnTo>
                    <a:pt x="40582" y="10854"/>
                  </a:lnTo>
                  <a:lnTo>
                    <a:pt x="37246" y="12823"/>
                  </a:lnTo>
                  <a:lnTo>
                    <a:pt x="34004" y="14928"/>
                  </a:lnTo>
                  <a:lnTo>
                    <a:pt x="30857" y="17213"/>
                  </a:lnTo>
                  <a:lnTo>
                    <a:pt x="27836" y="19619"/>
                  </a:lnTo>
                  <a:lnTo>
                    <a:pt x="24925" y="22159"/>
                  </a:lnTo>
                  <a:lnTo>
                    <a:pt x="22155" y="24820"/>
                  </a:lnTo>
                  <a:lnTo>
                    <a:pt x="19512" y="27617"/>
                  </a:lnTo>
                  <a:lnTo>
                    <a:pt x="17010" y="30548"/>
                  </a:lnTo>
                  <a:lnTo>
                    <a:pt x="14634" y="33585"/>
                  </a:lnTo>
                  <a:lnTo>
                    <a:pt x="12431" y="36757"/>
                  </a:lnTo>
                  <a:lnTo>
                    <a:pt x="10385" y="40020"/>
                  </a:lnTo>
                  <a:lnTo>
                    <a:pt x="8497" y="43417"/>
                  </a:lnTo>
                  <a:lnTo>
                    <a:pt x="6782" y="46920"/>
                  </a:lnTo>
                  <a:lnTo>
                    <a:pt x="5255" y="50498"/>
                  </a:lnTo>
                  <a:lnTo>
                    <a:pt x="3886" y="54181"/>
                  </a:lnTo>
                  <a:lnTo>
                    <a:pt x="2738" y="57985"/>
                  </a:lnTo>
                  <a:lnTo>
                    <a:pt x="1762" y="61849"/>
                  </a:lnTo>
                  <a:lnTo>
                    <a:pt x="1007" y="65818"/>
                  </a:lnTo>
                  <a:lnTo>
                    <a:pt x="440" y="69862"/>
                  </a:lnTo>
                  <a:lnTo>
                    <a:pt x="110" y="73981"/>
                  </a:lnTo>
                  <a:lnTo>
                    <a:pt x="0" y="78175"/>
                  </a:lnTo>
                  <a:close/>
                </a:path>
              </a:pathLst>
            </a:custGeom>
            <a:grpFill/>
            <a:ln w="38100">
              <a:noFill/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sz="135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251900" y="195486"/>
            <a:ext cx="8568572" cy="585582"/>
            <a:chOff x="251900" y="195486"/>
            <a:chExt cx="8568572" cy="585582"/>
          </a:xfrm>
        </p:grpSpPr>
        <p:cxnSp>
          <p:nvCxnSpPr>
            <p:cNvPr id="38" name="直接连接符 37"/>
            <p:cNvCxnSpPr/>
            <p:nvPr/>
          </p:nvCxnSpPr>
          <p:spPr>
            <a:xfrm flipH="1">
              <a:off x="1208857" y="684095"/>
              <a:ext cx="7611615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 38"/>
            <p:cNvSpPr/>
            <p:nvPr/>
          </p:nvSpPr>
          <p:spPr>
            <a:xfrm>
              <a:off x="1331640" y="255120"/>
              <a:ext cx="325762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765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Borrowers' Perspective</a:t>
              </a:r>
              <a:endParaRPr lang="zh-CN" altLang="en-US" sz="2000" b="1" kern="0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251900" y="195486"/>
              <a:ext cx="887938" cy="585582"/>
              <a:chOff x="562441" y="531294"/>
              <a:chExt cx="2322326" cy="1531540"/>
            </a:xfrm>
          </p:grpSpPr>
          <p:sp>
            <p:nvSpPr>
              <p:cNvPr id="42" name="圆角矩形 41"/>
              <p:cNvSpPr/>
              <p:nvPr/>
            </p:nvSpPr>
            <p:spPr>
              <a:xfrm rot="2700000">
                <a:off x="613474" y="711955"/>
                <a:ext cx="704611" cy="704611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3" name="圆角矩形 42"/>
              <p:cNvSpPr/>
              <p:nvPr/>
            </p:nvSpPr>
            <p:spPr>
              <a:xfrm rot="2700000">
                <a:off x="1043261" y="555179"/>
                <a:ext cx="1041378" cy="1041378"/>
              </a:xfrm>
              <a:prstGeom prst="roundRect">
                <a:avLst>
                  <a:gd name="adj" fmla="val 481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4" name="圆角矩形 43"/>
              <p:cNvSpPr/>
              <p:nvPr/>
            </p:nvSpPr>
            <p:spPr>
              <a:xfrm rot="2700000">
                <a:off x="2386142" y="531294"/>
                <a:ext cx="498625" cy="498625"/>
              </a:xfrm>
              <a:prstGeom prst="roundRect">
                <a:avLst>
                  <a:gd name="adj" fmla="val 481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5" name="圆角矩形 44"/>
              <p:cNvSpPr/>
              <p:nvPr/>
            </p:nvSpPr>
            <p:spPr>
              <a:xfrm rot="2700000">
                <a:off x="2149679" y="1381541"/>
                <a:ext cx="432486" cy="432486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6" name="圆角矩形 45"/>
              <p:cNvSpPr/>
              <p:nvPr/>
            </p:nvSpPr>
            <p:spPr>
              <a:xfrm rot="2700000">
                <a:off x="562441" y="1843807"/>
                <a:ext cx="219027" cy="219027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7" name="文本框 4"/>
              <p:cNvSpPr txBox="1"/>
              <p:nvPr/>
            </p:nvSpPr>
            <p:spPr>
              <a:xfrm>
                <a:off x="944543" y="617339"/>
                <a:ext cx="1229245" cy="965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05</a:t>
                </a:r>
                <a:endParaRPr kumimoji="0" lang="zh-CN" altLang="en-US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43AE2CA-FEE1-4C08-8FCE-01FC8DC1B61C}"/>
              </a:ext>
            </a:extLst>
          </p:cNvPr>
          <p:cNvSpPr/>
          <p:nvPr/>
        </p:nvSpPr>
        <p:spPr>
          <a:xfrm>
            <a:off x="1208857" y="1678198"/>
            <a:ext cx="7611615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Laborer and fireman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had relatively higher interest rate, which might be caused by the lack of public confidence in their work stability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Texas and California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had relatively higher interest rate, which might come from the instability of start-ups or the automatic market adjustment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Those “discriminated” groups should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consider other sources of loans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5821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E048948F-6357-4429-B216-5813B6710E25}"/>
              </a:ext>
            </a:extLst>
          </p:cNvPr>
          <p:cNvGrpSpPr/>
          <p:nvPr/>
        </p:nvGrpSpPr>
        <p:grpSpPr>
          <a:xfrm>
            <a:off x="251520" y="2643758"/>
            <a:ext cx="699096" cy="819224"/>
            <a:chOff x="3060478" y="2286376"/>
            <a:chExt cx="1756254" cy="2233118"/>
          </a:xfrm>
          <a:solidFill>
            <a:srgbClr val="376092"/>
          </a:solidFill>
          <a:effectLst>
            <a:outerShdw blurRad="2540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" name="ExtraShape">
              <a:extLst>
                <a:ext uri="{FF2B5EF4-FFF2-40B4-BE49-F238E27FC236}">
                  <a16:creationId xmlns:a16="http://schemas.microsoft.com/office/drawing/2014/main" id="{3B7880F1-DC3B-4D49-8887-E897B09BE95B}"/>
                </a:ext>
              </a:extLst>
            </p:cNvPr>
            <p:cNvSpPr/>
            <p:nvPr/>
          </p:nvSpPr>
          <p:spPr>
            <a:xfrm flipH="1">
              <a:off x="3695215" y="4036227"/>
              <a:ext cx="760395" cy="4832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3692" y="43693"/>
                  </a:moveTo>
                  <a:lnTo>
                    <a:pt x="22701" y="43787"/>
                  </a:lnTo>
                  <a:lnTo>
                    <a:pt x="21774" y="44038"/>
                  </a:lnTo>
                  <a:lnTo>
                    <a:pt x="20930" y="44509"/>
                  </a:lnTo>
                  <a:lnTo>
                    <a:pt x="20129" y="45043"/>
                  </a:lnTo>
                  <a:lnTo>
                    <a:pt x="19371" y="45796"/>
                  </a:lnTo>
                  <a:lnTo>
                    <a:pt x="18717" y="46643"/>
                  </a:lnTo>
                  <a:lnTo>
                    <a:pt x="18106" y="47617"/>
                  </a:lnTo>
                  <a:lnTo>
                    <a:pt x="17537" y="48684"/>
                  </a:lnTo>
                  <a:lnTo>
                    <a:pt x="17052" y="49877"/>
                  </a:lnTo>
                  <a:lnTo>
                    <a:pt x="16673" y="51132"/>
                  </a:lnTo>
                  <a:lnTo>
                    <a:pt x="16314" y="52450"/>
                  </a:lnTo>
                  <a:lnTo>
                    <a:pt x="15998" y="53832"/>
                  </a:lnTo>
                  <a:lnTo>
                    <a:pt x="15787" y="55244"/>
                  </a:lnTo>
                  <a:lnTo>
                    <a:pt x="15619" y="56688"/>
                  </a:lnTo>
                  <a:lnTo>
                    <a:pt x="15534" y="58195"/>
                  </a:lnTo>
                  <a:lnTo>
                    <a:pt x="15492" y="59670"/>
                  </a:lnTo>
                  <a:lnTo>
                    <a:pt x="15534" y="61177"/>
                  </a:lnTo>
                  <a:lnTo>
                    <a:pt x="15619" y="62652"/>
                  </a:lnTo>
                  <a:lnTo>
                    <a:pt x="15787" y="64127"/>
                  </a:lnTo>
                  <a:lnTo>
                    <a:pt x="15998" y="65540"/>
                  </a:lnTo>
                  <a:lnTo>
                    <a:pt x="16314" y="66921"/>
                  </a:lnTo>
                  <a:lnTo>
                    <a:pt x="16673" y="68239"/>
                  </a:lnTo>
                  <a:lnTo>
                    <a:pt x="17052" y="69495"/>
                  </a:lnTo>
                  <a:lnTo>
                    <a:pt x="17537" y="70656"/>
                  </a:lnTo>
                  <a:lnTo>
                    <a:pt x="18106" y="71723"/>
                  </a:lnTo>
                  <a:lnTo>
                    <a:pt x="18717" y="72696"/>
                  </a:lnTo>
                  <a:lnTo>
                    <a:pt x="19371" y="73544"/>
                  </a:lnTo>
                  <a:lnTo>
                    <a:pt x="20129" y="74266"/>
                  </a:lnTo>
                  <a:lnTo>
                    <a:pt x="20930" y="74862"/>
                  </a:lnTo>
                  <a:lnTo>
                    <a:pt x="21774" y="75302"/>
                  </a:lnTo>
                  <a:lnTo>
                    <a:pt x="22701" y="75553"/>
                  </a:lnTo>
                  <a:lnTo>
                    <a:pt x="23692" y="75647"/>
                  </a:lnTo>
                  <a:lnTo>
                    <a:pt x="96265" y="75647"/>
                  </a:lnTo>
                  <a:lnTo>
                    <a:pt x="97256" y="75553"/>
                  </a:lnTo>
                  <a:lnTo>
                    <a:pt x="98183" y="75302"/>
                  </a:lnTo>
                  <a:lnTo>
                    <a:pt x="99047" y="74862"/>
                  </a:lnTo>
                  <a:lnTo>
                    <a:pt x="99848" y="74266"/>
                  </a:lnTo>
                  <a:lnTo>
                    <a:pt x="100586" y="73544"/>
                  </a:lnTo>
                  <a:lnTo>
                    <a:pt x="101261" y="72696"/>
                  </a:lnTo>
                  <a:lnTo>
                    <a:pt x="101893" y="71723"/>
                  </a:lnTo>
                  <a:lnTo>
                    <a:pt x="102420" y="70656"/>
                  </a:lnTo>
                  <a:lnTo>
                    <a:pt x="102905" y="69495"/>
                  </a:lnTo>
                  <a:lnTo>
                    <a:pt x="103326" y="68239"/>
                  </a:lnTo>
                  <a:lnTo>
                    <a:pt x="103664" y="66921"/>
                  </a:lnTo>
                  <a:lnTo>
                    <a:pt x="103959" y="65540"/>
                  </a:lnTo>
                  <a:lnTo>
                    <a:pt x="104191" y="64127"/>
                  </a:lnTo>
                  <a:lnTo>
                    <a:pt x="104359" y="62652"/>
                  </a:lnTo>
                  <a:lnTo>
                    <a:pt x="104444" y="61177"/>
                  </a:lnTo>
                  <a:lnTo>
                    <a:pt x="104465" y="59670"/>
                  </a:lnTo>
                  <a:lnTo>
                    <a:pt x="104444" y="58195"/>
                  </a:lnTo>
                  <a:lnTo>
                    <a:pt x="104359" y="56688"/>
                  </a:lnTo>
                  <a:lnTo>
                    <a:pt x="104191" y="55244"/>
                  </a:lnTo>
                  <a:lnTo>
                    <a:pt x="103959" y="53832"/>
                  </a:lnTo>
                  <a:lnTo>
                    <a:pt x="103664" y="52450"/>
                  </a:lnTo>
                  <a:lnTo>
                    <a:pt x="103326" y="51132"/>
                  </a:lnTo>
                  <a:lnTo>
                    <a:pt x="102905" y="49877"/>
                  </a:lnTo>
                  <a:lnTo>
                    <a:pt x="102420" y="48684"/>
                  </a:lnTo>
                  <a:lnTo>
                    <a:pt x="101872" y="47617"/>
                  </a:lnTo>
                  <a:lnTo>
                    <a:pt x="101261" y="46643"/>
                  </a:lnTo>
                  <a:lnTo>
                    <a:pt x="100586" y="45796"/>
                  </a:lnTo>
                  <a:lnTo>
                    <a:pt x="99848" y="45043"/>
                  </a:lnTo>
                  <a:lnTo>
                    <a:pt x="99047" y="44509"/>
                  </a:lnTo>
                  <a:lnTo>
                    <a:pt x="98183" y="44038"/>
                  </a:lnTo>
                  <a:lnTo>
                    <a:pt x="97256" y="43787"/>
                  </a:lnTo>
                  <a:lnTo>
                    <a:pt x="96265" y="43693"/>
                  </a:lnTo>
                  <a:lnTo>
                    <a:pt x="23692" y="43693"/>
                  </a:lnTo>
                  <a:close/>
                  <a:moveTo>
                    <a:pt x="10223" y="0"/>
                  </a:moveTo>
                  <a:lnTo>
                    <a:pt x="8979" y="94"/>
                  </a:lnTo>
                  <a:lnTo>
                    <a:pt x="7841" y="376"/>
                  </a:lnTo>
                  <a:lnTo>
                    <a:pt x="6766" y="816"/>
                  </a:lnTo>
                  <a:lnTo>
                    <a:pt x="5754" y="1381"/>
                  </a:lnTo>
                  <a:lnTo>
                    <a:pt x="4826" y="2103"/>
                  </a:lnTo>
                  <a:lnTo>
                    <a:pt x="3983" y="2950"/>
                  </a:lnTo>
                  <a:lnTo>
                    <a:pt x="3225" y="3923"/>
                  </a:lnTo>
                  <a:lnTo>
                    <a:pt x="2550" y="4990"/>
                  </a:lnTo>
                  <a:lnTo>
                    <a:pt x="1960" y="6152"/>
                  </a:lnTo>
                  <a:lnTo>
                    <a:pt x="1433" y="7439"/>
                  </a:lnTo>
                  <a:lnTo>
                    <a:pt x="990" y="8757"/>
                  </a:lnTo>
                  <a:lnTo>
                    <a:pt x="632" y="10107"/>
                  </a:lnTo>
                  <a:lnTo>
                    <a:pt x="337" y="11551"/>
                  </a:lnTo>
                  <a:lnTo>
                    <a:pt x="147" y="12995"/>
                  </a:lnTo>
                  <a:lnTo>
                    <a:pt x="42" y="14501"/>
                  </a:lnTo>
                  <a:lnTo>
                    <a:pt x="0" y="15976"/>
                  </a:lnTo>
                  <a:lnTo>
                    <a:pt x="42" y="17483"/>
                  </a:lnTo>
                  <a:lnTo>
                    <a:pt x="147" y="18958"/>
                  </a:lnTo>
                  <a:lnTo>
                    <a:pt x="337" y="20434"/>
                  </a:lnTo>
                  <a:lnTo>
                    <a:pt x="632" y="21846"/>
                  </a:lnTo>
                  <a:lnTo>
                    <a:pt x="990" y="23227"/>
                  </a:lnTo>
                  <a:lnTo>
                    <a:pt x="1433" y="24546"/>
                  </a:lnTo>
                  <a:lnTo>
                    <a:pt x="1960" y="25801"/>
                  </a:lnTo>
                  <a:lnTo>
                    <a:pt x="2550" y="26963"/>
                  </a:lnTo>
                  <a:lnTo>
                    <a:pt x="3225" y="28030"/>
                  </a:lnTo>
                  <a:lnTo>
                    <a:pt x="3983" y="29003"/>
                  </a:lnTo>
                  <a:lnTo>
                    <a:pt x="4826" y="29850"/>
                  </a:lnTo>
                  <a:lnTo>
                    <a:pt x="5754" y="30572"/>
                  </a:lnTo>
                  <a:lnTo>
                    <a:pt x="6766" y="31169"/>
                  </a:lnTo>
                  <a:lnTo>
                    <a:pt x="7841" y="31577"/>
                  </a:lnTo>
                  <a:lnTo>
                    <a:pt x="8979" y="31859"/>
                  </a:lnTo>
                  <a:lnTo>
                    <a:pt x="10223" y="31953"/>
                  </a:lnTo>
                  <a:lnTo>
                    <a:pt x="109734" y="31953"/>
                  </a:lnTo>
                  <a:lnTo>
                    <a:pt x="110978" y="31859"/>
                  </a:lnTo>
                  <a:lnTo>
                    <a:pt x="112137" y="31577"/>
                  </a:lnTo>
                  <a:lnTo>
                    <a:pt x="113233" y="31169"/>
                  </a:lnTo>
                  <a:lnTo>
                    <a:pt x="114224" y="30572"/>
                  </a:lnTo>
                  <a:lnTo>
                    <a:pt x="115151" y="29850"/>
                  </a:lnTo>
                  <a:lnTo>
                    <a:pt x="115974" y="29003"/>
                  </a:lnTo>
                  <a:lnTo>
                    <a:pt x="116753" y="28030"/>
                  </a:lnTo>
                  <a:lnTo>
                    <a:pt x="117407" y="26963"/>
                  </a:lnTo>
                  <a:lnTo>
                    <a:pt x="118039" y="25801"/>
                  </a:lnTo>
                  <a:lnTo>
                    <a:pt x="118545" y="24546"/>
                  </a:lnTo>
                  <a:lnTo>
                    <a:pt x="118988" y="23227"/>
                  </a:lnTo>
                  <a:lnTo>
                    <a:pt x="119346" y="21846"/>
                  </a:lnTo>
                  <a:lnTo>
                    <a:pt x="119620" y="20434"/>
                  </a:lnTo>
                  <a:lnTo>
                    <a:pt x="119810" y="18958"/>
                  </a:lnTo>
                  <a:lnTo>
                    <a:pt x="119957" y="17483"/>
                  </a:lnTo>
                  <a:lnTo>
                    <a:pt x="120000" y="15976"/>
                  </a:lnTo>
                  <a:lnTo>
                    <a:pt x="119957" y="14501"/>
                  </a:lnTo>
                  <a:lnTo>
                    <a:pt x="119810" y="12995"/>
                  </a:lnTo>
                  <a:lnTo>
                    <a:pt x="119620" y="11551"/>
                  </a:lnTo>
                  <a:lnTo>
                    <a:pt x="119346" y="10107"/>
                  </a:lnTo>
                  <a:lnTo>
                    <a:pt x="118988" y="8757"/>
                  </a:lnTo>
                  <a:lnTo>
                    <a:pt x="118545" y="7439"/>
                  </a:lnTo>
                  <a:lnTo>
                    <a:pt x="118039" y="6152"/>
                  </a:lnTo>
                  <a:lnTo>
                    <a:pt x="117428" y="4990"/>
                  </a:lnTo>
                  <a:lnTo>
                    <a:pt x="116753" y="3923"/>
                  </a:lnTo>
                  <a:lnTo>
                    <a:pt x="115974" y="2950"/>
                  </a:lnTo>
                  <a:lnTo>
                    <a:pt x="115151" y="2103"/>
                  </a:lnTo>
                  <a:lnTo>
                    <a:pt x="114224" y="1381"/>
                  </a:lnTo>
                  <a:lnTo>
                    <a:pt x="113233" y="816"/>
                  </a:lnTo>
                  <a:lnTo>
                    <a:pt x="112137" y="376"/>
                  </a:lnTo>
                  <a:lnTo>
                    <a:pt x="110978" y="94"/>
                  </a:lnTo>
                  <a:lnTo>
                    <a:pt x="109734" y="0"/>
                  </a:lnTo>
                  <a:lnTo>
                    <a:pt x="10223" y="0"/>
                  </a:lnTo>
                  <a:close/>
                  <a:moveTo>
                    <a:pt x="27992" y="87010"/>
                  </a:moveTo>
                  <a:lnTo>
                    <a:pt x="29594" y="90054"/>
                  </a:lnTo>
                  <a:lnTo>
                    <a:pt x="31217" y="93068"/>
                  </a:lnTo>
                  <a:lnTo>
                    <a:pt x="32039" y="94606"/>
                  </a:lnTo>
                  <a:lnTo>
                    <a:pt x="32882" y="96081"/>
                  </a:lnTo>
                  <a:lnTo>
                    <a:pt x="33704" y="97588"/>
                  </a:lnTo>
                  <a:lnTo>
                    <a:pt x="34568" y="99032"/>
                  </a:lnTo>
                  <a:lnTo>
                    <a:pt x="35432" y="100444"/>
                  </a:lnTo>
                  <a:lnTo>
                    <a:pt x="36318" y="101888"/>
                  </a:lnTo>
                  <a:lnTo>
                    <a:pt x="37203" y="103238"/>
                  </a:lnTo>
                  <a:lnTo>
                    <a:pt x="38109" y="104588"/>
                  </a:lnTo>
                  <a:lnTo>
                    <a:pt x="39037" y="105906"/>
                  </a:lnTo>
                  <a:lnTo>
                    <a:pt x="39964" y="107193"/>
                  </a:lnTo>
                  <a:lnTo>
                    <a:pt x="40913" y="108417"/>
                  </a:lnTo>
                  <a:lnTo>
                    <a:pt x="41861" y="109610"/>
                  </a:lnTo>
                  <a:lnTo>
                    <a:pt x="42852" y="110740"/>
                  </a:lnTo>
                  <a:lnTo>
                    <a:pt x="43843" y="111838"/>
                  </a:lnTo>
                  <a:lnTo>
                    <a:pt x="44855" y="112874"/>
                  </a:lnTo>
                  <a:lnTo>
                    <a:pt x="45887" y="113847"/>
                  </a:lnTo>
                  <a:lnTo>
                    <a:pt x="46941" y="114758"/>
                  </a:lnTo>
                  <a:lnTo>
                    <a:pt x="48037" y="115636"/>
                  </a:lnTo>
                  <a:lnTo>
                    <a:pt x="49112" y="116390"/>
                  </a:lnTo>
                  <a:lnTo>
                    <a:pt x="50230" y="117112"/>
                  </a:lnTo>
                  <a:lnTo>
                    <a:pt x="51389" y="117771"/>
                  </a:lnTo>
                  <a:lnTo>
                    <a:pt x="52548" y="118336"/>
                  </a:lnTo>
                  <a:lnTo>
                    <a:pt x="53750" y="118869"/>
                  </a:lnTo>
                  <a:lnTo>
                    <a:pt x="54951" y="119246"/>
                  </a:lnTo>
                  <a:lnTo>
                    <a:pt x="56195" y="119591"/>
                  </a:lnTo>
                  <a:lnTo>
                    <a:pt x="57460" y="119780"/>
                  </a:lnTo>
                  <a:lnTo>
                    <a:pt x="58745" y="119968"/>
                  </a:lnTo>
                  <a:lnTo>
                    <a:pt x="60073" y="120000"/>
                  </a:lnTo>
                  <a:lnTo>
                    <a:pt x="61359" y="119968"/>
                  </a:lnTo>
                  <a:lnTo>
                    <a:pt x="62603" y="119811"/>
                  </a:lnTo>
                  <a:lnTo>
                    <a:pt x="63846" y="119623"/>
                  </a:lnTo>
                  <a:lnTo>
                    <a:pt x="65048" y="119309"/>
                  </a:lnTo>
                  <a:lnTo>
                    <a:pt x="66249" y="118932"/>
                  </a:lnTo>
                  <a:lnTo>
                    <a:pt x="67409" y="118461"/>
                  </a:lnTo>
                  <a:lnTo>
                    <a:pt x="68568" y="117959"/>
                  </a:lnTo>
                  <a:lnTo>
                    <a:pt x="69685" y="117331"/>
                  </a:lnTo>
                  <a:lnTo>
                    <a:pt x="70781" y="116672"/>
                  </a:lnTo>
                  <a:lnTo>
                    <a:pt x="71898" y="115919"/>
                  </a:lnTo>
                  <a:lnTo>
                    <a:pt x="72952" y="115103"/>
                  </a:lnTo>
                  <a:lnTo>
                    <a:pt x="74006" y="114255"/>
                  </a:lnTo>
                  <a:lnTo>
                    <a:pt x="75018" y="113314"/>
                  </a:lnTo>
                  <a:lnTo>
                    <a:pt x="76030" y="112309"/>
                  </a:lnTo>
                  <a:lnTo>
                    <a:pt x="77020" y="111273"/>
                  </a:lnTo>
                  <a:lnTo>
                    <a:pt x="78011" y="110175"/>
                  </a:lnTo>
                  <a:lnTo>
                    <a:pt x="78981" y="108982"/>
                  </a:lnTo>
                  <a:lnTo>
                    <a:pt x="79887" y="107789"/>
                  </a:lnTo>
                  <a:lnTo>
                    <a:pt x="80815" y="106534"/>
                  </a:lnTo>
                  <a:lnTo>
                    <a:pt x="81721" y="105247"/>
                  </a:lnTo>
                  <a:lnTo>
                    <a:pt x="82606" y="103897"/>
                  </a:lnTo>
                  <a:lnTo>
                    <a:pt x="83492" y="102516"/>
                  </a:lnTo>
                  <a:lnTo>
                    <a:pt x="84356" y="101072"/>
                  </a:lnTo>
                  <a:lnTo>
                    <a:pt x="85199" y="99628"/>
                  </a:lnTo>
                  <a:lnTo>
                    <a:pt x="86000" y="98184"/>
                  </a:lnTo>
                  <a:lnTo>
                    <a:pt x="86822" y="96646"/>
                  </a:lnTo>
                  <a:lnTo>
                    <a:pt x="87623" y="95077"/>
                  </a:lnTo>
                  <a:lnTo>
                    <a:pt x="88382" y="93539"/>
                  </a:lnTo>
                  <a:lnTo>
                    <a:pt x="89162" y="91938"/>
                  </a:lnTo>
                  <a:lnTo>
                    <a:pt x="89920" y="90306"/>
                  </a:lnTo>
                  <a:lnTo>
                    <a:pt x="90637" y="88673"/>
                  </a:lnTo>
                  <a:lnTo>
                    <a:pt x="91375" y="87010"/>
                  </a:lnTo>
                  <a:lnTo>
                    <a:pt x="27992" y="87010"/>
                  </a:lnTo>
                  <a:close/>
                </a:path>
              </a:pathLst>
            </a:custGeom>
            <a:grpFill/>
            <a:ln w="38100">
              <a:noFill/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sz="135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" name="ExtraShape">
              <a:extLst>
                <a:ext uri="{FF2B5EF4-FFF2-40B4-BE49-F238E27FC236}">
                  <a16:creationId xmlns:a16="http://schemas.microsoft.com/office/drawing/2014/main" id="{6DEDFBFA-DC5E-4EAC-8CFF-608E820E8BA9}"/>
                </a:ext>
              </a:extLst>
            </p:cNvPr>
            <p:cNvSpPr/>
            <p:nvPr/>
          </p:nvSpPr>
          <p:spPr>
            <a:xfrm flipH="1">
              <a:off x="3060478" y="2286376"/>
              <a:ext cx="1419031" cy="170471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5873" y="6879"/>
                  </a:moveTo>
                  <a:lnTo>
                    <a:pt x="99915" y="10234"/>
                  </a:lnTo>
                  <a:lnTo>
                    <a:pt x="0" y="93310"/>
                  </a:lnTo>
                  <a:lnTo>
                    <a:pt x="0" y="119822"/>
                  </a:lnTo>
                  <a:lnTo>
                    <a:pt x="293" y="119857"/>
                  </a:lnTo>
                  <a:lnTo>
                    <a:pt x="541" y="119884"/>
                  </a:lnTo>
                  <a:lnTo>
                    <a:pt x="779" y="119911"/>
                  </a:lnTo>
                  <a:lnTo>
                    <a:pt x="1027" y="119928"/>
                  </a:lnTo>
                  <a:lnTo>
                    <a:pt x="1320" y="119955"/>
                  </a:lnTo>
                  <a:lnTo>
                    <a:pt x="1716" y="119964"/>
                  </a:lnTo>
                  <a:lnTo>
                    <a:pt x="2224" y="119973"/>
                  </a:lnTo>
                  <a:lnTo>
                    <a:pt x="2890" y="119982"/>
                  </a:lnTo>
                  <a:lnTo>
                    <a:pt x="3748" y="119991"/>
                  </a:lnTo>
                  <a:lnTo>
                    <a:pt x="4832" y="120000"/>
                  </a:lnTo>
                  <a:lnTo>
                    <a:pt x="6175" y="120000"/>
                  </a:lnTo>
                  <a:lnTo>
                    <a:pt x="7823" y="120000"/>
                  </a:lnTo>
                  <a:lnTo>
                    <a:pt x="9799" y="120000"/>
                  </a:lnTo>
                  <a:lnTo>
                    <a:pt x="12136" y="120000"/>
                  </a:lnTo>
                  <a:lnTo>
                    <a:pt x="14857" y="120000"/>
                  </a:lnTo>
                  <a:lnTo>
                    <a:pt x="18041" y="120000"/>
                  </a:lnTo>
                  <a:lnTo>
                    <a:pt x="18650" y="119982"/>
                  </a:lnTo>
                  <a:lnTo>
                    <a:pt x="19237" y="119902"/>
                  </a:lnTo>
                  <a:lnTo>
                    <a:pt x="19779" y="119795"/>
                  </a:lnTo>
                  <a:lnTo>
                    <a:pt x="20276" y="119635"/>
                  </a:lnTo>
                  <a:lnTo>
                    <a:pt x="20728" y="119448"/>
                  </a:lnTo>
                  <a:lnTo>
                    <a:pt x="21157" y="119225"/>
                  </a:lnTo>
                  <a:lnTo>
                    <a:pt x="21541" y="118967"/>
                  </a:lnTo>
                  <a:lnTo>
                    <a:pt x="21879" y="118682"/>
                  </a:lnTo>
                  <a:lnTo>
                    <a:pt x="22173" y="118380"/>
                  </a:lnTo>
                  <a:lnTo>
                    <a:pt x="22432" y="118051"/>
                  </a:lnTo>
                  <a:lnTo>
                    <a:pt x="22658" y="117703"/>
                  </a:lnTo>
                  <a:lnTo>
                    <a:pt x="22839" y="117339"/>
                  </a:lnTo>
                  <a:lnTo>
                    <a:pt x="22974" y="116965"/>
                  </a:lnTo>
                  <a:lnTo>
                    <a:pt x="23087" y="116573"/>
                  </a:lnTo>
                  <a:lnTo>
                    <a:pt x="23144" y="116191"/>
                  </a:lnTo>
                  <a:lnTo>
                    <a:pt x="23166" y="115790"/>
                  </a:lnTo>
                  <a:lnTo>
                    <a:pt x="23144" y="115390"/>
                  </a:lnTo>
                  <a:lnTo>
                    <a:pt x="23087" y="115007"/>
                  </a:lnTo>
                  <a:lnTo>
                    <a:pt x="22986" y="114615"/>
                  </a:lnTo>
                  <a:lnTo>
                    <a:pt x="22850" y="114242"/>
                  </a:lnTo>
                  <a:lnTo>
                    <a:pt x="22670" y="113877"/>
                  </a:lnTo>
                  <a:lnTo>
                    <a:pt x="22444" y="113539"/>
                  </a:lnTo>
                  <a:lnTo>
                    <a:pt x="22184" y="113200"/>
                  </a:lnTo>
                  <a:lnTo>
                    <a:pt x="21891" y="112898"/>
                  </a:lnTo>
                  <a:lnTo>
                    <a:pt x="21552" y="112613"/>
                  </a:lnTo>
                  <a:lnTo>
                    <a:pt x="21168" y="112355"/>
                  </a:lnTo>
                  <a:lnTo>
                    <a:pt x="20750" y="112132"/>
                  </a:lnTo>
                  <a:lnTo>
                    <a:pt x="20287" y="111946"/>
                  </a:lnTo>
                  <a:lnTo>
                    <a:pt x="19791" y="111785"/>
                  </a:lnTo>
                  <a:lnTo>
                    <a:pt x="19249" y="111679"/>
                  </a:lnTo>
                  <a:lnTo>
                    <a:pt x="18650" y="111598"/>
                  </a:lnTo>
                  <a:lnTo>
                    <a:pt x="18041" y="111581"/>
                  </a:lnTo>
                  <a:lnTo>
                    <a:pt x="10251" y="111581"/>
                  </a:lnTo>
                  <a:lnTo>
                    <a:pt x="10251" y="96843"/>
                  </a:lnTo>
                  <a:lnTo>
                    <a:pt x="79367" y="39388"/>
                  </a:lnTo>
                  <a:lnTo>
                    <a:pt x="79819" y="40572"/>
                  </a:lnTo>
                  <a:lnTo>
                    <a:pt x="80225" y="41747"/>
                  </a:lnTo>
                  <a:lnTo>
                    <a:pt x="80587" y="42930"/>
                  </a:lnTo>
                  <a:lnTo>
                    <a:pt x="80903" y="44114"/>
                  </a:lnTo>
                  <a:lnTo>
                    <a:pt x="81151" y="45307"/>
                  </a:lnTo>
                  <a:lnTo>
                    <a:pt x="81332" y="46517"/>
                  </a:lnTo>
                  <a:lnTo>
                    <a:pt x="81467" y="47727"/>
                  </a:lnTo>
                  <a:lnTo>
                    <a:pt x="81524" y="48973"/>
                  </a:lnTo>
                  <a:lnTo>
                    <a:pt x="81535" y="50228"/>
                  </a:lnTo>
                  <a:lnTo>
                    <a:pt x="81467" y="51509"/>
                  </a:lnTo>
                  <a:lnTo>
                    <a:pt x="81320" y="52835"/>
                  </a:lnTo>
                  <a:lnTo>
                    <a:pt x="81106" y="54188"/>
                  </a:lnTo>
                  <a:lnTo>
                    <a:pt x="80824" y="55568"/>
                  </a:lnTo>
                  <a:lnTo>
                    <a:pt x="80462" y="57000"/>
                  </a:lnTo>
                  <a:lnTo>
                    <a:pt x="80011" y="58469"/>
                  </a:lnTo>
                  <a:lnTo>
                    <a:pt x="79491" y="59991"/>
                  </a:lnTo>
                  <a:lnTo>
                    <a:pt x="78882" y="61566"/>
                  </a:lnTo>
                  <a:lnTo>
                    <a:pt x="78182" y="63185"/>
                  </a:lnTo>
                  <a:lnTo>
                    <a:pt x="77392" y="64876"/>
                  </a:lnTo>
                  <a:lnTo>
                    <a:pt x="76500" y="66621"/>
                  </a:lnTo>
                  <a:lnTo>
                    <a:pt x="75540" y="68427"/>
                  </a:lnTo>
                  <a:lnTo>
                    <a:pt x="74456" y="70305"/>
                  </a:lnTo>
                  <a:lnTo>
                    <a:pt x="73293" y="72263"/>
                  </a:lnTo>
                  <a:lnTo>
                    <a:pt x="72018" y="74292"/>
                  </a:lnTo>
                  <a:lnTo>
                    <a:pt x="70629" y="76392"/>
                  </a:lnTo>
                  <a:lnTo>
                    <a:pt x="69139" y="78599"/>
                  </a:lnTo>
                  <a:lnTo>
                    <a:pt x="67547" y="80878"/>
                  </a:lnTo>
                  <a:lnTo>
                    <a:pt x="65853" y="83245"/>
                  </a:lnTo>
                  <a:lnTo>
                    <a:pt x="64024" y="85710"/>
                  </a:lnTo>
                  <a:lnTo>
                    <a:pt x="62094" y="88264"/>
                  </a:lnTo>
                  <a:lnTo>
                    <a:pt x="60050" y="90925"/>
                  </a:lnTo>
                  <a:lnTo>
                    <a:pt x="57871" y="93693"/>
                  </a:lnTo>
                  <a:lnTo>
                    <a:pt x="57871" y="111581"/>
                  </a:lnTo>
                  <a:lnTo>
                    <a:pt x="51109" y="111581"/>
                  </a:lnTo>
                  <a:lnTo>
                    <a:pt x="50476" y="111598"/>
                  </a:lnTo>
                  <a:lnTo>
                    <a:pt x="49901" y="111679"/>
                  </a:lnTo>
                  <a:lnTo>
                    <a:pt x="49359" y="111785"/>
                  </a:lnTo>
                  <a:lnTo>
                    <a:pt x="48862" y="111946"/>
                  </a:lnTo>
                  <a:lnTo>
                    <a:pt x="48399" y="112132"/>
                  </a:lnTo>
                  <a:lnTo>
                    <a:pt x="47970" y="112355"/>
                  </a:lnTo>
                  <a:lnTo>
                    <a:pt x="47598" y="112613"/>
                  </a:lnTo>
                  <a:lnTo>
                    <a:pt x="47259" y="112898"/>
                  </a:lnTo>
                  <a:lnTo>
                    <a:pt x="46954" y="113200"/>
                  </a:lnTo>
                  <a:lnTo>
                    <a:pt x="46694" y="113539"/>
                  </a:lnTo>
                  <a:lnTo>
                    <a:pt x="46469" y="113877"/>
                  </a:lnTo>
                  <a:lnTo>
                    <a:pt x="46299" y="114242"/>
                  </a:lnTo>
                  <a:lnTo>
                    <a:pt x="46152" y="114615"/>
                  </a:lnTo>
                  <a:lnTo>
                    <a:pt x="46051" y="115007"/>
                  </a:lnTo>
                  <a:lnTo>
                    <a:pt x="45994" y="115390"/>
                  </a:lnTo>
                  <a:lnTo>
                    <a:pt x="45983" y="115790"/>
                  </a:lnTo>
                  <a:lnTo>
                    <a:pt x="45994" y="116191"/>
                  </a:lnTo>
                  <a:lnTo>
                    <a:pt x="46051" y="116573"/>
                  </a:lnTo>
                  <a:lnTo>
                    <a:pt x="46152" y="116965"/>
                  </a:lnTo>
                  <a:lnTo>
                    <a:pt x="46299" y="117339"/>
                  </a:lnTo>
                  <a:lnTo>
                    <a:pt x="46469" y="117703"/>
                  </a:lnTo>
                  <a:lnTo>
                    <a:pt x="46694" y="118051"/>
                  </a:lnTo>
                  <a:lnTo>
                    <a:pt x="46954" y="118380"/>
                  </a:lnTo>
                  <a:lnTo>
                    <a:pt x="47259" y="118682"/>
                  </a:lnTo>
                  <a:lnTo>
                    <a:pt x="47598" y="118967"/>
                  </a:lnTo>
                  <a:lnTo>
                    <a:pt x="47970" y="119225"/>
                  </a:lnTo>
                  <a:lnTo>
                    <a:pt x="48399" y="119448"/>
                  </a:lnTo>
                  <a:lnTo>
                    <a:pt x="48862" y="119635"/>
                  </a:lnTo>
                  <a:lnTo>
                    <a:pt x="49359" y="119795"/>
                  </a:lnTo>
                  <a:lnTo>
                    <a:pt x="49901" y="119902"/>
                  </a:lnTo>
                  <a:lnTo>
                    <a:pt x="50476" y="119982"/>
                  </a:lnTo>
                  <a:lnTo>
                    <a:pt x="51109" y="120000"/>
                  </a:lnTo>
                  <a:lnTo>
                    <a:pt x="68123" y="120000"/>
                  </a:lnTo>
                  <a:lnTo>
                    <a:pt x="68123" y="96158"/>
                  </a:lnTo>
                  <a:lnTo>
                    <a:pt x="70098" y="93613"/>
                  </a:lnTo>
                  <a:lnTo>
                    <a:pt x="71995" y="91130"/>
                  </a:lnTo>
                  <a:lnTo>
                    <a:pt x="73801" y="88700"/>
                  </a:lnTo>
                  <a:lnTo>
                    <a:pt x="75540" y="86333"/>
                  </a:lnTo>
                  <a:lnTo>
                    <a:pt x="77177" y="84019"/>
                  </a:lnTo>
                  <a:lnTo>
                    <a:pt x="78746" y="81750"/>
                  </a:lnTo>
                  <a:lnTo>
                    <a:pt x="80225" y="79543"/>
                  </a:lnTo>
                  <a:lnTo>
                    <a:pt x="81625" y="77380"/>
                  </a:lnTo>
                  <a:lnTo>
                    <a:pt x="82946" y="75253"/>
                  </a:lnTo>
                  <a:lnTo>
                    <a:pt x="84165" y="73171"/>
                  </a:lnTo>
                  <a:lnTo>
                    <a:pt x="85306" y="71133"/>
                  </a:lnTo>
                  <a:lnTo>
                    <a:pt x="86356" y="69130"/>
                  </a:lnTo>
                  <a:lnTo>
                    <a:pt x="87315" y="67155"/>
                  </a:lnTo>
                  <a:lnTo>
                    <a:pt x="88173" y="65215"/>
                  </a:lnTo>
                  <a:lnTo>
                    <a:pt x="88952" y="63310"/>
                  </a:lnTo>
                  <a:lnTo>
                    <a:pt x="89641" y="61423"/>
                  </a:lnTo>
                  <a:lnTo>
                    <a:pt x="90228" y="59572"/>
                  </a:lnTo>
                  <a:lnTo>
                    <a:pt x="90725" y="57730"/>
                  </a:lnTo>
                  <a:lnTo>
                    <a:pt x="91131" y="55915"/>
                  </a:lnTo>
                  <a:lnTo>
                    <a:pt x="91436" y="54108"/>
                  </a:lnTo>
                  <a:lnTo>
                    <a:pt x="91639" y="52319"/>
                  </a:lnTo>
                  <a:lnTo>
                    <a:pt x="91752" y="50548"/>
                  </a:lnTo>
                  <a:lnTo>
                    <a:pt x="91764" y="48786"/>
                  </a:lnTo>
                  <a:lnTo>
                    <a:pt x="91673" y="47015"/>
                  </a:lnTo>
                  <a:lnTo>
                    <a:pt x="91481" y="45253"/>
                  </a:lnTo>
                  <a:lnTo>
                    <a:pt x="91188" y="43509"/>
                  </a:lnTo>
                  <a:lnTo>
                    <a:pt x="90781" y="41747"/>
                  </a:lnTo>
                  <a:lnTo>
                    <a:pt x="90285" y="39985"/>
                  </a:lnTo>
                  <a:lnTo>
                    <a:pt x="89686" y="38214"/>
                  </a:lnTo>
                  <a:lnTo>
                    <a:pt x="88975" y="36434"/>
                  </a:lnTo>
                  <a:lnTo>
                    <a:pt x="88151" y="34645"/>
                  </a:lnTo>
                  <a:lnTo>
                    <a:pt x="87225" y="32847"/>
                  </a:lnTo>
                  <a:lnTo>
                    <a:pt x="107174" y="16268"/>
                  </a:lnTo>
                  <a:lnTo>
                    <a:pt x="111735" y="20059"/>
                  </a:lnTo>
                  <a:lnTo>
                    <a:pt x="120000" y="0"/>
                  </a:lnTo>
                  <a:lnTo>
                    <a:pt x="95873" y="6879"/>
                  </a:lnTo>
                  <a:close/>
                </a:path>
              </a:pathLst>
            </a:custGeom>
            <a:grpFill/>
            <a:ln w="38100">
              <a:noFill/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sz="135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1" name="ExtraShape">
              <a:extLst>
                <a:ext uri="{FF2B5EF4-FFF2-40B4-BE49-F238E27FC236}">
                  <a16:creationId xmlns:a16="http://schemas.microsoft.com/office/drawing/2014/main" id="{6FAC89AE-62EE-4BB9-9B5E-5E28A7EAFBC5}"/>
                </a:ext>
              </a:extLst>
            </p:cNvPr>
            <p:cNvSpPr/>
            <p:nvPr/>
          </p:nvSpPr>
          <p:spPr>
            <a:xfrm flipH="1">
              <a:off x="3537561" y="2443924"/>
              <a:ext cx="1097724" cy="109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8806" y="10668"/>
                  </a:moveTo>
                  <a:lnTo>
                    <a:pt x="94397" y="16257"/>
                  </a:lnTo>
                  <a:lnTo>
                    <a:pt x="77333" y="32887"/>
                  </a:lnTo>
                  <a:lnTo>
                    <a:pt x="62693" y="47185"/>
                  </a:lnTo>
                  <a:lnTo>
                    <a:pt x="50271" y="59303"/>
                  </a:lnTo>
                  <a:lnTo>
                    <a:pt x="39863" y="69446"/>
                  </a:lnTo>
                  <a:lnTo>
                    <a:pt x="31280" y="77810"/>
                  </a:lnTo>
                  <a:lnTo>
                    <a:pt x="24318" y="84614"/>
                  </a:lnTo>
                  <a:lnTo>
                    <a:pt x="18771" y="90024"/>
                  </a:lnTo>
                  <a:lnTo>
                    <a:pt x="14450" y="94233"/>
                  </a:lnTo>
                  <a:lnTo>
                    <a:pt x="11166" y="97449"/>
                  </a:lnTo>
                  <a:lnTo>
                    <a:pt x="8699" y="99878"/>
                  </a:lnTo>
                  <a:lnTo>
                    <a:pt x="6845" y="101686"/>
                  </a:lnTo>
                  <a:lnTo>
                    <a:pt x="5429" y="103093"/>
                  </a:lnTo>
                  <a:lnTo>
                    <a:pt x="4233" y="104280"/>
                  </a:lnTo>
                  <a:lnTo>
                    <a:pt x="3065" y="105453"/>
                  </a:lnTo>
                  <a:lnTo>
                    <a:pt x="1737" y="106792"/>
                  </a:lnTo>
                  <a:lnTo>
                    <a:pt x="0" y="108489"/>
                  </a:lnTo>
                  <a:lnTo>
                    <a:pt x="540" y="109359"/>
                  </a:lnTo>
                  <a:lnTo>
                    <a:pt x="1021" y="110173"/>
                  </a:lnTo>
                  <a:lnTo>
                    <a:pt x="1488" y="110932"/>
                  </a:lnTo>
                  <a:lnTo>
                    <a:pt x="1926" y="111650"/>
                  </a:lnTo>
                  <a:lnTo>
                    <a:pt x="2364" y="112340"/>
                  </a:lnTo>
                  <a:lnTo>
                    <a:pt x="2773" y="113002"/>
                  </a:lnTo>
                  <a:lnTo>
                    <a:pt x="3167" y="113651"/>
                  </a:lnTo>
                  <a:lnTo>
                    <a:pt x="3561" y="114272"/>
                  </a:lnTo>
                  <a:lnTo>
                    <a:pt x="3955" y="114907"/>
                  </a:lnTo>
                  <a:lnTo>
                    <a:pt x="4379" y="115556"/>
                  </a:lnTo>
                  <a:lnTo>
                    <a:pt x="4787" y="116204"/>
                  </a:lnTo>
                  <a:lnTo>
                    <a:pt x="5225" y="116894"/>
                  </a:lnTo>
                  <a:lnTo>
                    <a:pt x="5692" y="117584"/>
                  </a:lnTo>
                  <a:lnTo>
                    <a:pt x="6159" y="118357"/>
                  </a:lnTo>
                  <a:lnTo>
                    <a:pt x="6685" y="119144"/>
                  </a:lnTo>
                  <a:lnTo>
                    <a:pt x="7225" y="120000"/>
                  </a:lnTo>
                  <a:lnTo>
                    <a:pt x="15443" y="111802"/>
                  </a:lnTo>
                  <a:lnTo>
                    <a:pt x="22260" y="104998"/>
                  </a:lnTo>
                  <a:lnTo>
                    <a:pt x="27923" y="99339"/>
                  </a:lnTo>
                  <a:lnTo>
                    <a:pt x="32682" y="94606"/>
                  </a:lnTo>
                  <a:lnTo>
                    <a:pt x="36740" y="90562"/>
                  </a:lnTo>
                  <a:lnTo>
                    <a:pt x="40345" y="86974"/>
                  </a:lnTo>
                  <a:lnTo>
                    <a:pt x="43746" y="83620"/>
                  </a:lnTo>
                  <a:lnTo>
                    <a:pt x="47176" y="80266"/>
                  </a:lnTo>
                  <a:lnTo>
                    <a:pt x="50855" y="76678"/>
                  </a:lnTo>
                  <a:lnTo>
                    <a:pt x="55029" y="72621"/>
                  </a:lnTo>
                  <a:lnTo>
                    <a:pt x="59934" y="67873"/>
                  </a:lnTo>
                  <a:lnTo>
                    <a:pt x="65831" y="62201"/>
                  </a:lnTo>
                  <a:lnTo>
                    <a:pt x="72925" y="55355"/>
                  </a:lnTo>
                  <a:lnTo>
                    <a:pt x="81449" y="47130"/>
                  </a:lnTo>
                  <a:lnTo>
                    <a:pt x="91638" y="37290"/>
                  </a:lnTo>
                  <a:lnTo>
                    <a:pt x="103768" y="25600"/>
                  </a:lnTo>
                  <a:lnTo>
                    <a:pt x="109300" y="31107"/>
                  </a:lnTo>
                  <a:lnTo>
                    <a:pt x="120000" y="0"/>
                  </a:lnTo>
                  <a:lnTo>
                    <a:pt x="88806" y="10668"/>
                  </a:lnTo>
                  <a:close/>
                </a:path>
              </a:pathLst>
            </a:custGeom>
            <a:grpFill/>
            <a:ln w="38100">
              <a:noFill/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sz="135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2" name="ExtraShape">
              <a:extLst>
                <a:ext uri="{FF2B5EF4-FFF2-40B4-BE49-F238E27FC236}">
                  <a16:creationId xmlns:a16="http://schemas.microsoft.com/office/drawing/2014/main" id="{8C009203-CDE9-4D94-AF6E-676A2C09F1D9}"/>
                </a:ext>
              </a:extLst>
            </p:cNvPr>
            <p:cNvSpPr/>
            <p:nvPr/>
          </p:nvSpPr>
          <p:spPr>
            <a:xfrm flipH="1">
              <a:off x="3798332" y="2350988"/>
              <a:ext cx="1018400" cy="100901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78175"/>
                  </a:moveTo>
                  <a:lnTo>
                    <a:pt x="15" y="79483"/>
                  </a:lnTo>
                  <a:lnTo>
                    <a:pt x="94" y="80806"/>
                  </a:lnTo>
                  <a:lnTo>
                    <a:pt x="220" y="82129"/>
                  </a:lnTo>
                  <a:lnTo>
                    <a:pt x="361" y="83467"/>
                  </a:lnTo>
                  <a:lnTo>
                    <a:pt x="566" y="84835"/>
                  </a:lnTo>
                  <a:lnTo>
                    <a:pt x="786" y="86188"/>
                  </a:lnTo>
                  <a:lnTo>
                    <a:pt x="1070" y="87572"/>
                  </a:lnTo>
                  <a:lnTo>
                    <a:pt x="1369" y="88955"/>
                  </a:lnTo>
                  <a:lnTo>
                    <a:pt x="1715" y="90323"/>
                  </a:lnTo>
                  <a:lnTo>
                    <a:pt x="2077" y="91721"/>
                  </a:lnTo>
                  <a:lnTo>
                    <a:pt x="2486" y="93089"/>
                  </a:lnTo>
                  <a:lnTo>
                    <a:pt x="2895" y="94487"/>
                  </a:lnTo>
                  <a:lnTo>
                    <a:pt x="3351" y="95885"/>
                  </a:lnTo>
                  <a:lnTo>
                    <a:pt x="3823" y="97268"/>
                  </a:lnTo>
                  <a:lnTo>
                    <a:pt x="4327" y="98651"/>
                  </a:lnTo>
                  <a:lnTo>
                    <a:pt x="4846" y="100020"/>
                  </a:lnTo>
                  <a:lnTo>
                    <a:pt x="5365" y="101388"/>
                  </a:lnTo>
                  <a:lnTo>
                    <a:pt x="5916" y="102756"/>
                  </a:lnTo>
                  <a:lnTo>
                    <a:pt x="6467" y="104094"/>
                  </a:lnTo>
                  <a:lnTo>
                    <a:pt x="7049" y="105447"/>
                  </a:lnTo>
                  <a:lnTo>
                    <a:pt x="7616" y="106755"/>
                  </a:lnTo>
                  <a:lnTo>
                    <a:pt x="8214" y="108063"/>
                  </a:lnTo>
                  <a:lnTo>
                    <a:pt x="8811" y="109356"/>
                  </a:lnTo>
                  <a:lnTo>
                    <a:pt x="9394" y="110633"/>
                  </a:lnTo>
                  <a:lnTo>
                    <a:pt x="10605" y="113129"/>
                  </a:lnTo>
                  <a:lnTo>
                    <a:pt x="11801" y="115534"/>
                  </a:lnTo>
                  <a:lnTo>
                    <a:pt x="12981" y="117820"/>
                  </a:lnTo>
                  <a:lnTo>
                    <a:pt x="14114" y="120000"/>
                  </a:lnTo>
                  <a:lnTo>
                    <a:pt x="16129" y="117955"/>
                  </a:lnTo>
                  <a:lnTo>
                    <a:pt x="17765" y="116316"/>
                  </a:lnTo>
                  <a:lnTo>
                    <a:pt x="19134" y="114933"/>
                  </a:lnTo>
                  <a:lnTo>
                    <a:pt x="20393" y="113670"/>
                  </a:lnTo>
                  <a:lnTo>
                    <a:pt x="21683" y="112362"/>
                  </a:lnTo>
                  <a:lnTo>
                    <a:pt x="23162" y="110874"/>
                  </a:lnTo>
                  <a:lnTo>
                    <a:pt x="24956" y="109040"/>
                  </a:lnTo>
                  <a:lnTo>
                    <a:pt x="27254" y="106740"/>
                  </a:lnTo>
                  <a:lnTo>
                    <a:pt x="30149" y="103778"/>
                  </a:lnTo>
                  <a:lnTo>
                    <a:pt x="33815" y="100065"/>
                  </a:lnTo>
                  <a:lnTo>
                    <a:pt x="38410" y="95404"/>
                  </a:lnTo>
                  <a:lnTo>
                    <a:pt x="44059" y="89676"/>
                  </a:lnTo>
                  <a:lnTo>
                    <a:pt x="50920" y="82701"/>
                  </a:lnTo>
                  <a:lnTo>
                    <a:pt x="59150" y="74357"/>
                  </a:lnTo>
                  <a:lnTo>
                    <a:pt x="68874" y="64510"/>
                  </a:lnTo>
                  <a:lnTo>
                    <a:pt x="80251" y="52949"/>
                  </a:lnTo>
                  <a:lnTo>
                    <a:pt x="86703" y="59473"/>
                  </a:lnTo>
                  <a:lnTo>
                    <a:pt x="98253" y="25587"/>
                  </a:lnTo>
                  <a:lnTo>
                    <a:pt x="64626" y="37223"/>
                  </a:lnTo>
                  <a:lnTo>
                    <a:pt x="70133" y="42786"/>
                  </a:lnTo>
                  <a:lnTo>
                    <a:pt x="18206" y="95464"/>
                  </a:lnTo>
                  <a:lnTo>
                    <a:pt x="16679" y="90849"/>
                  </a:lnTo>
                  <a:lnTo>
                    <a:pt x="15562" y="86264"/>
                  </a:lnTo>
                  <a:lnTo>
                    <a:pt x="14870" y="81678"/>
                  </a:lnTo>
                  <a:lnTo>
                    <a:pt x="14571" y="77153"/>
                  </a:lnTo>
                  <a:lnTo>
                    <a:pt x="14649" y="72688"/>
                  </a:lnTo>
                  <a:lnTo>
                    <a:pt x="15106" y="68268"/>
                  </a:lnTo>
                  <a:lnTo>
                    <a:pt x="15908" y="63938"/>
                  </a:lnTo>
                  <a:lnTo>
                    <a:pt x="17041" y="59714"/>
                  </a:lnTo>
                  <a:lnTo>
                    <a:pt x="18505" y="55595"/>
                  </a:lnTo>
                  <a:lnTo>
                    <a:pt x="20283" y="51581"/>
                  </a:lnTo>
                  <a:lnTo>
                    <a:pt x="22360" y="47717"/>
                  </a:lnTo>
                  <a:lnTo>
                    <a:pt x="24720" y="43973"/>
                  </a:lnTo>
                  <a:lnTo>
                    <a:pt x="27348" y="40410"/>
                  </a:lnTo>
                  <a:lnTo>
                    <a:pt x="30228" y="37013"/>
                  </a:lnTo>
                  <a:lnTo>
                    <a:pt x="33343" y="33781"/>
                  </a:lnTo>
                  <a:lnTo>
                    <a:pt x="36679" y="30774"/>
                  </a:lnTo>
                  <a:lnTo>
                    <a:pt x="40236" y="27962"/>
                  </a:lnTo>
                  <a:lnTo>
                    <a:pt x="43996" y="25377"/>
                  </a:lnTo>
                  <a:lnTo>
                    <a:pt x="47930" y="23016"/>
                  </a:lnTo>
                  <a:lnTo>
                    <a:pt x="52053" y="20927"/>
                  </a:lnTo>
                  <a:lnTo>
                    <a:pt x="56286" y="19062"/>
                  </a:lnTo>
                  <a:lnTo>
                    <a:pt x="60692" y="17514"/>
                  </a:lnTo>
                  <a:lnTo>
                    <a:pt x="65224" y="16236"/>
                  </a:lnTo>
                  <a:lnTo>
                    <a:pt x="69850" y="15229"/>
                  </a:lnTo>
                  <a:lnTo>
                    <a:pt x="74586" y="14567"/>
                  </a:lnTo>
                  <a:lnTo>
                    <a:pt x="79402" y="14221"/>
                  </a:lnTo>
                  <a:lnTo>
                    <a:pt x="84280" y="14206"/>
                  </a:lnTo>
                  <a:lnTo>
                    <a:pt x="89205" y="14552"/>
                  </a:lnTo>
                  <a:lnTo>
                    <a:pt x="94193" y="15244"/>
                  </a:lnTo>
                  <a:lnTo>
                    <a:pt x="99181" y="16341"/>
                  </a:lnTo>
                  <a:lnTo>
                    <a:pt x="104201" y="17800"/>
                  </a:lnTo>
                  <a:lnTo>
                    <a:pt x="109205" y="19679"/>
                  </a:lnTo>
                  <a:lnTo>
                    <a:pt x="120000" y="9005"/>
                  </a:lnTo>
                  <a:lnTo>
                    <a:pt x="118835" y="8449"/>
                  </a:lnTo>
                  <a:lnTo>
                    <a:pt x="117671" y="7892"/>
                  </a:lnTo>
                  <a:lnTo>
                    <a:pt x="116506" y="7366"/>
                  </a:lnTo>
                  <a:lnTo>
                    <a:pt x="115342" y="6855"/>
                  </a:lnTo>
                  <a:lnTo>
                    <a:pt x="114162" y="6359"/>
                  </a:lnTo>
                  <a:lnTo>
                    <a:pt x="112981" y="5893"/>
                  </a:lnTo>
                  <a:lnTo>
                    <a:pt x="111817" y="5427"/>
                  </a:lnTo>
                  <a:lnTo>
                    <a:pt x="110621" y="4991"/>
                  </a:lnTo>
                  <a:lnTo>
                    <a:pt x="109441" y="4585"/>
                  </a:lnTo>
                  <a:lnTo>
                    <a:pt x="108261" y="4179"/>
                  </a:lnTo>
                  <a:lnTo>
                    <a:pt x="107065" y="3803"/>
                  </a:lnTo>
                  <a:lnTo>
                    <a:pt x="105885" y="3457"/>
                  </a:lnTo>
                  <a:lnTo>
                    <a:pt x="104704" y="3096"/>
                  </a:lnTo>
                  <a:lnTo>
                    <a:pt x="103509" y="2796"/>
                  </a:lnTo>
                  <a:lnTo>
                    <a:pt x="102328" y="2480"/>
                  </a:lnTo>
                  <a:lnTo>
                    <a:pt x="101148" y="2194"/>
                  </a:lnTo>
                  <a:lnTo>
                    <a:pt x="99937" y="1924"/>
                  </a:lnTo>
                  <a:lnTo>
                    <a:pt x="98756" y="1683"/>
                  </a:lnTo>
                  <a:lnTo>
                    <a:pt x="97560" y="1443"/>
                  </a:lnTo>
                  <a:lnTo>
                    <a:pt x="96365" y="1232"/>
                  </a:lnTo>
                  <a:lnTo>
                    <a:pt x="95184" y="1037"/>
                  </a:lnTo>
                  <a:lnTo>
                    <a:pt x="93988" y="841"/>
                  </a:lnTo>
                  <a:lnTo>
                    <a:pt x="92793" y="676"/>
                  </a:lnTo>
                  <a:lnTo>
                    <a:pt x="91597" y="526"/>
                  </a:lnTo>
                  <a:lnTo>
                    <a:pt x="90416" y="420"/>
                  </a:lnTo>
                  <a:lnTo>
                    <a:pt x="89221" y="300"/>
                  </a:lnTo>
                  <a:lnTo>
                    <a:pt x="88040" y="195"/>
                  </a:lnTo>
                  <a:lnTo>
                    <a:pt x="86860" y="135"/>
                  </a:lnTo>
                  <a:lnTo>
                    <a:pt x="85664" y="60"/>
                  </a:lnTo>
                  <a:lnTo>
                    <a:pt x="84484" y="30"/>
                  </a:lnTo>
                  <a:lnTo>
                    <a:pt x="83304" y="0"/>
                  </a:lnTo>
                  <a:lnTo>
                    <a:pt x="82108" y="0"/>
                  </a:lnTo>
                  <a:lnTo>
                    <a:pt x="78095" y="105"/>
                  </a:lnTo>
                  <a:lnTo>
                    <a:pt x="74114" y="375"/>
                  </a:lnTo>
                  <a:lnTo>
                    <a:pt x="70165" y="841"/>
                  </a:lnTo>
                  <a:lnTo>
                    <a:pt x="66231" y="1518"/>
                  </a:lnTo>
                  <a:lnTo>
                    <a:pt x="62376" y="2345"/>
                  </a:lnTo>
                  <a:lnTo>
                    <a:pt x="58568" y="3337"/>
                  </a:lnTo>
                  <a:lnTo>
                    <a:pt x="54822" y="4510"/>
                  </a:lnTo>
                  <a:lnTo>
                    <a:pt x="51140" y="5863"/>
                  </a:lnTo>
                  <a:lnTo>
                    <a:pt x="47537" y="7366"/>
                  </a:lnTo>
                  <a:lnTo>
                    <a:pt x="44012" y="9035"/>
                  </a:lnTo>
                  <a:lnTo>
                    <a:pt x="40582" y="10854"/>
                  </a:lnTo>
                  <a:lnTo>
                    <a:pt x="37246" y="12823"/>
                  </a:lnTo>
                  <a:lnTo>
                    <a:pt x="34004" y="14928"/>
                  </a:lnTo>
                  <a:lnTo>
                    <a:pt x="30857" y="17213"/>
                  </a:lnTo>
                  <a:lnTo>
                    <a:pt x="27836" y="19619"/>
                  </a:lnTo>
                  <a:lnTo>
                    <a:pt x="24925" y="22159"/>
                  </a:lnTo>
                  <a:lnTo>
                    <a:pt x="22155" y="24820"/>
                  </a:lnTo>
                  <a:lnTo>
                    <a:pt x="19512" y="27617"/>
                  </a:lnTo>
                  <a:lnTo>
                    <a:pt x="17010" y="30548"/>
                  </a:lnTo>
                  <a:lnTo>
                    <a:pt x="14634" y="33585"/>
                  </a:lnTo>
                  <a:lnTo>
                    <a:pt x="12431" y="36757"/>
                  </a:lnTo>
                  <a:lnTo>
                    <a:pt x="10385" y="40020"/>
                  </a:lnTo>
                  <a:lnTo>
                    <a:pt x="8497" y="43417"/>
                  </a:lnTo>
                  <a:lnTo>
                    <a:pt x="6782" y="46920"/>
                  </a:lnTo>
                  <a:lnTo>
                    <a:pt x="5255" y="50498"/>
                  </a:lnTo>
                  <a:lnTo>
                    <a:pt x="3886" y="54181"/>
                  </a:lnTo>
                  <a:lnTo>
                    <a:pt x="2738" y="57985"/>
                  </a:lnTo>
                  <a:lnTo>
                    <a:pt x="1762" y="61849"/>
                  </a:lnTo>
                  <a:lnTo>
                    <a:pt x="1007" y="65818"/>
                  </a:lnTo>
                  <a:lnTo>
                    <a:pt x="440" y="69862"/>
                  </a:lnTo>
                  <a:lnTo>
                    <a:pt x="110" y="73981"/>
                  </a:lnTo>
                  <a:lnTo>
                    <a:pt x="0" y="78175"/>
                  </a:lnTo>
                  <a:close/>
                </a:path>
              </a:pathLst>
            </a:custGeom>
            <a:grpFill/>
            <a:ln w="38100">
              <a:noFill/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sz="135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251900" y="195486"/>
            <a:ext cx="8568572" cy="585582"/>
            <a:chOff x="251900" y="195486"/>
            <a:chExt cx="8568572" cy="585582"/>
          </a:xfrm>
        </p:grpSpPr>
        <p:cxnSp>
          <p:nvCxnSpPr>
            <p:cNvPr id="38" name="直接连接符 37"/>
            <p:cNvCxnSpPr/>
            <p:nvPr/>
          </p:nvCxnSpPr>
          <p:spPr>
            <a:xfrm flipH="1">
              <a:off x="1208857" y="684095"/>
              <a:ext cx="7611615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组合 39"/>
            <p:cNvGrpSpPr/>
            <p:nvPr/>
          </p:nvGrpSpPr>
          <p:grpSpPr>
            <a:xfrm>
              <a:off x="251900" y="195486"/>
              <a:ext cx="887938" cy="585582"/>
              <a:chOff x="562441" y="531294"/>
              <a:chExt cx="2322326" cy="1531540"/>
            </a:xfrm>
          </p:grpSpPr>
          <p:sp>
            <p:nvSpPr>
              <p:cNvPr id="42" name="圆角矩形 41"/>
              <p:cNvSpPr/>
              <p:nvPr/>
            </p:nvSpPr>
            <p:spPr>
              <a:xfrm rot="2700000">
                <a:off x="613474" y="711955"/>
                <a:ext cx="704611" cy="704611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3" name="圆角矩形 42"/>
              <p:cNvSpPr/>
              <p:nvPr/>
            </p:nvSpPr>
            <p:spPr>
              <a:xfrm rot="2700000">
                <a:off x="1043261" y="555179"/>
                <a:ext cx="1041378" cy="1041378"/>
              </a:xfrm>
              <a:prstGeom prst="roundRect">
                <a:avLst>
                  <a:gd name="adj" fmla="val 481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4" name="圆角矩形 43"/>
              <p:cNvSpPr/>
              <p:nvPr/>
            </p:nvSpPr>
            <p:spPr>
              <a:xfrm rot="2700000">
                <a:off x="2386142" y="531294"/>
                <a:ext cx="498625" cy="498625"/>
              </a:xfrm>
              <a:prstGeom prst="roundRect">
                <a:avLst>
                  <a:gd name="adj" fmla="val 481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5" name="圆角矩形 44"/>
              <p:cNvSpPr/>
              <p:nvPr/>
            </p:nvSpPr>
            <p:spPr>
              <a:xfrm rot="2700000">
                <a:off x="2149679" y="1381541"/>
                <a:ext cx="432486" cy="432486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6" name="圆角矩形 45"/>
              <p:cNvSpPr/>
              <p:nvPr/>
            </p:nvSpPr>
            <p:spPr>
              <a:xfrm rot="2700000">
                <a:off x="562441" y="1843807"/>
                <a:ext cx="219027" cy="219027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7" name="文本框 4"/>
              <p:cNvSpPr txBox="1"/>
              <p:nvPr/>
            </p:nvSpPr>
            <p:spPr>
              <a:xfrm>
                <a:off x="944543" y="617339"/>
                <a:ext cx="1229245" cy="965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05</a:t>
                </a:r>
                <a:endParaRPr kumimoji="0" lang="zh-CN" altLang="en-US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43AE2CA-FEE1-4C08-8FCE-01FC8DC1B61C}"/>
              </a:ext>
            </a:extLst>
          </p:cNvPr>
          <p:cNvSpPr/>
          <p:nvPr/>
        </p:nvSpPr>
        <p:spPr>
          <a:xfrm>
            <a:off x="1182699" y="1733059"/>
            <a:ext cx="7637773" cy="1677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Average credit score and loan issuing quarter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are the two most significant variables of borrowers when determining their rates. </a:t>
            </a:r>
          </a:p>
          <a:p>
            <a:endParaRPr lang="en-US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endParaRPr lang="en-US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endParaRPr lang="en-US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So far we have only described the relationships from a predicting perspective.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Further studies of causal inference would be critical in terms of finding the underlying mechanisms. </a:t>
            </a:r>
          </a:p>
        </p:txBody>
      </p:sp>
      <p:sp>
        <p:nvSpPr>
          <p:cNvPr id="20" name="矩形 38">
            <a:extLst>
              <a:ext uri="{FF2B5EF4-FFF2-40B4-BE49-F238E27FC236}">
                <a16:creationId xmlns:a16="http://schemas.microsoft.com/office/drawing/2014/main" id="{AD6575B4-8DB0-408E-8756-C5BE155A9FE2}"/>
              </a:ext>
            </a:extLst>
          </p:cNvPr>
          <p:cNvSpPr/>
          <p:nvPr/>
        </p:nvSpPr>
        <p:spPr>
          <a:xfrm>
            <a:off x="1331640" y="255120"/>
            <a:ext cx="30107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765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kern="0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Investors' Perspective</a:t>
            </a:r>
            <a:endParaRPr lang="zh-CN" altLang="en-US" sz="2000" b="1" kern="0" dirty="0">
              <a:solidFill>
                <a:srgbClr val="37609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41154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5CAB41-ECB2-4E35-ACB4-3F5F1F47C7C2}"/>
              </a:ext>
            </a:extLst>
          </p:cNvPr>
          <p:cNvSpPr txBox="1"/>
          <p:nvPr/>
        </p:nvSpPr>
        <p:spPr>
          <a:xfrm>
            <a:off x="1691680" y="1848475"/>
            <a:ext cx="57606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49086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15616" y="0"/>
            <a:ext cx="8028384" cy="2571750"/>
          </a:xfrm>
          <a:custGeom>
            <a:avLst/>
            <a:gdLst>
              <a:gd name="connsiteX0" fmla="*/ 0 w 8028384"/>
              <a:gd name="connsiteY0" fmla="*/ 0 h 2571750"/>
              <a:gd name="connsiteX1" fmla="*/ 8028384 w 8028384"/>
              <a:gd name="connsiteY1" fmla="*/ 0 h 2571750"/>
              <a:gd name="connsiteX2" fmla="*/ 8028384 w 8028384"/>
              <a:gd name="connsiteY2" fmla="*/ 2571750 h 2571750"/>
              <a:gd name="connsiteX3" fmla="*/ 0 w 8028384"/>
              <a:gd name="connsiteY3" fmla="*/ 2571750 h 2571750"/>
              <a:gd name="connsiteX4" fmla="*/ 0 w 8028384"/>
              <a:gd name="connsiteY4" fmla="*/ 0 h 2571750"/>
              <a:gd name="connsiteX0" fmla="*/ 0 w 8028384"/>
              <a:gd name="connsiteY0" fmla="*/ 0 h 2571750"/>
              <a:gd name="connsiteX1" fmla="*/ 8028384 w 8028384"/>
              <a:gd name="connsiteY1" fmla="*/ 0 h 2571750"/>
              <a:gd name="connsiteX2" fmla="*/ 8028384 w 8028384"/>
              <a:gd name="connsiteY2" fmla="*/ 2571750 h 2571750"/>
              <a:gd name="connsiteX3" fmla="*/ 2445165 w 8028384"/>
              <a:gd name="connsiteY3" fmla="*/ 2571078 h 2571750"/>
              <a:gd name="connsiteX4" fmla="*/ 0 w 8028384"/>
              <a:gd name="connsiteY4" fmla="*/ 2571750 h 2571750"/>
              <a:gd name="connsiteX5" fmla="*/ 0 w 8028384"/>
              <a:gd name="connsiteY5" fmla="*/ 0 h 2571750"/>
              <a:gd name="connsiteX0" fmla="*/ 0 w 8028384"/>
              <a:gd name="connsiteY0" fmla="*/ 0 h 2571750"/>
              <a:gd name="connsiteX1" fmla="*/ 8028384 w 8028384"/>
              <a:gd name="connsiteY1" fmla="*/ 0 h 2571750"/>
              <a:gd name="connsiteX2" fmla="*/ 8028384 w 8028384"/>
              <a:gd name="connsiteY2" fmla="*/ 2571750 h 2571750"/>
              <a:gd name="connsiteX3" fmla="*/ 2445165 w 8028384"/>
              <a:gd name="connsiteY3" fmla="*/ 2571078 h 2571750"/>
              <a:gd name="connsiteX4" fmla="*/ 0 w 8028384"/>
              <a:gd name="connsiteY4" fmla="*/ 0 h 257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8384" h="2571750">
                <a:moveTo>
                  <a:pt x="0" y="0"/>
                </a:moveTo>
                <a:lnTo>
                  <a:pt x="8028384" y="0"/>
                </a:lnTo>
                <a:lnTo>
                  <a:pt x="8028384" y="2571750"/>
                </a:lnTo>
                <a:lnTo>
                  <a:pt x="2445165" y="2571078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62398" b="-46580"/>
            </a:stretch>
          </a:blipFill>
          <a:ln>
            <a:noFill/>
          </a:ln>
          <a:effectLst>
            <a:outerShdw blurRad="254000" dist="635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-1313377" y="1313377"/>
            <a:ext cx="5143500" cy="2516746"/>
          </a:xfrm>
          <a:prstGeom prst="triangle">
            <a:avLst/>
          </a:prstGeom>
          <a:solidFill>
            <a:srgbClr val="376092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491880" y="2939386"/>
            <a:ext cx="2073324" cy="561692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defTabSz="913765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Overview</a:t>
            </a:r>
            <a:endParaRPr lang="zh-CN" altLang="en-US" sz="3200" b="1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矩形 3"/>
          <p:cNvSpPr/>
          <p:nvPr/>
        </p:nvSpPr>
        <p:spPr>
          <a:xfrm>
            <a:off x="1115616" y="0"/>
            <a:ext cx="8028384" cy="2571750"/>
          </a:xfrm>
          <a:custGeom>
            <a:avLst/>
            <a:gdLst>
              <a:gd name="connsiteX0" fmla="*/ 0 w 8028384"/>
              <a:gd name="connsiteY0" fmla="*/ 0 h 2571750"/>
              <a:gd name="connsiteX1" fmla="*/ 8028384 w 8028384"/>
              <a:gd name="connsiteY1" fmla="*/ 0 h 2571750"/>
              <a:gd name="connsiteX2" fmla="*/ 8028384 w 8028384"/>
              <a:gd name="connsiteY2" fmla="*/ 2571750 h 2571750"/>
              <a:gd name="connsiteX3" fmla="*/ 0 w 8028384"/>
              <a:gd name="connsiteY3" fmla="*/ 2571750 h 2571750"/>
              <a:gd name="connsiteX4" fmla="*/ 0 w 8028384"/>
              <a:gd name="connsiteY4" fmla="*/ 0 h 2571750"/>
              <a:gd name="connsiteX0" fmla="*/ 0 w 8028384"/>
              <a:gd name="connsiteY0" fmla="*/ 0 h 2571750"/>
              <a:gd name="connsiteX1" fmla="*/ 8028384 w 8028384"/>
              <a:gd name="connsiteY1" fmla="*/ 0 h 2571750"/>
              <a:gd name="connsiteX2" fmla="*/ 8028384 w 8028384"/>
              <a:gd name="connsiteY2" fmla="*/ 2571750 h 2571750"/>
              <a:gd name="connsiteX3" fmla="*/ 2445165 w 8028384"/>
              <a:gd name="connsiteY3" fmla="*/ 2571078 h 2571750"/>
              <a:gd name="connsiteX4" fmla="*/ 0 w 8028384"/>
              <a:gd name="connsiteY4" fmla="*/ 2571750 h 2571750"/>
              <a:gd name="connsiteX5" fmla="*/ 0 w 8028384"/>
              <a:gd name="connsiteY5" fmla="*/ 0 h 2571750"/>
              <a:gd name="connsiteX0" fmla="*/ 0 w 8028384"/>
              <a:gd name="connsiteY0" fmla="*/ 0 h 2571750"/>
              <a:gd name="connsiteX1" fmla="*/ 8028384 w 8028384"/>
              <a:gd name="connsiteY1" fmla="*/ 0 h 2571750"/>
              <a:gd name="connsiteX2" fmla="*/ 8028384 w 8028384"/>
              <a:gd name="connsiteY2" fmla="*/ 2571750 h 2571750"/>
              <a:gd name="connsiteX3" fmla="*/ 2445165 w 8028384"/>
              <a:gd name="connsiteY3" fmla="*/ 2571078 h 2571750"/>
              <a:gd name="connsiteX4" fmla="*/ 0 w 8028384"/>
              <a:gd name="connsiteY4" fmla="*/ 0 h 257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8384" h="2571750">
                <a:moveTo>
                  <a:pt x="0" y="0"/>
                </a:moveTo>
                <a:lnTo>
                  <a:pt x="8028384" y="0"/>
                </a:lnTo>
                <a:lnTo>
                  <a:pt x="8028384" y="2571750"/>
                </a:lnTo>
                <a:lnTo>
                  <a:pt x="2445165" y="2571078"/>
                </a:lnTo>
                <a:lnTo>
                  <a:pt x="0" y="0"/>
                </a:lnTo>
                <a:close/>
              </a:path>
            </a:pathLst>
          </a:custGeom>
          <a:solidFill>
            <a:srgbClr val="376092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57249" y="1946807"/>
            <a:ext cx="1164421" cy="992579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defTabSz="913765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b="1" kern="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01</a:t>
            </a:r>
            <a:endParaRPr lang="zh-CN" altLang="en-US" sz="6000" b="1" kern="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57249" y="2894479"/>
            <a:ext cx="1218923" cy="315471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defTabSz="913765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PART ONE</a:t>
            </a:r>
            <a:endParaRPr lang="zh-CN" altLang="en-US" sz="16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50"/>
                            </p:stCondLst>
                            <p:childTnLst>
                              <p:par>
                                <p:cTn id="2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21" grpId="0"/>
      <p:bldP spid="24" grpId="0" animBg="1"/>
      <p:bldP spid="25" grpId="0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E048948F-6357-4429-B216-5813B6710E25}"/>
              </a:ext>
            </a:extLst>
          </p:cNvPr>
          <p:cNvGrpSpPr/>
          <p:nvPr/>
        </p:nvGrpSpPr>
        <p:grpSpPr>
          <a:xfrm>
            <a:off x="251520" y="2643758"/>
            <a:ext cx="699096" cy="819224"/>
            <a:chOff x="3060478" y="2286376"/>
            <a:chExt cx="1756254" cy="2233118"/>
          </a:xfrm>
          <a:solidFill>
            <a:srgbClr val="376092"/>
          </a:solidFill>
          <a:effectLst>
            <a:outerShdw blurRad="2540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" name="ExtraShape">
              <a:extLst>
                <a:ext uri="{FF2B5EF4-FFF2-40B4-BE49-F238E27FC236}">
                  <a16:creationId xmlns:a16="http://schemas.microsoft.com/office/drawing/2014/main" id="{3B7880F1-DC3B-4D49-8887-E897B09BE95B}"/>
                </a:ext>
              </a:extLst>
            </p:cNvPr>
            <p:cNvSpPr/>
            <p:nvPr/>
          </p:nvSpPr>
          <p:spPr>
            <a:xfrm flipH="1">
              <a:off x="3695215" y="4036227"/>
              <a:ext cx="760395" cy="4832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3692" y="43693"/>
                  </a:moveTo>
                  <a:lnTo>
                    <a:pt x="22701" y="43787"/>
                  </a:lnTo>
                  <a:lnTo>
                    <a:pt x="21774" y="44038"/>
                  </a:lnTo>
                  <a:lnTo>
                    <a:pt x="20930" y="44509"/>
                  </a:lnTo>
                  <a:lnTo>
                    <a:pt x="20129" y="45043"/>
                  </a:lnTo>
                  <a:lnTo>
                    <a:pt x="19371" y="45796"/>
                  </a:lnTo>
                  <a:lnTo>
                    <a:pt x="18717" y="46643"/>
                  </a:lnTo>
                  <a:lnTo>
                    <a:pt x="18106" y="47617"/>
                  </a:lnTo>
                  <a:lnTo>
                    <a:pt x="17537" y="48684"/>
                  </a:lnTo>
                  <a:lnTo>
                    <a:pt x="17052" y="49877"/>
                  </a:lnTo>
                  <a:lnTo>
                    <a:pt x="16673" y="51132"/>
                  </a:lnTo>
                  <a:lnTo>
                    <a:pt x="16314" y="52450"/>
                  </a:lnTo>
                  <a:lnTo>
                    <a:pt x="15998" y="53832"/>
                  </a:lnTo>
                  <a:lnTo>
                    <a:pt x="15787" y="55244"/>
                  </a:lnTo>
                  <a:lnTo>
                    <a:pt x="15619" y="56688"/>
                  </a:lnTo>
                  <a:lnTo>
                    <a:pt x="15534" y="58195"/>
                  </a:lnTo>
                  <a:lnTo>
                    <a:pt x="15492" y="59670"/>
                  </a:lnTo>
                  <a:lnTo>
                    <a:pt x="15534" y="61177"/>
                  </a:lnTo>
                  <a:lnTo>
                    <a:pt x="15619" y="62652"/>
                  </a:lnTo>
                  <a:lnTo>
                    <a:pt x="15787" y="64127"/>
                  </a:lnTo>
                  <a:lnTo>
                    <a:pt x="15998" y="65540"/>
                  </a:lnTo>
                  <a:lnTo>
                    <a:pt x="16314" y="66921"/>
                  </a:lnTo>
                  <a:lnTo>
                    <a:pt x="16673" y="68239"/>
                  </a:lnTo>
                  <a:lnTo>
                    <a:pt x="17052" y="69495"/>
                  </a:lnTo>
                  <a:lnTo>
                    <a:pt x="17537" y="70656"/>
                  </a:lnTo>
                  <a:lnTo>
                    <a:pt x="18106" y="71723"/>
                  </a:lnTo>
                  <a:lnTo>
                    <a:pt x="18717" y="72696"/>
                  </a:lnTo>
                  <a:lnTo>
                    <a:pt x="19371" y="73544"/>
                  </a:lnTo>
                  <a:lnTo>
                    <a:pt x="20129" y="74266"/>
                  </a:lnTo>
                  <a:lnTo>
                    <a:pt x="20930" y="74862"/>
                  </a:lnTo>
                  <a:lnTo>
                    <a:pt x="21774" y="75302"/>
                  </a:lnTo>
                  <a:lnTo>
                    <a:pt x="22701" y="75553"/>
                  </a:lnTo>
                  <a:lnTo>
                    <a:pt x="23692" y="75647"/>
                  </a:lnTo>
                  <a:lnTo>
                    <a:pt x="96265" y="75647"/>
                  </a:lnTo>
                  <a:lnTo>
                    <a:pt x="97256" y="75553"/>
                  </a:lnTo>
                  <a:lnTo>
                    <a:pt x="98183" y="75302"/>
                  </a:lnTo>
                  <a:lnTo>
                    <a:pt x="99047" y="74862"/>
                  </a:lnTo>
                  <a:lnTo>
                    <a:pt x="99848" y="74266"/>
                  </a:lnTo>
                  <a:lnTo>
                    <a:pt x="100586" y="73544"/>
                  </a:lnTo>
                  <a:lnTo>
                    <a:pt x="101261" y="72696"/>
                  </a:lnTo>
                  <a:lnTo>
                    <a:pt x="101893" y="71723"/>
                  </a:lnTo>
                  <a:lnTo>
                    <a:pt x="102420" y="70656"/>
                  </a:lnTo>
                  <a:lnTo>
                    <a:pt x="102905" y="69495"/>
                  </a:lnTo>
                  <a:lnTo>
                    <a:pt x="103326" y="68239"/>
                  </a:lnTo>
                  <a:lnTo>
                    <a:pt x="103664" y="66921"/>
                  </a:lnTo>
                  <a:lnTo>
                    <a:pt x="103959" y="65540"/>
                  </a:lnTo>
                  <a:lnTo>
                    <a:pt x="104191" y="64127"/>
                  </a:lnTo>
                  <a:lnTo>
                    <a:pt x="104359" y="62652"/>
                  </a:lnTo>
                  <a:lnTo>
                    <a:pt x="104444" y="61177"/>
                  </a:lnTo>
                  <a:lnTo>
                    <a:pt x="104465" y="59670"/>
                  </a:lnTo>
                  <a:lnTo>
                    <a:pt x="104444" y="58195"/>
                  </a:lnTo>
                  <a:lnTo>
                    <a:pt x="104359" y="56688"/>
                  </a:lnTo>
                  <a:lnTo>
                    <a:pt x="104191" y="55244"/>
                  </a:lnTo>
                  <a:lnTo>
                    <a:pt x="103959" y="53832"/>
                  </a:lnTo>
                  <a:lnTo>
                    <a:pt x="103664" y="52450"/>
                  </a:lnTo>
                  <a:lnTo>
                    <a:pt x="103326" y="51132"/>
                  </a:lnTo>
                  <a:lnTo>
                    <a:pt x="102905" y="49877"/>
                  </a:lnTo>
                  <a:lnTo>
                    <a:pt x="102420" y="48684"/>
                  </a:lnTo>
                  <a:lnTo>
                    <a:pt x="101872" y="47617"/>
                  </a:lnTo>
                  <a:lnTo>
                    <a:pt x="101261" y="46643"/>
                  </a:lnTo>
                  <a:lnTo>
                    <a:pt x="100586" y="45796"/>
                  </a:lnTo>
                  <a:lnTo>
                    <a:pt x="99848" y="45043"/>
                  </a:lnTo>
                  <a:lnTo>
                    <a:pt x="99047" y="44509"/>
                  </a:lnTo>
                  <a:lnTo>
                    <a:pt x="98183" y="44038"/>
                  </a:lnTo>
                  <a:lnTo>
                    <a:pt x="97256" y="43787"/>
                  </a:lnTo>
                  <a:lnTo>
                    <a:pt x="96265" y="43693"/>
                  </a:lnTo>
                  <a:lnTo>
                    <a:pt x="23692" y="43693"/>
                  </a:lnTo>
                  <a:close/>
                  <a:moveTo>
                    <a:pt x="10223" y="0"/>
                  </a:moveTo>
                  <a:lnTo>
                    <a:pt x="8979" y="94"/>
                  </a:lnTo>
                  <a:lnTo>
                    <a:pt x="7841" y="376"/>
                  </a:lnTo>
                  <a:lnTo>
                    <a:pt x="6766" y="816"/>
                  </a:lnTo>
                  <a:lnTo>
                    <a:pt x="5754" y="1381"/>
                  </a:lnTo>
                  <a:lnTo>
                    <a:pt x="4826" y="2103"/>
                  </a:lnTo>
                  <a:lnTo>
                    <a:pt x="3983" y="2950"/>
                  </a:lnTo>
                  <a:lnTo>
                    <a:pt x="3225" y="3923"/>
                  </a:lnTo>
                  <a:lnTo>
                    <a:pt x="2550" y="4990"/>
                  </a:lnTo>
                  <a:lnTo>
                    <a:pt x="1960" y="6152"/>
                  </a:lnTo>
                  <a:lnTo>
                    <a:pt x="1433" y="7439"/>
                  </a:lnTo>
                  <a:lnTo>
                    <a:pt x="990" y="8757"/>
                  </a:lnTo>
                  <a:lnTo>
                    <a:pt x="632" y="10107"/>
                  </a:lnTo>
                  <a:lnTo>
                    <a:pt x="337" y="11551"/>
                  </a:lnTo>
                  <a:lnTo>
                    <a:pt x="147" y="12995"/>
                  </a:lnTo>
                  <a:lnTo>
                    <a:pt x="42" y="14501"/>
                  </a:lnTo>
                  <a:lnTo>
                    <a:pt x="0" y="15976"/>
                  </a:lnTo>
                  <a:lnTo>
                    <a:pt x="42" y="17483"/>
                  </a:lnTo>
                  <a:lnTo>
                    <a:pt x="147" y="18958"/>
                  </a:lnTo>
                  <a:lnTo>
                    <a:pt x="337" y="20434"/>
                  </a:lnTo>
                  <a:lnTo>
                    <a:pt x="632" y="21846"/>
                  </a:lnTo>
                  <a:lnTo>
                    <a:pt x="990" y="23227"/>
                  </a:lnTo>
                  <a:lnTo>
                    <a:pt x="1433" y="24546"/>
                  </a:lnTo>
                  <a:lnTo>
                    <a:pt x="1960" y="25801"/>
                  </a:lnTo>
                  <a:lnTo>
                    <a:pt x="2550" y="26963"/>
                  </a:lnTo>
                  <a:lnTo>
                    <a:pt x="3225" y="28030"/>
                  </a:lnTo>
                  <a:lnTo>
                    <a:pt x="3983" y="29003"/>
                  </a:lnTo>
                  <a:lnTo>
                    <a:pt x="4826" y="29850"/>
                  </a:lnTo>
                  <a:lnTo>
                    <a:pt x="5754" y="30572"/>
                  </a:lnTo>
                  <a:lnTo>
                    <a:pt x="6766" y="31169"/>
                  </a:lnTo>
                  <a:lnTo>
                    <a:pt x="7841" y="31577"/>
                  </a:lnTo>
                  <a:lnTo>
                    <a:pt x="8979" y="31859"/>
                  </a:lnTo>
                  <a:lnTo>
                    <a:pt x="10223" y="31953"/>
                  </a:lnTo>
                  <a:lnTo>
                    <a:pt x="109734" y="31953"/>
                  </a:lnTo>
                  <a:lnTo>
                    <a:pt x="110978" y="31859"/>
                  </a:lnTo>
                  <a:lnTo>
                    <a:pt x="112137" y="31577"/>
                  </a:lnTo>
                  <a:lnTo>
                    <a:pt x="113233" y="31169"/>
                  </a:lnTo>
                  <a:lnTo>
                    <a:pt x="114224" y="30572"/>
                  </a:lnTo>
                  <a:lnTo>
                    <a:pt x="115151" y="29850"/>
                  </a:lnTo>
                  <a:lnTo>
                    <a:pt x="115974" y="29003"/>
                  </a:lnTo>
                  <a:lnTo>
                    <a:pt x="116753" y="28030"/>
                  </a:lnTo>
                  <a:lnTo>
                    <a:pt x="117407" y="26963"/>
                  </a:lnTo>
                  <a:lnTo>
                    <a:pt x="118039" y="25801"/>
                  </a:lnTo>
                  <a:lnTo>
                    <a:pt x="118545" y="24546"/>
                  </a:lnTo>
                  <a:lnTo>
                    <a:pt x="118988" y="23227"/>
                  </a:lnTo>
                  <a:lnTo>
                    <a:pt x="119346" y="21846"/>
                  </a:lnTo>
                  <a:lnTo>
                    <a:pt x="119620" y="20434"/>
                  </a:lnTo>
                  <a:lnTo>
                    <a:pt x="119810" y="18958"/>
                  </a:lnTo>
                  <a:lnTo>
                    <a:pt x="119957" y="17483"/>
                  </a:lnTo>
                  <a:lnTo>
                    <a:pt x="120000" y="15976"/>
                  </a:lnTo>
                  <a:lnTo>
                    <a:pt x="119957" y="14501"/>
                  </a:lnTo>
                  <a:lnTo>
                    <a:pt x="119810" y="12995"/>
                  </a:lnTo>
                  <a:lnTo>
                    <a:pt x="119620" y="11551"/>
                  </a:lnTo>
                  <a:lnTo>
                    <a:pt x="119346" y="10107"/>
                  </a:lnTo>
                  <a:lnTo>
                    <a:pt x="118988" y="8757"/>
                  </a:lnTo>
                  <a:lnTo>
                    <a:pt x="118545" y="7439"/>
                  </a:lnTo>
                  <a:lnTo>
                    <a:pt x="118039" y="6152"/>
                  </a:lnTo>
                  <a:lnTo>
                    <a:pt x="117428" y="4990"/>
                  </a:lnTo>
                  <a:lnTo>
                    <a:pt x="116753" y="3923"/>
                  </a:lnTo>
                  <a:lnTo>
                    <a:pt x="115974" y="2950"/>
                  </a:lnTo>
                  <a:lnTo>
                    <a:pt x="115151" y="2103"/>
                  </a:lnTo>
                  <a:lnTo>
                    <a:pt x="114224" y="1381"/>
                  </a:lnTo>
                  <a:lnTo>
                    <a:pt x="113233" y="816"/>
                  </a:lnTo>
                  <a:lnTo>
                    <a:pt x="112137" y="376"/>
                  </a:lnTo>
                  <a:lnTo>
                    <a:pt x="110978" y="94"/>
                  </a:lnTo>
                  <a:lnTo>
                    <a:pt x="109734" y="0"/>
                  </a:lnTo>
                  <a:lnTo>
                    <a:pt x="10223" y="0"/>
                  </a:lnTo>
                  <a:close/>
                  <a:moveTo>
                    <a:pt x="27992" y="87010"/>
                  </a:moveTo>
                  <a:lnTo>
                    <a:pt x="29594" y="90054"/>
                  </a:lnTo>
                  <a:lnTo>
                    <a:pt x="31217" y="93068"/>
                  </a:lnTo>
                  <a:lnTo>
                    <a:pt x="32039" y="94606"/>
                  </a:lnTo>
                  <a:lnTo>
                    <a:pt x="32882" y="96081"/>
                  </a:lnTo>
                  <a:lnTo>
                    <a:pt x="33704" y="97588"/>
                  </a:lnTo>
                  <a:lnTo>
                    <a:pt x="34568" y="99032"/>
                  </a:lnTo>
                  <a:lnTo>
                    <a:pt x="35432" y="100444"/>
                  </a:lnTo>
                  <a:lnTo>
                    <a:pt x="36318" y="101888"/>
                  </a:lnTo>
                  <a:lnTo>
                    <a:pt x="37203" y="103238"/>
                  </a:lnTo>
                  <a:lnTo>
                    <a:pt x="38109" y="104588"/>
                  </a:lnTo>
                  <a:lnTo>
                    <a:pt x="39037" y="105906"/>
                  </a:lnTo>
                  <a:lnTo>
                    <a:pt x="39964" y="107193"/>
                  </a:lnTo>
                  <a:lnTo>
                    <a:pt x="40913" y="108417"/>
                  </a:lnTo>
                  <a:lnTo>
                    <a:pt x="41861" y="109610"/>
                  </a:lnTo>
                  <a:lnTo>
                    <a:pt x="42852" y="110740"/>
                  </a:lnTo>
                  <a:lnTo>
                    <a:pt x="43843" y="111838"/>
                  </a:lnTo>
                  <a:lnTo>
                    <a:pt x="44855" y="112874"/>
                  </a:lnTo>
                  <a:lnTo>
                    <a:pt x="45887" y="113847"/>
                  </a:lnTo>
                  <a:lnTo>
                    <a:pt x="46941" y="114758"/>
                  </a:lnTo>
                  <a:lnTo>
                    <a:pt x="48037" y="115636"/>
                  </a:lnTo>
                  <a:lnTo>
                    <a:pt x="49112" y="116390"/>
                  </a:lnTo>
                  <a:lnTo>
                    <a:pt x="50230" y="117112"/>
                  </a:lnTo>
                  <a:lnTo>
                    <a:pt x="51389" y="117771"/>
                  </a:lnTo>
                  <a:lnTo>
                    <a:pt x="52548" y="118336"/>
                  </a:lnTo>
                  <a:lnTo>
                    <a:pt x="53750" y="118869"/>
                  </a:lnTo>
                  <a:lnTo>
                    <a:pt x="54951" y="119246"/>
                  </a:lnTo>
                  <a:lnTo>
                    <a:pt x="56195" y="119591"/>
                  </a:lnTo>
                  <a:lnTo>
                    <a:pt x="57460" y="119780"/>
                  </a:lnTo>
                  <a:lnTo>
                    <a:pt x="58745" y="119968"/>
                  </a:lnTo>
                  <a:lnTo>
                    <a:pt x="60073" y="120000"/>
                  </a:lnTo>
                  <a:lnTo>
                    <a:pt x="61359" y="119968"/>
                  </a:lnTo>
                  <a:lnTo>
                    <a:pt x="62603" y="119811"/>
                  </a:lnTo>
                  <a:lnTo>
                    <a:pt x="63846" y="119623"/>
                  </a:lnTo>
                  <a:lnTo>
                    <a:pt x="65048" y="119309"/>
                  </a:lnTo>
                  <a:lnTo>
                    <a:pt x="66249" y="118932"/>
                  </a:lnTo>
                  <a:lnTo>
                    <a:pt x="67409" y="118461"/>
                  </a:lnTo>
                  <a:lnTo>
                    <a:pt x="68568" y="117959"/>
                  </a:lnTo>
                  <a:lnTo>
                    <a:pt x="69685" y="117331"/>
                  </a:lnTo>
                  <a:lnTo>
                    <a:pt x="70781" y="116672"/>
                  </a:lnTo>
                  <a:lnTo>
                    <a:pt x="71898" y="115919"/>
                  </a:lnTo>
                  <a:lnTo>
                    <a:pt x="72952" y="115103"/>
                  </a:lnTo>
                  <a:lnTo>
                    <a:pt x="74006" y="114255"/>
                  </a:lnTo>
                  <a:lnTo>
                    <a:pt x="75018" y="113314"/>
                  </a:lnTo>
                  <a:lnTo>
                    <a:pt x="76030" y="112309"/>
                  </a:lnTo>
                  <a:lnTo>
                    <a:pt x="77020" y="111273"/>
                  </a:lnTo>
                  <a:lnTo>
                    <a:pt x="78011" y="110175"/>
                  </a:lnTo>
                  <a:lnTo>
                    <a:pt x="78981" y="108982"/>
                  </a:lnTo>
                  <a:lnTo>
                    <a:pt x="79887" y="107789"/>
                  </a:lnTo>
                  <a:lnTo>
                    <a:pt x="80815" y="106534"/>
                  </a:lnTo>
                  <a:lnTo>
                    <a:pt x="81721" y="105247"/>
                  </a:lnTo>
                  <a:lnTo>
                    <a:pt x="82606" y="103897"/>
                  </a:lnTo>
                  <a:lnTo>
                    <a:pt x="83492" y="102516"/>
                  </a:lnTo>
                  <a:lnTo>
                    <a:pt x="84356" y="101072"/>
                  </a:lnTo>
                  <a:lnTo>
                    <a:pt x="85199" y="99628"/>
                  </a:lnTo>
                  <a:lnTo>
                    <a:pt x="86000" y="98184"/>
                  </a:lnTo>
                  <a:lnTo>
                    <a:pt x="86822" y="96646"/>
                  </a:lnTo>
                  <a:lnTo>
                    <a:pt x="87623" y="95077"/>
                  </a:lnTo>
                  <a:lnTo>
                    <a:pt x="88382" y="93539"/>
                  </a:lnTo>
                  <a:lnTo>
                    <a:pt x="89162" y="91938"/>
                  </a:lnTo>
                  <a:lnTo>
                    <a:pt x="89920" y="90306"/>
                  </a:lnTo>
                  <a:lnTo>
                    <a:pt x="90637" y="88673"/>
                  </a:lnTo>
                  <a:lnTo>
                    <a:pt x="91375" y="87010"/>
                  </a:lnTo>
                  <a:lnTo>
                    <a:pt x="27992" y="87010"/>
                  </a:lnTo>
                  <a:close/>
                </a:path>
              </a:pathLst>
            </a:custGeom>
            <a:grpFill/>
            <a:ln w="38100">
              <a:noFill/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sz="135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" name="ExtraShape">
              <a:extLst>
                <a:ext uri="{FF2B5EF4-FFF2-40B4-BE49-F238E27FC236}">
                  <a16:creationId xmlns:a16="http://schemas.microsoft.com/office/drawing/2014/main" id="{6DEDFBFA-DC5E-4EAC-8CFF-608E820E8BA9}"/>
                </a:ext>
              </a:extLst>
            </p:cNvPr>
            <p:cNvSpPr/>
            <p:nvPr/>
          </p:nvSpPr>
          <p:spPr>
            <a:xfrm flipH="1">
              <a:off x="3060478" y="2286376"/>
              <a:ext cx="1419031" cy="170471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5873" y="6879"/>
                  </a:moveTo>
                  <a:lnTo>
                    <a:pt x="99915" y="10234"/>
                  </a:lnTo>
                  <a:lnTo>
                    <a:pt x="0" y="93310"/>
                  </a:lnTo>
                  <a:lnTo>
                    <a:pt x="0" y="119822"/>
                  </a:lnTo>
                  <a:lnTo>
                    <a:pt x="293" y="119857"/>
                  </a:lnTo>
                  <a:lnTo>
                    <a:pt x="541" y="119884"/>
                  </a:lnTo>
                  <a:lnTo>
                    <a:pt x="779" y="119911"/>
                  </a:lnTo>
                  <a:lnTo>
                    <a:pt x="1027" y="119928"/>
                  </a:lnTo>
                  <a:lnTo>
                    <a:pt x="1320" y="119955"/>
                  </a:lnTo>
                  <a:lnTo>
                    <a:pt x="1716" y="119964"/>
                  </a:lnTo>
                  <a:lnTo>
                    <a:pt x="2224" y="119973"/>
                  </a:lnTo>
                  <a:lnTo>
                    <a:pt x="2890" y="119982"/>
                  </a:lnTo>
                  <a:lnTo>
                    <a:pt x="3748" y="119991"/>
                  </a:lnTo>
                  <a:lnTo>
                    <a:pt x="4832" y="120000"/>
                  </a:lnTo>
                  <a:lnTo>
                    <a:pt x="6175" y="120000"/>
                  </a:lnTo>
                  <a:lnTo>
                    <a:pt x="7823" y="120000"/>
                  </a:lnTo>
                  <a:lnTo>
                    <a:pt x="9799" y="120000"/>
                  </a:lnTo>
                  <a:lnTo>
                    <a:pt x="12136" y="120000"/>
                  </a:lnTo>
                  <a:lnTo>
                    <a:pt x="14857" y="120000"/>
                  </a:lnTo>
                  <a:lnTo>
                    <a:pt x="18041" y="120000"/>
                  </a:lnTo>
                  <a:lnTo>
                    <a:pt x="18650" y="119982"/>
                  </a:lnTo>
                  <a:lnTo>
                    <a:pt x="19237" y="119902"/>
                  </a:lnTo>
                  <a:lnTo>
                    <a:pt x="19779" y="119795"/>
                  </a:lnTo>
                  <a:lnTo>
                    <a:pt x="20276" y="119635"/>
                  </a:lnTo>
                  <a:lnTo>
                    <a:pt x="20728" y="119448"/>
                  </a:lnTo>
                  <a:lnTo>
                    <a:pt x="21157" y="119225"/>
                  </a:lnTo>
                  <a:lnTo>
                    <a:pt x="21541" y="118967"/>
                  </a:lnTo>
                  <a:lnTo>
                    <a:pt x="21879" y="118682"/>
                  </a:lnTo>
                  <a:lnTo>
                    <a:pt x="22173" y="118380"/>
                  </a:lnTo>
                  <a:lnTo>
                    <a:pt x="22432" y="118051"/>
                  </a:lnTo>
                  <a:lnTo>
                    <a:pt x="22658" y="117703"/>
                  </a:lnTo>
                  <a:lnTo>
                    <a:pt x="22839" y="117339"/>
                  </a:lnTo>
                  <a:lnTo>
                    <a:pt x="22974" y="116965"/>
                  </a:lnTo>
                  <a:lnTo>
                    <a:pt x="23087" y="116573"/>
                  </a:lnTo>
                  <a:lnTo>
                    <a:pt x="23144" y="116191"/>
                  </a:lnTo>
                  <a:lnTo>
                    <a:pt x="23166" y="115790"/>
                  </a:lnTo>
                  <a:lnTo>
                    <a:pt x="23144" y="115390"/>
                  </a:lnTo>
                  <a:lnTo>
                    <a:pt x="23087" y="115007"/>
                  </a:lnTo>
                  <a:lnTo>
                    <a:pt x="22986" y="114615"/>
                  </a:lnTo>
                  <a:lnTo>
                    <a:pt x="22850" y="114242"/>
                  </a:lnTo>
                  <a:lnTo>
                    <a:pt x="22670" y="113877"/>
                  </a:lnTo>
                  <a:lnTo>
                    <a:pt x="22444" y="113539"/>
                  </a:lnTo>
                  <a:lnTo>
                    <a:pt x="22184" y="113200"/>
                  </a:lnTo>
                  <a:lnTo>
                    <a:pt x="21891" y="112898"/>
                  </a:lnTo>
                  <a:lnTo>
                    <a:pt x="21552" y="112613"/>
                  </a:lnTo>
                  <a:lnTo>
                    <a:pt x="21168" y="112355"/>
                  </a:lnTo>
                  <a:lnTo>
                    <a:pt x="20750" y="112132"/>
                  </a:lnTo>
                  <a:lnTo>
                    <a:pt x="20287" y="111946"/>
                  </a:lnTo>
                  <a:lnTo>
                    <a:pt x="19791" y="111785"/>
                  </a:lnTo>
                  <a:lnTo>
                    <a:pt x="19249" y="111679"/>
                  </a:lnTo>
                  <a:lnTo>
                    <a:pt x="18650" y="111598"/>
                  </a:lnTo>
                  <a:lnTo>
                    <a:pt x="18041" y="111581"/>
                  </a:lnTo>
                  <a:lnTo>
                    <a:pt x="10251" y="111581"/>
                  </a:lnTo>
                  <a:lnTo>
                    <a:pt x="10251" y="96843"/>
                  </a:lnTo>
                  <a:lnTo>
                    <a:pt x="79367" y="39388"/>
                  </a:lnTo>
                  <a:lnTo>
                    <a:pt x="79819" y="40572"/>
                  </a:lnTo>
                  <a:lnTo>
                    <a:pt x="80225" y="41747"/>
                  </a:lnTo>
                  <a:lnTo>
                    <a:pt x="80587" y="42930"/>
                  </a:lnTo>
                  <a:lnTo>
                    <a:pt x="80903" y="44114"/>
                  </a:lnTo>
                  <a:lnTo>
                    <a:pt x="81151" y="45307"/>
                  </a:lnTo>
                  <a:lnTo>
                    <a:pt x="81332" y="46517"/>
                  </a:lnTo>
                  <a:lnTo>
                    <a:pt x="81467" y="47727"/>
                  </a:lnTo>
                  <a:lnTo>
                    <a:pt x="81524" y="48973"/>
                  </a:lnTo>
                  <a:lnTo>
                    <a:pt x="81535" y="50228"/>
                  </a:lnTo>
                  <a:lnTo>
                    <a:pt x="81467" y="51509"/>
                  </a:lnTo>
                  <a:lnTo>
                    <a:pt x="81320" y="52835"/>
                  </a:lnTo>
                  <a:lnTo>
                    <a:pt x="81106" y="54188"/>
                  </a:lnTo>
                  <a:lnTo>
                    <a:pt x="80824" y="55568"/>
                  </a:lnTo>
                  <a:lnTo>
                    <a:pt x="80462" y="57000"/>
                  </a:lnTo>
                  <a:lnTo>
                    <a:pt x="80011" y="58469"/>
                  </a:lnTo>
                  <a:lnTo>
                    <a:pt x="79491" y="59991"/>
                  </a:lnTo>
                  <a:lnTo>
                    <a:pt x="78882" y="61566"/>
                  </a:lnTo>
                  <a:lnTo>
                    <a:pt x="78182" y="63185"/>
                  </a:lnTo>
                  <a:lnTo>
                    <a:pt x="77392" y="64876"/>
                  </a:lnTo>
                  <a:lnTo>
                    <a:pt x="76500" y="66621"/>
                  </a:lnTo>
                  <a:lnTo>
                    <a:pt x="75540" y="68427"/>
                  </a:lnTo>
                  <a:lnTo>
                    <a:pt x="74456" y="70305"/>
                  </a:lnTo>
                  <a:lnTo>
                    <a:pt x="73293" y="72263"/>
                  </a:lnTo>
                  <a:lnTo>
                    <a:pt x="72018" y="74292"/>
                  </a:lnTo>
                  <a:lnTo>
                    <a:pt x="70629" y="76392"/>
                  </a:lnTo>
                  <a:lnTo>
                    <a:pt x="69139" y="78599"/>
                  </a:lnTo>
                  <a:lnTo>
                    <a:pt x="67547" y="80878"/>
                  </a:lnTo>
                  <a:lnTo>
                    <a:pt x="65853" y="83245"/>
                  </a:lnTo>
                  <a:lnTo>
                    <a:pt x="64024" y="85710"/>
                  </a:lnTo>
                  <a:lnTo>
                    <a:pt x="62094" y="88264"/>
                  </a:lnTo>
                  <a:lnTo>
                    <a:pt x="60050" y="90925"/>
                  </a:lnTo>
                  <a:lnTo>
                    <a:pt x="57871" y="93693"/>
                  </a:lnTo>
                  <a:lnTo>
                    <a:pt x="57871" y="111581"/>
                  </a:lnTo>
                  <a:lnTo>
                    <a:pt x="51109" y="111581"/>
                  </a:lnTo>
                  <a:lnTo>
                    <a:pt x="50476" y="111598"/>
                  </a:lnTo>
                  <a:lnTo>
                    <a:pt x="49901" y="111679"/>
                  </a:lnTo>
                  <a:lnTo>
                    <a:pt x="49359" y="111785"/>
                  </a:lnTo>
                  <a:lnTo>
                    <a:pt x="48862" y="111946"/>
                  </a:lnTo>
                  <a:lnTo>
                    <a:pt x="48399" y="112132"/>
                  </a:lnTo>
                  <a:lnTo>
                    <a:pt x="47970" y="112355"/>
                  </a:lnTo>
                  <a:lnTo>
                    <a:pt x="47598" y="112613"/>
                  </a:lnTo>
                  <a:lnTo>
                    <a:pt x="47259" y="112898"/>
                  </a:lnTo>
                  <a:lnTo>
                    <a:pt x="46954" y="113200"/>
                  </a:lnTo>
                  <a:lnTo>
                    <a:pt x="46694" y="113539"/>
                  </a:lnTo>
                  <a:lnTo>
                    <a:pt x="46469" y="113877"/>
                  </a:lnTo>
                  <a:lnTo>
                    <a:pt x="46299" y="114242"/>
                  </a:lnTo>
                  <a:lnTo>
                    <a:pt x="46152" y="114615"/>
                  </a:lnTo>
                  <a:lnTo>
                    <a:pt x="46051" y="115007"/>
                  </a:lnTo>
                  <a:lnTo>
                    <a:pt x="45994" y="115390"/>
                  </a:lnTo>
                  <a:lnTo>
                    <a:pt x="45983" y="115790"/>
                  </a:lnTo>
                  <a:lnTo>
                    <a:pt x="45994" y="116191"/>
                  </a:lnTo>
                  <a:lnTo>
                    <a:pt x="46051" y="116573"/>
                  </a:lnTo>
                  <a:lnTo>
                    <a:pt x="46152" y="116965"/>
                  </a:lnTo>
                  <a:lnTo>
                    <a:pt x="46299" y="117339"/>
                  </a:lnTo>
                  <a:lnTo>
                    <a:pt x="46469" y="117703"/>
                  </a:lnTo>
                  <a:lnTo>
                    <a:pt x="46694" y="118051"/>
                  </a:lnTo>
                  <a:lnTo>
                    <a:pt x="46954" y="118380"/>
                  </a:lnTo>
                  <a:lnTo>
                    <a:pt x="47259" y="118682"/>
                  </a:lnTo>
                  <a:lnTo>
                    <a:pt x="47598" y="118967"/>
                  </a:lnTo>
                  <a:lnTo>
                    <a:pt x="47970" y="119225"/>
                  </a:lnTo>
                  <a:lnTo>
                    <a:pt x="48399" y="119448"/>
                  </a:lnTo>
                  <a:lnTo>
                    <a:pt x="48862" y="119635"/>
                  </a:lnTo>
                  <a:lnTo>
                    <a:pt x="49359" y="119795"/>
                  </a:lnTo>
                  <a:lnTo>
                    <a:pt x="49901" y="119902"/>
                  </a:lnTo>
                  <a:lnTo>
                    <a:pt x="50476" y="119982"/>
                  </a:lnTo>
                  <a:lnTo>
                    <a:pt x="51109" y="120000"/>
                  </a:lnTo>
                  <a:lnTo>
                    <a:pt x="68123" y="120000"/>
                  </a:lnTo>
                  <a:lnTo>
                    <a:pt x="68123" y="96158"/>
                  </a:lnTo>
                  <a:lnTo>
                    <a:pt x="70098" y="93613"/>
                  </a:lnTo>
                  <a:lnTo>
                    <a:pt x="71995" y="91130"/>
                  </a:lnTo>
                  <a:lnTo>
                    <a:pt x="73801" y="88700"/>
                  </a:lnTo>
                  <a:lnTo>
                    <a:pt x="75540" y="86333"/>
                  </a:lnTo>
                  <a:lnTo>
                    <a:pt x="77177" y="84019"/>
                  </a:lnTo>
                  <a:lnTo>
                    <a:pt x="78746" y="81750"/>
                  </a:lnTo>
                  <a:lnTo>
                    <a:pt x="80225" y="79543"/>
                  </a:lnTo>
                  <a:lnTo>
                    <a:pt x="81625" y="77380"/>
                  </a:lnTo>
                  <a:lnTo>
                    <a:pt x="82946" y="75253"/>
                  </a:lnTo>
                  <a:lnTo>
                    <a:pt x="84165" y="73171"/>
                  </a:lnTo>
                  <a:lnTo>
                    <a:pt x="85306" y="71133"/>
                  </a:lnTo>
                  <a:lnTo>
                    <a:pt x="86356" y="69130"/>
                  </a:lnTo>
                  <a:lnTo>
                    <a:pt x="87315" y="67155"/>
                  </a:lnTo>
                  <a:lnTo>
                    <a:pt x="88173" y="65215"/>
                  </a:lnTo>
                  <a:lnTo>
                    <a:pt x="88952" y="63310"/>
                  </a:lnTo>
                  <a:lnTo>
                    <a:pt x="89641" y="61423"/>
                  </a:lnTo>
                  <a:lnTo>
                    <a:pt x="90228" y="59572"/>
                  </a:lnTo>
                  <a:lnTo>
                    <a:pt x="90725" y="57730"/>
                  </a:lnTo>
                  <a:lnTo>
                    <a:pt x="91131" y="55915"/>
                  </a:lnTo>
                  <a:lnTo>
                    <a:pt x="91436" y="54108"/>
                  </a:lnTo>
                  <a:lnTo>
                    <a:pt x="91639" y="52319"/>
                  </a:lnTo>
                  <a:lnTo>
                    <a:pt x="91752" y="50548"/>
                  </a:lnTo>
                  <a:lnTo>
                    <a:pt x="91764" y="48786"/>
                  </a:lnTo>
                  <a:lnTo>
                    <a:pt x="91673" y="47015"/>
                  </a:lnTo>
                  <a:lnTo>
                    <a:pt x="91481" y="45253"/>
                  </a:lnTo>
                  <a:lnTo>
                    <a:pt x="91188" y="43509"/>
                  </a:lnTo>
                  <a:lnTo>
                    <a:pt x="90781" y="41747"/>
                  </a:lnTo>
                  <a:lnTo>
                    <a:pt x="90285" y="39985"/>
                  </a:lnTo>
                  <a:lnTo>
                    <a:pt x="89686" y="38214"/>
                  </a:lnTo>
                  <a:lnTo>
                    <a:pt x="88975" y="36434"/>
                  </a:lnTo>
                  <a:lnTo>
                    <a:pt x="88151" y="34645"/>
                  </a:lnTo>
                  <a:lnTo>
                    <a:pt x="87225" y="32847"/>
                  </a:lnTo>
                  <a:lnTo>
                    <a:pt x="107174" y="16268"/>
                  </a:lnTo>
                  <a:lnTo>
                    <a:pt x="111735" y="20059"/>
                  </a:lnTo>
                  <a:lnTo>
                    <a:pt x="120000" y="0"/>
                  </a:lnTo>
                  <a:lnTo>
                    <a:pt x="95873" y="6879"/>
                  </a:lnTo>
                  <a:close/>
                </a:path>
              </a:pathLst>
            </a:custGeom>
            <a:grpFill/>
            <a:ln w="38100">
              <a:noFill/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sz="135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1" name="ExtraShape">
              <a:extLst>
                <a:ext uri="{FF2B5EF4-FFF2-40B4-BE49-F238E27FC236}">
                  <a16:creationId xmlns:a16="http://schemas.microsoft.com/office/drawing/2014/main" id="{6FAC89AE-62EE-4BB9-9B5E-5E28A7EAFBC5}"/>
                </a:ext>
              </a:extLst>
            </p:cNvPr>
            <p:cNvSpPr/>
            <p:nvPr/>
          </p:nvSpPr>
          <p:spPr>
            <a:xfrm flipH="1">
              <a:off x="3537561" y="2443924"/>
              <a:ext cx="1097724" cy="109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8806" y="10668"/>
                  </a:moveTo>
                  <a:lnTo>
                    <a:pt x="94397" y="16257"/>
                  </a:lnTo>
                  <a:lnTo>
                    <a:pt x="77333" y="32887"/>
                  </a:lnTo>
                  <a:lnTo>
                    <a:pt x="62693" y="47185"/>
                  </a:lnTo>
                  <a:lnTo>
                    <a:pt x="50271" y="59303"/>
                  </a:lnTo>
                  <a:lnTo>
                    <a:pt x="39863" y="69446"/>
                  </a:lnTo>
                  <a:lnTo>
                    <a:pt x="31280" y="77810"/>
                  </a:lnTo>
                  <a:lnTo>
                    <a:pt x="24318" y="84614"/>
                  </a:lnTo>
                  <a:lnTo>
                    <a:pt x="18771" y="90024"/>
                  </a:lnTo>
                  <a:lnTo>
                    <a:pt x="14450" y="94233"/>
                  </a:lnTo>
                  <a:lnTo>
                    <a:pt x="11166" y="97449"/>
                  </a:lnTo>
                  <a:lnTo>
                    <a:pt x="8699" y="99878"/>
                  </a:lnTo>
                  <a:lnTo>
                    <a:pt x="6845" y="101686"/>
                  </a:lnTo>
                  <a:lnTo>
                    <a:pt x="5429" y="103093"/>
                  </a:lnTo>
                  <a:lnTo>
                    <a:pt x="4233" y="104280"/>
                  </a:lnTo>
                  <a:lnTo>
                    <a:pt x="3065" y="105453"/>
                  </a:lnTo>
                  <a:lnTo>
                    <a:pt x="1737" y="106792"/>
                  </a:lnTo>
                  <a:lnTo>
                    <a:pt x="0" y="108489"/>
                  </a:lnTo>
                  <a:lnTo>
                    <a:pt x="540" y="109359"/>
                  </a:lnTo>
                  <a:lnTo>
                    <a:pt x="1021" y="110173"/>
                  </a:lnTo>
                  <a:lnTo>
                    <a:pt x="1488" y="110932"/>
                  </a:lnTo>
                  <a:lnTo>
                    <a:pt x="1926" y="111650"/>
                  </a:lnTo>
                  <a:lnTo>
                    <a:pt x="2364" y="112340"/>
                  </a:lnTo>
                  <a:lnTo>
                    <a:pt x="2773" y="113002"/>
                  </a:lnTo>
                  <a:lnTo>
                    <a:pt x="3167" y="113651"/>
                  </a:lnTo>
                  <a:lnTo>
                    <a:pt x="3561" y="114272"/>
                  </a:lnTo>
                  <a:lnTo>
                    <a:pt x="3955" y="114907"/>
                  </a:lnTo>
                  <a:lnTo>
                    <a:pt x="4379" y="115556"/>
                  </a:lnTo>
                  <a:lnTo>
                    <a:pt x="4787" y="116204"/>
                  </a:lnTo>
                  <a:lnTo>
                    <a:pt x="5225" y="116894"/>
                  </a:lnTo>
                  <a:lnTo>
                    <a:pt x="5692" y="117584"/>
                  </a:lnTo>
                  <a:lnTo>
                    <a:pt x="6159" y="118357"/>
                  </a:lnTo>
                  <a:lnTo>
                    <a:pt x="6685" y="119144"/>
                  </a:lnTo>
                  <a:lnTo>
                    <a:pt x="7225" y="120000"/>
                  </a:lnTo>
                  <a:lnTo>
                    <a:pt x="15443" y="111802"/>
                  </a:lnTo>
                  <a:lnTo>
                    <a:pt x="22260" y="104998"/>
                  </a:lnTo>
                  <a:lnTo>
                    <a:pt x="27923" y="99339"/>
                  </a:lnTo>
                  <a:lnTo>
                    <a:pt x="32682" y="94606"/>
                  </a:lnTo>
                  <a:lnTo>
                    <a:pt x="36740" y="90562"/>
                  </a:lnTo>
                  <a:lnTo>
                    <a:pt x="40345" y="86974"/>
                  </a:lnTo>
                  <a:lnTo>
                    <a:pt x="43746" y="83620"/>
                  </a:lnTo>
                  <a:lnTo>
                    <a:pt x="47176" y="80266"/>
                  </a:lnTo>
                  <a:lnTo>
                    <a:pt x="50855" y="76678"/>
                  </a:lnTo>
                  <a:lnTo>
                    <a:pt x="55029" y="72621"/>
                  </a:lnTo>
                  <a:lnTo>
                    <a:pt x="59934" y="67873"/>
                  </a:lnTo>
                  <a:lnTo>
                    <a:pt x="65831" y="62201"/>
                  </a:lnTo>
                  <a:lnTo>
                    <a:pt x="72925" y="55355"/>
                  </a:lnTo>
                  <a:lnTo>
                    <a:pt x="81449" y="47130"/>
                  </a:lnTo>
                  <a:lnTo>
                    <a:pt x="91638" y="37290"/>
                  </a:lnTo>
                  <a:lnTo>
                    <a:pt x="103768" y="25600"/>
                  </a:lnTo>
                  <a:lnTo>
                    <a:pt x="109300" y="31107"/>
                  </a:lnTo>
                  <a:lnTo>
                    <a:pt x="120000" y="0"/>
                  </a:lnTo>
                  <a:lnTo>
                    <a:pt x="88806" y="10668"/>
                  </a:lnTo>
                  <a:close/>
                </a:path>
              </a:pathLst>
            </a:custGeom>
            <a:grpFill/>
            <a:ln w="38100">
              <a:noFill/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sz="135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2" name="ExtraShape">
              <a:extLst>
                <a:ext uri="{FF2B5EF4-FFF2-40B4-BE49-F238E27FC236}">
                  <a16:creationId xmlns:a16="http://schemas.microsoft.com/office/drawing/2014/main" id="{8C009203-CDE9-4D94-AF6E-676A2C09F1D9}"/>
                </a:ext>
              </a:extLst>
            </p:cNvPr>
            <p:cNvSpPr/>
            <p:nvPr/>
          </p:nvSpPr>
          <p:spPr>
            <a:xfrm flipH="1">
              <a:off x="3798332" y="2350988"/>
              <a:ext cx="1018400" cy="100901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78175"/>
                  </a:moveTo>
                  <a:lnTo>
                    <a:pt x="15" y="79483"/>
                  </a:lnTo>
                  <a:lnTo>
                    <a:pt x="94" y="80806"/>
                  </a:lnTo>
                  <a:lnTo>
                    <a:pt x="220" y="82129"/>
                  </a:lnTo>
                  <a:lnTo>
                    <a:pt x="361" y="83467"/>
                  </a:lnTo>
                  <a:lnTo>
                    <a:pt x="566" y="84835"/>
                  </a:lnTo>
                  <a:lnTo>
                    <a:pt x="786" y="86188"/>
                  </a:lnTo>
                  <a:lnTo>
                    <a:pt x="1070" y="87572"/>
                  </a:lnTo>
                  <a:lnTo>
                    <a:pt x="1369" y="88955"/>
                  </a:lnTo>
                  <a:lnTo>
                    <a:pt x="1715" y="90323"/>
                  </a:lnTo>
                  <a:lnTo>
                    <a:pt x="2077" y="91721"/>
                  </a:lnTo>
                  <a:lnTo>
                    <a:pt x="2486" y="93089"/>
                  </a:lnTo>
                  <a:lnTo>
                    <a:pt x="2895" y="94487"/>
                  </a:lnTo>
                  <a:lnTo>
                    <a:pt x="3351" y="95885"/>
                  </a:lnTo>
                  <a:lnTo>
                    <a:pt x="3823" y="97268"/>
                  </a:lnTo>
                  <a:lnTo>
                    <a:pt x="4327" y="98651"/>
                  </a:lnTo>
                  <a:lnTo>
                    <a:pt x="4846" y="100020"/>
                  </a:lnTo>
                  <a:lnTo>
                    <a:pt x="5365" y="101388"/>
                  </a:lnTo>
                  <a:lnTo>
                    <a:pt x="5916" y="102756"/>
                  </a:lnTo>
                  <a:lnTo>
                    <a:pt x="6467" y="104094"/>
                  </a:lnTo>
                  <a:lnTo>
                    <a:pt x="7049" y="105447"/>
                  </a:lnTo>
                  <a:lnTo>
                    <a:pt x="7616" y="106755"/>
                  </a:lnTo>
                  <a:lnTo>
                    <a:pt x="8214" y="108063"/>
                  </a:lnTo>
                  <a:lnTo>
                    <a:pt x="8811" y="109356"/>
                  </a:lnTo>
                  <a:lnTo>
                    <a:pt x="9394" y="110633"/>
                  </a:lnTo>
                  <a:lnTo>
                    <a:pt x="10605" y="113129"/>
                  </a:lnTo>
                  <a:lnTo>
                    <a:pt x="11801" y="115534"/>
                  </a:lnTo>
                  <a:lnTo>
                    <a:pt x="12981" y="117820"/>
                  </a:lnTo>
                  <a:lnTo>
                    <a:pt x="14114" y="120000"/>
                  </a:lnTo>
                  <a:lnTo>
                    <a:pt x="16129" y="117955"/>
                  </a:lnTo>
                  <a:lnTo>
                    <a:pt x="17765" y="116316"/>
                  </a:lnTo>
                  <a:lnTo>
                    <a:pt x="19134" y="114933"/>
                  </a:lnTo>
                  <a:lnTo>
                    <a:pt x="20393" y="113670"/>
                  </a:lnTo>
                  <a:lnTo>
                    <a:pt x="21683" y="112362"/>
                  </a:lnTo>
                  <a:lnTo>
                    <a:pt x="23162" y="110874"/>
                  </a:lnTo>
                  <a:lnTo>
                    <a:pt x="24956" y="109040"/>
                  </a:lnTo>
                  <a:lnTo>
                    <a:pt x="27254" y="106740"/>
                  </a:lnTo>
                  <a:lnTo>
                    <a:pt x="30149" y="103778"/>
                  </a:lnTo>
                  <a:lnTo>
                    <a:pt x="33815" y="100065"/>
                  </a:lnTo>
                  <a:lnTo>
                    <a:pt x="38410" y="95404"/>
                  </a:lnTo>
                  <a:lnTo>
                    <a:pt x="44059" y="89676"/>
                  </a:lnTo>
                  <a:lnTo>
                    <a:pt x="50920" y="82701"/>
                  </a:lnTo>
                  <a:lnTo>
                    <a:pt x="59150" y="74357"/>
                  </a:lnTo>
                  <a:lnTo>
                    <a:pt x="68874" y="64510"/>
                  </a:lnTo>
                  <a:lnTo>
                    <a:pt x="80251" y="52949"/>
                  </a:lnTo>
                  <a:lnTo>
                    <a:pt x="86703" y="59473"/>
                  </a:lnTo>
                  <a:lnTo>
                    <a:pt x="98253" y="25587"/>
                  </a:lnTo>
                  <a:lnTo>
                    <a:pt x="64626" y="37223"/>
                  </a:lnTo>
                  <a:lnTo>
                    <a:pt x="70133" y="42786"/>
                  </a:lnTo>
                  <a:lnTo>
                    <a:pt x="18206" y="95464"/>
                  </a:lnTo>
                  <a:lnTo>
                    <a:pt x="16679" y="90849"/>
                  </a:lnTo>
                  <a:lnTo>
                    <a:pt x="15562" y="86264"/>
                  </a:lnTo>
                  <a:lnTo>
                    <a:pt x="14870" y="81678"/>
                  </a:lnTo>
                  <a:lnTo>
                    <a:pt x="14571" y="77153"/>
                  </a:lnTo>
                  <a:lnTo>
                    <a:pt x="14649" y="72688"/>
                  </a:lnTo>
                  <a:lnTo>
                    <a:pt x="15106" y="68268"/>
                  </a:lnTo>
                  <a:lnTo>
                    <a:pt x="15908" y="63938"/>
                  </a:lnTo>
                  <a:lnTo>
                    <a:pt x="17041" y="59714"/>
                  </a:lnTo>
                  <a:lnTo>
                    <a:pt x="18505" y="55595"/>
                  </a:lnTo>
                  <a:lnTo>
                    <a:pt x="20283" y="51581"/>
                  </a:lnTo>
                  <a:lnTo>
                    <a:pt x="22360" y="47717"/>
                  </a:lnTo>
                  <a:lnTo>
                    <a:pt x="24720" y="43973"/>
                  </a:lnTo>
                  <a:lnTo>
                    <a:pt x="27348" y="40410"/>
                  </a:lnTo>
                  <a:lnTo>
                    <a:pt x="30228" y="37013"/>
                  </a:lnTo>
                  <a:lnTo>
                    <a:pt x="33343" y="33781"/>
                  </a:lnTo>
                  <a:lnTo>
                    <a:pt x="36679" y="30774"/>
                  </a:lnTo>
                  <a:lnTo>
                    <a:pt x="40236" y="27962"/>
                  </a:lnTo>
                  <a:lnTo>
                    <a:pt x="43996" y="25377"/>
                  </a:lnTo>
                  <a:lnTo>
                    <a:pt x="47930" y="23016"/>
                  </a:lnTo>
                  <a:lnTo>
                    <a:pt x="52053" y="20927"/>
                  </a:lnTo>
                  <a:lnTo>
                    <a:pt x="56286" y="19062"/>
                  </a:lnTo>
                  <a:lnTo>
                    <a:pt x="60692" y="17514"/>
                  </a:lnTo>
                  <a:lnTo>
                    <a:pt x="65224" y="16236"/>
                  </a:lnTo>
                  <a:lnTo>
                    <a:pt x="69850" y="15229"/>
                  </a:lnTo>
                  <a:lnTo>
                    <a:pt x="74586" y="14567"/>
                  </a:lnTo>
                  <a:lnTo>
                    <a:pt x="79402" y="14221"/>
                  </a:lnTo>
                  <a:lnTo>
                    <a:pt x="84280" y="14206"/>
                  </a:lnTo>
                  <a:lnTo>
                    <a:pt x="89205" y="14552"/>
                  </a:lnTo>
                  <a:lnTo>
                    <a:pt x="94193" y="15244"/>
                  </a:lnTo>
                  <a:lnTo>
                    <a:pt x="99181" y="16341"/>
                  </a:lnTo>
                  <a:lnTo>
                    <a:pt x="104201" y="17800"/>
                  </a:lnTo>
                  <a:lnTo>
                    <a:pt x="109205" y="19679"/>
                  </a:lnTo>
                  <a:lnTo>
                    <a:pt x="120000" y="9005"/>
                  </a:lnTo>
                  <a:lnTo>
                    <a:pt x="118835" y="8449"/>
                  </a:lnTo>
                  <a:lnTo>
                    <a:pt x="117671" y="7892"/>
                  </a:lnTo>
                  <a:lnTo>
                    <a:pt x="116506" y="7366"/>
                  </a:lnTo>
                  <a:lnTo>
                    <a:pt x="115342" y="6855"/>
                  </a:lnTo>
                  <a:lnTo>
                    <a:pt x="114162" y="6359"/>
                  </a:lnTo>
                  <a:lnTo>
                    <a:pt x="112981" y="5893"/>
                  </a:lnTo>
                  <a:lnTo>
                    <a:pt x="111817" y="5427"/>
                  </a:lnTo>
                  <a:lnTo>
                    <a:pt x="110621" y="4991"/>
                  </a:lnTo>
                  <a:lnTo>
                    <a:pt x="109441" y="4585"/>
                  </a:lnTo>
                  <a:lnTo>
                    <a:pt x="108261" y="4179"/>
                  </a:lnTo>
                  <a:lnTo>
                    <a:pt x="107065" y="3803"/>
                  </a:lnTo>
                  <a:lnTo>
                    <a:pt x="105885" y="3457"/>
                  </a:lnTo>
                  <a:lnTo>
                    <a:pt x="104704" y="3096"/>
                  </a:lnTo>
                  <a:lnTo>
                    <a:pt x="103509" y="2796"/>
                  </a:lnTo>
                  <a:lnTo>
                    <a:pt x="102328" y="2480"/>
                  </a:lnTo>
                  <a:lnTo>
                    <a:pt x="101148" y="2194"/>
                  </a:lnTo>
                  <a:lnTo>
                    <a:pt x="99937" y="1924"/>
                  </a:lnTo>
                  <a:lnTo>
                    <a:pt x="98756" y="1683"/>
                  </a:lnTo>
                  <a:lnTo>
                    <a:pt x="97560" y="1443"/>
                  </a:lnTo>
                  <a:lnTo>
                    <a:pt x="96365" y="1232"/>
                  </a:lnTo>
                  <a:lnTo>
                    <a:pt x="95184" y="1037"/>
                  </a:lnTo>
                  <a:lnTo>
                    <a:pt x="93988" y="841"/>
                  </a:lnTo>
                  <a:lnTo>
                    <a:pt x="92793" y="676"/>
                  </a:lnTo>
                  <a:lnTo>
                    <a:pt x="91597" y="526"/>
                  </a:lnTo>
                  <a:lnTo>
                    <a:pt x="90416" y="420"/>
                  </a:lnTo>
                  <a:lnTo>
                    <a:pt x="89221" y="300"/>
                  </a:lnTo>
                  <a:lnTo>
                    <a:pt x="88040" y="195"/>
                  </a:lnTo>
                  <a:lnTo>
                    <a:pt x="86860" y="135"/>
                  </a:lnTo>
                  <a:lnTo>
                    <a:pt x="85664" y="60"/>
                  </a:lnTo>
                  <a:lnTo>
                    <a:pt x="84484" y="30"/>
                  </a:lnTo>
                  <a:lnTo>
                    <a:pt x="83304" y="0"/>
                  </a:lnTo>
                  <a:lnTo>
                    <a:pt x="82108" y="0"/>
                  </a:lnTo>
                  <a:lnTo>
                    <a:pt x="78095" y="105"/>
                  </a:lnTo>
                  <a:lnTo>
                    <a:pt x="74114" y="375"/>
                  </a:lnTo>
                  <a:lnTo>
                    <a:pt x="70165" y="841"/>
                  </a:lnTo>
                  <a:lnTo>
                    <a:pt x="66231" y="1518"/>
                  </a:lnTo>
                  <a:lnTo>
                    <a:pt x="62376" y="2345"/>
                  </a:lnTo>
                  <a:lnTo>
                    <a:pt x="58568" y="3337"/>
                  </a:lnTo>
                  <a:lnTo>
                    <a:pt x="54822" y="4510"/>
                  </a:lnTo>
                  <a:lnTo>
                    <a:pt x="51140" y="5863"/>
                  </a:lnTo>
                  <a:lnTo>
                    <a:pt x="47537" y="7366"/>
                  </a:lnTo>
                  <a:lnTo>
                    <a:pt x="44012" y="9035"/>
                  </a:lnTo>
                  <a:lnTo>
                    <a:pt x="40582" y="10854"/>
                  </a:lnTo>
                  <a:lnTo>
                    <a:pt x="37246" y="12823"/>
                  </a:lnTo>
                  <a:lnTo>
                    <a:pt x="34004" y="14928"/>
                  </a:lnTo>
                  <a:lnTo>
                    <a:pt x="30857" y="17213"/>
                  </a:lnTo>
                  <a:lnTo>
                    <a:pt x="27836" y="19619"/>
                  </a:lnTo>
                  <a:lnTo>
                    <a:pt x="24925" y="22159"/>
                  </a:lnTo>
                  <a:lnTo>
                    <a:pt x="22155" y="24820"/>
                  </a:lnTo>
                  <a:lnTo>
                    <a:pt x="19512" y="27617"/>
                  </a:lnTo>
                  <a:lnTo>
                    <a:pt x="17010" y="30548"/>
                  </a:lnTo>
                  <a:lnTo>
                    <a:pt x="14634" y="33585"/>
                  </a:lnTo>
                  <a:lnTo>
                    <a:pt x="12431" y="36757"/>
                  </a:lnTo>
                  <a:lnTo>
                    <a:pt x="10385" y="40020"/>
                  </a:lnTo>
                  <a:lnTo>
                    <a:pt x="8497" y="43417"/>
                  </a:lnTo>
                  <a:lnTo>
                    <a:pt x="6782" y="46920"/>
                  </a:lnTo>
                  <a:lnTo>
                    <a:pt x="5255" y="50498"/>
                  </a:lnTo>
                  <a:lnTo>
                    <a:pt x="3886" y="54181"/>
                  </a:lnTo>
                  <a:lnTo>
                    <a:pt x="2738" y="57985"/>
                  </a:lnTo>
                  <a:lnTo>
                    <a:pt x="1762" y="61849"/>
                  </a:lnTo>
                  <a:lnTo>
                    <a:pt x="1007" y="65818"/>
                  </a:lnTo>
                  <a:lnTo>
                    <a:pt x="440" y="69862"/>
                  </a:lnTo>
                  <a:lnTo>
                    <a:pt x="110" y="73981"/>
                  </a:lnTo>
                  <a:lnTo>
                    <a:pt x="0" y="78175"/>
                  </a:lnTo>
                  <a:close/>
                </a:path>
              </a:pathLst>
            </a:custGeom>
            <a:grpFill/>
            <a:ln w="38100">
              <a:noFill/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sz="135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251900" y="195486"/>
            <a:ext cx="8568572" cy="585582"/>
            <a:chOff x="251900" y="195486"/>
            <a:chExt cx="8568572" cy="585582"/>
          </a:xfrm>
        </p:grpSpPr>
        <p:cxnSp>
          <p:nvCxnSpPr>
            <p:cNvPr id="38" name="直接连接符 37"/>
            <p:cNvCxnSpPr/>
            <p:nvPr/>
          </p:nvCxnSpPr>
          <p:spPr>
            <a:xfrm flipH="1">
              <a:off x="1208857" y="684095"/>
              <a:ext cx="7611615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 38"/>
            <p:cNvSpPr/>
            <p:nvPr/>
          </p:nvSpPr>
          <p:spPr>
            <a:xfrm>
              <a:off x="1331640" y="255120"/>
              <a:ext cx="219483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765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Our</a:t>
              </a:r>
              <a:r>
                <a:rPr lang="zh-CN" altLang="en-US" sz="20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 </a:t>
              </a:r>
              <a:r>
                <a:rPr lang="en-US" altLang="zh-CN" sz="20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Framework</a:t>
              </a:r>
              <a:endParaRPr lang="zh-CN" altLang="en-US" sz="2000" b="1" kern="0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251900" y="195486"/>
              <a:ext cx="887938" cy="585582"/>
              <a:chOff x="562441" y="531294"/>
              <a:chExt cx="2322326" cy="1531540"/>
            </a:xfrm>
          </p:grpSpPr>
          <p:sp>
            <p:nvSpPr>
              <p:cNvPr id="42" name="圆角矩形 41"/>
              <p:cNvSpPr/>
              <p:nvPr/>
            </p:nvSpPr>
            <p:spPr>
              <a:xfrm rot="2700000">
                <a:off x="613474" y="711955"/>
                <a:ext cx="704611" cy="704611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3" name="圆角矩形 42"/>
              <p:cNvSpPr/>
              <p:nvPr/>
            </p:nvSpPr>
            <p:spPr>
              <a:xfrm rot="2700000">
                <a:off x="1043261" y="555179"/>
                <a:ext cx="1041378" cy="1041378"/>
              </a:xfrm>
              <a:prstGeom prst="roundRect">
                <a:avLst>
                  <a:gd name="adj" fmla="val 481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4" name="圆角矩形 43"/>
              <p:cNvSpPr/>
              <p:nvPr/>
            </p:nvSpPr>
            <p:spPr>
              <a:xfrm rot="2700000">
                <a:off x="2386142" y="531294"/>
                <a:ext cx="498625" cy="498625"/>
              </a:xfrm>
              <a:prstGeom prst="roundRect">
                <a:avLst>
                  <a:gd name="adj" fmla="val 481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5" name="圆角矩形 44"/>
              <p:cNvSpPr/>
              <p:nvPr/>
            </p:nvSpPr>
            <p:spPr>
              <a:xfrm rot="2700000">
                <a:off x="2149679" y="1381541"/>
                <a:ext cx="432486" cy="432486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6" name="圆角矩形 45"/>
              <p:cNvSpPr/>
              <p:nvPr/>
            </p:nvSpPr>
            <p:spPr>
              <a:xfrm rot="2700000">
                <a:off x="562441" y="1843807"/>
                <a:ext cx="219027" cy="219027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7" name="文本框 4"/>
              <p:cNvSpPr txBox="1"/>
              <p:nvPr/>
            </p:nvSpPr>
            <p:spPr>
              <a:xfrm>
                <a:off x="944543" y="617339"/>
                <a:ext cx="1229245" cy="965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01</a:t>
                </a:r>
                <a:endParaRPr kumimoji="0" lang="zh-CN" altLang="en-US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0D385271-88C1-4CE2-9B3F-A6C33A705443}"/>
              </a:ext>
            </a:extLst>
          </p:cNvPr>
          <p:cNvSpPr/>
          <p:nvPr/>
        </p:nvSpPr>
        <p:spPr>
          <a:xfrm>
            <a:off x="1801879" y="1086349"/>
            <a:ext cx="1906025" cy="1669524"/>
          </a:xfrm>
          <a:prstGeom prst="rect">
            <a:avLst/>
          </a:prstGeom>
          <a:noFill/>
          <a:ln>
            <a:solidFill>
              <a:srgbClr val="376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020930D-95A6-47A2-9D54-D5267DA5B295}"/>
              </a:ext>
            </a:extLst>
          </p:cNvPr>
          <p:cNvSpPr/>
          <p:nvPr/>
        </p:nvSpPr>
        <p:spPr>
          <a:xfrm>
            <a:off x="3804687" y="1086349"/>
            <a:ext cx="1014778" cy="1669524"/>
          </a:xfrm>
          <a:prstGeom prst="rect">
            <a:avLst/>
          </a:prstGeom>
          <a:noFill/>
          <a:ln>
            <a:solidFill>
              <a:srgbClr val="376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Simulate Rate using Prosper dataset by ML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D1C0108-4C9E-4C8E-BECC-1C58C6D0D1F2}"/>
              </a:ext>
            </a:extLst>
          </p:cNvPr>
          <p:cNvSpPr/>
          <p:nvPr/>
        </p:nvSpPr>
        <p:spPr>
          <a:xfrm>
            <a:off x="1801879" y="2810991"/>
            <a:ext cx="3017585" cy="1560959"/>
          </a:xfrm>
          <a:prstGeom prst="rect">
            <a:avLst/>
          </a:prstGeom>
          <a:noFill/>
          <a:ln>
            <a:solidFill>
              <a:srgbClr val="376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A ML product selection tool powered by a metrics that maximizes investor utility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CBA0326-BB41-4157-A9E6-DD3823F4F283}"/>
              </a:ext>
            </a:extLst>
          </p:cNvPr>
          <p:cNvSpPr txBox="1"/>
          <p:nvPr/>
        </p:nvSpPr>
        <p:spPr>
          <a:xfrm>
            <a:off x="2585611" y="771550"/>
            <a:ext cx="556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</a:rPr>
              <a:t>Bank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5DFDBD3-CDC0-48AB-80E8-0BDC14A24AB0}"/>
              </a:ext>
            </a:extLst>
          </p:cNvPr>
          <p:cNvSpPr txBox="1"/>
          <p:nvPr/>
        </p:nvSpPr>
        <p:spPr>
          <a:xfrm>
            <a:off x="4081083" y="788730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P2P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0CAA2FA-971C-4CDD-9FD6-2F01973CDC31}"/>
              </a:ext>
            </a:extLst>
          </p:cNvPr>
          <p:cNvSpPr txBox="1"/>
          <p:nvPr/>
        </p:nvSpPr>
        <p:spPr>
          <a:xfrm>
            <a:off x="827584" y="1843990"/>
            <a:ext cx="889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</a:rPr>
              <a:t>Borrower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6E73344-330B-4193-A958-96C0FB764B24}"/>
              </a:ext>
            </a:extLst>
          </p:cNvPr>
          <p:cNvSpPr txBox="1"/>
          <p:nvPr/>
        </p:nvSpPr>
        <p:spPr>
          <a:xfrm>
            <a:off x="923764" y="3387591"/>
            <a:ext cx="790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</a:rPr>
              <a:t>Investor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032709C-708D-43EF-9A27-0A45DE5A8DE3}"/>
              </a:ext>
            </a:extLst>
          </p:cNvPr>
          <p:cNvSpPr/>
          <p:nvPr/>
        </p:nvSpPr>
        <p:spPr>
          <a:xfrm>
            <a:off x="1889803" y="1169013"/>
            <a:ext cx="1696915" cy="637416"/>
          </a:xfrm>
          <a:prstGeom prst="rect">
            <a:avLst/>
          </a:prstGeom>
          <a:noFill/>
          <a:ln>
            <a:solidFill>
              <a:srgbClr val="376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Simulate default prob P using ML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BBAB6DB-511E-4638-9171-81F414E840BA}"/>
              </a:ext>
            </a:extLst>
          </p:cNvPr>
          <p:cNvSpPr txBox="1"/>
          <p:nvPr/>
        </p:nvSpPr>
        <p:spPr>
          <a:xfrm>
            <a:off x="2051720" y="1833667"/>
            <a:ext cx="16587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Use P and risk-neutral pricing, generate the estimated Rate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1403AA8-4465-4196-9436-9BC8C08431D7}"/>
              </a:ext>
            </a:extLst>
          </p:cNvPr>
          <p:cNvSpPr/>
          <p:nvPr/>
        </p:nvSpPr>
        <p:spPr>
          <a:xfrm>
            <a:off x="1801879" y="4443958"/>
            <a:ext cx="3017585" cy="400446"/>
          </a:xfrm>
          <a:prstGeom prst="rect">
            <a:avLst/>
          </a:prstGeom>
          <a:noFill/>
          <a:ln>
            <a:solidFill>
              <a:srgbClr val="376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Additional research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D45E3AB-65F7-4DE5-921D-3220E486003B}"/>
              </a:ext>
            </a:extLst>
          </p:cNvPr>
          <p:cNvSpPr txBox="1"/>
          <p:nvPr/>
        </p:nvSpPr>
        <p:spPr>
          <a:xfrm>
            <a:off x="923764" y="4456253"/>
            <a:ext cx="689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</a:rPr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53784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E048948F-6357-4429-B216-5813B6710E25}"/>
              </a:ext>
            </a:extLst>
          </p:cNvPr>
          <p:cNvGrpSpPr/>
          <p:nvPr/>
        </p:nvGrpSpPr>
        <p:grpSpPr>
          <a:xfrm>
            <a:off x="251520" y="2643758"/>
            <a:ext cx="699096" cy="819224"/>
            <a:chOff x="3060478" y="2286376"/>
            <a:chExt cx="1756254" cy="2233118"/>
          </a:xfrm>
          <a:solidFill>
            <a:srgbClr val="376092"/>
          </a:solidFill>
          <a:effectLst>
            <a:outerShdw blurRad="2540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" name="ExtraShape">
              <a:extLst>
                <a:ext uri="{FF2B5EF4-FFF2-40B4-BE49-F238E27FC236}">
                  <a16:creationId xmlns:a16="http://schemas.microsoft.com/office/drawing/2014/main" id="{3B7880F1-DC3B-4D49-8887-E897B09BE95B}"/>
                </a:ext>
              </a:extLst>
            </p:cNvPr>
            <p:cNvSpPr/>
            <p:nvPr/>
          </p:nvSpPr>
          <p:spPr>
            <a:xfrm flipH="1">
              <a:off x="3695215" y="4036227"/>
              <a:ext cx="760395" cy="4832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3692" y="43693"/>
                  </a:moveTo>
                  <a:lnTo>
                    <a:pt x="22701" y="43787"/>
                  </a:lnTo>
                  <a:lnTo>
                    <a:pt x="21774" y="44038"/>
                  </a:lnTo>
                  <a:lnTo>
                    <a:pt x="20930" y="44509"/>
                  </a:lnTo>
                  <a:lnTo>
                    <a:pt x="20129" y="45043"/>
                  </a:lnTo>
                  <a:lnTo>
                    <a:pt x="19371" y="45796"/>
                  </a:lnTo>
                  <a:lnTo>
                    <a:pt x="18717" y="46643"/>
                  </a:lnTo>
                  <a:lnTo>
                    <a:pt x="18106" y="47617"/>
                  </a:lnTo>
                  <a:lnTo>
                    <a:pt x="17537" y="48684"/>
                  </a:lnTo>
                  <a:lnTo>
                    <a:pt x="17052" y="49877"/>
                  </a:lnTo>
                  <a:lnTo>
                    <a:pt x="16673" y="51132"/>
                  </a:lnTo>
                  <a:lnTo>
                    <a:pt x="16314" y="52450"/>
                  </a:lnTo>
                  <a:lnTo>
                    <a:pt x="15998" y="53832"/>
                  </a:lnTo>
                  <a:lnTo>
                    <a:pt x="15787" y="55244"/>
                  </a:lnTo>
                  <a:lnTo>
                    <a:pt x="15619" y="56688"/>
                  </a:lnTo>
                  <a:lnTo>
                    <a:pt x="15534" y="58195"/>
                  </a:lnTo>
                  <a:lnTo>
                    <a:pt x="15492" y="59670"/>
                  </a:lnTo>
                  <a:lnTo>
                    <a:pt x="15534" y="61177"/>
                  </a:lnTo>
                  <a:lnTo>
                    <a:pt x="15619" y="62652"/>
                  </a:lnTo>
                  <a:lnTo>
                    <a:pt x="15787" y="64127"/>
                  </a:lnTo>
                  <a:lnTo>
                    <a:pt x="15998" y="65540"/>
                  </a:lnTo>
                  <a:lnTo>
                    <a:pt x="16314" y="66921"/>
                  </a:lnTo>
                  <a:lnTo>
                    <a:pt x="16673" y="68239"/>
                  </a:lnTo>
                  <a:lnTo>
                    <a:pt x="17052" y="69495"/>
                  </a:lnTo>
                  <a:lnTo>
                    <a:pt x="17537" y="70656"/>
                  </a:lnTo>
                  <a:lnTo>
                    <a:pt x="18106" y="71723"/>
                  </a:lnTo>
                  <a:lnTo>
                    <a:pt x="18717" y="72696"/>
                  </a:lnTo>
                  <a:lnTo>
                    <a:pt x="19371" y="73544"/>
                  </a:lnTo>
                  <a:lnTo>
                    <a:pt x="20129" y="74266"/>
                  </a:lnTo>
                  <a:lnTo>
                    <a:pt x="20930" y="74862"/>
                  </a:lnTo>
                  <a:lnTo>
                    <a:pt x="21774" y="75302"/>
                  </a:lnTo>
                  <a:lnTo>
                    <a:pt x="22701" y="75553"/>
                  </a:lnTo>
                  <a:lnTo>
                    <a:pt x="23692" y="75647"/>
                  </a:lnTo>
                  <a:lnTo>
                    <a:pt x="96265" y="75647"/>
                  </a:lnTo>
                  <a:lnTo>
                    <a:pt x="97256" y="75553"/>
                  </a:lnTo>
                  <a:lnTo>
                    <a:pt x="98183" y="75302"/>
                  </a:lnTo>
                  <a:lnTo>
                    <a:pt x="99047" y="74862"/>
                  </a:lnTo>
                  <a:lnTo>
                    <a:pt x="99848" y="74266"/>
                  </a:lnTo>
                  <a:lnTo>
                    <a:pt x="100586" y="73544"/>
                  </a:lnTo>
                  <a:lnTo>
                    <a:pt x="101261" y="72696"/>
                  </a:lnTo>
                  <a:lnTo>
                    <a:pt x="101893" y="71723"/>
                  </a:lnTo>
                  <a:lnTo>
                    <a:pt x="102420" y="70656"/>
                  </a:lnTo>
                  <a:lnTo>
                    <a:pt x="102905" y="69495"/>
                  </a:lnTo>
                  <a:lnTo>
                    <a:pt x="103326" y="68239"/>
                  </a:lnTo>
                  <a:lnTo>
                    <a:pt x="103664" y="66921"/>
                  </a:lnTo>
                  <a:lnTo>
                    <a:pt x="103959" y="65540"/>
                  </a:lnTo>
                  <a:lnTo>
                    <a:pt x="104191" y="64127"/>
                  </a:lnTo>
                  <a:lnTo>
                    <a:pt x="104359" y="62652"/>
                  </a:lnTo>
                  <a:lnTo>
                    <a:pt x="104444" y="61177"/>
                  </a:lnTo>
                  <a:lnTo>
                    <a:pt x="104465" y="59670"/>
                  </a:lnTo>
                  <a:lnTo>
                    <a:pt x="104444" y="58195"/>
                  </a:lnTo>
                  <a:lnTo>
                    <a:pt x="104359" y="56688"/>
                  </a:lnTo>
                  <a:lnTo>
                    <a:pt x="104191" y="55244"/>
                  </a:lnTo>
                  <a:lnTo>
                    <a:pt x="103959" y="53832"/>
                  </a:lnTo>
                  <a:lnTo>
                    <a:pt x="103664" y="52450"/>
                  </a:lnTo>
                  <a:lnTo>
                    <a:pt x="103326" y="51132"/>
                  </a:lnTo>
                  <a:lnTo>
                    <a:pt x="102905" y="49877"/>
                  </a:lnTo>
                  <a:lnTo>
                    <a:pt x="102420" y="48684"/>
                  </a:lnTo>
                  <a:lnTo>
                    <a:pt x="101872" y="47617"/>
                  </a:lnTo>
                  <a:lnTo>
                    <a:pt x="101261" y="46643"/>
                  </a:lnTo>
                  <a:lnTo>
                    <a:pt x="100586" y="45796"/>
                  </a:lnTo>
                  <a:lnTo>
                    <a:pt x="99848" y="45043"/>
                  </a:lnTo>
                  <a:lnTo>
                    <a:pt x="99047" y="44509"/>
                  </a:lnTo>
                  <a:lnTo>
                    <a:pt x="98183" y="44038"/>
                  </a:lnTo>
                  <a:lnTo>
                    <a:pt x="97256" y="43787"/>
                  </a:lnTo>
                  <a:lnTo>
                    <a:pt x="96265" y="43693"/>
                  </a:lnTo>
                  <a:lnTo>
                    <a:pt x="23692" y="43693"/>
                  </a:lnTo>
                  <a:close/>
                  <a:moveTo>
                    <a:pt x="10223" y="0"/>
                  </a:moveTo>
                  <a:lnTo>
                    <a:pt x="8979" y="94"/>
                  </a:lnTo>
                  <a:lnTo>
                    <a:pt x="7841" y="376"/>
                  </a:lnTo>
                  <a:lnTo>
                    <a:pt x="6766" y="816"/>
                  </a:lnTo>
                  <a:lnTo>
                    <a:pt x="5754" y="1381"/>
                  </a:lnTo>
                  <a:lnTo>
                    <a:pt x="4826" y="2103"/>
                  </a:lnTo>
                  <a:lnTo>
                    <a:pt x="3983" y="2950"/>
                  </a:lnTo>
                  <a:lnTo>
                    <a:pt x="3225" y="3923"/>
                  </a:lnTo>
                  <a:lnTo>
                    <a:pt x="2550" y="4990"/>
                  </a:lnTo>
                  <a:lnTo>
                    <a:pt x="1960" y="6152"/>
                  </a:lnTo>
                  <a:lnTo>
                    <a:pt x="1433" y="7439"/>
                  </a:lnTo>
                  <a:lnTo>
                    <a:pt x="990" y="8757"/>
                  </a:lnTo>
                  <a:lnTo>
                    <a:pt x="632" y="10107"/>
                  </a:lnTo>
                  <a:lnTo>
                    <a:pt x="337" y="11551"/>
                  </a:lnTo>
                  <a:lnTo>
                    <a:pt x="147" y="12995"/>
                  </a:lnTo>
                  <a:lnTo>
                    <a:pt x="42" y="14501"/>
                  </a:lnTo>
                  <a:lnTo>
                    <a:pt x="0" y="15976"/>
                  </a:lnTo>
                  <a:lnTo>
                    <a:pt x="42" y="17483"/>
                  </a:lnTo>
                  <a:lnTo>
                    <a:pt x="147" y="18958"/>
                  </a:lnTo>
                  <a:lnTo>
                    <a:pt x="337" y="20434"/>
                  </a:lnTo>
                  <a:lnTo>
                    <a:pt x="632" y="21846"/>
                  </a:lnTo>
                  <a:lnTo>
                    <a:pt x="990" y="23227"/>
                  </a:lnTo>
                  <a:lnTo>
                    <a:pt x="1433" y="24546"/>
                  </a:lnTo>
                  <a:lnTo>
                    <a:pt x="1960" y="25801"/>
                  </a:lnTo>
                  <a:lnTo>
                    <a:pt x="2550" y="26963"/>
                  </a:lnTo>
                  <a:lnTo>
                    <a:pt x="3225" y="28030"/>
                  </a:lnTo>
                  <a:lnTo>
                    <a:pt x="3983" y="29003"/>
                  </a:lnTo>
                  <a:lnTo>
                    <a:pt x="4826" y="29850"/>
                  </a:lnTo>
                  <a:lnTo>
                    <a:pt x="5754" y="30572"/>
                  </a:lnTo>
                  <a:lnTo>
                    <a:pt x="6766" y="31169"/>
                  </a:lnTo>
                  <a:lnTo>
                    <a:pt x="7841" y="31577"/>
                  </a:lnTo>
                  <a:lnTo>
                    <a:pt x="8979" y="31859"/>
                  </a:lnTo>
                  <a:lnTo>
                    <a:pt x="10223" y="31953"/>
                  </a:lnTo>
                  <a:lnTo>
                    <a:pt x="109734" y="31953"/>
                  </a:lnTo>
                  <a:lnTo>
                    <a:pt x="110978" y="31859"/>
                  </a:lnTo>
                  <a:lnTo>
                    <a:pt x="112137" y="31577"/>
                  </a:lnTo>
                  <a:lnTo>
                    <a:pt x="113233" y="31169"/>
                  </a:lnTo>
                  <a:lnTo>
                    <a:pt x="114224" y="30572"/>
                  </a:lnTo>
                  <a:lnTo>
                    <a:pt x="115151" y="29850"/>
                  </a:lnTo>
                  <a:lnTo>
                    <a:pt x="115974" y="29003"/>
                  </a:lnTo>
                  <a:lnTo>
                    <a:pt x="116753" y="28030"/>
                  </a:lnTo>
                  <a:lnTo>
                    <a:pt x="117407" y="26963"/>
                  </a:lnTo>
                  <a:lnTo>
                    <a:pt x="118039" y="25801"/>
                  </a:lnTo>
                  <a:lnTo>
                    <a:pt x="118545" y="24546"/>
                  </a:lnTo>
                  <a:lnTo>
                    <a:pt x="118988" y="23227"/>
                  </a:lnTo>
                  <a:lnTo>
                    <a:pt x="119346" y="21846"/>
                  </a:lnTo>
                  <a:lnTo>
                    <a:pt x="119620" y="20434"/>
                  </a:lnTo>
                  <a:lnTo>
                    <a:pt x="119810" y="18958"/>
                  </a:lnTo>
                  <a:lnTo>
                    <a:pt x="119957" y="17483"/>
                  </a:lnTo>
                  <a:lnTo>
                    <a:pt x="120000" y="15976"/>
                  </a:lnTo>
                  <a:lnTo>
                    <a:pt x="119957" y="14501"/>
                  </a:lnTo>
                  <a:lnTo>
                    <a:pt x="119810" y="12995"/>
                  </a:lnTo>
                  <a:lnTo>
                    <a:pt x="119620" y="11551"/>
                  </a:lnTo>
                  <a:lnTo>
                    <a:pt x="119346" y="10107"/>
                  </a:lnTo>
                  <a:lnTo>
                    <a:pt x="118988" y="8757"/>
                  </a:lnTo>
                  <a:lnTo>
                    <a:pt x="118545" y="7439"/>
                  </a:lnTo>
                  <a:lnTo>
                    <a:pt x="118039" y="6152"/>
                  </a:lnTo>
                  <a:lnTo>
                    <a:pt x="117428" y="4990"/>
                  </a:lnTo>
                  <a:lnTo>
                    <a:pt x="116753" y="3923"/>
                  </a:lnTo>
                  <a:lnTo>
                    <a:pt x="115974" y="2950"/>
                  </a:lnTo>
                  <a:lnTo>
                    <a:pt x="115151" y="2103"/>
                  </a:lnTo>
                  <a:lnTo>
                    <a:pt x="114224" y="1381"/>
                  </a:lnTo>
                  <a:lnTo>
                    <a:pt x="113233" y="816"/>
                  </a:lnTo>
                  <a:lnTo>
                    <a:pt x="112137" y="376"/>
                  </a:lnTo>
                  <a:lnTo>
                    <a:pt x="110978" y="94"/>
                  </a:lnTo>
                  <a:lnTo>
                    <a:pt x="109734" y="0"/>
                  </a:lnTo>
                  <a:lnTo>
                    <a:pt x="10223" y="0"/>
                  </a:lnTo>
                  <a:close/>
                  <a:moveTo>
                    <a:pt x="27992" y="87010"/>
                  </a:moveTo>
                  <a:lnTo>
                    <a:pt x="29594" y="90054"/>
                  </a:lnTo>
                  <a:lnTo>
                    <a:pt x="31217" y="93068"/>
                  </a:lnTo>
                  <a:lnTo>
                    <a:pt x="32039" y="94606"/>
                  </a:lnTo>
                  <a:lnTo>
                    <a:pt x="32882" y="96081"/>
                  </a:lnTo>
                  <a:lnTo>
                    <a:pt x="33704" y="97588"/>
                  </a:lnTo>
                  <a:lnTo>
                    <a:pt x="34568" y="99032"/>
                  </a:lnTo>
                  <a:lnTo>
                    <a:pt x="35432" y="100444"/>
                  </a:lnTo>
                  <a:lnTo>
                    <a:pt x="36318" y="101888"/>
                  </a:lnTo>
                  <a:lnTo>
                    <a:pt x="37203" y="103238"/>
                  </a:lnTo>
                  <a:lnTo>
                    <a:pt x="38109" y="104588"/>
                  </a:lnTo>
                  <a:lnTo>
                    <a:pt x="39037" y="105906"/>
                  </a:lnTo>
                  <a:lnTo>
                    <a:pt x="39964" y="107193"/>
                  </a:lnTo>
                  <a:lnTo>
                    <a:pt x="40913" y="108417"/>
                  </a:lnTo>
                  <a:lnTo>
                    <a:pt x="41861" y="109610"/>
                  </a:lnTo>
                  <a:lnTo>
                    <a:pt x="42852" y="110740"/>
                  </a:lnTo>
                  <a:lnTo>
                    <a:pt x="43843" y="111838"/>
                  </a:lnTo>
                  <a:lnTo>
                    <a:pt x="44855" y="112874"/>
                  </a:lnTo>
                  <a:lnTo>
                    <a:pt x="45887" y="113847"/>
                  </a:lnTo>
                  <a:lnTo>
                    <a:pt x="46941" y="114758"/>
                  </a:lnTo>
                  <a:lnTo>
                    <a:pt x="48037" y="115636"/>
                  </a:lnTo>
                  <a:lnTo>
                    <a:pt x="49112" y="116390"/>
                  </a:lnTo>
                  <a:lnTo>
                    <a:pt x="50230" y="117112"/>
                  </a:lnTo>
                  <a:lnTo>
                    <a:pt x="51389" y="117771"/>
                  </a:lnTo>
                  <a:lnTo>
                    <a:pt x="52548" y="118336"/>
                  </a:lnTo>
                  <a:lnTo>
                    <a:pt x="53750" y="118869"/>
                  </a:lnTo>
                  <a:lnTo>
                    <a:pt x="54951" y="119246"/>
                  </a:lnTo>
                  <a:lnTo>
                    <a:pt x="56195" y="119591"/>
                  </a:lnTo>
                  <a:lnTo>
                    <a:pt x="57460" y="119780"/>
                  </a:lnTo>
                  <a:lnTo>
                    <a:pt x="58745" y="119968"/>
                  </a:lnTo>
                  <a:lnTo>
                    <a:pt x="60073" y="120000"/>
                  </a:lnTo>
                  <a:lnTo>
                    <a:pt x="61359" y="119968"/>
                  </a:lnTo>
                  <a:lnTo>
                    <a:pt x="62603" y="119811"/>
                  </a:lnTo>
                  <a:lnTo>
                    <a:pt x="63846" y="119623"/>
                  </a:lnTo>
                  <a:lnTo>
                    <a:pt x="65048" y="119309"/>
                  </a:lnTo>
                  <a:lnTo>
                    <a:pt x="66249" y="118932"/>
                  </a:lnTo>
                  <a:lnTo>
                    <a:pt x="67409" y="118461"/>
                  </a:lnTo>
                  <a:lnTo>
                    <a:pt x="68568" y="117959"/>
                  </a:lnTo>
                  <a:lnTo>
                    <a:pt x="69685" y="117331"/>
                  </a:lnTo>
                  <a:lnTo>
                    <a:pt x="70781" y="116672"/>
                  </a:lnTo>
                  <a:lnTo>
                    <a:pt x="71898" y="115919"/>
                  </a:lnTo>
                  <a:lnTo>
                    <a:pt x="72952" y="115103"/>
                  </a:lnTo>
                  <a:lnTo>
                    <a:pt x="74006" y="114255"/>
                  </a:lnTo>
                  <a:lnTo>
                    <a:pt x="75018" y="113314"/>
                  </a:lnTo>
                  <a:lnTo>
                    <a:pt x="76030" y="112309"/>
                  </a:lnTo>
                  <a:lnTo>
                    <a:pt x="77020" y="111273"/>
                  </a:lnTo>
                  <a:lnTo>
                    <a:pt x="78011" y="110175"/>
                  </a:lnTo>
                  <a:lnTo>
                    <a:pt x="78981" y="108982"/>
                  </a:lnTo>
                  <a:lnTo>
                    <a:pt x="79887" y="107789"/>
                  </a:lnTo>
                  <a:lnTo>
                    <a:pt x="80815" y="106534"/>
                  </a:lnTo>
                  <a:lnTo>
                    <a:pt x="81721" y="105247"/>
                  </a:lnTo>
                  <a:lnTo>
                    <a:pt x="82606" y="103897"/>
                  </a:lnTo>
                  <a:lnTo>
                    <a:pt x="83492" y="102516"/>
                  </a:lnTo>
                  <a:lnTo>
                    <a:pt x="84356" y="101072"/>
                  </a:lnTo>
                  <a:lnTo>
                    <a:pt x="85199" y="99628"/>
                  </a:lnTo>
                  <a:lnTo>
                    <a:pt x="86000" y="98184"/>
                  </a:lnTo>
                  <a:lnTo>
                    <a:pt x="86822" y="96646"/>
                  </a:lnTo>
                  <a:lnTo>
                    <a:pt x="87623" y="95077"/>
                  </a:lnTo>
                  <a:lnTo>
                    <a:pt x="88382" y="93539"/>
                  </a:lnTo>
                  <a:lnTo>
                    <a:pt x="89162" y="91938"/>
                  </a:lnTo>
                  <a:lnTo>
                    <a:pt x="89920" y="90306"/>
                  </a:lnTo>
                  <a:lnTo>
                    <a:pt x="90637" y="88673"/>
                  </a:lnTo>
                  <a:lnTo>
                    <a:pt x="91375" y="87010"/>
                  </a:lnTo>
                  <a:lnTo>
                    <a:pt x="27992" y="87010"/>
                  </a:lnTo>
                  <a:close/>
                </a:path>
              </a:pathLst>
            </a:custGeom>
            <a:grpFill/>
            <a:ln w="38100">
              <a:noFill/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sz="135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" name="ExtraShape">
              <a:extLst>
                <a:ext uri="{FF2B5EF4-FFF2-40B4-BE49-F238E27FC236}">
                  <a16:creationId xmlns:a16="http://schemas.microsoft.com/office/drawing/2014/main" id="{6DEDFBFA-DC5E-4EAC-8CFF-608E820E8BA9}"/>
                </a:ext>
              </a:extLst>
            </p:cNvPr>
            <p:cNvSpPr/>
            <p:nvPr/>
          </p:nvSpPr>
          <p:spPr>
            <a:xfrm flipH="1">
              <a:off x="3060478" y="2286376"/>
              <a:ext cx="1419031" cy="170471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5873" y="6879"/>
                  </a:moveTo>
                  <a:lnTo>
                    <a:pt x="99915" y="10234"/>
                  </a:lnTo>
                  <a:lnTo>
                    <a:pt x="0" y="93310"/>
                  </a:lnTo>
                  <a:lnTo>
                    <a:pt x="0" y="119822"/>
                  </a:lnTo>
                  <a:lnTo>
                    <a:pt x="293" y="119857"/>
                  </a:lnTo>
                  <a:lnTo>
                    <a:pt x="541" y="119884"/>
                  </a:lnTo>
                  <a:lnTo>
                    <a:pt x="779" y="119911"/>
                  </a:lnTo>
                  <a:lnTo>
                    <a:pt x="1027" y="119928"/>
                  </a:lnTo>
                  <a:lnTo>
                    <a:pt x="1320" y="119955"/>
                  </a:lnTo>
                  <a:lnTo>
                    <a:pt x="1716" y="119964"/>
                  </a:lnTo>
                  <a:lnTo>
                    <a:pt x="2224" y="119973"/>
                  </a:lnTo>
                  <a:lnTo>
                    <a:pt x="2890" y="119982"/>
                  </a:lnTo>
                  <a:lnTo>
                    <a:pt x="3748" y="119991"/>
                  </a:lnTo>
                  <a:lnTo>
                    <a:pt x="4832" y="120000"/>
                  </a:lnTo>
                  <a:lnTo>
                    <a:pt x="6175" y="120000"/>
                  </a:lnTo>
                  <a:lnTo>
                    <a:pt x="7823" y="120000"/>
                  </a:lnTo>
                  <a:lnTo>
                    <a:pt x="9799" y="120000"/>
                  </a:lnTo>
                  <a:lnTo>
                    <a:pt x="12136" y="120000"/>
                  </a:lnTo>
                  <a:lnTo>
                    <a:pt x="14857" y="120000"/>
                  </a:lnTo>
                  <a:lnTo>
                    <a:pt x="18041" y="120000"/>
                  </a:lnTo>
                  <a:lnTo>
                    <a:pt x="18650" y="119982"/>
                  </a:lnTo>
                  <a:lnTo>
                    <a:pt x="19237" y="119902"/>
                  </a:lnTo>
                  <a:lnTo>
                    <a:pt x="19779" y="119795"/>
                  </a:lnTo>
                  <a:lnTo>
                    <a:pt x="20276" y="119635"/>
                  </a:lnTo>
                  <a:lnTo>
                    <a:pt x="20728" y="119448"/>
                  </a:lnTo>
                  <a:lnTo>
                    <a:pt x="21157" y="119225"/>
                  </a:lnTo>
                  <a:lnTo>
                    <a:pt x="21541" y="118967"/>
                  </a:lnTo>
                  <a:lnTo>
                    <a:pt x="21879" y="118682"/>
                  </a:lnTo>
                  <a:lnTo>
                    <a:pt x="22173" y="118380"/>
                  </a:lnTo>
                  <a:lnTo>
                    <a:pt x="22432" y="118051"/>
                  </a:lnTo>
                  <a:lnTo>
                    <a:pt x="22658" y="117703"/>
                  </a:lnTo>
                  <a:lnTo>
                    <a:pt x="22839" y="117339"/>
                  </a:lnTo>
                  <a:lnTo>
                    <a:pt x="22974" y="116965"/>
                  </a:lnTo>
                  <a:lnTo>
                    <a:pt x="23087" y="116573"/>
                  </a:lnTo>
                  <a:lnTo>
                    <a:pt x="23144" y="116191"/>
                  </a:lnTo>
                  <a:lnTo>
                    <a:pt x="23166" y="115790"/>
                  </a:lnTo>
                  <a:lnTo>
                    <a:pt x="23144" y="115390"/>
                  </a:lnTo>
                  <a:lnTo>
                    <a:pt x="23087" y="115007"/>
                  </a:lnTo>
                  <a:lnTo>
                    <a:pt x="22986" y="114615"/>
                  </a:lnTo>
                  <a:lnTo>
                    <a:pt x="22850" y="114242"/>
                  </a:lnTo>
                  <a:lnTo>
                    <a:pt x="22670" y="113877"/>
                  </a:lnTo>
                  <a:lnTo>
                    <a:pt x="22444" y="113539"/>
                  </a:lnTo>
                  <a:lnTo>
                    <a:pt x="22184" y="113200"/>
                  </a:lnTo>
                  <a:lnTo>
                    <a:pt x="21891" y="112898"/>
                  </a:lnTo>
                  <a:lnTo>
                    <a:pt x="21552" y="112613"/>
                  </a:lnTo>
                  <a:lnTo>
                    <a:pt x="21168" y="112355"/>
                  </a:lnTo>
                  <a:lnTo>
                    <a:pt x="20750" y="112132"/>
                  </a:lnTo>
                  <a:lnTo>
                    <a:pt x="20287" y="111946"/>
                  </a:lnTo>
                  <a:lnTo>
                    <a:pt x="19791" y="111785"/>
                  </a:lnTo>
                  <a:lnTo>
                    <a:pt x="19249" y="111679"/>
                  </a:lnTo>
                  <a:lnTo>
                    <a:pt x="18650" y="111598"/>
                  </a:lnTo>
                  <a:lnTo>
                    <a:pt x="18041" y="111581"/>
                  </a:lnTo>
                  <a:lnTo>
                    <a:pt x="10251" y="111581"/>
                  </a:lnTo>
                  <a:lnTo>
                    <a:pt x="10251" y="96843"/>
                  </a:lnTo>
                  <a:lnTo>
                    <a:pt x="79367" y="39388"/>
                  </a:lnTo>
                  <a:lnTo>
                    <a:pt x="79819" y="40572"/>
                  </a:lnTo>
                  <a:lnTo>
                    <a:pt x="80225" y="41747"/>
                  </a:lnTo>
                  <a:lnTo>
                    <a:pt x="80587" y="42930"/>
                  </a:lnTo>
                  <a:lnTo>
                    <a:pt x="80903" y="44114"/>
                  </a:lnTo>
                  <a:lnTo>
                    <a:pt x="81151" y="45307"/>
                  </a:lnTo>
                  <a:lnTo>
                    <a:pt x="81332" y="46517"/>
                  </a:lnTo>
                  <a:lnTo>
                    <a:pt x="81467" y="47727"/>
                  </a:lnTo>
                  <a:lnTo>
                    <a:pt x="81524" y="48973"/>
                  </a:lnTo>
                  <a:lnTo>
                    <a:pt x="81535" y="50228"/>
                  </a:lnTo>
                  <a:lnTo>
                    <a:pt x="81467" y="51509"/>
                  </a:lnTo>
                  <a:lnTo>
                    <a:pt x="81320" y="52835"/>
                  </a:lnTo>
                  <a:lnTo>
                    <a:pt x="81106" y="54188"/>
                  </a:lnTo>
                  <a:lnTo>
                    <a:pt x="80824" y="55568"/>
                  </a:lnTo>
                  <a:lnTo>
                    <a:pt x="80462" y="57000"/>
                  </a:lnTo>
                  <a:lnTo>
                    <a:pt x="80011" y="58469"/>
                  </a:lnTo>
                  <a:lnTo>
                    <a:pt x="79491" y="59991"/>
                  </a:lnTo>
                  <a:lnTo>
                    <a:pt x="78882" y="61566"/>
                  </a:lnTo>
                  <a:lnTo>
                    <a:pt x="78182" y="63185"/>
                  </a:lnTo>
                  <a:lnTo>
                    <a:pt x="77392" y="64876"/>
                  </a:lnTo>
                  <a:lnTo>
                    <a:pt x="76500" y="66621"/>
                  </a:lnTo>
                  <a:lnTo>
                    <a:pt x="75540" y="68427"/>
                  </a:lnTo>
                  <a:lnTo>
                    <a:pt x="74456" y="70305"/>
                  </a:lnTo>
                  <a:lnTo>
                    <a:pt x="73293" y="72263"/>
                  </a:lnTo>
                  <a:lnTo>
                    <a:pt x="72018" y="74292"/>
                  </a:lnTo>
                  <a:lnTo>
                    <a:pt x="70629" y="76392"/>
                  </a:lnTo>
                  <a:lnTo>
                    <a:pt x="69139" y="78599"/>
                  </a:lnTo>
                  <a:lnTo>
                    <a:pt x="67547" y="80878"/>
                  </a:lnTo>
                  <a:lnTo>
                    <a:pt x="65853" y="83245"/>
                  </a:lnTo>
                  <a:lnTo>
                    <a:pt x="64024" y="85710"/>
                  </a:lnTo>
                  <a:lnTo>
                    <a:pt x="62094" y="88264"/>
                  </a:lnTo>
                  <a:lnTo>
                    <a:pt x="60050" y="90925"/>
                  </a:lnTo>
                  <a:lnTo>
                    <a:pt x="57871" y="93693"/>
                  </a:lnTo>
                  <a:lnTo>
                    <a:pt x="57871" y="111581"/>
                  </a:lnTo>
                  <a:lnTo>
                    <a:pt x="51109" y="111581"/>
                  </a:lnTo>
                  <a:lnTo>
                    <a:pt x="50476" y="111598"/>
                  </a:lnTo>
                  <a:lnTo>
                    <a:pt x="49901" y="111679"/>
                  </a:lnTo>
                  <a:lnTo>
                    <a:pt x="49359" y="111785"/>
                  </a:lnTo>
                  <a:lnTo>
                    <a:pt x="48862" y="111946"/>
                  </a:lnTo>
                  <a:lnTo>
                    <a:pt x="48399" y="112132"/>
                  </a:lnTo>
                  <a:lnTo>
                    <a:pt x="47970" y="112355"/>
                  </a:lnTo>
                  <a:lnTo>
                    <a:pt x="47598" y="112613"/>
                  </a:lnTo>
                  <a:lnTo>
                    <a:pt x="47259" y="112898"/>
                  </a:lnTo>
                  <a:lnTo>
                    <a:pt x="46954" y="113200"/>
                  </a:lnTo>
                  <a:lnTo>
                    <a:pt x="46694" y="113539"/>
                  </a:lnTo>
                  <a:lnTo>
                    <a:pt x="46469" y="113877"/>
                  </a:lnTo>
                  <a:lnTo>
                    <a:pt x="46299" y="114242"/>
                  </a:lnTo>
                  <a:lnTo>
                    <a:pt x="46152" y="114615"/>
                  </a:lnTo>
                  <a:lnTo>
                    <a:pt x="46051" y="115007"/>
                  </a:lnTo>
                  <a:lnTo>
                    <a:pt x="45994" y="115390"/>
                  </a:lnTo>
                  <a:lnTo>
                    <a:pt x="45983" y="115790"/>
                  </a:lnTo>
                  <a:lnTo>
                    <a:pt x="45994" y="116191"/>
                  </a:lnTo>
                  <a:lnTo>
                    <a:pt x="46051" y="116573"/>
                  </a:lnTo>
                  <a:lnTo>
                    <a:pt x="46152" y="116965"/>
                  </a:lnTo>
                  <a:lnTo>
                    <a:pt x="46299" y="117339"/>
                  </a:lnTo>
                  <a:lnTo>
                    <a:pt x="46469" y="117703"/>
                  </a:lnTo>
                  <a:lnTo>
                    <a:pt x="46694" y="118051"/>
                  </a:lnTo>
                  <a:lnTo>
                    <a:pt x="46954" y="118380"/>
                  </a:lnTo>
                  <a:lnTo>
                    <a:pt x="47259" y="118682"/>
                  </a:lnTo>
                  <a:lnTo>
                    <a:pt x="47598" y="118967"/>
                  </a:lnTo>
                  <a:lnTo>
                    <a:pt x="47970" y="119225"/>
                  </a:lnTo>
                  <a:lnTo>
                    <a:pt x="48399" y="119448"/>
                  </a:lnTo>
                  <a:lnTo>
                    <a:pt x="48862" y="119635"/>
                  </a:lnTo>
                  <a:lnTo>
                    <a:pt x="49359" y="119795"/>
                  </a:lnTo>
                  <a:lnTo>
                    <a:pt x="49901" y="119902"/>
                  </a:lnTo>
                  <a:lnTo>
                    <a:pt x="50476" y="119982"/>
                  </a:lnTo>
                  <a:lnTo>
                    <a:pt x="51109" y="120000"/>
                  </a:lnTo>
                  <a:lnTo>
                    <a:pt x="68123" y="120000"/>
                  </a:lnTo>
                  <a:lnTo>
                    <a:pt x="68123" y="96158"/>
                  </a:lnTo>
                  <a:lnTo>
                    <a:pt x="70098" y="93613"/>
                  </a:lnTo>
                  <a:lnTo>
                    <a:pt x="71995" y="91130"/>
                  </a:lnTo>
                  <a:lnTo>
                    <a:pt x="73801" y="88700"/>
                  </a:lnTo>
                  <a:lnTo>
                    <a:pt x="75540" y="86333"/>
                  </a:lnTo>
                  <a:lnTo>
                    <a:pt x="77177" y="84019"/>
                  </a:lnTo>
                  <a:lnTo>
                    <a:pt x="78746" y="81750"/>
                  </a:lnTo>
                  <a:lnTo>
                    <a:pt x="80225" y="79543"/>
                  </a:lnTo>
                  <a:lnTo>
                    <a:pt x="81625" y="77380"/>
                  </a:lnTo>
                  <a:lnTo>
                    <a:pt x="82946" y="75253"/>
                  </a:lnTo>
                  <a:lnTo>
                    <a:pt x="84165" y="73171"/>
                  </a:lnTo>
                  <a:lnTo>
                    <a:pt x="85306" y="71133"/>
                  </a:lnTo>
                  <a:lnTo>
                    <a:pt x="86356" y="69130"/>
                  </a:lnTo>
                  <a:lnTo>
                    <a:pt x="87315" y="67155"/>
                  </a:lnTo>
                  <a:lnTo>
                    <a:pt x="88173" y="65215"/>
                  </a:lnTo>
                  <a:lnTo>
                    <a:pt x="88952" y="63310"/>
                  </a:lnTo>
                  <a:lnTo>
                    <a:pt x="89641" y="61423"/>
                  </a:lnTo>
                  <a:lnTo>
                    <a:pt x="90228" y="59572"/>
                  </a:lnTo>
                  <a:lnTo>
                    <a:pt x="90725" y="57730"/>
                  </a:lnTo>
                  <a:lnTo>
                    <a:pt x="91131" y="55915"/>
                  </a:lnTo>
                  <a:lnTo>
                    <a:pt x="91436" y="54108"/>
                  </a:lnTo>
                  <a:lnTo>
                    <a:pt x="91639" y="52319"/>
                  </a:lnTo>
                  <a:lnTo>
                    <a:pt x="91752" y="50548"/>
                  </a:lnTo>
                  <a:lnTo>
                    <a:pt x="91764" y="48786"/>
                  </a:lnTo>
                  <a:lnTo>
                    <a:pt x="91673" y="47015"/>
                  </a:lnTo>
                  <a:lnTo>
                    <a:pt x="91481" y="45253"/>
                  </a:lnTo>
                  <a:lnTo>
                    <a:pt x="91188" y="43509"/>
                  </a:lnTo>
                  <a:lnTo>
                    <a:pt x="90781" y="41747"/>
                  </a:lnTo>
                  <a:lnTo>
                    <a:pt x="90285" y="39985"/>
                  </a:lnTo>
                  <a:lnTo>
                    <a:pt x="89686" y="38214"/>
                  </a:lnTo>
                  <a:lnTo>
                    <a:pt x="88975" y="36434"/>
                  </a:lnTo>
                  <a:lnTo>
                    <a:pt x="88151" y="34645"/>
                  </a:lnTo>
                  <a:lnTo>
                    <a:pt x="87225" y="32847"/>
                  </a:lnTo>
                  <a:lnTo>
                    <a:pt x="107174" y="16268"/>
                  </a:lnTo>
                  <a:lnTo>
                    <a:pt x="111735" y="20059"/>
                  </a:lnTo>
                  <a:lnTo>
                    <a:pt x="120000" y="0"/>
                  </a:lnTo>
                  <a:lnTo>
                    <a:pt x="95873" y="6879"/>
                  </a:lnTo>
                  <a:close/>
                </a:path>
              </a:pathLst>
            </a:custGeom>
            <a:grpFill/>
            <a:ln w="38100">
              <a:noFill/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sz="135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1" name="ExtraShape">
              <a:extLst>
                <a:ext uri="{FF2B5EF4-FFF2-40B4-BE49-F238E27FC236}">
                  <a16:creationId xmlns:a16="http://schemas.microsoft.com/office/drawing/2014/main" id="{6FAC89AE-62EE-4BB9-9B5E-5E28A7EAFBC5}"/>
                </a:ext>
              </a:extLst>
            </p:cNvPr>
            <p:cNvSpPr/>
            <p:nvPr/>
          </p:nvSpPr>
          <p:spPr>
            <a:xfrm flipH="1">
              <a:off x="3537561" y="2443924"/>
              <a:ext cx="1097724" cy="109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8806" y="10668"/>
                  </a:moveTo>
                  <a:lnTo>
                    <a:pt x="94397" y="16257"/>
                  </a:lnTo>
                  <a:lnTo>
                    <a:pt x="77333" y="32887"/>
                  </a:lnTo>
                  <a:lnTo>
                    <a:pt x="62693" y="47185"/>
                  </a:lnTo>
                  <a:lnTo>
                    <a:pt x="50271" y="59303"/>
                  </a:lnTo>
                  <a:lnTo>
                    <a:pt x="39863" y="69446"/>
                  </a:lnTo>
                  <a:lnTo>
                    <a:pt x="31280" y="77810"/>
                  </a:lnTo>
                  <a:lnTo>
                    <a:pt x="24318" y="84614"/>
                  </a:lnTo>
                  <a:lnTo>
                    <a:pt x="18771" y="90024"/>
                  </a:lnTo>
                  <a:lnTo>
                    <a:pt x="14450" y="94233"/>
                  </a:lnTo>
                  <a:lnTo>
                    <a:pt x="11166" y="97449"/>
                  </a:lnTo>
                  <a:lnTo>
                    <a:pt x="8699" y="99878"/>
                  </a:lnTo>
                  <a:lnTo>
                    <a:pt x="6845" y="101686"/>
                  </a:lnTo>
                  <a:lnTo>
                    <a:pt x="5429" y="103093"/>
                  </a:lnTo>
                  <a:lnTo>
                    <a:pt x="4233" y="104280"/>
                  </a:lnTo>
                  <a:lnTo>
                    <a:pt x="3065" y="105453"/>
                  </a:lnTo>
                  <a:lnTo>
                    <a:pt x="1737" y="106792"/>
                  </a:lnTo>
                  <a:lnTo>
                    <a:pt x="0" y="108489"/>
                  </a:lnTo>
                  <a:lnTo>
                    <a:pt x="540" y="109359"/>
                  </a:lnTo>
                  <a:lnTo>
                    <a:pt x="1021" y="110173"/>
                  </a:lnTo>
                  <a:lnTo>
                    <a:pt x="1488" y="110932"/>
                  </a:lnTo>
                  <a:lnTo>
                    <a:pt x="1926" y="111650"/>
                  </a:lnTo>
                  <a:lnTo>
                    <a:pt x="2364" y="112340"/>
                  </a:lnTo>
                  <a:lnTo>
                    <a:pt x="2773" y="113002"/>
                  </a:lnTo>
                  <a:lnTo>
                    <a:pt x="3167" y="113651"/>
                  </a:lnTo>
                  <a:lnTo>
                    <a:pt x="3561" y="114272"/>
                  </a:lnTo>
                  <a:lnTo>
                    <a:pt x="3955" y="114907"/>
                  </a:lnTo>
                  <a:lnTo>
                    <a:pt x="4379" y="115556"/>
                  </a:lnTo>
                  <a:lnTo>
                    <a:pt x="4787" y="116204"/>
                  </a:lnTo>
                  <a:lnTo>
                    <a:pt x="5225" y="116894"/>
                  </a:lnTo>
                  <a:lnTo>
                    <a:pt x="5692" y="117584"/>
                  </a:lnTo>
                  <a:lnTo>
                    <a:pt x="6159" y="118357"/>
                  </a:lnTo>
                  <a:lnTo>
                    <a:pt x="6685" y="119144"/>
                  </a:lnTo>
                  <a:lnTo>
                    <a:pt x="7225" y="120000"/>
                  </a:lnTo>
                  <a:lnTo>
                    <a:pt x="15443" y="111802"/>
                  </a:lnTo>
                  <a:lnTo>
                    <a:pt x="22260" y="104998"/>
                  </a:lnTo>
                  <a:lnTo>
                    <a:pt x="27923" y="99339"/>
                  </a:lnTo>
                  <a:lnTo>
                    <a:pt x="32682" y="94606"/>
                  </a:lnTo>
                  <a:lnTo>
                    <a:pt x="36740" y="90562"/>
                  </a:lnTo>
                  <a:lnTo>
                    <a:pt x="40345" y="86974"/>
                  </a:lnTo>
                  <a:lnTo>
                    <a:pt x="43746" y="83620"/>
                  </a:lnTo>
                  <a:lnTo>
                    <a:pt x="47176" y="80266"/>
                  </a:lnTo>
                  <a:lnTo>
                    <a:pt x="50855" y="76678"/>
                  </a:lnTo>
                  <a:lnTo>
                    <a:pt x="55029" y="72621"/>
                  </a:lnTo>
                  <a:lnTo>
                    <a:pt x="59934" y="67873"/>
                  </a:lnTo>
                  <a:lnTo>
                    <a:pt x="65831" y="62201"/>
                  </a:lnTo>
                  <a:lnTo>
                    <a:pt x="72925" y="55355"/>
                  </a:lnTo>
                  <a:lnTo>
                    <a:pt x="81449" y="47130"/>
                  </a:lnTo>
                  <a:lnTo>
                    <a:pt x="91638" y="37290"/>
                  </a:lnTo>
                  <a:lnTo>
                    <a:pt x="103768" y="25600"/>
                  </a:lnTo>
                  <a:lnTo>
                    <a:pt x="109300" y="31107"/>
                  </a:lnTo>
                  <a:lnTo>
                    <a:pt x="120000" y="0"/>
                  </a:lnTo>
                  <a:lnTo>
                    <a:pt x="88806" y="10668"/>
                  </a:lnTo>
                  <a:close/>
                </a:path>
              </a:pathLst>
            </a:custGeom>
            <a:grpFill/>
            <a:ln w="38100">
              <a:noFill/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sz="135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2" name="ExtraShape">
              <a:extLst>
                <a:ext uri="{FF2B5EF4-FFF2-40B4-BE49-F238E27FC236}">
                  <a16:creationId xmlns:a16="http://schemas.microsoft.com/office/drawing/2014/main" id="{8C009203-CDE9-4D94-AF6E-676A2C09F1D9}"/>
                </a:ext>
              </a:extLst>
            </p:cNvPr>
            <p:cNvSpPr/>
            <p:nvPr/>
          </p:nvSpPr>
          <p:spPr>
            <a:xfrm flipH="1">
              <a:off x="3798332" y="2350988"/>
              <a:ext cx="1018400" cy="100901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78175"/>
                  </a:moveTo>
                  <a:lnTo>
                    <a:pt x="15" y="79483"/>
                  </a:lnTo>
                  <a:lnTo>
                    <a:pt x="94" y="80806"/>
                  </a:lnTo>
                  <a:lnTo>
                    <a:pt x="220" y="82129"/>
                  </a:lnTo>
                  <a:lnTo>
                    <a:pt x="361" y="83467"/>
                  </a:lnTo>
                  <a:lnTo>
                    <a:pt x="566" y="84835"/>
                  </a:lnTo>
                  <a:lnTo>
                    <a:pt x="786" y="86188"/>
                  </a:lnTo>
                  <a:lnTo>
                    <a:pt x="1070" y="87572"/>
                  </a:lnTo>
                  <a:lnTo>
                    <a:pt x="1369" y="88955"/>
                  </a:lnTo>
                  <a:lnTo>
                    <a:pt x="1715" y="90323"/>
                  </a:lnTo>
                  <a:lnTo>
                    <a:pt x="2077" y="91721"/>
                  </a:lnTo>
                  <a:lnTo>
                    <a:pt x="2486" y="93089"/>
                  </a:lnTo>
                  <a:lnTo>
                    <a:pt x="2895" y="94487"/>
                  </a:lnTo>
                  <a:lnTo>
                    <a:pt x="3351" y="95885"/>
                  </a:lnTo>
                  <a:lnTo>
                    <a:pt x="3823" y="97268"/>
                  </a:lnTo>
                  <a:lnTo>
                    <a:pt x="4327" y="98651"/>
                  </a:lnTo>
                  <a:lnTo>
                    <a:pt x="4846" y="100020"/>
                  </a:lnTo>
                  <a:lnTo>
                    <a:pt x="5365" y="101388"/>
                  </a:lnTo>
                  <a:lnTo>
                    <a:pt x="5916" y="102756"/>
                  </a:lnTo>
                  <a:lnTo>
                    <a:pt x="6467" y="104094"/>
                  </a:lnTo>
                  <a:lnTo>
                    <a:pt x="7049" y="105447"/>
                  </a:lnTo>
                  <a:lnTo>
                    <a:pt x="7616" y="106755"/>
                  </a:lnTo>
                  <a:lnTo>
                    <a:pt x="8214" y="108063"/>
                  </a:lnTo>
                  <a:lnTo>
                    <a:pt x="8811" y="109356"/>
                  </a:lnTo>
                  <a:lnTo>
                    <a:pt x="9394" y="110633"/>
                  </a:lnTo>
                  <a:lnTo>
                    <a:pt x="10605" y="113129"/>
                  </a:lnTo>
                  <a:lnTo>
                    <a:pt x="11801" y="115534"/>
                  </a:lnTo>
                  <a:lnTo>
                    <a:pt x="12981" y="117820"/>
                  </a:lnTo>
                  <a:lnTo>
                    <a:pt x="14114" y="120000"/>
                  </a:lnTo>
                  <a:lnTo>
                    <a:pt x="16129" y="117955"/>
                  </a:lnTo>
                  <a:lnTo>
                    <a:pt x="17765" y="116316"/>
                  </a:lnTo>
                  <a:lnTo>
                    <a:pt x="19134" y="114933"/>
                  </a:lnTo>
                  <a:lnTo>
                    <a:pt x="20393" y="113670"/>
                  </a:lnTo>
                  <a:lnTo>
                    <a:pt x="21683" y="112362"/>
                  </a:lnTo>
                  <a:lnTo>
                    <a:pt x="23162" y="110874"/>
                  </a:lnTo>
                  <a:lnTo>
                    <a:pt x="24956" y="109040"/>
                  </a:lnTo>
                  <a:lnTo>
                    <a:pt x="27254" y="106740"/>
                  </a:lnTo>
                  <a:lnTo>
                    <a:pt x="30149" y="103778"/>
                  </a:lnTo>
                  <a:lnTo>
                    <a:pt x="33815" y="100065"/>
                  </a:lnTo>
                  <a:lnTo>
                    <a:pt x="38410" y="95404"/>
                  </a:lnTo>
                  <a:lnTo>
                    <a:pt x="44059" y="89676"/>
                  </a:lnTo>
                  <a:lnTo>
                    <a:pt x="50920" y="82701"/>
                  </a:lnTo>
                  <a:lnTo>
                    <a:pt x="59150" y="74357"/>
                  </a:lnTo>
                  <a:lnTo>
                    <a:pt x="68874" y="64510"/>
                  </a:lnTo>
                  <a:lnTo>
                    <a:pt x="80251" y="52949"/>
                  </a:lnTo>
                  <a:lnTo>
                    <a:pt x="86703" y="59473"/>
                  </a:lnTo>
                  <a:lnTo>
                    <a:pt x="98253" y="25587"/>
                  </a:lnTo>
                  <a:lnTo>
                    <a:pt x="64626" y="37223"/>
                  </a:lnTo>
                  <a:lnTo>
                    <a:pt x="70133" y="42786"/>
                  </a:lnTo>
                  <a:lnTo>
                    <a:pt x="18206" y="95464"/>
                  </a:lnTo>
                  <a:lnTo>
                    <a:pt x="16679" y="90849"/>
                  </a:lnTo>
                  <a:lnTo>
                    <a:pt x="15562" y="86264"/>
                  </a:lnTo>
                  <a:lnTo>
                    <a:pt x="14870" y="81678"/>
                  </a:lnTo>
                  <a:lnTo>
                    <a:pt x="14571" y="77153"/>
                  </a:lnTo>
                  <a:lnTo>
                    <a:pt x="14649" y="72688"/>
                  </a:lnTo>
                  <a:lnTo>
                    <a:pt x="15106" y="68268"/>
                  </a:lnTo>
                  <a:lnTo>
                    <a:pt x="15908" y="63938"/>
                  </a:lnTo>
                  <a:lnTo>
                    <a:pt x="17041" y="59714"/>
                  </a:lnTo>
                  <a:lnTo>
                    <a:pt x="18505" y="55595"/>
                  </a:lnTo>
                  <a:lnTo>
                    <a:pt x="20283" y="51581"/>
                  </a:lnTo>
                  <a:lnTo>
                    <a:pt x="22360" y="47717"/>
                  </a:lnTo>
                  <a:lnTo>
                    <a:pt x="24720" y="43973"/>
                  </a:lnTo>
                  <a:lnTo>
                    <a:pt x="27348" y="40410"/>
                  </a:lnTo>
                  <a:lnTo>
                    <a:pt x="30228" y="37013"/>
                  </a:lnTo>
                  <a:lnTo>
                    <a:pt x="33343" y="33781"/>
                  </a:lnTo>
                  <a:lnTo>
                    <a:pt x="36679" y="30774"/>
                  </a:lnTo>
                  <a:lnTo>
                    <a:pt x="40236" y="27962"/>
                  </a:lnTo>
                  <a:lnTo>
                    <a:pt x="43996" y="25377"/>
                  </a:lnTo>
                  <a:lnTo>
                    <a:pt x="47930" y="23016"/>
                  </a:lnTo>
                  <a:lnTo>
                    <a:pt x="52053" y="20927"/>
                  </a:lnTo>
                  <a:lnTo>
                    <a:pt x="56286" y="19062"/>
                  </a:lnTo>
                  <a:lnTo>
                    <a:pt x="60692" y="17514"/>
                  </a:lnTo>
                  <a:lnTo>
                    <a:pt x="65224" y="16236"/>
                  </a:lnTo>
                  <a:lnTo>
                    <a:pt x="69850" y="15229"/>
                  </a:lnTo>
                  <a:lnTo>
                    <a:pt x="74586" y="14567"/>
                  </a:lnTo>
                  <a:lnTo>
                    <a:pt x="79402" y="14221"/>
                  </a:lnTo>
                  <a:lnTo>
                    <a:pt x="84280" y="14206"/>
                  </a:lnTo>
                  <a:lnTo>
                    <a:pt x="89205" y="14552"/>
                  </a:lnTo>
                  <a:lnTo>
                    <a:pt x="94193" y="15244"/>
                  </a:lnTo>
                  <a:lnTo>
                    <a:pt x="99181" y="16341"/>
                  </a:lnTo>
                  <a:lnTo>
                    <a:pt x="104201" y="17800"/>
                  </a:lnTo>
                  <a:lnTo>
                    <a:pt x="109205" y="19679"/>
                  </a:lnTo>
                  <a:lnTo>
                    <a:pt x="120000" y="9005"/>
                  </a:lnTo>
                  <a:lnTo>
                    <a:pt x="118835" y="8449"/>
                  </a:lnTo>
                  <a:lnTo>
                    <a:pt x="117671" y="7892"/>
                  </a:lnTo>
                  <a:lnTo>
                    <a:pt x="116506" y="7366"/>
                  </a:lnTo>
                  <a:lnTo>
                    <a:pt x="115342" y="6855"/>
                  </a:lnTo>
                  <a:lnTo>
                    <a:pt x="114162" y="6359"/>
                  </a:lnTo>
                  <a:lnTo>
                    <a:pt x="112981" y="5893"/>
                  </a:lnTo>
                  <a:lnTo>
                    <a:pt x="111817" y="5427"/>
                  </a:lnTo>
                  <a:lnTo>
                    <a:pt x="110621" y="4991"/>
                  </a:lnTo>
                  <a:lnTo>
                    <a:pt x="109441" y="4585"/>
                  </a:lnTo>
                  <a:lnTo>
                    <a:pt x="108261" y="4179"/>
                  </a:lnTo>
                  <a:lnTo>
                    <a:pt x="107065" y="3803"/>
                  </a:lnTo>
                  <a:lnTo>
                    <a:pt x="105885" y="3457"/>
                  </a:lnTo>
                  <a:lnTo>
                    <a:pt x="104704" y="3096"/>
                  </a:lnTo>
                  <a:lnTo>
                    <a:pt x="103509" y="2796"/>
                  </a:lnTo>
                  <a:lnTo>
                    <a:pt x="102328" y="2480"/>
                  </a:lnTo>
                  <a:lnTo>
                    <a:pt x="101148" y="2194"/>
                  </a:lnTo>
                  <a:lnTo>
                    <a:pt x="99937" y="1924"/>
                  </a:lnTo>
                  <a:lnTo>
                    <a:pt x="98756" y="1683"/>
                  </a:lnTo>
                  <a:lnTo>
                    <a:pt x="97560" y="1443"/>
                  </a:lnTo>
                  <a:lnTo>
                    <a:pt x="96365" y="1232"/>
                  </a:lnTo>
                  <a:lnTo>
                    <a:pt x="95184" y="1037"/>
                  </a:lnTo>
                  <a:lnTo>
                    <a:pt x="93988" y="841"/>
                  </a:lnTo>
                  <a:lnTo>
                    <a:pt x="92793" y="676"/>
                  </a:lnTo>
                  <a:lnTo>
                    <a:pt x="91597" y="526"/>
                  </a:lnTo>
                  <a:lnTo>
                    <a:pt x="90416" y="420"/>
                  </a:lnTo>
                  <a:lnTo>
                    <a:pt x="89221" y="300"/>
                  </a:lnTo>
                  <a:lnTo>
                    <a:pt x="88040" y="195"/>
                  </a:lnTo>
                  <a:lnTo>
                    <a:pt x="86860" y="135"/>
                  </a:lnTo>
                  <a:lnTo>
                    <a:pt x="85664" y="60"/>
                  </a:lnTo>
                  <a:lnTo>
                    <a:pt x="84484" y="30"/>
                  </a:lnTo>
                  <a:lnTo>
                    <a:pt x="83304" y="0"/>
                  </a:lnTo>
                  <a:lnTo>
                    <a:pt x="82108" y="0"/>
                  </a:lnTo>
                  <a:lnTo>
                    <a:pt x="78095" y="105"/>
                  </a:lnTo>
                  <a:lnTo>
                    <a:pt x="74114" y="375"/>
                  </a:lnTo>
                  <a:lnTo>
                    <a:pt x="70165" y="841"/>
                  </a:lnTo>
                  <a:lnTo>
                    <a:pt x="66231" y="1518"/>
                  </a:lnTo>
                  <a:lnTo>
                    <a:pt x="62376" y="2345"/>
                  </a:lnTo>
                  <a:lnTo>
                    <a:pt x="58568" y="3337"/>
                  </a:lnTo>
                  <a:lnTo>
                    <a:pt x="54822" y="4510"/>
                  </a:lnTo>
                  <a:lnTo>
                    <a:pt x="51140" y="5863"/>
                  </a:lnTo>
                  <a:lnTo>
                    <a:pt x="47537" y="7366"/>
                  </a:lnTo>
                  <a:lnTo>
                    <a:pt x="44012" y="9035"/>
                  </a:lnTo>
                  <a:lnTo>
                    <a:pt x="40582" y="10854"/>
                  </a:lnTo>
                  <a:lnTo>
                    <a:pt x="37246" y="12823"/>
                  </a:lnTo>
                  <a:lnTo>
                    <a:pt x="34004" y="14928"/>
                  </a:lnTo>
                  <a:lnTo>
                    <a:pt x="30857" y="17213"/>
                  </a:lnTo>
                  <a:lnTo>
                    <a:pt x="27836" y="19619"/>
                  </a:lnTo>
                  <a:lnTo>
                    <a:pt x="24925" y="22159"/>
                  </a:lnTo>
                  <a:lnTo>
                    <a:pt x="22155" y="24820"/>
                  </a:lnTo>
                  <a:lnTo>
                    <a:pt x="19512" y="27617"/>
                  </a:lnTo>
                  <a:lnTo>
                    <a:pt x="17010" y="30548"/>
                  </a:lnTo>
                  <a:lnTo>
                    <a:pt x="14634" y="33585"/>
                  </a:lnTo>
                  <a:lnTo>
                    <a:pt x="12431" y="36757"/>
                  </a:lnTo>
                  <a:lnTo>
                    <a:pt x="10385" y="40020"/>
                  </a:lnTo>
                  <a:lnTo>
                    <a:pt x="8497" y="43417"/>
                  </a:lnTo>
                  <a:lnTo>
                    <a:pt x="6782" y="46920"/>
                  </a:lnTo>
                  <a:lnTo>
                    <a:pt x="5255" y="50498"/>
                  </a:lnTo>
                  <a:lnTo>
                    <a:pt x="3886" y="54181"/>
                  </a:lnTo>
                  <a:lnTo>
                    <a:pt x="2738" y="57985"/>
                  </a:lnTo>
                  <a:lnTo>
                    <a:pt x="1762" y="61849"/>
                  </a:lnTo>
                  <a:lnTo>
                    <a:pt x="1007" y="65818"/>
                  </a:lnTo>
                  <a:lnTo>
                    <a:pt x="440" y="69862"/>
                  </a:lnTo>
                  <a:lnTo>
                    <a:pt x="110" y="73981"/>
                  </a:lnTo>
                  <a:lnTo>
                    <a:pt x="0" y="78175"/>
                  </a:lnTo>
                  <a:close/>
                </a:path>
              </a:pathLst>
            </a:custGeom>
            <a:grpFill/>
            <a:ln w="38100">
              <a:noFill/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sz="135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251900" y="195486"/>
            <a:ext cx="8568572" cy="585582"/>
            <a:chOff x="251900" y="195486"/>
            <a:chExt cx="8568572" cy="585582"/>
          </a:xfrm>
        </p:grpSpPr>
        <p:cxnSp>
          <p:nvCxnSpPr>
            <p:cNvPr id="38" name="直接连接符 37"/>
            <p:cNvCxnSpPr/>
            <p:nvPr/>
          </p:nvCxnSpPr>
          <p:spPr>
            <a:xfrm flipH="1">
              <a:off x="1208857" y="684095"/>
              <a:ext cx="7611615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 38"/>
            <p:cNvSpPr/>
            <p:nvPr/>
          </p:nvSpPr>
          <p:spPr>
            <a:xfrm>
              <a:off x="1331640" y="255120"/>
              <a:ext cx="219483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765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Our</a:t>
              </a:r>
              <a:r>
                <a:rPr lang="zh-CN" altLang="en-US" sz="20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 </a:t>
              </a:r>
              <a:r>
                <a:rPr lang="en-US" altLang="zh-CN" sz="20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Framework</a:t>
              </a:r>
              <a:endParaRPr lang="zh-CN" altLang="en-US" sz="2000" b="1" kern="0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251900" y="195486"/>
              <a:ext cx="887938" cy="585582"/>
              <a:chOff x="562441" y="531294"/>
              <a:chExt cx="2322326" cy="1531540"/>
            </a:xfrm>
          </p:grpSpPr>
          <p:sp>
            <p:nvSpPr>
              <p:cNvPr id="42" name="圆角矩形 41"/>
              <p:cNvSpPr/>
              <p:nvPr/>
            </p:nvSpPr>
            <p:spPr>
              <a:xfrm rot="2700000">
                <a:off x="613474" y="711955"/>
                <a:ext cx="704611" cy="704611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3" name="圆角矩形 42"/>
              <p:cNvSpPr/>
              <p:nvPr/>
            </p:nvSpPr>
            <p:spPr>
              <a:xfrm rot="2700000">
                <a:off x="1043261" y="555179"/>
                <a:ext cx="1041378" cy="1041378"/>
              </a:xfrm>
              <a:prstGeom prst="roundRect">
                <a:avLst>
                  <a:gd name="adj" fmla="val 481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4" name="圆角矩形 43"/>
              <p:cNvSpPr/>
              <p:nvPr/>
            </p:nvSpPr>
            <p:spPr>
              <a:xfrm rot="2700000">
                <a:off x="2386142" y="531294"/>
                <a:ext cx="498625" cy="498625"/>
              </a:xfrm>
              <a:prstGeom prst="roundRect">
                <a:avLst>
                  <a:gd name="adj" fmla="val 481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5" name="圆角矩形 44"/>
              <p:cNvSpPr/>
              <p:nvPr/>
            </p:nvSpPr>
            <p:spPr>
              <a:xfrm rot="2700000">
                <a:off x="2149679" y="1381541"/>
                <a:ext cx="432486" cy="432486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6" name="圆角矩形 45"/>
              <p:cNvSpPr/>
              <p:nvPr/>
            </p:nvSpPr>
            <p:spPr>
              <a:xfrm rot="2700000">
                <a:off x="562441" y="1843807"/>
                <a:ext cx="219027" cy="219027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7" name="文本框 4"/>
              <p:cNvSpPr txBox="1"/>
              <p:nvPr/>
            </p:nvSpPr>
            <p:spPr>
              <a:xfrm>
                <a:off x="944543" y="617339"/>
                <a:ext cx="1229245" cy="965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01</a:t>
                </a:r>
                <a:endParaRPr kumimoji="0" lang="zh-CN" altLang="en-US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0D385271-88C1-4CE2-9B3F-A6C33A705443}"/>
              </a:ext>
            </a:extLst>
          </p:cNvPr>
          <p:cNvSpPr/>
          <p:nvPr/>
        </p:nvSpPr>
        <p:spPr>
          <a:xfrm>
            <a:off x="1801879" y="1086349"/>
            <a:ext cx="1906025" cy="1669524"/>
          </a:xfrm>
          <a:prstGeom prst="rect">
            <a:avLst/>
          </a:prstGeom>
          <a:noFill/>
          <a:ln>
            <a:solidFill>
              <a:srgbClr val="376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020930D-95A6-47A2-9D54-D5267DA5B295}"/>
              </a:ext>
            </a:extLst>
          </p:cNvPr>
          <p:cNvSpPr/>
          <p:nvPr/>
        </p:nvSpPr>
        <p:spPr>
          <a:xfrm>
            <a:off x="3804687" y="1086349"/>
            <a:ext cx="1014778" cy="1669524"/>
          </a:xfrm>
          <a:prstGeom prst="rect">
            <a:avLst/>
          </a:prstGeom>
          <a:noFill/>
          <a:ln>
            <a:solidFill>
              <a:srgbClr val="376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Simulate Rate using Prosper dataset by ML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D1C0108-4C9E-4C8E-BECC-1C58C6D0D1F2}"/>
              </a:ext>
            </a:extLst>
          </p:cNvPr>
          <p:cNvSpPr/>
          <p:nvPr/>
        </p:nvSpPr>
        <p:spPr>
          <a:xfrm>
            <a:off x="1801879" y="2810991"/>
            <a:ext cx="3017585" cy="1560959"/>
          </a:xfrm>
          <a:prstGeom prst="rect">
            <a:avLst/>
          </a:prstGeom>
          <a:noFill/>
          <a:ln>
            <a:solidFill>
              <a:srgbClr val="376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A ML product selection tool powered by a metrics that maximizes investor utility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CBA0326-BB41-4157-A9E6-DD3823F4F283}"/>
              </a:ext>
            </a:extLst>
          </p:cNvPr>
          <p:cNvSpPr txBox="1"/>
          <p:nvPr/>
        </p:nvSpPr>
        <p:spPr>
          <a:xfrm>
            <a:off x="2585611" y="771550"/>
            <a:ext cx="556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</a:rPr>
              <a:t>Bank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5DFDBD3-CDC0-48AB-80E8-0BDC14A24AB0}"/>
              </a:ext>
            </a:extLst>
          </p:cNvPr>
          <p:cNvSpPr txBox="1"/>
          <p:nvPr/>
        </p:nvSpPr>
        <p:spPr>
          <a:xfrm>
            <a:off x="4081083" y="788730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P2P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0CAA2FA-971C-4CDD-9FD6-2F01973CDC31}"/>
              </a:ext>
            </a:extLst>
          </p:cNvPr>
          <p:cNvSpPr txBox="1"/>
          <p:nvPr/>
        </p:nvSpPr>
        <p:spPr>
          <a:xfrm>
            <a:off x="827584" y="1843990"/>
            <a:ext cx="889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</a:rPr>
              <a:t>Borrower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6E73344-330B-4193-A958-96C0FB764B24}"/>
              </a:ext>
            </a:extLst>
          </p:cNvPr>
          <p:cNvSpPr txBox="1"/>
          <p:nvPr/>
        </p:nvSpPr>
        <p:spPr>
          <a:xfrm>
            <a:off x="923764" y="3387591"/>
            <a:ext cx="790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</a:rPr>
              <a:t>Investor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032709C-708D-43EF-9A27-0A45DE5A8DE3}"/>
              </a:ext>
            </a:extLst>
          </p:cNvPr>
          <p:cNvSpPr/>
          <p:nvPr/>
        </p:nvSpPr>
        <p:spPr>
          <a:xfrm>
            <a:off x="1889803" y="1169013"/>
            <a:ext cx="1696915" cy="637416"/>
          </a:xfrm>
          <a:prstGeom prst="rect">
            <a:avLst/>
          </a:prstGeom>
          <a:noFill/>
          <a:ln>
            <a:solidFill>
              <a:srgbClr val="376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Simulate default prob P using ML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BBAB6DB-511E-4638-9171-81F414E840BA}"/>
              </a:ext>
            </a:extLst>
          </p:cNvPr>
          <p:cNvSpPr txBox="1"/>
          <p:nvPr/>
        </p:nvSpPr>
        <p:spPr>
          <a:xfrm>
            <a:off x="2051720" y="1833667"/>
            <a:ext cx="16587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Use P and risk-neutral pricing, generate the estimated Rate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D079634-007E-4F9C-88EC-7C2178BBEAA0}"/>
              </a:ext>
            </a:extLst>
          </p:cNvPr>
          <p:cNvSpPr/>
          <p:nvPr/>
        </p:nvSpPr>
        <p:spPr>
          <a:xfrm>
            <a:off x="5013457" y="1086349"/>
            <a:ext cx="3386471" cy="1669524"/>
          </a:xfrm>
          <a:prstGeom prst="rect">
            <a:avLst/>
          </a:prstGeom>
          <a:noFill/>
          <a:ln>
            <a:solidFill>
              <a:srgbClr val="376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Compare rate on individual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Conclude 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Provide recommendations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       for best financing strategy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78652A2-1E71-4FEC-9DDB-15C270013D36}"/>
              </a:ext>
            </a:extLst>
          </p:cNvPr>
          <p:cNvSpPr/>
          <p:nvPr/>
        </p:nvSpPr>
        <p:spPr>
          <a:xfrm>
            <a:off x="5013457" y="2810991"/>
            <a:ext cx="3386471" cy="1560959"/>
          </a:xfrm>
          <a:prstGeom prst="rect">
            <a:avLst/>
          </a:prstGeom>
          <a:noFill/>
          <a:ln>
            <a:solidFill>
              <a:srgbClr val="376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A metrics considering personal preference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Use a survey to gain the training dataset(cannot be done currently)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Use the dataset to train a ML model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     that assign proper product to investors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     where utility is maximized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786B930-2B15-4F6B-A8E2-360D829F634F}"/>
              </a:ext>
            </a:extLst>
          </p:cNvPr>
          <p:cNvSpPr txBox="1"/>
          <p:nvPr/>
        </p:nvSpPr>
        <p:spPr>
          <a:xfrm>
            <a:off x="6137624" y="811736"/>
            <a:ext cx="1226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Our Approach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995A4A7-B92D-46A8-98F6-E9762D25A4A4}"/>
              </a:ext>
            </a:extLst>
          </p:cNvPr>
          <p:cNvSpPr/>
          <p:nvPr/>
        </p:nvSpPr>
        <p:spPr>
          <a:xfrm>
            <a:off x="1801879" y="4443958"/>
            <a:ext cx="3017585" cy="400446"/>
          </a:xfrm>
          <a:prstGeom prst="rect">
            <a:avLst/>
          </a:prstGeom>
          <a:noFill/>
          <a:ln>
            <a:solidFill>
              <a:srgbClr val="376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Additional research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CE33DC3-CE03-4810-BE86-47CFA3039576}"/>
              </a:ext>
            </a:extLst>
          </p:cNvPr>
          <p:cNvSpPr txBox="1"/>
          <p:nvPr/>
        </p:nvSpPr>
        <p:spPr>
          <a:xfrm>
            <a:off x="923764" y="4456253"/>
            <a:ext cx="689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</a:rPr>
              <a:t>Others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71C4CCD-A6AE-4AB2-99BD-5D58AC6CFB25}"/>
              </a:ext>
            </a:extLst>
          </p:cNvPr>
          <p:cNvSpPr/>
          <p:nvPr/>
        </p:nvSpPr>
        <p:spPr>
          <a:xfrm>
            <a:off x="5013457" y="4456253"/>
            <a:ext cx="3386471" cy="400446"/>
          </a:xfrm>
          <a:prstGeom prst="rect">
            <a:avLst/>
          </a:prstGeom>
          <a:noFill/>
          <a:ln>
            <a:solidFill>
              <a:srgbClr val="376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Shed some light on both fund supplier and demander via ML models</a:t>
            </a:r>
          </a:p>
        </p:txBody>
      </p:sp>
    </p:spTree>
    <p:extLst>
      <p:ext uri="{BB962C8B-B14F-4D97-AF65-F5344CB8AC3E}">
        <p14:creationId xmlns:p14="http://schemas.microsoft.com/office/powerpoint/2010/main" val="164059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等腰三角形 12">
            <a:extLst>
              <a:ext uri="{FF2B5EF4-FFF2-40B4-BE49-F238E27FC236}">
                <a16:creationId xmlns:a16="http://schemas.microsoft.com/office/drawing/2014/main" id="{C8A60044-436E-4029-879A-9EBE1C3AEF2A}"/>
              </a:ext>
            </a:extLst>
          </p:cNvPr>
          <p:cNvSpPr/>
          <p:nvPr/>
        </p:nvSpPr>
        <p:spPr>
          <a:xfrm rot="10800000">
            <a:off x="3706453" y="2180966"/>
            <a:ext cx="1772804" cy="1398895"/>
          </a:xfrm>
          <a:prstGeom prst="triangle">
            <a:avLst/>
          </a:prstGeom>
          <a:gradFill>
            <a:gsLst>
              <a:gs pos="0">
                <a:srgbClr val="FAFAFA"/>
              </a:gs>
              <a:gs pos="100000">
                <a:srgbClr val="DDDDDD"/>
              </a:gs>
            </a:gsLst>
            <a:lin ang="5400000" scaled="0"/>
          </a:gradFill>
          <a:ln w="12700">
            <a:noFill/>
          </a:ln>
          <a:effectLst>
            <a:outerShdw blurRad="2540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4" name="组合 7">
            <a:extLst>
              <a:ext uri="{FF2B5EF4-FFF2-40B4-BE49-F238E27FC236}">
                <a16:creationId xmlns:a16="http://schemas.microsoft.com/office/drawing/2014/main" id="{E66B489A-6459-45E7-B627-FB0B0EE28B13}"/>
              </a:ext>
            </a:extLst>
          </p:cNvPr>
          <p:cNvGrpSpPr/>
          <p:nvPr/>
        </p:nvGrpSpPr>
        <p:grpSpPr>
          <a:xfrm>
            <a:off x="4376390" y="2410522"/>
            <a:ext cx="391227" cy="533491"/>
            <a:chOff x="5610726" y="2373750"/>
            <a:chExt cx="970548" cy="1323474"/>
          </a:xfrm>
          <a:solidFill>
            <a:srgbClr val="376092"/>
          </a:solidFill>
        </p:grpSpPr>
        <p:sp>
          <p:nvSpPr>
            <p:cNvPr id="15" name="KSO_Shape">
              <a:extLst>
                <a:ext uri="{FF2B5EF4-FFF2-40B4-BE49-F238E27FC236}">
                  <a16:creationId xmlns:a16="http://schemas.microsoft.com/office/drawing/2014/main" id="{971AF978-883F-44E1-9E58-2BD43CC1F6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0726" y="2373750"/>
              <a:ext cx="970548" cy="1323474"/>
            </a:xfrm>
            <a:custGeom>
              <a:avLst/>
              <a:gdLst>
                <a:gd name="T0" fmla="*/ 690912 w 1387475"/>
                <a:gd name="T1" fmla="*/ 1460893 h 1890713"/>
                <a:gd name="T2" fmla="*/ 273569 w 1387475"/>
                <a:gd name="T3" fmla="*/ 1342172 h 1890713"/>
                <a:gd name="T4" fmla="*/ 1125427 w 1387475"/>
                <a:gd name="T5" fmla="*/ 1107527 h 1890713"/>
                <a:gd name="T6" fmla="*/ 1132217 w 1387475"/>
                <a:gd name="T7" fmla="*/ 1123117 h 1890713"/>
                <a:gd name="T8" fmla="*/ 1000025 w 1387475"/>
                <a:gd name="T9" fmla="*/ 749763 h 1890713"/>
                <a:gd name="T10" fmla="*/ 1159374 w 1387475"/>
                <a:gd name="T11" fmla="*/ 788538 h 1890713"/>
                <a:gd name="T12" fmla="*/ 1296359 w 1387475"/>
                <a:gd name="T13" fmla="*/ 860090 h 1890713"/>
                <a:gd name="T14" fmla="*/ 1380227 w 1387475"/>
                <a:gd name="T15" fmla="*/ 938838 h 1890713"/>
                <a:gd name="T16" fmla="*/ 1395402 w 1387475"/>
                <a:gd name="T17" fmla="*/ 983609 h 1890713"/>
                <a:gd name="T18" fmla="*/ 1388613 w 1387475"/>
                <a:gd name="T19" fmla="*/ 1092736 h 1890713"/>
                <a:gd name="T20" fmla="*/ 1337095 w 1387475"/>
                <a:gd name="T21" fmla="*/ 1277414 h 1890713"/>
                <a:gd name="T22" fmla="*/ 1108654 w 1387475"/>
                <a:gd name="T23" fmla="*/ 1651167 h 1890713"/>
                <a:gd name="T24" fmla="*/ 234430 w 1387475"/>
                <a:gd name="T25" fmla="*/ 1588809 h 1890713"/>
                <a:gd name="T26" fmla="*/ 132192 w 1387475"/>
                <a:gd name="T27" fmla="*/ 1603999 h 1890713"/>
                <a:gd name="T28" fmla="*/ 75082 w 1387475"/>
                <a:gd name="T29" fmla="*/ 1526850 h 1890713"/>
                <a:gd name="T30" fmla="*/ 9585 w 1387475"/>
                <a:gd name="T31" fmla="*/ 1125115 h 1890713"/>
                <a:gd name="T32" fmla="*/ 1198 w 1387475"/>
                <a:gd name="T33" fmla="*/ 986407 h 1890713"/>
                <a:gd name="T34" fmla="*/ 15176 w 1387475"/>
                <a:gd name="T35" fmla="*/ 938039 h 1890713"/>
                <a:gd name="T36" fmla="*/ 60305 w 1387475"/>
                <a:gd name="T37" fmla="*/ 885673 h 1890713"/>
                <a:gd name="T38" fmla="*/ 179717 w 1387475"/>
                <a:gd name="T39" fmla="*/ 820917 h 1890713"/>
                <a:gd name="T40" fmla="*/ 333475 w 1387475"/>
                <a:gd name="T41" fmla="*/ 775746 h 1890713"/>
                <a:gd name="T42" fmla="*/ 492025 w 1387475"/>
                <a:gd name="T43" fmla="*/ 750962 h 1890713"/>
                <a:gd name="T44" fmla="*/ 748422 w 1387475"/>
                <a:gd name="T45" fmla="*/ 882076 h 1890713"/>
                <a:gd name="T46" fmla="*/ 930934 w 1387475"/>
                <a:gd name="T47" fmla="*/ 750163 h 1890713"/>
                <a:gd name="T48" fmla="*/ 763236 w 1387475"/>
                <a:gd name="T49" fmla="*/ 2000 h 1890713"/>
                <a:gd name="T50" fmla="*/ 882716 w 1387475"/>
                <a:gd name="T51" fmla="*/ 31207 h 1890713"/>
                <a:gd name="T52" fmla="*/ 976222 w 1387475"/>
                <a:gd name="T53" fmla="*/ 84818 h 1890713"/>
                <a:gd name="T54" fmla="*/ 983815 w 1387475"/>
                <a:gd name="T55" fmla="*/ 140830 h 1890713"/>
                <a:gd name="T56" fmla="*/ 937461 w 1387475"/>
                <a:gd name="T57" fmla="*/ 183639 h 1890713"/>
                <a:gd name="T58" fmla="*/ 861137 w 1387475"/>
                <a:gd name="T59" fmla="*/ 203243 h 1890713"/>
                <a:gd name="T60" fmla="*/ 748450 w 1387475"/>
                <a:gd name="T61" fmla="*/ 166435 h 1890713"/>
                <a:gd name="T62" fmla="*/ 909489 w 1387475"/>
                <a:gd name="T63" fmla="*/ 231649 h 1890713"/>
                <a:gd name="T64" fmla="*/ 958240 w 1387475"/>
                <a:gd name="T65" fmla="*/ 231649 h 1890713"/>
                <a:gd name="T66" fmla="*/ 981018 w 1387475"/>
                <a:gd name="T67" fmla="*/ 265256 h 1890713"/>
                <a:gd name="T68" fmla="*/ 989409 w 1387475"/>
                <a:gd name="T69" fmla="*/ 299663 h 1890713"/>
                <a:gd name="T70" fmla="*/ 1005793 w 1387475"/>
                <a:gd name="T71" fmla="*/ 334471 h 1890713"/>
                <a:gd name="T72" fmla="*/ 1011387 w 1387475"/>
                <a:gd name="T73" fmla="*/ 406487 h 1890713"/>
                <a:gd name="T74" fmla="*/ 1002596 w 1387475"/>
                <a:gd name="T75" fmla="*/ 470900 h 1890713"/>
                <a:gd name="T76" fmla="*/ 985413 w 1387475"/>
                <a:gd name="T77" fmla="*/ 493305 h 1890713"/>
                <a:gd name="T78" fmla="*/ 969029 w 1387475"/>
                <a:gd name="T79" fmla="*/ 462499 h 1890713"/>
                <a:gd name="T80" fmla="*/ 933466 w 1387475"/>
                <a:gd name="T81" fmla="*/ 585725 h 1890713"/>
                <a:gd name="T82" fmla="*/ 867131 w 1387475"/>
                <a:gd name="T83" fmla="*/ 678944 h 1890713"/>
                <a:gd name="T84" fmla="*/ 785613 w 1387475"/>
                <a:gd name="T85" fmla="*/ 737757 h 1890713"/>
                <a:gd name="T86" fmla="*/ 703695 w 1387475"/>
                <a:gd name="T87" fmla="*/ 758161 h 1890713"/>
                <a:gd name="T88" fmla="*/ 632567 w 1387475"/>
                <a:gd name="T89" fmla="*/ 736957 h 1890713"/>
                <a:gd name="T90" fmla="*/ 552247 w 1387475"/>
                <a:gd name="T91" fmla="*/ 676944 h 1890713"/>
                <a:gd name="T92" fmla="*/ 479121 w 1387475"/>
                <a:gd name="T93" fmla="*/ 586925 h 1890713"/>
                <a:gd name="T94" fmla="*/ 429170 w 1387475"/>
                <a:gd name="T95" fmla="*/ 473701 h 1890713"/>
                <a:gd name="T96" fmla="*/ 413186 w 1387475"/>
                <a:gd name="T97" fmla="*/ 497706 h 1890713"/>
                <a:gd name="T98" fmla="*/ 395604 w 1387475"/>
                <a:gd name="T99" fmla="*/ 469300 h 1890713"/>
                <a:gd name="T100" fmla="*/ 388411 w 1387475"/>
                <a:gd name="T101" fmla="*/ 400886 h 1890713"/>
                <a:gd name="T102" fmla="*/ 395604 w 1387475"/>
                <a:gd name="T103" fmla="*/ 332470 h 1890713"/>
                <a:gd name="T104" fmla="*/ 413186 w 1387475"/>
                <a:gd name="T105" fmla="*/ 304064 h 1890713"/>
                <a:gd name="T106" fmla="*/ 418780 w 1387475"/>
                <a:gd name="T107" fmla="*/ 231249 h 1890713"/>
                <a:gd name="T108" fmla="*/ 433966 w 1387475"/>
                <a:gd name="T109" fmla="*/ 153632 h 1890713"/>
                <a:gd name="T110" fmla="*/ 415983 w 1387475"/>
                <a:gd name="T111" fmla="*/ 121626 h 1890713"/>
                <a:gd name="T112" fmla="*/ 474725 w 1387475"/>
                <a:gd name="T113" fmla="*/ 72015 h 1890713"/>
                <a:gd name="T114" fmla="*/ 567432 w 1387475"/>
                <a:gd name="T115" fmla="*/ 28006 h 1890713"/>
                <a:gd name="T116" fmla="*/ 671328 w 1387475"/>
                <a:gd name="T117" fmla="*/ 3601 h 189071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387475" h="1890713">
                  <a:moveTo>
                    <a:pt x="1185185" y="1355117"/>
                  </a:moveTo>
                  <a:lnTo>
                    <a:pt x="1112995" y="1364242"/>
                  </a:lnTo>
                  <a:lnTo>
                    <a:pt x="719520" y="1412247"/>
                  </a:lnTo>
                  <a:lnTo>
                    <a:pt x="699687" y="1419785"/>
                  </a:lnTo>
                  <a:lnTo>
                    <a:pt x="661609" y="1434464"/>
                  </a:lnTo>
                  <a:lnTo>
                    <a:pt x="591006" y="1461839"/>
                  </a:lnTo>
                  <a:lnTo>
                    <a:pt x="656849" y="1453905"/>
                  </a:lnTo>
                  <a:lnTo>
                    <a:pt x="686201" y="1449937"/>
                  </a:lnTo>
                  <a:lnTo>
                    <a:pt x="1212950" y="1385269"/>
                  </a:lnTo>
                  <a:lnTo>
                    <a:pt x="1207397" y="1379318"/>
                  </a:lnTo>
                  <a:lnTo>
                    <a:pt x="1185185" y="1355117"/>
                  </a:lnTo>
                  <a:close/>
                  <a:moveTo>
                    <a:pt x="882939" y="1288862"/>
                  </a:moveTo>
                  <a:lnTo>
                    <a:pt x="692944" y="1297987"/>
                  </a:lnTo>
                  <a:lnTo>
                    <a:pt x="638207" y="1300764"/>
                  </a:lnTo>
                  <a:lnTo>
                    <a:pt x="608855" y="1302351"/>
                  </a:lnTo>
                  <a:lnTo>
                    <a:pt x="271704" y="1332106"/>
                  </a:lnTo>
                  <a:lnTo>
                    <a:pt x="253855" y="1342421"/>
                  </a:lnTo>
                  <a:lnTo>
                    <a:pt x="152313" y="1399948"/>
                  </a:lnTo>
                  <a:lnTo>
                    <a:pt x="688581" y="1318617"/>
                  </a:lnTo>
                  <a:lnTo>
                    <a:pt x="749665" y="1309492"/>
                  </a:lnTo>
                  <a:lnTo>
                    <a:pt x="761564" y="1307112"/>
                  </a:lnTo>
                  <a:lnTo>
                    <a:pt x="882939" y="1288862"/>
                  </a:lnTo>
                  <a:close/>
                  <a:moveTo>
                    <a:pt x="1118944" y="1098824"/>
                  </a:moveTo>
                  <a:lnTo>
                    <a:pt x="1117754" y="1099221"/>
                  </a:lnTo>
                  <a:lnTo>
                    <a:pt x="1116168" y="1100808"/>
                  </a:lnTo>
                  <a:lnTo>
                    <a:pt x="1115374" y="1102395"/>
                  </a:lnTo>
                  <a:lnTo>
                    <a:pt x="1114978" y="1103585"/>
                  </a:lnTo>
                  <a:lnTo>
                    <a:pt x="1115771" y="1105569"/>
                  </a:lnTo>
                  <a:lnTo>
                    <a:pt x="1116564" y="1107156"/>
                  </a:lnTo>
                  <a:lnTo>
                    <a:pt x="1118151" y="1109139"/>
                  </a:lnTo>
                  <a:lnTo>
                    <a:pt x="1119737" y="1110726"/>
                  </a:lnTo>
                  <a:lnTo>
                    <a:pt x="1124497" y="1114694"/>
                  </a:lnTo>
                  <a:lnTo>
                    <a:pt x="1123307" y="1106362"/>
                  </a:lnTo>
                  <a:lnTo>
                    <a:pt x="1122514" y="1102791"/>
                  </a:lnTo>
                  <a:lnTo>
                    <a:pt x="1121721" y="1100808"/>
                  </a:lnTo>
                  <a:lnTo>
                    <a:pt x="1120134" y="1099221"/>
                  </a:lnTo>
                  <a:lnTo>
                    <a:pt x="1118944" y="1098824"/>
                  </a:lnTo>
                  <a:close/>
                  <a:moveTo>
                    <a:pt x="953542" y="742950"/>
                  </a:moveTo>
                  <a:lnTo>
                    <a:pt x="973374" y="743347"/>
                  </a:lnTo>
                  <a:lnTo>
                    <a:pt x="993207" y="744140"/>
                  </a:lnTo>
                  <a:lnTo>
                    <a:pt x="1013436" y="746124"/>
                  </a:lnTo>
                  <a:lnTo>
                    <a:pt x="1033268" y="749298"/>
                  </a:lnTo>
                  <a:lnTo>
                    <a:pt x="1053497" y="752868"/>
                  </a:lnTo>
                  <a:lnTo>
                    <a:pt x="1072933" y="757629"/>
                  </a:lnTo>
                  <a:lnTo>
                    <a:pt x="1093162" y="762787"/>
                  </a:lnTo>
                  <a:lnTo>
                    <a:pt x="1112598" y="768738"/>
                  </a:lnTo>
                  <a:lnTo>
                    <a:pt x="1132430" y="775483"/>
                  </a:lnTo>
                  <a:lnTo>
                    <a:pt x="1151469" y="782624"/>
                  </a:lnTo>
                  <a:lnTo>
                    <a:pt x="1170509" y="790162"/>
                  </a:lnTo>
                  <a:lnTo>
                    <a:pt x="1188754" y="798097"/>
                  </a:lnTo>
                  <a:lnTo>
                    <a:pt x="1206603" y="806428"/>
                  </a:lnTo>
                  <a:lnTo>
                    <a:pt x="1224056" y="815553"/>
                  </a:lnTo>
                  <a:lnTo>
                    <a:pt x="1240715" y="824678"/>
                  </a:lnTo>
                  <a:lnTo>
                    <a:pt x="1257374" y="833803"/>
                  </a:lnTo>
                  <a:lnTo>
                    <a:pt x="1272844" y="843722"/>
                  </a:lnTo>
                  <a:lnTo>
                    <a:pt x="1287520" y="853640"/>
                  </a:lnTo>
                  <a:lnTo>
                    <a:pt x="1301402" y="863558"/>
                  </a:lnTo>
                  <a:lnTo>
                    <a:pt x="1314492" y="873477"/>
                  </a:lnTo>
                  <a:lnTo>
                    <a:pt x="1326391" y="883395"/>
                  </a:lnTo>
                  <a:lnTo>
                    <a:pt x="1337894" y="893314"/>
                  </a:lnTo>
                  <a:lnTo>
                    <a:pt x="1347810" y="903232"/>
                  </a:lnTo>
                  <a:lnTo>
                    <a:pt x="1356537" y="912754"/>
                  </a:lnTo>
                  <a:lnTo>
                    <a:pt x="1364866" y="922672"/>
                  </a:lnTo>
                  <a:lnTo>
                    <a:pt x="1370816" y="931797"/>
                  </a:lnTo>
                  <a:lnTo>
                    <a:pt x="1376369" y="940526"/>
                  </a:lnTo>
                  <a:lnTo>
                    <a:pt x="1378749" y="944890"/>
                  </a:lnTo>
                  <a:lnTo>
                    <a:pt x="1380732" y="948857"/>
                  </a:lnTo>
                  <a:lnTo>
                    <a:pt x="1381922" y="953221"/>
                  </a:lnTo>
                  <a:lnTo>
                    <a:pt x="1383112" y="957585"/>
                  </a:lnTo>
                  <a:lnTo>
                    <a:pt x="1383905" y="961156"/>
                  </a:lnTo>
                  <a:lnTo>
                    <a:pt x="1384302" y="965123"/>
                  </a:lnTo>
                  <a:lnTo>
                    <a:pt x="1385888" y="976232"/>
                  </a:lnTo>
                  <a:lnTo>
                    <a:pt x="1387078" y="988134"/>
                  </a:lnTo>
                  <a:lnTo>
                    <a:pt x="1387475" y="1000830"/>
                  </a:lnTo>
                  <a:lnTo>
                    <a:pt x="1387475" y="1013922"/>
                  </a:lnTo>
                  <a:lnTo>
                    <a:pt x="1386682" y="1027014"/>
                  </a:lnTo>
                  <a:lnTo>
                    <a:pt x="1385492" y="1040900"/>
                  </a:lnTo>
                  <a:lnTo>
                    <a:pt x="1383509" y="1055183"/>
                  </a:lnTo>
                  <a:lnTo>
                    <a:pt x="1381525" y="1069465"/>
                  </a:lnTo>
                  <a:lnTo>
                    <a:pt x="1379145" y="1084541"/>
                  </a:lnTo>
                  <a:lnTo>
                    <a:pt x="1375972" y="1100014"/>
                  </a:lnTo>
                  <a:lnTo>
                    <a:pt x="1372799" y="1115487"/>
                  </a:lnTo>
                  <a:lnTo>
                    <a:pt x="1369229" y="1131357"/>
                  </a:lnTo>
                  <a:lnTo>
                    <a:pt x="1365263" y="1148020"/>
                  </a:lnTo>
                  <a:lnTo>
                    <a:pt x="1360503" y="1164286"/>
                  </a:lnTo>
                  <a:lnTo>
                    <a:pt x="1350983" y="1198009"/>
                  </a:lnTo>
                  <a:lnTo>
                    <a:pt x="1339877" y="1232525"/>
                  </a:lnTo>
                  <a:lnTo>
                    <a:pt x="1327978" y="1267834"/>
                  </a:lnTo>
                  <a:lnTo>
                    <a:pt x="1315285" y="1303541"/>
                  </a:lnTo>
                  <a:lnTo>
                    <a:pt x="1302196" y="1339247"/>
                  </a:lnTo>
                  <a:lnTo>
                    <a:pt x="1288710" y="1374954"/>
                  </a:lnTo>
                  <a:lnTo>
                    <a:pt x="1274827" y="1411057"/>
                  </a:lnTo>
                  <a:lnTo>
                    <a:pt x="1246665" y="1482073"/>
                  </a:lnTo>
                  <a:lnTo>
                    <a:pt x="1212950" y="1581654"/>
                  </a:lnTo>
                  <a:lnTo>
                    <a:pt x="1106251" y="1559437"/>
                  </a:lnTo>
                  <a:lnTo>
                    <a:pt x="1101095" y="1638784"/>
                  </a:lnTo>
                  <a:lnTo>
                    <a:pt x="1092369" y="1729241"/>
                  </a:lnTo>
                  <a:lnTo>
                    <a:pt x="1085229" y="1803431"/>
                  </a:lnTo>
                  <a:lnTo>
                    <a:pt x="1076503" y="1890713"/>
                  </a:lnTo>
                  <a:lnTo>
                    <a:pt x="285190" y="1890713"/>
                  </a:lnTo>
                  <a:lnTo>
                    <a:pt x="274084" y="1780023"/>
                  </a:lnTo>
                  <a:lnTo>
                    <a:pt x="265358" y="1685203"/>
                  </a:lnTo>
                  <a:lnTo>
                    <a:pt x="255441" y="1570546"/>
                  </a:lnTo>
                  <a:lnTo>
                    <a:pt x="232832" y="1576893"/>
                  </a:lnTo>
                  <a:lnTo>
                    <a:pt x="209827" y="1582448"/>
                  </a:lnTo>
                  <a:lnTo>
                    <a:pt x="197927" y="1584828"/>
                  </a:lnTo>
                  <a:lnTo>
                    <a:pt x="186821" y="1587605"/>
                  </a:lnTo>
                  <a:lnTo>
                    <a:pt x="174922" y="1589192"/>
                  </a:lnTo>
                  <a:lnTo>
                    <a:pt x="163816" y="1590779"/>
                  </a:lnTo>
                  <a:lnTo>
                    <a:pt x="152313" y="1591573"/>
                  </a:lnTo>
                  <a:lnTo>
                    <a:pt x="142000" y="1591969"/>
                  </a:lnTo>
                  <a:lnTo>
                    <a:pt x="131291" y="1591969"/>
                  </a:lnTo>
                  <a:lnTo>
                    <a:pt x="121374" y="1591573"/>
                  </a:lnTo>
                  <a:lnTo>
                    <a:pt x="112251" y="1590382"/>
                  </a:lnTo>
                  <a:lnTo>
                    <a:pt x="103129" y="1588399"/>
                  </a:lnTo>
                  <a:lnTo>
                    <a:pt x="99162" y="1587209"/>
                  </a:lnTo>
                  <a:lnTo>
                    <a:pt x="95196" y="1585225"/>
                  </a:lnTo>
                  <a:lnTo>
                    <a:pt x="91229" y="1583638"/>
                  </a:lnTo>
                  <a:lnTo>
                    <a:pt x="87659" y="1581654"/>
                  </a:lnTo>
                  <a:lnTo>
                    <a:pt x="74570" y="1515399"/>
                  </a:lnTo>
                  <a:lnTo>
                    <a:pt x="59497" y="1433274"/>
                  </a:lnTo>
                  <a:lnTo>
                    <a:pt x="51564" y="1388046"/>
                  </a:lnTo>
                  <a:lnTo>
                    <a:pt x="43235" y="1341628"/>
                  </a:lnTo>
                  <a:lnTo>
                    <a:pt x="35698" y="1295209"/>
                  </a:lnTo>
                  <a:lnTo>
                    <a:pt x="28162" y="1247998"/>
                  </a:lnTo>
                  <a:lnTo>
                    <a:pt x="21022" y="1202373"/>
                  </a:lnTo>
                  <a:lnTo>
                    <a:pt x="14676" y="1157938"/>
                  </a:lnTo>
                  <a:lnTo>
                    <a:pt x="9520" y="1116677"/>
                  </a:lnTo>
                  <a:lnTo>
                    <a:pt x="5156" y="1078987"/>
                  </a:lnTo>
                  <a:lnTo>
                    <a:pt x="1983" y="1045264"/>
                  </a:lnTo>
                  <a:lnTo>
                    <a:pt x="793" y="1030188"/>
                  </a:lnTo>
                  <a:lnTo>
                    <a:pt x="0" y="1016699"/>
                  </a:lnTo>
                  <a:lnTo>
                    <a:pt x="0" y="1004797"/>
                  </a:lnTo>
                  <a:lnTo>
                    <a:pt x="0" y="994482"/>
                  </a:lnTo>
                  <a:lnTo>
                    <a:pt x="397" y="985754"/>
                  </a:lnTo>
                  <a:lnTo>
                    <a:pt x="1190" y="979009"/>
                  </a:lnTo>
                  <a:lnTo>
                    <a:pt x="1587" y="972661"/>
                  </a:lnTo>
                  <a:lnTo>
                    <a:pt x="2380" y="966314"/>
                  </a:lnTo>
                  <a:lnTo>
                    <a:pt x="3966" y="959966"/>
                  </a:lnTo>
                  <a:lnTo>
                    <a:pt x="5553" y="954015"/>
                  </a:lnTo>
                  <a:lnTo>
                    <a:pt x="7536" y="948064"/>
                  </a:lnTo>
                  <a:lnTo>
                    <a:pt x="9520" y="942113"/>
                  </a:lnTo>
                  <a:lnTo>
                    <a:pt x="12296" y="936558"/>
                  </a:lnTo>
                  <a:lnTo>
                    <a:pt x="15073" y="931004"/>
                  </a:lnTo>
                  <a:lnTo>
                    <a:pt x="18246" y="925053"/>
                  </a:lnTo>
                  <a:lnTo>
                    <a:pt x="21816" y="919498"/>
                  </a:lnTo>
                  <a:lnTo>
                    <a:pt x="25782" y="914341"/>
                  </a:lnTo>
                  <a:lnTo>
                    <a:pt x="29352" y="909183"/>
                  </a:lnTo>
                  <a:lnTo>
                    <a:pt x="34112" y="904026"/>
                  </a:lnTo>
                  <a:lnTo>
                    <a:pt x="38872" y="898471"/>
                  </a:lnTo>
                  <a:lnTo>
                    <a:pt x="48391" y="888950"/>
                  </a:lnTo>
                  <a:lnTo>
                    <a:pt x="59894" y="879031"/>
                  </a:lnTo>
                  <a:lnTo>
                    <a:pt x="71793" y="869906"/>
                  </a:lnTo>
                  <a:lnTo>
                    <a:pt x="84486" y="860781"/>
                  </a:lnTo>
                  <a:lnTo>
                    <a:pt x="98765" y="852450"/>
                  </a:lnTo>
                  <a:lnTo>
                    <a:pt x="113441" y="844118"/>
                  </a:lnTo>
                  <a:lnTo>
                    <a:pt x="128514" y="836183"/>
                  </a:lnTo>
                  <a:lnTo>
                    <a:pt x="144380" y="828645"/>
                  </a:lnTo>
                  <a:lnTo>
                    <a:pt x="161436" y="821504"/>
                  </a:lnTo>
                  <a:lnTo>
                    <a:pt x="178492" y="814760"/>
                  </a:lnTo>
                  <a:lnTo>
                    <a:pt x="196341" y="808015"/>
                  </a:lnTo>
                  <a:lnTo>
                    <a:pt x="214587" y="801667"/>
                  </a:lnTo>
                  <a:lnTo>
                    <a:pt x="233229" y="795716"/>
                  </a:lnTo>
                  <a:lnTo>
                    <a:pt x="252268" y="790162"/>
                  </a:lnTo>
                  <a:lnTo>
                    <a:pt x="271704" y="784608"/>
                  </a:lnTo>
                  <a:lnTo>
                    <a:pt x="291140" y="779450"/>
                  </a:lnTo>
                  <a:lnTo>
                    <a:pt x="310972" y="774689"/>
                  </a:lnTo>
                  <a:lnTo>
                    <a:pt x="331201" y="769928"/>
                  </a:lnTo>
                  <a:lnTo>
                    <a:pt x="351034" y="765564"/>
                  </a:lnTo>
                  <a:lnTo>
                    <a:pt x="371263" y="761994"/>
                  </a:lnTo>
                  <a:lnTo>
                    <a:pt x="391492" y="758026"/>
                  </a:lnTo>
                  <a:lnTo>
                    <a:pt x="431156" y="751282"/>
                  </a:lnTo>
                  <a:lnTo>
                    <a:pt x="470028" y="745727"/>
                  </a:lnTo>
                  <a:lnTo>
                    <a:pt x="474788" y="745330"/>
                  </a:lnTo>
                  <a:lnTo>
                    <a:pt x="479548" y="744934"/>
                  </a:lnTo>
                  <a:lnTo>
                    <a:pt x="488670" y="745330"/>
                  </a:lnTo>
                  <a:lnTo>
                    <a:pt x="616391" y="1197215"/>
                  </a:lnTo>
                  <a:lnTo>
                    <a:pt x="618771" y="1179759"/>
                  </a:lnTo>
                  <a:lnTo>
                    <a:pt x="663196" y="869509"/>
                  </a:lnTo>
                  <a:lnTo>
                    <a:pt x="650503" y="838961"/>
                  </a:lnTo>
                  <a:lnTo>
                    <a:pt x="675095" y="798493"/>
                  </a:lnTo>
                  <a:lnTo>
                    <a:pt x="731022" y="798097"/>
                  </a:lnTo>
                  <a:lnTo>
                    <a:pt x="754028" y="838961"/>
                  </a:lnTo>
                  <a:lnTo>
                    <a:pt x="743319" y="875461"/>
                  </a:lnTo>
                  <a:lnTo>
                    <a:pt x="782983" y="1202373"/>
                  </a:lnTo>
                  <a:lnTo>
                    <a:pt x="887302" y="760407"/>
                  </a:lnTo>
                  <a:lnTo>
                    <a:pt x="899201" y="754852"/>
                  </a:lnTo>
                  <a:lnTo>
                    <a:pt x="907927" y="750488"/>
                  </a:lnTo>
                  <a:lnTo>
                    <a:pt x="913481" y="747314"/>
                  </a:lnTo>
                  <a:lnTo>
                    <a:pt x="914671" y="746124"/>
                  </a:lnTo>
                  <a:lnTo>
                    <a:pt x="914671" y="745727"/>
                  </a:lnTo>
                  <a:lnTo>
                    <a:pt x="924587" y="744537"/>
                  </a:lnTo>
                  <a:lnTo>
                    <a:pt x="934106" y="743744"/>
                  </a:lnTo>
                  <a:lnTo>
                    <a:pt x="943626" y="743347"/>
                  </a:lnTo>
                  <a:lnTo>
                    <a:pt x="953542" y="742950"/>
                  </a:lnTo>
                  <a:close/>
                  <a:moveTo>
                    <a:pt x="713979" y="0"/>
                  </a:moveTo>
                  <a:lnTo>
                    <a:pt x="725091" y="0"/>
                  </a:lnTo>
                  <a:lnTo>
                    <a:pt x="736601" y="397"/>
                  </a:lnTo>
                  <a:lnTo>
                    <a:pt x="746919" y="794"/>
                  </a:lnTo>
                  <a:lnTo>
                    <a:pt x="758032" y="1985"/>
                  </a:lnTo>
                  <a:lnTo>
                    <a:pt x="768351" y="3177"/>
                  </a:lnTo>
                  <a:lnTo>
                    <a:pt x="778669" y="4368"/>
                  </a:lnTo>
                  <a:lnTo>
                    <a:pt x="788591" y="5956"/>
                  </a:lnTo>
                  <a:lnTo>
                    <a:pt x="808038" y="9530"/>
                  </a:lnTo>
                  <a:lnTo>
                    <a:pt x="826691" y="13898"/>
                  </a:lnTo>
                  <a:lnTo>
                    <a:pt x="844551" y="19060"/>
                  </a:lnTo>
                  <a:lnTo>
                    <a:pt x="860822" y="25016"/>
                  </a:lnTo>
                  <a:lnTo>
                    <a:pt x="876697" y="30973"/>
                  </a:lnTo>
                  <a:lnTo>
                    <a:pt x="891779" y="37723"/>
                  </a:lnTo>
                  <a:lnTo>
                    <a:pt x="906066" y="44076"/>
                  </a:lnTo>
                  <a:lnTo>
                    <a:pt x="919163" y="51224"/>
                  </a:lnTo>
                  <a:lnTo>
                    <a:pt x="930672" y="57974"/>
                  </a:lnTo>
                  <a:lnTo>
                    <a:pt x="942182" y="64725"/>
                  </a:lnTo>
                  <a:lnTo>
                    <a:pt x="952501" y="71475"/>
                  </a:lnTo>
                  <a:lnTo>
                    <a:pt x="961232" y="77829"/>
                  </a:lnTo>
                  <a:lnTo>
                    <a:pt x="969566" y="84182"/>
                  </a:lnTo>
                  <a:lnTo>
                    <a:pt x="976313" y="89344"/>
                  </a:lnTo>
                  <a:lnTo>
                    <a:pt x="987822" y="98874"/>
                  </a:lnTo>
                  <a:lnTo>
                    <a:pt x="994172" y="105227"/>
                  </a:lnTo>
                  <a:lnTo>
                    <a:pt x="996554" y="107213"/>
                  </a:lnTo>
                  <a:lnTo>
                    <a:pt x="993775" y="113566"/>
                  </a:lnTo>
                  <a:lnTo>
                    <a:pt x="989410" y="120317"/>
                  </a:lnTo>
                  <a:lnTo>
                    <a:pt x="984251" y="129450"/>
                  </a:lnTo>
                  <a:lnTo>
                    <a:pt x="977107" y="139774"/>
                  </a:lnTo>
                  <a:lnTo>
                    <a:pt x="973138" y="144936"/>
                  </a:lnTo>
                  <a:lnTo>
                    <a:pt x="968375" y="150495"/>
                  </a:lnTo>
                  <a:lnTo>
                    <a:pt x="963216" y="156054"/>
                  </a:lnTo>
                  <a:lnTo>
                    <a:pt x="957660" y="161613"/>
                  </a:lnTo>
                  <a:lnTo>
                    <a:pt x="951707" y="167173"/>
                  </a:lnTo>
                  <a:lnTo>
                    <a:pt x="945754" y="172732"/>
                  </a:lnTo>
                  <a:lnTo>
                    <a:pt x="938610" y="177497"/>
                  </a:lnTo>
                  <a:lnTo>
                    <a:pt x="931069" y="182262"/>
                  </a:lnTo>
                  <a:lnTo>
                    <a:pt x="923529" y="186630"/>
                  </a:lnTo>
                  <a:lnTo>
                    <a:pt x="915194" y="190601"/>
                  </a:lnTo>
                  <a:lnTo>
                    <a:pt x="906463" y="194174"/>
                  </a:lnTo>
                  <a:lnTo>
                    <a:pt x="896938" y="196954"/>
                  </a:lnTo>
                  <a:lnTo>
                    <a:pt x="887413" y="199733"/>
                  </a:lnTo>
                  <a:lnTo>
                    <a:pt x="877094" y="200925"/>
                  </a:lnTo>
                  <a:lnTo>
                    <a:pt x="866775" y="201719"/>
                  </a:lnTo>
                  <a:lnTo>
                    <a:pt x="855266" y="201719"/>
                  </a:lnTo>
                  <a:lnTo>
                    <a:pt x="843360" y="200925"/>
                  </a:lnTo>
                  <a:lnTo>
                    <a:pt x="831454" y="198939"/>
                  </a:lnTo>
                  <a:lnTo>
                    <a:pt x="818357" y="195763"/>
                  </a:lnTo>
                  <a:lnTo>
                    <a:pt x="805260" y="191792"/>
                  </a:lnTo>
                  <a:lnTo>
                    <a:pt x="791369" y="186233"/>
                  </a:lnTo>
                  <a:lnTo>
                    <a:pt x="777082" y="179879"/>
                  </a:lnTo>
                  <a:lnTo>
                    <a:pt x="760016" y="171938"/>
                  </a:lnTo>
                  <a:lnTo>
                    <a:pt x="743347" y="165187"/>
                  </a:lnTo>
                  <a:lnTo>
                    <a:pt x="778272" y="181468"/>
                  </a:lnTo>
                  <a:lnTo>
                    <a:pt x="812007" y="196954"/>
                  </a:lnTo>
                  <a:lnTo>
                    <a:pt x="828279" y="204101"/>
                  </a:lnTo>
                  <a:lnTo>
                    <a:pt x="844551" y="210852"/>
                  </a:lnTo>
                  <a:lnTo>
                    <a:pt x="860029" y="217205"/>
                  </a:lnTo>
                  <a:lnTo>
                    <a:pt x="875110" y="222367"/>
                  </a:lnTo>
                  <a:lnTo>
                    <a:pt x="889397" y="226735"/>
                  </a:lnTo>
                  <a:lnTo>
                    <a:pt x="903288" y="229912"/>
                  </a:lnTo>
                  <a:lnTo>
                    <a:pt x="910035" y="231103"/>
                  </a:lnTo>
                  <a:lnTo>
                    <a:pt x="916385" y="232294"/>
                  </a:lnTo>
                  <a:lnTo>
                    <a:pt x="922735" y="232691"/>
                  </a:lnTo>
                  <a:lnTo>
                    <a:pt x="929085" y="233089"/>
                  </a:lnTo>
                  <a:lnTo>
                    <a:pt x="935038" y="233089"/>
                  </a:lnTo>
                  <a:lnTo>
                    <a:pt x="940991" y="232294"/>
                  </a:lnTo>
                  <a:lnTo>
                    <a:pt x="946547" y="231103"/>
                  </a:lnTo>
                  <a:lnTo>
                    <a:pt x="951707" y="229912"/>
                  </a:lnTo>
                  <a:lnTo>
                    <a:pt x="956866" y="228324"/>
                  </a:lnTo>
                  <a:lnTo>
                    <a:pt x="961629" y="226338"/>
                  </a:lnTo>
                  <a:lnTo>
                    <a:pt x="966788" y="223161"/>
                  </a:lnTo>
                  <a:lnTo>
                    <a:pt x="970757" y="220382"/>
                  </a:lnTo>
                  <a:lnTo>
                    <a:pt x="972741" y="231500"/>
                  </a:lnTo>
                  <a:lnTo>
                    <a:pt x="973535" y="242619"/>
                  </a:lnTo>
                  <a:lnTo>
                    <a:pt x="973932" y="253340"/>
                  </a:lnTo>
                  <a:lnTo>
                    <a:pt x="974329" y="263267"/>
                  </a:lnTo>
                  <a:lnTo>
                    <a:pt x="974329" y="273591"/>
                  </a:lnTo>
                  <a:lnTo>
                    <a:pt x="973932" y="283121"/>
                  </a:lnTo>
                  <a:lnTo>
                    <a:pt x="973138" y="302181"/>
                  </a:lnTo>
                  <a:lnTo>
                    <a:pt x="974725" y="300196"/>
                  </a:lnTo>
                  <a:lnTo>
                    <a:pt x="976710" y="298210"/>
                  </a:lnTo>
                  <a:lnTo>
                    <a:pt x="978297" y="297416"/>
                  </a:lnTo>
                  <a:lnTo>
                    <a:pt x="980282" y="297019"/>
                  </a:lnTo>
                  <a:lnTo>
                    <a:pt x="982663" y="297416"/>
                  </a:lnTo>
                  <a:lnTo>
                    <a:pt x="985044" y="299005"/>
                  </a:lnTo>
                  <a:lnTo>
                    <a:pt x="987822" y="301784"/>
                  </a:lnTo>
                  <a:lnTo>
                    <a:pt x="989807" y="304564"/>
                  </a:lnTo>
                  <a:lnTo>
                    <a:pt x="991791" y="308932"/>
                  </a:lnTo>
                  <a:lnTo>
                    <a:pt x="994172" y="313697"/>
                  </a:lnTo>
                  <a:lnTo>
                    <a:pt x="995760" y="318859"/>
                  </a:lnTo>
                  <a:lnTo>
                    <a:pt x="997744" y="325212"/>
                  </a:lnTo>
                  <a:lnTo>
                    <a:pt x="998935" y="331963"/>
                  </a:lnTo>
                  <a:lnTo>
                    <a:pt x="1000919" y="339507"/>
                  </a:lnTo>
                  <a:lnTo>
                    <a:pt x="1002110" y="347846"/>
                  </a:lnTo>
                  <a:lnTo>
                    <a:pt x="1002904" y="356185"/>
                  </a:lnTo>
                  <a:lnTo>
                    <a:pt x="1003697" y="364523"/>
                  </a:lnTo>
                  <a:lnTo>
                    <a:pt x="1004094" y="373656"/>
                  </a:lnTo>
                  <a:lnTo>
                    <a:pt x="1004491" y="383584"/>
                  </a:lnTo>
                  <a:lnTo>
                    <a:pt x="1004888" y="393114"/>
                  </a:lnTo>
                  <a:lnTo>
                    <a:pt x="1004491" y="403438"/>
                  </a:lnTo>
                  <a:lnTo>
                    <a:pt x="1004094" y="412571"/>
                  </a:lnTo>
                  <a:lnTo>
                    <a:pt x="1003697" y="422101"/>
                  </a:lnTo>
                  <a:lnTo>
                    <a:pt x="1002904" y="430837"/>
                  </a:lnTo>
                  <a:lnTo>
                    <a:pt x="1002110" y="439175"/>
                  </a:lnTo>
                  <a:lnTo>
                    <a:pt x="1000919" y="447117"/>
                  </a:lnTo>
                  <a:lnTo>
                    <a:pt x="998935" y="454265"/>
                  </a:lnTo>
                  <a:lnTo>
                    <a:pt x="997744" y="461015"/>
                  </a:lnTo>
                  <a:lnTo>
                    <a:pt x="995760" y="467368"/>
                  </a:lnTo>
                  <a:lnTo>
                    <a:pt x="994172" y="472928"/>
                  </a:lnTo>
                  <a:lnTo>
                    <a:pt x="991791" y="478090"/>
                  </a:lnTo>
                  <a:lnTo>
                    <a:pt x="989807" y="481663"/>
                  </a:lnTo>
                  <a:lnTo>
                    <a:pt x="987822" y="485237"/>
                  </a:lnTo>
                  <a:lnTo>
                    <a:pt x="985044" y="487620"/>
                  </a:lnTo>
                  <a:lnTo>
                    <a:pt x="982663" y="488811"/>
                  </a:lnTo>
                  <a:lnTo>
                    <a:pt x="980282" y="489605"/>
                  </a:lnTo>
                  <a:lnTo>
                    <a:pt x="978694" y="489605"/>
                  </a:lnTo>
                  <a:lnTo>
                    <a:pt x="977504" y="488811"/>
                  </a:lnTo>
                  <a:lnTo>
                    <a:pt x="975122" y="487223"/>
                  </a:lnTo>
                  <a:lnTo>
                    <a:pt x="972741" y="484840"/>
                  </a:lnTo>
                  <a:lnTo>
                    <a:pt x="970360" y="481266"/>
                  </a:lnTo>
                  <a:lnTo>
                    <a:pt x="968375" y="476898"/>
                  </a:lnTo>
                  <a:lnTo>
                    <a:pt x="966391" y="471736"/>
                  </a:lnTo>
                  <a:lnTo>
                    <a:pt x="964010" y="465780"/>
                  </a:lnTo>
                  <a:lnTo>
                    <a:pt x="962422" y="459030"/>
                  </a:lnTo>
                  <a:lnTo>
                    <a:pt x="960438" y="476104"/>
                  </a:lnTo>
                  <a:lnTo>
                    <a:pt x="957263" y="491988"/>
                  </a:lnTo>
                  <a:lnTo>
                    <a:pt x="953691" y="507871"/>
                  </a:lnTo>
                  <a:lnTo>
                    <a:pt x="949325" y="523754"/>
                  </a:lnTo>
                  <a:lnTo>
                    <a:pt x="944563" y="538844"/>
                  </a:lnTo>
                  <a:lnTo>
                    <a:pt x="939404" y="553536"/>
                  </a:lnTo>
                  <a:lnTo>
                    <a:pt x="933451" y="567434"/>
                  </a:lnTo>
                  <a:lnTo>
                    <a:pt x="927101" y="581332"/>
                  </a:lnTo>
                  <a:lnTo>
                    <a:pt x="920354" y="594435"/>
                  </a:lnTo>
                  <a:lnTo>
                    <a:pt x="912813" y="607539"/>
                  </a:lnTo>
                  <a:lnTo>
                    <a:pt x="905272" y="619849"/>
                  </a:lnTo>
                  <a:lnTo>
                    <a:pt x="896938" y="631364"/>
                  </a:lnTo>
                  <a:lnTo>
                    <a:pt x="888604" y="642880"/>
                  </a:lnTo>
                  <a:lnTo>
                    <a:pt x="879872" y="653601"/>
                  </a:lnTo>
                  <a:lnTo>
                    <a:pt x="870347" y="663925"/>
                  </a:lnTo>
                  <a:lnTo>
                    <a:pt x="861219" y="673852"/>
                  </a:lnTo>
                  <a:lnTo>
                    <a:pt x="851694" y="682985"/>
                  </a:lnTo>
                  <a:lnTo>
                    <a:pt x="841772" y="691721"/>
                  </a:lnTo>
                  <a:lnTo>
                    <a:pt x="831851" y="700060"/>
                  </a:lnTo>
                  <a:lnTo>
                    <a:pt x="821532" y="707604"/>
                  </a:lnTo>
                  <a:lnTo>
                    <a:pt x="811610" y="714752"/>
                  </a:lnTo>
                  <a:lnTo>
                    <a:pt x="801291" y="721105"/>
                  </a:lnTo>
                  <a:lnTo>
                    <a:pt x="790972" y="727062"/>
                  </a:lnTo>
                  <a:lnTo>
                    <a:pt x="780257" y="732224"/>
                  </a:lnTo>
                  <a:lnTo>
                    <a:pt x="769938" y="736989"/>
                  </a:lnTo>
                  <a:lnTo>
                    <a:pt x="759619" y="741357"/>
                  </a:lnTo>
                  <a:lnTo>
                    <a:pt x="749301" y="744533"/>
                  </a:lnTo>
                  <a:lnTo>
                    <a:pt x="738585" y="747710"/>
                  </a:lnTo>
                  <a:lnTo>
                    <a:pt x="728663" y="750093"/>
                  </a:lnTo>
                  <a:lnTo>
                    <a:pt x="718344" y="751284"/>
                  </a:lnTo>
                  <a:lnTo>
                    <a:pt x="708819" y="752475"/>
                  </a:lnTo>
                  <a:lnTo>
                    <a:pt x="698897" y="752475"/>
                  </a:lnTo>
                  <a:lnTo>
                    <a:pt x="690960" y="752475"/>
                  </a:lnTo>
                  <a:lnTo>
                    <a:pt x="683022" y="751284"/>
                  </a:lnTo>
                  <a:lnTo>
                    <a:pt x="674688" y="749695"/>
                  </a:lnTo>
                  <a:lnTo>
                    <a:pt x="665560" y="747313"/>
                  </a:lnTo>
                  <a:lnTo>
                    <a:pt x="656432" y="744136"/>
                  </a:lnTo>
                  <a:lnTo>
                    <a:pt x="646907" y="740960"/>
                  </a:lnTo>
                  <a:lnTo>
                    <a:pt x="637779" y="736195"/>
                  </a:lnTo>
                  <a:lnTo>
                    <a:pt x="628254" y="731430"/>
                  </a:lnTo>
                  <a:lnTo>
                    <a:pt x="617935" y="725870"/>
                  </a:lnTo>
                  <a:lnTo>
                    <a:pt x="608410" y="719914"/>
                  </a:lnTo>
                  <a:lnTo>
                    <a:pt x="598091" y="713561"/>
                  </a:lnTo>
                  <a:lnTo>
                    <a:pt x="588169" y="706413"/>
                  </a:lnTo>
                  <a:lnTo>
                    <a:pt x="578247" y="698471"/>
                  </a:lnTo>
                  <a:lnTo>
                    <a:pt x="568325" y="690133"/>
                  </a:lnTo>
                  <a:lnTo>
                    <a:pt x="558007" y="681397"/>
                  </a:lnTo>
                  <a:lnTo>
                    <a:pt x="548482" y="671867"/>
                  </a:lnTo>
                  <a:lnTo>
                    <a:pt x="538560" y="662734"/>
                  </a:lnTo>
                  <a:lnTo>
                    <a:pt x="529035" y="652410"/>
                  </a:lnTo>
                  <a:lnTo>
                    <a:pt x="519510" y="641688"/>
                  </a:lnTo>
                  <a:lnTo>
                    <a:pt x="509985" y="630570"/>
                  </a:lnTo>
                  <a:lnTo>
                    <a:pt x="501254" y="619452"/>
                  </a:lnTo>
                  <a:lnTo>
                    <a:pt x="492522" y="607539"/>
                  </a:lnTo>
                  <a:lnTo>
                    <a:pt x="483791" y="595230"/>
                  </a:lnTo>
                  <a:lnTo>
                    <a:pt x="475854" y="582523"/>
                  </a:lnTo>
                  <a:lnTo>
                    <a:pt x="467916" y="569419"/>
                  </a:lnTo>
                  <a:lnTo>
                    <a:pt x="460772" y="556315"/>
                  </a:lnTo>
                  <a:lnTo>
                    <a:pt x="453629" y="542417"/>
                  </a:lnTo>
                  <a:lnTo>
                    <a:pt x="447279" y="528519"/>
                  </a:lnTo>
                  <a:lnTo>
                    <a:pt x="441325" y="514224"/>
                  </a:lnTo>
                  <a:lnTo>
                    <a:pt x="435769" y="499929"/>
                  </a:lnTo>
                  <a:lnTo>
                    <a:pt x="431007" y="485237"/>
                  </a:lnTo>
                  <a:lnTo>
                    <a:pt x="426244" y="470148"/>
                  </a:lnTo>
                  <a:lnTo>
                    <a:pt x="424657" y="474913"/>
                  </a:lnTo>
                  <a:lnTo>
                    <a:pt x="422672" y="480075"/>
                  </a:lnTo>
                  <a:lnTo>
                    <a:pt x="421085" y="484046"/>
                  </a:lnTo>
                  <a:lnTo>
                    <a:pt x="419101" y="487620"/>
                  </a:lnTo>
                  <a:lnTo>
                    <a:pt x="417116" y="490399"/>
                  </a:lnTo>
                  <a:lnTo>
                    <a:pt x="414735" y="492385"/>
                  </a:lnTo>
                  <a:lnTo>
                    <a:pt x="412354" y="493576"/>
                  </a:lnTo>
                  <a:lnTo>
                    <a:pt x="410369" y="493973"/>
                  </a:lnTo>
                  <a:lnTo>
                    <a:pt x="407591" y="493576"/>
                  </a:lnTo>
                  <a:lnTo>
                    <a:pt x="405210" y="491988"/>
                  </a:lnTo>
                  <a:lnTo>
                    <a:pt x="402829" y="490002"/>
                  </a:lnTo>
                  <a:lnTo>
                    <a:pt x="400447" y="486428"/>
                  </a:lnTo>
                  <a:lnTo>
                    <a:pt x="398463" y="482855"/>
                  </a:lnTo>
                  <a:lnTo>
                    <a:pt x="396082" y="477693"/>
                  </a:lnTo>
                  <a:lnTo>
                    <a:pt x="394494" y="472133"/>
                  </a:lnTo>
                  <a:lnTo>
                    <a:pt x="392907" y="465780"/>
                  </a:lnTo>
                  <a:lnTo>
                    <a:pt x="391319" y="459030"/>
                  </a:lnTo>
                  <a:lnTo>
                    <a:pt x="390129" y="451882"/>
                  </a:lnTo>
                  <a:lnTo>
                    <a:pt x="388541" y="443940"/>
                  </a:lnTo>
                  <a:lnTo>
                    <a:pt x="387351" y="435602"/>
                  </a:lnTo>
                  <a:lnTo>
                    <a:pt x="386557" y="426469"/>
                  </a:lnTo>
                  <a:lnTo>
                    <a:pt x="386160" y="417336"/>
                  </a:lnTo>
                  <a:lnTo>
                    <a:pt x="385763" y="407409"/>
                  </a:lnTo>
                  <a:lnTo>
                    <a:pt x="385763" y="397879"/>
                  </a:lnTo>
                  <a:lnTo>
                    <a:pt x="385763" y="388349"/>
                  </a:lnTo>
                  <a:lnTo>
                    <a:pt x="386160" y="378421"/>
                  </a:lnTo>
                  <a:lnTo>
                    <a:pt x="386557" y="369288"/>
                  </a:lnTo>
                  <a:lnTo>
                    <a:pt x="387351" y="360156"/>
                  </a:lnTo>
                  <a:lnTo>
                    <a:pt x="388541" y="351817"/>
                  </a:lnTo>
                  <a:lnTo>
                    <a:pt x="390129" y="344272"/>
                  </a:lnTo>
                  <a:lnTo>
                    <a:pt x="391319" y="336728"/>
                  </a:lnTo>
                  <a:lnTo>
                    <a:pt x="392907" y="329977"/>
                  </a:lnTo>
                  <a:lnTo>
                    <a:pt x="394494" y="323624"/>
                  </a:lnTo>
                  <a:lnTo>
                    <a:pt x="396082" y="318065"/>
                  </a:lnTo>
                  <a:lnTo>
                    <a:pt x="398463" y="313697"/>
                  </a:lnTo>
                  <a:lnTo>
                    <a:pt x="400447" y="309329"/>
                  </a:lnTo>
                  <a:lnTo>
                    <a:pt x="402829" y="305755"/>
                  </a:lnTo>
                  <a:lnTo>
                    <a:pt x="405210" y="303770"/>
                  </a:lnTo>
                  <a:lnTo>
                    <a:pt x="407591" y="302181"/>
                  </a:lnTo>
                  <a:lnTo>
                    <a:pt x="410369" y="301784"/>
                  </a:lnTo>
                  <a:lnTo>
                    <a:pt x="411560" y="302181"/>
                  </a:lnTo>
                  <a:lnTo>
                    <a:pt x="413147" y="302975"/>
                  </a:lnTo>
                  <a:lnTo>
                    <a:pt x="413544" y="289872"/>
                  </a:lnTo>
                  <a:lnTo>
                    <a:pt x="414338" y="277562"/>
                  </a:lnTo>
                  <a:lnTo>
                    <a:pt x="415925" y="266444"/>
                  </a:lnTo>
                  <a:lnTo>
                    <a:pt x="418307" y="255722"/>
                  </a:lnTo>
                  <a:lnTo>
                    <a:pt x="417116" y="242222"/>
                  </a:lnTo>
                  <a:lnTo>
                    <a:pt x="415925" y="229515"/>
                  </a:lnTo>
                  <a:lnTo>
                    <a:pt x="415925" y="217205"/>
                  </a:lnTo>
                  <a:lnTo>
                    <a:pt x="416322" y="206484"/>
                  </a:lnTo>
                  <a:lnTo>
                    <a:pt x="417910" y="195763"/>
                  </a:lnTo>
                  <a:lnTo>
                    <a:pt x="419497" y="185835"/>
                  </a:lnTo>
                  <a:lnTo>
                    <a:pt x="421482" y="176305"/>
                  </a:lnTo>
                  <a:lnTo>
                    <a:pt x="424260" y="167570"/>
                  </a:lnTo>
                  <a:lnTo>
                    <a:pt x="427435" y="159628"/>
                  </a:lnTo>
                  <a:lnTo>
                    <a:pt x="431007" y="152480"/>
                  </a:lnTo>
                  <a:lnTo>
                    <a:pt x="434975" y="145730"/>
                  </a:lnTo>
                  <a:lnTo>
                    <a:pt x="439341" y="139377"/>
                  </a:lnTo>
                  <a:lnTo>
                    <a:pt x="444501" y="133420"/>
                  </a:lnTo>
                  <a:lnTo>
                    <a:pt x="449660" y="128258"/>
                  </a:lnTo>
                  <a:lnTo>
                    <a:pt x="455613" y="123890"/>
                  </a:lnTo>
                  <a:lnTo>
                    <a:pt x="461566" y="119522"/>
                  </a:lnTo>
                  <a:lnTo>
                    <a:pt x="434182" y="119919"/>
                  </a:lnTo>
                  <a:lnTo>
                    <a:pt x="413147" y="120714"/>
                  </a:lnTo>
                  <a:lnTo>
                    <a:pt x="394891" y="121508"/>
                  </a:lnTo>
                  <a:lnTo>
                    <a:pt x="401241" y="118728"/>
                  </a:lnTo>
                  <a:lnTo>
                    <a:pt x="407591" y="115154"/>
                  </a:lnTo>
                  <a:lnTo>
                    <a:pt x="420291" y="107213"/>
                  </a:lnTo>
                  <a:lnTo>
                    <a:pt x="433388" y="98477"/>
                  </a:lnTo>
                  <a:lnTo>
                    <a:pt x="446485" y="88947"/>
                  </a:lnTo>
                  <a:lnTo>
                    <a:pt x="459185" y="79814"/>
                  </a:lnTo>
                  <a:lnTo>
                    <a:pt x="471488" y="71475"/>
                  </a:lnTo>
                  <a:lnTo>
                    <a:pt x="482601" y="63931"/>
                  </a:lnTo>
                  <a:lnTo>
                    <a:pt x="488157" y="60357"/>
                  </a:lnTo>
                  <a:lnTo>
                    <a:pt x="493316" y="57577"/>
                  </a:lnTo>
                  <a:lnTo>
                    <a:pt x="507604" y="50827"/>
                  </a:lnTo>
                  <a:lnTo>
                    <a:pt x="521891" y="44473"/>
                  </a:lnTo>
                  <a:lnTo>
                    <a:pt x="536179" y="38517"/>
                  </a:lnTo>
                  <a:lnTo>
                    <a:pt x="550069" y="32958"/>
                  </a:lnTo>
                  <a:lnTo>
                    <a:pt x="563563" y="27796"/>
                  </a:lnTo>
                  <a:lnTo>
                    <a:pt x="577057" y="23428"/>
                  </a:lnTo>
                  <a:lnTo>
                    <a:pt x="590551" y="19457"/>
                  </a:lnTo>
                  <a:lnTo>
                    <a:pt x="603647" y="15883"/>
                  </a:lnTo>
                  <a:lnTo>
                    <a:pt x="616744" y="12310"/>
                  </a:lnTo>
                  <a:lnTo>
                    <a:pt x="629841" y="9927"/>
                  </a:lnTo>
                  <a:lnTo>
                    <a:pt x="642541" y="7148"/>
                  </a:lnTo>
                  <a:lnTo>
                    <a:pt x="654844" y="5162"/>
                  </a:lnTo>
                  <a:lnTo>
                    <a:pt x="666751" y="3574"/>
                  </a:lnTo>
                  <a:lnTo>
                    <a:pt x="679054" y="2382"/>
                  </a:lnTo>
                  <a:lnTo>
                    <a:pt x="690960" y="1191"/>
                  </a:lnTo>
                  <a:lnTo>
                    <a:pt x="702866" y="397"/>
                  </a:lnTo>
                  <a:lnTo>
                    <a:pt x="713979" y="0"/>
                  </a:lnTo>
                  <a:close/>
                </a:path>
              </a:pathLst>
            </a:custGeom>
            <a:grpFill/>
            <a:ln w="6350"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0" name="任意多边形 9">
              <a:extLst>
                <a:ext uri="{FF2B5EF4-FFF2-40B4-BE49-F238E27FC236}">
                  <a16:creationId xmlns:a16="http://schemas.microsoft.com/office/drawing/2014/main" id="{D65B92C8-C9E1-4750-A657-050BF30F27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2956" y="2919775"/>
              <a:ext cx="193561" cy="299314"/>
            </a:xfrm>
            <a:custGeom>
              <a:avLst/>
              <a:gdLst>
                <a:gd name="connsiteX0" fmla="*/ 79528 w 186010"/>
                <a:gd name="connsiteY0" fmla="*/ 8232 h 290512"/>
                <a:gd name="connsiteX1" fmla="*/ 95621 w 186010"/>
                <a:gd name="connsiteY1" fmla="*/ 36837 h 290512"/>
                <a:gd name="connsiteX2" fmla="*/ 88130 w 186010"/>
                <a:gd name="connsiteY2" fmla="*/ 62386 h 290512"/>
                <a:gd name="connsiteX3" fmla="*/ 113792 w 186010"/>
                <a:gd name="connsiteY3" fmla="*/ 274040 h 290512"/>
                <a:gd name="connsiteX4" fmla="*/ 109451 w 186010"/>
                <a:gd name="connsiteY4" fmla="*/ 290512 h 290512"/>
                <a:gd name="connsiteX5" fmla="*/ 2115 w 186010"/>
                <a:gd name="connsiteY5" fmla="*/ 290512 h 290512"/>
                <a:gd name="connsiteX6" fmla="*/ 0 w 186010"/>
                <a:gd name="connsiteY6" fmla="*/ 282788 h 290512"/>
                <a:gd name="connsiteX7" fmla="*/ 1007 w 186010"/>
                <a:gd name="connsiteY7" fmla="*/ 275391 h 290512"/>
                <a:gd name="connsiteX8" fmla="*/ 32083 w 186010"/>
                <a:gd name="connsiteY8" fmla="*/ 58220 h 290512"/>
                <a:gd name="connsiteX9" fmla="*/ 23204 w 186010"/>
                <a:gd name="connsiteY9" fmla="*/ 36837 h 290512"/>
                <a:gd name="connsiteX10" fmla="*/ 40406 w 186010"/>
                <a:gd name="connsiteY10" fmla="*/ 8510 h 290512"/>
                <a:gd name="connsiteX11" fmla="*/ 184566 w 186010"/>
                <a:gd name="connsiteY11" fmla="*/ 0 h 290512"/>
                <a:gd name="connsiteX12" fmla="*/ 186010 w 186010"/>
                <a:gd name="connsiteY12" fmla="*/ 0 h 290512"/>
                <a:gd name="connsiteX13" fmla="*/ 172250 w 186010"/>
                <a:gd name="connsiteY13" fmla="*/ 52213 h 290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6010" h="290512">
                  <a:moveTo>
                    <a:pt x="79528" y="8232"/>
                  </a:moveTo>
                  <a:lnTo>
                    <a:pt x="95621" y="36837"/>
                  </a:lnTo>
                  <a:lnTo>
                    <a:pt x="88130" y="62386"/>
                  </a:lnTo>
                  <a:lnTo>
                    <a:pt x="113792" y="274040"/>
                  </a:lnTo>
                  <a:lnTo>
                    <a:pt x="109451" y="290512"/>
                  </a:lnTo>
                  <a:lnTo>
                    <a:pt x="2115" y="290512"/>
                  </a:lnTo>
                  <a:lnTo>
                    <a:pt x="0" y="282788"/>
                  </a:lnTo>
                  <a:lnTo>
                    <a:pt x="1007" y="275391"/>
                  </a:lnTo>
                  <a:lnTo>
                    <a:pt x="32083" y="58220"/>
                  </a:lnTo>
                  <a:lnTo>
                    <a:pt x="23204" y="36837"/>
                  </a:lnTo>
                  <a:lnTo>
                    <a:pt x="40406" y="8510"/>
                  </a:lnTo>
                  <a:close/>
                  <a:moveTo>
                    <a:pt x="184566" y="0"/>
                  </a:moveTo>
                  <a:lnTo>
                    <a:pt x="186010" y="0"/>
                  </a:lnTo>
                  <a:lnTo>
                    <a:pt x="172250" y="52213"/>
                  </a:lnTo>
                  <a:close/>
                </a:path>
              </a:pathLst>
            </a:custGeom>
            <a:grpFill/>
            <a:ln w="6350">
              <a:noFill/>
            </a:ln>
          </p:spPr>
          <p:txBody>
            <a:bodyPr wrap="square" anchor="ctr">
              <a:noAutofit/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1" name="Freeform 6">
            <a:extLst>
              <a:ext uri="{FF2B5EF4-FFF2-40B4-BE49-F238E27FC236}">
                <a16:creationId xmlns:a16="http://schemas.microsoft.com/office/drawing/2014/main" id="{93AD1277-6B0D-496A-A1E7-AC12BF61CA07}"/>
              </a:ext>
            </a:extLst>
          </p:cNvPr>
          <p:cNvSpPr>
            <a:spLocks/>
          </p:cNvSpPr>
          <p:nvPr/>
        </p:nvSpPr>
        <p:spPr bwMode="auto">
          <a:xfrm rot="5400000">
            <a:off x="3351468" y="1890126"/>
            <a:ext cx="656233" cy="581676"/>
          </a:xfrm>
          <a:custGeom>
            <a:avLst/>
            <a:gdLst>
              <a:gd name="T0" fmla="*/ 251 w 862"/>
              <a:gd name="T1" fmla="*/ 763 h 763"/>
              <a:gd name="T2" fmla="*/ 191 w 862"/>
              <a:gd name="T3" fmla="*/ 728 h 763"/>
              <a:gd name="T4" fmla="*/ 11 w 862"/>
              <a:gd name="T5" fmla="*/ 416 h 763"/>
              <a:gd name="T6" fmla="*/ 11 w 862"/>
              <a:gd name="T7" fmla="*/ 347 h 763"/>
              <a:gd name="T8" fmla="*/ 191 w 862"/>
              <a:gd name="T9" fmla="*/ 35 h 763"/>
              <a:gd name="T10" fmla="*/ 251 w 862"/>
              <a:gd name="T11" fmla="*/ 0 h 763"/>
              <a:gd name="T12" fmla="*/ 611 w 862"/>
              <a:gd name="T13" fmla="*/ 0 h 763"/>
              <a:gd name="T14" fmla="*/ 671 w 862"/>
              <a:gd name="T15" fmla="*/ 35 h 763"/>
              <a:gd name="T16" fmla="*/ 851 w 862"/>
              <a:gd name="T17" fmla="*/ 347 h 763"/>
              <a:gd name="T18" fmla="*/ 851 w 862"/>
              <a:gd name="T19" fmla="*/ 416 h 763"/>
              <a:gd name="T20" fmla="*/ 671 w 862"/>
              <a:gd name="T21" fmla="*/ 728 h 763"/>
              <a:gd name="T22" fmla="*/ 611 w 862"/>
              <a:gd name="T23" fmla="*/ 763 h 763"/>
              <a:gd name="T24" fmla="*/ 251 w 862"/>
              <a:gd name="T25" fmla="*/ 763 h 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62" h="763">
                <a:moveTo>
                  <a:pt x="251" y="763"/>
                </a:moveTo>
                <a:cubicBezTo>
                  <a:pt x="229" y="763"/>
                  <a:pt x="202" y="747"/>
                  <a:pt x="191" y="728"/>
                </a:cubicBezTo>
                <a:cubicBezTo>
                  <a:pt x="11" y="416"/>
                  <a:pt x="11" y="416"/>
                  <a:pt x="11" y="416"/>
                </a:cubicBezTo>
                <a:cubicBezTo>
                  <a:pt x="0" y="397"/>
                  <a:pt x="0" y="366"/>
                  <a:pt x="11" y="347"/>
                </a:cubicBezTo>
                <a:cubicBezTo>
                  <a:pt x="191" y="35"/>
                  <a:pt x="191" y="35"/>
                  <a:pt x="191" y="35"/>
                </a:cubicBezTo>
                <a:cubicBezTo>
                  <a:pt x="202" y="16"/>
                  <a:pt x="229" y="0"/>
                  <a:pt x="251" y="0"/>
                </a:cubicBezTo>
                <a:cubicBezTo>
                  <a:pt x="611" y="0"/>
                  <a:pt x="611" y="0"/>
                  <a:pt x="611" y="0"/>
                </a:cubicBezTo>
                <a:cubicBezTo>
                  <a:pt x="633" y="0"/>
                  <a:pt x="660" y="16"/>
                  <a:pt x="671" y="35"/>
                </a:cubicBezTo>
                <a:cubicBezTo>
                  <a:pt x="851" y="347"/>
                  <a:pt x="851" y="347"/>
                  <a:pt x="851" y="347"/>
                </a:cubicBezTo>
                <a:cubicBezTo>
                  <a:pt x="862" y="366"/>
                  <a:pt x="862" y="397"/>
                  <a:pt x="851" y="416"/>
                </a:cubicBezTo>
                <a:cubicBezTo>
                  <a:pt x="671" y="728"/>
                  <a:pt x="671" y="728"/>
                  <a:pt x="671" y="728"/>
                </a:cubicBezTo>
                <a:cubicBezTo>
                  <a:pt x="660" y="747"/>
                  <a:pt x="633" y="763"/>
                  <a:pt x="611" y="763"/>
                </a:cubicBezTo>
                <a:lnTo>
                  <a:pt x="251" y="763"/>
                </a:lnTo>
                <a:close/>
              </a:path>
            </a:pathLst>
          </a:custGeom>
          <a:solidFill>
            <a:srgbClr val="376092"/>
          </a:solidFill>
          <a:ln w="12700">
            <a:noFill/>
          </a:ln>
          <a:effectLst>
            <a:outerShdw blurRad="2540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5C8897A2-8E90-4CFE-97AF-8FD8B1328F70}"/>
              </a:ext>
            </a:extLst>
          </p:cNvPr>
          <p:cNvSpPr>
            <a:spLocks/>
          </p:cNvSpPr>
          <p:nvPr/>
        </p:nvSpPr>
        <p:spPr bwMode="auto">
          <a:xfrm rot="5400000">
            <a:off x="5136302" y="1890126"/>
            <a:ext cx="656233" cy="581676"/>
          </a:xfrm>
          <a:custGeom>
            <a:avLst/>
            <a:gdLst>
              <a:gd name="T0" fmla="*/ 251 w 862"/>
              <a:gd name="T1" fmla="*/ 763 h 763"/>
              <a:gd name="T2" fmla="*/ 191 w 862"/>
              <a:gd name="T3" fmla="*/ 728 h 763"/>
              <a:gd name="T4" fmla="*/ 11 w 862"/>
              <a:gd name="T5" fmla="*/ 416 h 763"/>
              <a:gd name="T6" fmla="*/ 11 w 862"/>
              <a:gd name="T7" fmla="*/ 347 h 763"/>
              <a:gd name="T8" fmla="*/ 191 w 862"/>
              <a:gd name="T9" fmla="*/ 35 h 763"/>
              <a:gd name="T10" fmla="*/ 251 w 862"/>
              <a:gd name="T11" fmla="*/ 0 h 763"/>
              <a:gd name="T12" fmla="*/ 611 w 862"/>
              <a:gd name="T13" fmla="*/ 0 h 763"/>
              <a:gd name="T14" fmla="*/ 671 w 862"/>
              <a:gd name="T15" fmla="*/ 35 h 763"/>
              <a:gd name="T16" fmla="*/ 851 w 862"/>
              <a:gd name="T17" fmla="*/ 347 h 763"/>
              <a:gd name="T18" fmla="*/ 851 w 862"/>
              <a:gd name="T19" fmla="*/ 416 h 763"/>
              <a:gd name="T20" fmla="*/ 671 w 862"/>
              <a:gd name="T21" fmla="*/ 728 h 763"/>
              <a:gd name="T22" fmla="*/ 611 w 862"/>
              <a:gd name="T23" fmla="*/ 763 h 763"/>
              <a:gd name="T24" fmla="*/ 251 w 862"/>
              <a:gd name="T25" fmla="*/ 763 h 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62" h="763">
                <a:moveTo>
                  <a:pt x="251" y="763"/>
                </a:moveTo>
                <a:cubicBezTo>
                  <a:pt x="229" y="763"/>
                  <a:pt x="202" y="747"/>
                  <a:pt x="191" y="728"/>
                </a:cubicBezTo>
                <a:cubicBezTo>
                  <a:pt x="11" y="416"/>
                  <a:pt x="11" y="416"/>
                  <a:pt x="11" y="416"/>
                </a:cubicBezTo>
                <a:cubicBezTo>
                  <a:pt x="0" y="397"/>
                  <a:pt x="0" y="366"/>
                  <a:pt x="11" y="347"/>
                </a:cubicBezTo>
                <a:cubicBezTo>
                  <a:pt x="191" y="35"/>
                  <a:pt x="191" y="35"/>
                  <a:pt x="191" y="35"/>
                </a:cubicBezTo>
                <a:cubicBezTo>
                  <a:pt x="202" y="16"/>
                  <a:pt x="229" y="0"/>
                  <a:pt x="251" y="0"/>
                </a:cubicBezTo>
                <a:cubicBezTo>
                  <a:pt x="611" y="0"/>
                  <a:pt x="611" y="0"/>
                  <a:pt x="611" y="0"/>
                </a:cubicBezTo>
                <a:cubicBezTo>
                  <a:pt x="633" y="0"/>
                  <a:pt x="660" y="16"/>
                  <a:pt x="671" y="35"/>
                </a:cubicBezTo>
                <a:cubicBezTo>
                  <a:pt x="851" y="347"/>
                  <a:pt x="851" y="347"/>
                  <a:pt x="851" y="347"/>
                </a:cubicBezTo>
                <a:cubicBezTo>
                  <a:pt x="862" y="366"/>
                  <a:pt x="862" y="397"/>
                  <a:pt x="851" y="416"/>
                </a:cubicBezTo>
                <a:cubicBezTo>
                  <a:pt x="671" y="728"/>
                  <a:pt x="671" y="728"/>
                  <a:pt x="671" y="728"/>
                </a:cubicBezTo>
                <a:cubicBezTo>
                  <a:pt x="660" y="747"/>
                  <a:pt x="633" y="763"/>
                  <a:pt x="611" y="763"/>
                </a:cubicBezTo>
                <a:lnTo>
                  <a:pt x="251" y="763"/>
                </a:lnTo>
                <a:close/>
              </a:path>
            </a:pathLst>
          </a:custGeom>
          <a:solidFill>
            <a:srgbClr val="376092"/>
          </a:solidFill>
          <a:ln w="12700">
            <a:noFill/>
          </a:ln>
          <a:effectLst>
            <a:outerShdw blurRad="2540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E00CB0B-7601-418E-8A4B-5E972E5B1846}"/>
              </a:ext>
            </a:extLst>
          </p:cNvPr>
          <p:cNvSpPr txBox="1"/>
          <p:nvPr/>
        </p:nvSpPr>
        <p:spPr>
          <a:xfrm>
            <a:off x="6371281" y="2492172"/>
            <a:ext cx="1950554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r>
              <a:rPr lang="en-US" altLang="zh-CN" sz="1200" b="1" spc="50" dirty="0">
                <a:ln w="11430"/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FDIC dataset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5C99471-600E-4401-9F12-C148DECE347D}"/>
              </a:ext>
            </a:extLst>
          </p:cNvPr>
          <p:cNvSpPr/>
          <p:nvPr/>
        </p:nvSpPr>
        <p:spPr>
          <a:xfrm>
            <a:off x="5479257" y="2752384"/>
            <a:ext cx="2842687" cy="482824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r">
              <a:lnSpc>
                <a:spcPts val="1650"/>
              </a:lnSpc>
            </a:pPr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Contains all the performance ratios of depository institutions supervised by FDIC</a:t>
            </a:r>
          </a:p>
        </p:txBody>
      </p:sp>
      <p:sp>
        <p:nvSpPr>
          <p:cNvPr id="29" name="任意多边形 26">
            <a:extLst>
              <a:ext uri="{FF2B5EF4-FFF2-40B4-BE49-F238E27FC236}">
                <a16:creationId xmlns:a16="http://schemas.microsoft.com/office/drawing/2014/main" id="{3A86A475-E914-4C46-A8EF-89F92B44EAEF}"/>
              </a:ext>
            </a:extLst>
          </p:cNvPr>
          <p:cNvSpPr/>
          <p:nvPr/>
        </p:nvSpPr>
        <p:spPr>
          <a:xfrm>
            <a:off x="5479543" y="2560922"/>
            <a:ext cx="2791730" cy="185166"/>
          </a:xfrm>
          <a:custGeom>
            <a:avLst/>
            <a:gdLst>
              <a:gd name="connsiteX0" fmla="*/ 0 w 3547872"/>
              <a:gd name="connsiteY0" fmla="*/ 0 h 246888"/>
              <a:gd name="connsiteX1" fmla="*/ 27432 w 3547872"/>
              <a:gd name="connsiteY1" fmla="*/ 246888 h 246888"/>
              <a:gd name="connsiteX2" fmla="*/ 3547872 w 3547872"/>
              <a:gd name="connsiteY2" fmla="*/ 246888 h 246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47872" h="246888">
                <a:moveTo>
                  <a:pt x="0" y="0"/>
                </a:moveTo>
                <a:lnTo>
                  <a:pt x="27432" y="246888"/>
                </a:lnTo>
                <a:lnTo>
                  <a:pt x="3547872" y="246888"/>
                </a:lnTo>
              </a:path>
            </a:pathLst>
          </a:custGeom>
          <a:noFill/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任意多边形 27">
            <a:extLst>
              <a:ext uri="{FF2B5EF4-FFF2-40B4-BE49-F238E27FC236}">
                <a16:creationId xmlns:a16="http://schemas.microsoft.com/office/drawing/2014/main" id="{D69E765C-3391-4FBA-9013-70983B454593}"/>
              </a:ext>
            </a:extLst>
          </p:cNvPr>
          <p:cNvSpPr/>
          <p:nvPr/>
        </p:nvSpPr>
        <p:spPr>
          <a:xfrm flipH="1">
            <a:off x="866087" y="2560922"/>
            <a:ext cx="2791800" cy="185166"/>
          </a:xfrm>
          <a:custGeom>
            <a:avLst/>
            <a:gdLst>
              <a:gd name="connsiteX0" fmla="*/ 0 w 3547872"/>
              <a:gd name="connsiteY0" fmla="*/ 0 h 246888"/>
              <a:gd name="connsiteX1" fmla="*/ 27432 w 3547872"/>
              <a:gd name="connsiteY1" fmla="*/ 246888 h 246888"/>
              <a:gd name="connsiteX2" fmla="*/ 3547872 w 3547872"/>
              <a:gd name="connsiteY2" fmla="*/ 246888 h 246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47872" h="246888">
                <a:moveTo>
                  <a:pt x="0" y="0"/>
                </a:moveTo>
                <a:lnTo>
                  <a:pt x="27432" y="246888"/>
                </a:lnTo>
                <a:lnTo>
                  <a:pt x="3547872" y="246888"/>
                </a:lnTo>
              </a:path>
            </a:pathLst>
          </a:custGeom>
          <a:noFill/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1D7A810-4382-4121-B390-71CE2243F19C}"/>
              </a:ext>
            </a:extLst>
          </p:cNvPr>
          <p:cNvSpPr txBox="1"/>
          <p:nvPr/>
        </p:nvSpPr>
        <p:spPr>
          <a:xfrm>
            <a:off x="317190" y="2492172"/>
            <a:ext cx="1950554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r>
              <a:rPr lang="en-US" altLang="zh-CN" sz="1200" b="1" spc="50" dirty="0">
                <a:ln w="11430"/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Prosper dataset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C8D3AE2-D0D8-43AE-A12B-18D505534C96}"/>
              </a:ext>
            </a:extLst>
          </p:cNvPr>
          <p:cNvSpPr/>
          <p:nvPr/>
        </p:nvSpPr>
        <p:spPr>
          <a:xfrm>
            <a:off x="817093" y="2777249"/>
            <a:ext cx="2726843" cy="47820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ts val="1650"/>
              </a:lnSpc>
            </a:pPr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Contains more than 100,000 rows of individual-level loan data. 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251900" y="195486"/>
            <a:ext cx="8568572" cy="585582"/>
            <a:chOff x="251900" y="195486"/>
            <a:chExt cx="8568572" cy="585582"/>
          </a:xfrm>
        </p:grpSpPr>
        <p:cxnSp>
          <p:nvCxnSpPr>
            <p:cNvPr id="36" name="直接连接符 35"/>
            <p:cNvCxnSpPr/>
            <p:nvPr/>
          </p:nvCxnSpPr>
          <p:spPr>
            <a:xfrm flipH="1">
              <a:off x="1208857" y="684095"/>
              <a:ext cx="7611615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/>
            <p:cNvSpPr/>
            <p:nvPr/>
          </p:nvSpPr>
          <p:spPr>
            <a:xfrm>
              <a:off x="1331640" y="255120"/>
              <a:ext cx="135165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765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Our Data</a:t>
              </a:r>
              <a:endParaRPr lang="zh-CN" altLang="en-US" sz="2000" b="1" kern="0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251900" y="195486"/>
              <a:ext cx="887938" cy="585582"/>
              <a:chOff x="562441" y="531294"/>
              <a:chExt cx="2322326" cy="1531540"/>
            </a:xfrm>
          </p:grpSpPr>
          <p:sp>
            <p:nvSpPr>
              <p:cNvPr id="40" name="圆角矩形 39"/>
              <p:cNvSpPr/>
              <p:nvPr/>
            </p:nvSpPr>
            <p:spPr>
              <a:xfrm rot="2700000">
                <a:off x="613474" y="711955"/>
                <a:ext cx="704611" cy="704611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1" name="圆角矩形 40"/>
              <p:cNvSpPr/>
              <p:nvPr/>
            </p:nvSpPr>
            <p:spPr>
              <a:xfrm rot="2700000">
                <a:off x="1043261" y="555179"/>
                <a:ext cx="1041378" cy="1041378"/>
              </a:xfrm>
              <a:prstGeom prst="roundRect">
                <a:avLst>
                  <a:gd name="adj" fmla="val 481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2" name="圆角矩形 41"/>
              <p:cNvSpPr/>
              <p:nvPr/>
            </p:nvSpPr>
            <p:spPr>
              <a:xfrm rot="2700000">
                <a:off x="2386142" y="531294"/>
                <a:ext cx="498625" cy="498625"/>
              </a:xfrm>
              <a:prstGeom prst="roundRect">
                <a:avLst>
                  <a:gd name="adj" fmla="val 481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3" name="圆角矩形 42"/>
              <p:cNvSpPr/>
              <p:nvPr/>
            </p:nvSpPr>
            <p:spPr>
              <a:xfrm rot="2700000">
                <a:off x="2149679" y="1381541"/>
                <a:ext cx="432486" cy="432486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4" name="圆角矩形 43"/>
              <p:cNvSpPr/>
              <p:nvPr/>
            </p:nvSpPr>
            <p:spPr>
              <a:xfrm rot="2700000">
                <a:off x="562441" y="1843807"/>
                <a:ext cx="219027" cy="219027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5" name="文本框 4"/>
              <p:cNvSpPr txBox="1"/>
              <p:nvPr/>
            </p:nvSpPr>
            <p:spPr>
              <a:xfrm>
                <a:off x="944543" y="617339"/>
                <a:ext cx="1229245" cy="965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02</a:t>
                </a:r>
                <a:endParaRPr kumimoji="0" lang="zh-CN" altLang="en-US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157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4" presetClass="path" presetSubtype="0" decel="3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0.03889 L 1.45833E-6 -0.14815 " pathEditMode="relative" rAng="0" ptsTypes="AA">
                                      <p:cBhvr>
                                        <p:cTn id="10" dur="75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64" presetClass="path" presetSubtype="0" accel="30000" decel="3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0.03842 L 1.45833E-6 3.7037E-6 " pathEditMode="relative" rAng="0" ptsTypes="AA">
                                      <p:cBhvr>
                                        <p:cTn id="1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21" grpId="0" animBg="1"/>
      <p:bldP spid="22" grpId="0" animBg="1"/>
      <p:bldP spid="27" grpId="0"/>
      <p:bldP spid="28" grpId="0"/>
      <p:bldP spid="29" grpId="0" animBg="1"/>
      <p:bldP spid="30" grpId="0" animBg="1"/>
      <p:bldP spid="31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DEAF2C76-ADD6-4820-AA08-60B956895067}"/>
              </a:ext>
            </a:extLst>
          </p:cNvPr>
          <p:cNvSpPr/>
          <p:nvPr/>
        </p:nvSpPr>
        <p:spPr>
          <a:xfrm>
            <a:off x="3248452" y="1685925"/>
            <a:ext cx="2647097" cy="2645570"/>
          </a:xfrm>
          <a:custGeom>
            <a:avLst/>
            <a:gdLst>
              <a:gd name="connsiteX0" fmla="*/ 975803 w 3529462"/>
              <a:gd name="connsiteY0" fmla="*/ 372698 h 3527426"/>
              <a:gd name="connsiteX1" fmla="*/ 372699 w 3529462"/>
              <a:gd name="connsiteY1" fmla="*/ 975802 h 3527426"/>
              <a:gd name="connsiteX2" fmla="*/ 854256 w 3529462"/>
              <a:gd name="connsiteY2" fmla="*/ 1566653 h 3527426"/>
              <a:gd name="connsiteX3" fmla="*/ 960508 w 3529462"/>
              <a:gd name="connsiteY3" fmla="*/ 1577364 h 3527426"/>
              <a:gd name="connsiteX4" fmla="*/ 975803 w 3529462"/>
              <a:gd name="connsiteY4" fmla="*/ 1575822 h 3527426"/>
              <a:gd name="connsiteX5" fmla="*/ 975803 w 3529462"/>
              <a:gd name="connsiteY5" fmla="*/ 1578906 h 3527426"/>
              <a:gd name="connsiteX6" fmla="*/ 975803 w 3529462"/>
              <a:gd name="connsiteY6" fmla="*/ 1948520 h 3527426"/>
              <a:gd name="connsiteX7" fmla="*/ 975803 w 3529462"/>
              <a:gd name="connsiteY7" fmla="*/ 1951604 h 3527426"/>
              <a:gd name="connsiteX8" fmla="*/ 960506 w 3529462"/>
              <a:gd name="connsiteY8" fmla="*/ 1950062 h 3527426"/>
              <a:gd name="connsiteX9" fmla="*/ 854256 w 3529462"/>
              <a:gd name="connsiteY9" fmla="*/ 1960773 h 3527426"/>
              <a:gd name="connsiteX10" fmla="*/ 372699 w 3529462"/>
              <a:gd name="connsiteY10" fmla="*/ 2551624 h 3527426"/>
              <a:gd name="connsiteX11" fmla="*/ 975803 w 3529462"/>
              <a:gd name="connsiteY11" fmla="*/ 3154728 h 3527426"/>
              <a:gd name="connsiteX12" fmla="*/ 1566654 w 3529462"/>
              <a:gd name="connsiteY12" fmla="*/ 2673171 h 3527426"/>
              <a:gd name="connsiteX13" fmla="*/ 1578208 w 3529462"/>
              <a:gd name="connsiteY13" fmla="*/ 2558561 h 3527426"/>
              <a:gd name="connsiteX14" fmla="*/ 1577857 w 3529462"/>
              <a:gd name="connsiteY14" fmla="*/ 2551624 h 3527426"/>
              <a:gd name="connsiteX15" fmla="*/ 1578030 w 3529462"/>
              <a:gd name="connsiteY15" fmla="*/ 2548195 h 3527426"/>
              <a:gd name="connsiteX16" fmla="*/ 1578561 w 3529462"/>
              <a:gd name="connsiteY16" fmla="*/ 2548195 h 3527426"/>
              <a:gd name="connsiteX17" fmla="*/ 1950901 w 3529462"/>
              <a:gd name="connsiteY17" fmla="*/ 2548195 h 3527426"/>
              <a:gd name="connsiteX18" fmla="*/ 1951432 w 3529462"/>
              <a:gd name="connsiteY18" fmla="*/ 2548195 h 3527426"/>
              <a:gd name="connsiteX19" fmla="*/ 1951605 w 3529462"/>
              <a:gd name="connsiteY19" fmla="*/ 2551624 h 3527426"/>
              <a:gd name="connsiteX20" fmla="*/ 1951255 w 3529462"/>
              <a:gd name="connsiteY20" fmla="*/ 2558561 h 3527426"/>
              <a:gd name="connsiteX21" fmla="*/ 1962809 w 3529462"/>
              <a:gd name="connsiteY21" fmla="*/ 2673171 h 3527426"/>
              <a:gd name="connsiteX22" fmla="*/ 2553660 w 3529462"/>
              <a:gd name="connsiteY22" fmla="*/ 3154728 h 3527426"/>
              <a:gd name="connsiteX23" fmla="*/ 3156764 w 3529462"/>
              <a:gd name="connsiteY23" fmla="*/ 2551624 h 3527426"/>
              <a:gd name="connsiteX24" fmla="*/ 2675206 w 3529462"/>
              <a:gd name="connsiteY24" fmla="*/ 1960773 h 3527426"/>
              <a:gd name="connsiteX25" fmla="*/ 2574043 w 3529462"/>
              <a:gd name="connsiteY25" fmla="*/ 1950575 h 3527426"/>
              <a:gd name="connsiteX26" fmla="*/ 2553660 w 3529462"/>
              <a:gd name="connsiteY26" fmla="*/ 1951604 h 3527426"/>
              <a:gd name="connsiteX27" fmla="*/ 2553660 w 3529462"/>
              <a:gd name="connsiteY27" fmla="*/ 1948520 h 3527426"/>
              <a:gd name="connsiteX28" fmla="*/ 2553660 w 3529462"/>
              <a:gd name="connsiteY28" fmla="*/ 1578906 h 3527426"/>
              <a:gd name="connsiteX29" fmla="*/ 2553660 w 3529462"/>
              <a:gd name="connsiteY29" fmla="*/ 1575822 h 3527426"/>
              <a:gd name="connsiteX30" fmla="*/ 2574041 w 3529462"/>
              <a:gd name="connsiteY30" fmla="*/ 1576851 h 3527426"/>
              <a:gd name="connsiteX31" fmla="*/ 2675206 w 3529462"/>
              <a:gd name="connsiteY31" fmla="*/ 1566653 h 3527426"/>
              <a:gd name="connsiteX32" fmla="*/ 3156764 w 3529462"/>
              <a:gd name="connsiteY32" fmla="*/ 975802 h 3527426"/>
              <a:gd name="connsiteX33" fmla="*/ 2553660 w 3529462"/>
              <a:gd name="connsiteY33" fmla="*/ 372698 h 3527426"/>
              <a:gd name="connsiteX34" fmla="*/ 1962809 w 3529462"/>
              <a:gd name="connsiteY34" fmla="*/ 854256 h 3527426"/>
              <a:gd name="connsiteX35" fmla="*/ 1951255 w 3529462"/>
              <a:gd name="connsiteY35" fmla="*/ 968866 h 3527426"/>
              <a:gd name="connsiteX36" fmla="*/ 1951605 w 3529462"/>
              <a:gd name="connsiteY36" fmla="*/ 975802 h 3527426"/>
              <a:gd name="connsiteX37" fmla="*/ 1951432 w 3529462"/>
              <a:gd name="connsiteY37" fmla="*/ 979231 h 3527426"/>
              <a:gd name="connsiteX38" fmla="*/ 1950901 w 3529462"/>
              <a:gd name="connsiteY38" fmla="*/ 979231 h 3527426"/>
              <a:gd name="connsiteX39" fmla="*/ 1578561 w 3529462"/>
              <a:gd name="connsiteY39" fmla="*/ 979231 h 3527426"/>
              <a:gd name="connsiteX40" fmla="*/ 1578030 w 3529462"/>
              <a:gd name="connsiteY40" fmla="*/ 979231 h 3527426"/>
              <a:gd name="connsiteX41" fmla="*/ 1577857 w 3529462"/>
              <a:gd name="connsiteY41" fmla="*/ 975802 h 3527426"/>
              <a:gd name="connsiteX42" fmla="*/ 1578208 w 3529462"/>
              <a:gd name="connsiteY42" fmla="*/ 968866 h 3527426"/>
              <a:gd name="connsiteX43" fmla="*/ 1566654 w 3529462"/>
              <a:gd name="connsiteY43" fmla="*/ 854256 h 3527426"/>
              <a:gd name="connsiteX44" fmla="*/ 975803 w 3529462"/>
              <a:gd name="connsiteY44" fmla="*/ 372698 h 3527426"/>
              <a:gd name="connsiteX45" fmla="*/ 975803 w 3529462"/>
              <a:gd name="connsiteY45" fmla="*/ 0 h 3527426"/>
              <a:gd name="connsiteX46" fmla="*/ 1665799 w 3529462"/>
              <a:gd name="connsiteY46" fmla="*/ 285806 h 3527426"/>
              <a:gd name="connsiteX47" fmla="*/ 1764731 w 3529462"/>
              <a:gd name="connsiteY47" fmla="*/ 405712 h 3527426"/>
              <a:gd name="connsiteX48" fmla="*/ 1863663 w 3529462"/>
              <a:gd name="connsiteY48" fmla="*/ 285806 h 3527426"/>
              <a:gd name="connsiteX49" fmla="*/ 2553660 w 3529462"/>
              <a:gd name="connsiteY49" fmla="*/ 0 h 3527426"/>
              <a:gd name="connsiteX50" fmla="*/ 3529462 w 3529462"/>
              <a:gd name="connsiteY50" fmla="*/ 975802 h 3527426"/>
              <a:gd name="connsiteX51" fmla="*/ 3243656 w 3529462"/>
              <a:gd name="connsiteY51" fmla="*/ 1665798 h 3527426"/>
              <a:gd name="connsiteX52" fmla="*/ 3124983 w 3529462"/>
              <a:gd name="connsiteY52" fmla="*/ 1763713 h 3527426"/>
              <a:gd name="connsiteX53" fmla="*/ 3243656 w 3529462"/>
              <a:gd name="connsiteY53" fmla="*/ 1861628 h 3527426"/>
              <a:gd name="connsiteX54" fmla="*/ 3529462 w 3529462"/>
              <a:gd name="connsiteY54" fmla="*/ 2551624 h 3527426"/>
              <a:gd name="connsiteX55" fmla="*/ 2553660 w 3529462"/>
              <a:gd name="connsiteY55" fmla="*/ 3527426 h 3527426"/>
              <a:gd name="connsiteX56" fmla="*/ 1863663 w 3529462"/>
              <a:gd name="connsiteY56" fmla="*/ 3241620 h 3527426"/>
              <a:gd name="connsiteX57" fmla="*/ 1764731 w 3529462"/>
              <a:gd name="connsiteY57" fmla="*/ 3121714 h 3527426"/>
              <a:gd name="connsiteX58" fmla="*/ 1665799 w 3529462"/>
              <a:gd name="connsiteY58" fmla="*/ 3241620 h 3527426"/>
              <a:gd name="connsiteX59" fmla="*/ 975803 w 3529462"/>
              <a:gd name="connsiteY59" fmla="*/ 3527426 h 3527426"/>
              <a:gd name="connsiteX60" fmla="*/ 0 w 3529462"/>
              <a:gd name="connsiteY60" fmla="*/ 2551624 h 3527426"/>
              <a:gd name="connsiteX61" fmla="*/ 285806 w 3529462"/>
              <a:gd name="connsiteY61" fmla="*/ 1861628 h 3527426"/>
              <a:gd name="connsiteX62" fmla="*/ 404480 w 3529462"/>
              <a:gd name="connsiteY62" fmla="*/ 1763713 h 3527426"/>
              <a:gd name="connsiteX63" fmla="*/ 285806 w 3529462"/>
              <a:gd name="connsiteY63" fmla="*/ 1665798 h 3527426"/>
              <a:gd name="connsiteX64" fmla="*/ 0 w 3529462"/>
              <a:gd name="connsiteY64" fmla="*/ 975802 h 3527426"/>
              <a:gd name="connsiteX65" fmla="*/ 975803 w 3529462"/>
              <a:gd name="connsiteY65" fmla="*/ 0 h 3527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3529462" h="3527426">
                <a:moveTo>
                  <a:pt x="975803" y="372698"/>
                </a:moveTo>
                <a:cubicBezTo>
                  <a:pt x="642718" y="372698"/>
                  <a:pt x="372699" y="642717"/>
                  <a:pt x="372699" y="975802"/>
                </a:cubicBezTo>
                <a:cubicBezTo>
                  <a:pt x="372699" y="1267252"/>
                  <a:pt x="579432" y="1510416"/>
                  <a:pt x="854256" y="1566653"/>
                </a:cubicBezTo>
                <a:lnTo>
                  <a:pt x="960508" y="1577364"/>
                </a:lnTo>
                <a:lnTo>
                  <a:pt x="975803" y="1575822"/>
                </a:lnTo>
                <a:lnTo>
                  <a:pt x="975803" y="1578906"/>
                </a:lnTo>
                <a:lnTo>
                  <a:pt x="975803" y="1948520"/>
                </a:lnTo>
                <a:lnTo>
                  <a:pt x="975803" y="1951604"/>
                </a:lnTo>
                <a:lnTo>
                  <a:pt x="960506" y="1950062"/>
                </a:lnTo>
                <a:lnTo>
                  <a:pt x="854256" y="1960773"/>
                </a:lnTo>
                <a:cubicBezTo>
                  <a:pt x="579432" y="2017010"/>
                  <a:pt x="372699" y="2260175"/>
                  <a:pt x="372699" y="2551624"/>
                </a:cubicBezTo>
                <a:cubicBezTo>
                  <a:pt x="372699" y="2884709"/>
                  <a:pt x="642718" y="3154728"/>
                  <a:pt x="975803" y="3154728"/>
                </a:cubicBezTo>
                <a:cubicBezTo>
                  <a:pt x="1267252" y="3154728"/>
                  <a:pt x="1510417" y="2947995"/>
                  <a:pt x="1566654" y="2673171"/>
                </a:cubicBezTo>
                <a:lnTo>
                  <a:pt x="1578208" y="2558561"/>
                </a:lnTo>
                <a:lnTo>
                  <a:pt x="1577857" y="2551624"/>
                </a:lnTo>
                <a:lnTo>
                  <a:pt x="1578030" y="2548195"/>
                </a:lnTo>
                <a:lnTo>
                  <a:pt x="1578561" y="2548195"/>
                </a:lnTo>
                <a:lnTo>
                  <a:pt x="1950901" y="2548195"/>
                </a:lnTo>
                <a:lnTo>
                  <a:pt x="1951432" y="2548195"/>
                </a:lnTo>
                <a:lnTo>
                  <a:pt x="1951605" y="2551624"/>
                </a:lnTo>
                <a:lnTo>
                  <a:pt x="1951255" y="2558561"/>
                </a:lnTo>
                <a:lnTo>
                  <a:pt x="1962809" y="2673171"/>
                </a:lnTo>
                <a:cubicBezTo>
                  <a:pt x="2019046" y="2947995"/>
                  <a:pt x="2262210" y="3154728"/>
                  <a:pt x="2553660" y="3154728"/>
                </a:cubicBezTo>
                <a:cubicBezTo>
                  <a:pt x="2886745" y="3154728"/>
                  <a:pt x="3156764" y="2884709"/>
                  <a:pt x="3156764" y="2551624"/>
                </a:cubicBezTo>
                <a:cubicBezTo>
                  <a:pt x="3156764" y="2260175"/>
                  <a:pt x="2950030" y="2017010"/>
                  <a:pt x="2675206" y="1960773"/>
                </a:cubicBezTo>
                <a:lnTo>
                  <a:pt x="2574043" y="1950575"/>
                </a:lnTo>
                <a:lnTo>
                  <a:pt x="2553660" y="1951604"/>
                </a:lnTo>
                <a:lnTo>
                  <a:pt x="2553660" y="1948520"/>
                </a:lnTo>
                <a:lnTo>
                  <a:pt x="2553660" y="1578906"/>
                </a:lnTo>
                <a:lnTo>
                  <a:pt x="2553660" y="1575822"/>
                </a:lnTo>
                <a:lnTo>
                  <a:pt x="2574041" y="1576851"/>
                </a:lnTo>
                <a:lnTo>
                  <a:pt x="2675206" y="1566653"/>
                </a:lnTo>
                <a:cubicBezTo>
                  <a:pt x="2950030" y="1510416"/>
                  <a:pt x="3156764" y="1267252"/>
                  <a:pt x="3156764" y="975802"/>
                </a:cubicBezTo>
                <a:cubicBezTo>
                  <a:pt x="3156764" y="642717"/>
                  <a:pt x="2886745" y="372698"/>
                  <a:pt x="2553660" y="372698"/>
                </a:cubicBezTo>
                <a:cubicBezTo>
                  <a:pt x="2262210" y="372698"/>
                  <a:pt x="2019046" y="579432"/>
                  <a:pt x="1962809" y="854256"/>
                </a:cubicBezTo>
                <a:lnTo>
                  <a:pt x="1951255" y="968866"/>
                </a:lnTo>
                <a:lnTo>
                  <a:pt x="1951605" y="975802"/>
                </a:lnTo>
                <a:lnTo>
                  <a:pt x="1951432" y="979231"/>
                </a:lnTo>
                <a:lnTo>
                  <a:pt x="1950901" y="979231"/>
                </a:lnTo>
                <a:lnTo>
                  <a:pt x="1578561" y="979231"/>
                </a:lnTo>
                <a:lnTo>
                  <a:pt x="1578030" y="979231"/>
                </a:lnTo>
                <a:lnTo>
                  <a:pt x="1577857" y="975802"/>
                </a:lnTo>
                <a:lnTo>
                  <a:pt x="1578208" y="968866"/>
                </a:lnTo>
                <a:lnTo>
                  <a:pt x="1566654" y="854256"/>
                </a:lnTo>
                <a:cubicBezTo>
                  <a:pt x="1510417" y="579432"/>
                  <a:pt x="1267252" y="372698"/>
                  <a:pt x="975803" y="372698"/>
                </a:cubicBezTo>
                <a:close/>
                <a:moveTo>
                  <a:pt x="975803" y="0"/>
                </a:moveTo>
                <a:cubicBezTo>
                  <a:pt x="1245263" y="0"/>
                  <a:pt x="1489214" y="109221"/>
                  <a:pt x="1665799" y="285806"/>
                </a:cubicBezTo>
                <a:lnTo>
                  <a:pt x="1764731" y="405712"/>
                </a:lnTo>
                <a:lnTo>
                  <a:pt x="1863663" y="285806"/>
                </a:lnTo>
                <a:cubicBezTo>
                  <a:pt x="2040249" y="109221"/>
                  <a:pt x="2284199" y="0"/>
                  <a:pt x="2553660" y="0"/>
                </a:cubicBezTo>
                <a:cubicBezTo>
                  <a:pt x="3092581" y="0"/>
                  <a:pt x="3529462" y="436882"/>
                  <a:pt x="3529462" y="975802"/>
                </a:cubicBezTo>
                <a:cubicBezTo>
                  <a:pt x="3529462" y="1245262"/>
                  <a:pt x="3420242" y="1489213"/>
                  <a:pt x="3243656" y="1665798"/>
                </a:cubicBezTo>
                <a:lnTo>
                  <a:pt x="3124983" y="1763713"/>
                </a:lnTo>
                <a:lnTo>
                  <a:pt x="3243656" y="1861628"/>
                </a:lnTo>
                <a:cubicBezTo>
                  <a:pt x="3420242" y="2038214"/>
                  <a:pt x="3529462" y="2282164"/>
                  <a:pt x="3529462" y="2551624"/>
                </a:cubicBezTo>
                <a:cubicBezTo>
                  <a:pt x="3529462" y="3090545"/>
                  <a:pt x="3092581" y="3527426"/>
                  <a:pt x="2553660" y="3527426"/>
                </a:cubicBezTo>
                <a:cubicBezTo>
                  <a:pt x="2284199" y="3527426"/>
                  <a:pt x="2040249" y="3418206"/>
                  <a:pt x="1863663" y="3241620"/>
                </a:cubicBezTo>
                <a:lnTo>
                  <a:pt x="1764731" y="3121714"/>
                </a:lnTo>
                <a:lnTo>
                  <a:pt x="1665799" y="3241620"/>
                </a:lnTo>
                <a:cubicBezTo>
                  <a:pt x="1489214" y="3418206"/>
                  <a:pt x="1245263" y="3527426"/>
                  <a:pt x="975803" y="3527426"/>
                </a:cubicBezTo>
                <a:cubicBezTo>
                  <a:pt x="436882" y="3527426"/>
                  <a:pt x="0" y="3090545"/>
                  <a:pt x="0" y="2551624"/>
                </a:cubicBezTo>
                <a:cubicBezTo>
                  <a:pt x="0" y="2282164"/>
                  <a:pt x="109221" y="2038214"/>
                  <a:pt x="285806" y="1861628"/>
                </a:cubicBezTo>
                <a:lnTo>
                  <a:pt x="404480" y="1763713"/>
                </a:lnTo>
                <a:lnTo>
                  <a:pt x="285806" y="1665798"/>
                </a:lnTo>
                <a:cubicBezTo>
                  <a:pt x="109221" y="1489213"/>
                  <a:pt x="0" y="1245262"/>
                  <a:pt x="0" y="975802"/>
                </a:cubicBezTo>
                <a:cubicBezTo>
                  <a:pt x="0" y="436882"/>
                  <a:pt x="436882" y="0"/>
                  <a:pt x="975803" y="0"/>
                </a:cubicBezTo>
                <a:close/>
              </a:path>
            </a:pathLst>
          </a:custGeom>
          <a:solidFill>
            <a:srgbClr val="DDDDDD"/>
          </a:solidFill>
          <a:ln w="57150">
            <a:noFill/>
          </a:ln>
          <a:effectLst>
            <a:outerShdw blurRad="2540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78966BD-4CCB-4350-BF9D-400C8E953795}"/>
              </a:ext>
            </a:extLst>
          </p:cNvPr>
          <p:cNvSpPr/>
          <p:nvPr/>
        </p:nvSpPr>
        <p:spPr>
          <a:xfrm>
            <a:off x="3670678" y="2108150"/>
            <a:ext cx="619253" cy="619253"/>
          </a:xfrm>
          <a:prstGeom prst="ellipse">
            <a:avLst/>
          </a:prstGeom>
          <a:solidFill>
            <a:srgbClr val="376092"/>
          </a:solidFill>
          <a:ln w="57150">
            <a:noFill/>
          </a:ln>
          <a:effectLst>
            <a:outerShdw blurRad="2540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E1F95D0B-531E-4BC8-BC38-B33D50576183}"/>
              </a:ext>
            </a:extLst>
          </p:cNvPr>
          <p:cNvSpPr/>
          <p:nvPr/>
        </p:nvSpPr>
        <p:spPr>
          <a:xfrm>
            <a:off x="4854071" y="2108150"/>
            <a:ext cx="619253" cy="619253"/>
          </a:xfrm>
          <a:prstGeom prst="ellipse">
            <a:avLst/>
          </a:prstGeom>
          <a:solidFill>
            <a:srgbClr val="376092"/>
          </a:solidFill>
          <a:ln w="57150">
            <a:noFill/>
          </a:ln>
          <a:effectLst>
            <a:outerShdw blurRad="2540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37E5C31-4575-4B5D-85D3-A4A81B179CD9}"/>
              </a:ext>
            </a:extLst>
          </p:cNvPr>
          <p:cNvSpPr/>
          <p:nvPr/>
        </p:nvSpPr>
        <p:spPr>
          <a:xfrm>
            <a:off x="4854071" y="3290017"/>
            <a:ext cx="619253" cy="619253"/>
          </a:xfrm>
          <a:prstGeom prst="ellipse">
            <a:avLst/>
          </a:prstGeom>
          <a:solidFill>
            <a:srgbClr val="376092"/>
          </a:solidFill>
          <a:ln w="57150">
            <a:noFill/>
          </a:ln>
          <a:effectLst>
            <a:outerShdw blurRad="2540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4440FF6-F5ED-4496-A937-BD38B1303542}"/>
              </a:ext>
            </a:extLst>
          </p:cNvPr>
          <p:cNvSpPr/>
          <p:nvPr/>
        </p:nvSpPr>
        <p:spPr>
          <a:xfrm>
            <a:off x="3670678" y="3290017"/>
            <a:ext cx="619253" cy="619253"/>
          </a:xfrm>
          <a:prstGeom prst="ellipse">
            <a:avLst/>
          </a:prstGeom>
          <a:solidFill>
            <a:srgbClr val="376092"/>
          </a:solidFill>
          <a:ln w="57150">
            <a:noFill/>
          </a:ln>
          <a:effectLst>
            <a:outerShdw blurRad="2540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E7786AF-CAAE-4624-96E6-009779BEE615}"/>
              </a:ext>
            </a:extLst>
          </p:cNvPr>
          <p:cNvGrpSpPr/>
          <p:nvPr/>
        </p:nvGrpSpPr>
        <p:grpSpPr>
          <a:xfrm>
            <a:off x="6092226" y="1601395"/>
            <a:ext cx="2152182" cy="960333"/>
            <a:chOff x="6818242" y="1725490"/>
            <a:chExt cx="2411081" cy="1280446"/>
          </a:xfrm>
        </p:grpSpPr>
        <p:sp>
          <p:nvSpPr>
            <p:cNvPr id="15" name="文本框 6">
              <a:extLst>
                <a:ext uri="{FF2B5EF4-FFF2-40B4-BE49-F238E27FC236}">
                  <a16:creationId xmlns:a16="http://schemas.microsoft.com/office/drawing/2014/main" id="{1B135578-9FAE-40C9-A308-7C2FCDC13010}"/>
                </a:ext>
              </a:extLst>
            </p:cNvPr>
            <p:cNvSpPr txBox="1"/>
            <p:nvPr/>
          </p:nvSpPr>
          <p:spPr>
            <a:xfrm>
              <a:off x="6818242" y="2046869"/>
              <a:ext cx="2411081" cy="959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650"/>
                </a:lnSpc>
              </a:pPr>
              <a:r>
                <a:rPr lang="en-US" altLang="zh-CN" sz="105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Three different ML models are well developed in our research for different purposes.</a:t>
              </a:r>
            </a:p>
          </p:txBody>
        </p:sp>
        <p:sp>
          <p:nvSpPr>
            <p:cNvPr id="16" name="文本框 7">
              <a:extLst>
                <a:ext uri="{FF2B5EF4-FFF2-40B4-BE49-F238E27FC236}">
                  <a16:creationId xmlns:a16="http://schemas.microsoft.com/office/drawing/2014/main" id="{524DAEDD-E95C-42EA-9E93-3B7AE4BEBBF2}"/>
                </a:ext>
              </a:extLst>
            </p:cNvPr>
            <p:cNvSpPr txBox="1"/>
            <p:nvPr/>
          </p:nvSpPr>
          <p:spPr>
            <a:xfrm>
              <a:off x="6818243" y="1725490"/>
              <a:ext cx="18133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85800">
                <a:defRPr/>
              </a:pPr>
              <a:r>
                <a:rPr lang="en-US" altLang="zh-CN" sz="12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Quantity</a:t>
              </a:r>
              <a:endParaRPr lang="zh-CN" altLang="en-US" sz="1200" b="1" kern="0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F3D1D2AD-3B60-4B5E-98B4-2DBF64D79D01}"/>
              </a:ext>
            </a:extLst>
          </p:cNvPr>
          <p:cNvGrpSpPr/>
          <p:nvPr/>
        </p:nvGrpSpPr>
        <p:grpSpPr>
          <a:xfrm>
            <a:off x="6092226" y="3562538"/>
            <a:ext cx="2080174" cy="1178342"/>
            <a:chOff x="6818242" y="1725490"/>
            <a:chExt cx="2411081" cy="1571125"/>
          </a:xfrm>
        </p:grpSpPr>
        <p:sp>
          <p:nvSpPr>
            <p:cNvPr id="18" name="文本框 6">
              <a:extLst>
                <a:ext uri="{FF2B5EF4-FFF2-40B4-BE49-F238E27FC236}">
                  <a16:creationId xmlns:a16="http://schemas.microsoft.com/office/drawing/2014/main" id="{2013A36B-8C70-44B5-BC36-E08866178B24}"/>
                </a:ext>
              </a:extLst>
            </p:cNvPr>
            <p:cNvSpPr txBox="1"/>
            <p:nvPr/>
          </p:nvSpPr>
          <p:spPr>
            <a:xfrm>
              <a:off x="6818242" y="2046869"/>
              <a:ext cx="2411081" cy="1249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650"/>
                </a:lnSpc>
              </a:pPr>
              <a:r>
                <a:rPr lang="en-US" altLang="zh-CN" sz="105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In terms of ML models we used, Random Forest and Boosted Trees are what we used ultimately. </a:t>
              </a:r>
            </a:p>
          </p:txBody>
        </p:sp>
        <p:sp>
          <p:nvSpPr>
            <p:cNvPr id="19" name="文本框 7">
              <a:extLst>
                <a:ext uri="{FF2B5EF4-FFF2-40B4-BE49-F238E27FC236}">
                  <a16:creationId xmlns:a16="http://schemas.microsoft.com/office/drawing/2014/main" id="{11458B1D-34AA-45A3-BF07-B67718E9343D}"/>
                </a:ext>
              </a:extLst>
            </p:cNvPr>
            <p:cNvSpPr txBox="1"/>
            <p:nvPr/>
          </p:nvSpPr>
          <p:spPr>
            <a:xfrm>
              <a:off x="6818243" y="1725490"/>
              <a:ext cx="18133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85800">
                <a:defRPr/>
              </a:pPr>
              <a:r>
                <a:rPr lang="en-US" altLang="zh-CN" sz="12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Types</a:t>
              </a:r>
              <a:endParaRPr lang="zh-CN" altLang="en-US" sz="1200" b="1" kern="0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1B1281AB-2958-4AEC-A881-D3301AD4070E}"/>
              </a:ext>
            </a:extLst>
          </p:cNvPr>
          <p:cNvGrpSpPr/>
          <p:nvPr/>
        </p:nvGrpSpPr>
        <p:grpSpPr>
          <a:xfrm>
            <a:off x="1058386" y="1601398"/>
            <a:ext cx="1994139" cy="1181421"/>
            <a:chOff x="6818242" y="1725490"/>
            <a:chExt cx="2411081" cy="1575227"/>
          </a:xfrm>
        </p:grpSpPr>
        <p:sp>
          <p:nvSpPr>
            <p:cNvPr id="21" name="文本框 6">
              <a:extLst>
                <a:ext uri="{FF2B5EF4-FFF2-40B4-BE49-F238E27FC236}">
                  <a16:creationId xmlns:a16="http://schemas.microsoft.com/office/drawing/2014/main" id="{D977C8B5-116B-4F8E-A151-28BC5BCB4223}"/>
                </a:ext>
              </a:extLst>
            </p:cNvPr>
            <p:cNvSpPr txBox="1"/>
            <p:nvPr/>
          </p:nvSpPr>
          <p:spPr>
            <a:xfrm>
              <a:off x="6818242" y="2046869"/>
              <a:ext cx="2411081" cy="1253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ts val="1650"/>
                </a:lnSpc>
              </a:pPr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We used machine learning models as </a:t>
              </a:r>
              <a:r>
                <a:rPr lang="en-US" altLang="zh-CN" sz="105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primary</a:t>
              </a:r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 approach to deal with the data.</a:t>
              </a:r>
            </a:p>
          </p:txBody>
        </p:sp>
        <p:sp>
          <p:nvSpPr>
            <p:cNvPr id="22" name="文本框 7">
              <a:extLst>
                <a:ext uri="{FF2B5EF4-FFF2-40B4-BE49-F238E27FC236}">
                  <a16:creationId xmlns:a16="http://schemas.microsoft.com/office/drawing/2014/main" id="{5830925A-FFD1-4DB7-9AE4-E3CB02A811A1}"/>
                </a:ext>
              </a:extLst>
            </p:cNvPr>
            <p:cNvSpPr txBox="1"/>
            <p:nvPr/>
          </p:nvSpPr>
          <p:spPr>
            <a:xfrm>
              <a:off x="7415945" y="1725490"/>
              <a:ext cx="18133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685800">
                <a:defRPr/>
              </a:pPr>
              <a:r>
                <a:rPr lang="en-US" altLang="zh-CN" sz="12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Methodology</a:t>
              </a:r>
              <a:endParaRPr lang="zh-CN" altLang="en-US" sz="1200" b="1" kern="0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EA294B40-AAE9-42FA-BC1A-EC54ADA2A365}"/>
              </a:ext>
            </a:extLst>
          </p:cNvPr>
          <p:cNvGrpSpPr/>
          <p:nvPr/>
        </p:nvGrpSpPr>
        <p:grpSpPr>
          <a:xfrm>
            <a:off x="971600" y="3562538"/>
            <a:ext cx="2080925" cy="1178342"/>
            <a:chOff x="6818242" y="1725490"/>
            <a:chExt cx="2411081" cy="1571125"/>
          </a:xfrm>
        </p:grpSpPr>
        <p:sp>
          <p:nvSpPr>
            <p:cNvPr id="24" name="文本框 6">
              <a:extLst>
                <a:ext uri="{FF2B5EF4-FFF2-40B4-BE49-F238E27FC236}">
                  <a16:creationId xmlns:a16="http://schemas.microsoft.com/office/drawing/2014/main" id="{49CED6B0-7C71-4B5D-8744-6EFAEE94060D}"/>
                </a:ext>
              </a:extLst>
            </p:cNvPr>
            <p:cNvSpPr txBox="1"/>
            <p:nvPr/>
          </p:nvSpPr>
          <p:spPr>
            <a:xfrm>
              <a:off x="6818242" y="2046869"/>
              <a:ext cx="2411081" cy="1249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ts val="1650"/>
                </a:lnSpc>
              </a:pPr>
              <a:r>
                <a:rPr lang="en-US" altLang="zh-CN" sz="105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By tuning our models with different sets of parameters, we reached significant accuracy.</a:t>
              </a:r>
            </a:p>
          </p:txBody>
        </p:sp>
        <p:sp>
          <p:nvSpPr>
            <p:cNvPr id="25" name="文本框 7">
              <a:extLst>
                <a:ext uri="{FF2B5EF4-FFF2-40B4-BE49-F238E27FC236}">
                  <a16:creationId xmlns:a16="http://schemas.microsoft.com/office/drawing/2014/main" id="{1FE018C2-253C-42C4-ADE2-09B245238C1C}"/>
                </a:ext>
              </a:extLst>
            </p:cNvPr>
            <p:cNvSpPr txBox="1"/>
            <p:nvPr/>
          </p:nvSpPr>
          <p:spPr>
            <a:xfrm>
              <a:off x="7415945" y="1725490"/>
              <a:ext cx="18133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685800">
                <a:defRPr/>
              </a:pPr>
              <a:r>
                <a:rPr lang="en-US" altLang="zh-CN" sz="12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Quality</a:t>
              </a:r>
              <a:endParaRPr lang="zh-CN" altLang="en-US" sz="1200" b="1" kern="0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32" name="椭圆 27">
            <a:extLst>
              <a:ext uri="{FF2B5EF4-FFF2-40B4-BE49-F238E27FC236}">
                <a16:creationId xmlns:a16="http://schemas.microsoft.com/office/drawing/2014/main" id="{BFC828E1-DCD9-491A-AEB2-6169237D319A}"/>
              </a:ext>
            </a:extLst>
          </p:cNvPr>
          <p:cNvSpPr/>
          <p:nvPr/>
        </p:nvSpPr>
        <p:spPr>
          <a:xfrm>
            <a:off x="3827096" y="2264751"/>
            <a:ext cx="306416" cy="306052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  <a:gd name="connsiteX53" fmla="*/ 373273 h 605239"/>
              <a:gd name="connsiteY53" fmla="*/ 373273 h 605239"/>
              <a:gd name="connsiteX54" fmla="*/ 373273 h 605239"/>
              <a:gd name="connsiteY54" fmla="*/ 373273 h 605239"/>
              <a:gd name="connsiteX55" fmla="*/ 373273 h 605239"/>
              <a:gd name="connsiteY55" fmla="*/ 373273 h 605239"/>
              <a:gd name="connsiteX56" fmla="*/ 373273 h 605239"/>
              <a:gd name="connsiteY56" fmla="*/ 373273 h 605239"/>
              <a:gd name="connsiteX57" fmla="*/ 373273 h 605239"/>
              <a:gd name="connsiteY57" fmla="*/ 373273 h 605239"/>
              <a:gd name="connsiteX58" fmla="*/ 373273 h 605239"/>
              <a:gd name="connsiteY58" fmla="*/ 373273 h 605239"/>
              <a:gd name="connsiteX59" fmla="*/ 373273 h 605239"/>
              <a:gd name="connsiteY5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606382" h="605663">
                <a:moveTo>
                  <a:pt x="303279" y="208701"/>
                </a:moveTo>
                <a:cubicBezTo>
                  <a:pt x="252219" y="208701"/>
                  <a:pt x="210907" y="250140"/>
                  <a:pt x="210907" y="300943"/>
                </a:cubicBezTo>
                <a:cubicBezTo>
                  <a:pt x="210907" y="351838"/>
                  <a:pt x="252405" y="393092"/>
                  <a:pt x="303279" y="393092"/>
                </a:cubicBezTo>
                <a:cubicBezTo>
                  <a:pt x="354153" y="393092"/>
                  <a:pt x="395558" y="351746"/>
                  <a:pt x="395558" y="300943"/>
                </a:cubicBezTo>
                <a:cubicBezTo>
                  <a:pt x="395558" y="249955"/>
                  <a:pt x="354246" y="208701"/>
                  <a:pt x="303279" y="208701"/>
                </a:cubicBezTo>
                <a:close/>
                <a:moveTo>
                  <a:pt x="303279" y="158176"/>
                </a:moveTo>
                <a:cubicBezTo>
                  <a:pt x="382097" y="158176"/>
                  <a:pt x="446339" y="222143"/>
                  <a:pt x="446339" y="301036"/>
                </a:cubicBezTo>
                <a:cubicBezTo>
                  <a:pt x="446339" y="379928"/>
                  <a:pt x="382190" y="443895"/>
                  <a:pt x="303279" y="443895"/>
                </a:cubicBezTo>
                <a:cubicBezTo>
                  <a:pt x="224276" y="443895"/>
                  <a:pt x="160126" y="379743"/>
                  <a:pt x="160126" y="301036"/>
                </a:cubicBezTo>
                <a:cubicBezTo>
                  <a:pt x="160126" y="222143"/>
                  <a:pt x="224369" y="158176"/>
                  <a:pt x="303279" y="158176"/>
                </a:cubicBezTo>
                <a:close/>
                <a:moveTo>
                  <a:pt x="303301" y="60649"/>
                </a:moveTo>
                <a:lnTo>
                  <a:pt x="240162" y="123685"/>
                </a:lnTo>
                <a:cubicBezTo>
                  <a:pt x="234962" y="128876"/>
                  <a:pt x="228463" y="131472"/>
                  <a:pt x="222056" y="131472"/>
                </a:cubicBezTo>
                <a:lnTo>
                  <a:pt x="131711" y="131472"/>
                </a:lnTo>
                <a:lnTo>
                  <a:pt x="131711" y="221669"/>
                </a:lnTo>
                <a:cubicBezTo>
                  <a:pt x="131711" y="228066"/>
                  <a:pt x="129111" y="234555"/>
                  <a:pt x="123911" y="239746"/>
                </a:cubicBezTo>
                <a:lnTo>
                  <a:pt x="60586" y="302875"/>
                </a:lnTo>
                <a:lnTo>
                  <a:pt x="123725" y="365911"/>
                </a:lnTo>
                <a:cubicBezTo>
                  <a:pt x="128925" y="371102"/>
                  <a:pt x="131525" y="377498"/>
                  <a:pt x="131525" y="383987"/>
                </a:cubicBezTo>
                <a:lnTo>
                  <a:pt x="131525" y="474184"/>
                </a:lnTo>
                <a:lnTo>
                  <a:pt x="221963" y="474184"/>
                </a:lnTo>
                <a:cubicBezTo>
                  <a:pt x="228370" y="474184"/>
                  <a:pt x="234777" y="476780"/>
                  <a:pt x="239976" y="481971"/>
                </a:cubicBezTo>
                <a:lnTo>
                  <a:pt x="303301" y="545100"/>
                </a:lnTo>
                <a:lnTo>
                  <a:pt x="366441" y="482064"/>
                </a:lnTo>
                <a:cubicBezTo>
                  <a:pt x="371641" y="476872"/>
                  <a:pt x="378047" y="474277"/>
                  <a:pt x="384454" y="474277"/>
                </a:cubicBezTo>
                <a:lnTo>
                  <a:pt x="474892" y="474277"/>
                </a:lnTo>
                <a:lnTo>
                  <a:pt x="474892" y="384080"/>
                </a:lnTo>
                <a:cubicBezTo>
                  <a:pt x="474892" y="377683"/>
                  <a:pt x="477492" y="371194"/>
                  <a:pt x="482692" y="366003"/>
                </a:cubicBezTo>
                <a:lnTo>
                  <a:pt x="545924" y="302875"/>
                </a:lnTo>
                <a:lnTo>
                  <a:pt x="482784" y="239839"/>
                </a:lnTo>
                <a:cubicBezTo>
                  <a:pt x="477585" y="234647"/>
                  <a:pt x="474985" y="228251"/>
                  <a:pt x="474985" y="221762"/>
                </a:cubicBezTo>
                <a:lnTo>
                  <a:pt x="474985" y="131565"/>
                </a:lnTo>
                <a:lnTo>
                  <a:pt x="384640" y="131565"/>
                </a:lnTo>
                <a:cubicBezTo>
                  <a:pt x="378140" y="131565"/>
                  <a:pt x="371733" y="128969"/>
                  <a:pt x="366534" y="123778"/>
                </a:cubicBezTo>
                <a:close/>
                <a:moveTo>
                  <a:pt x="303290" y="0"/>
                </a:moveTo>
                <a:cubicBezTo>
                  <a:pt x="309755" y="0"/>
                  <a:pt x="316208" y="2573"/>
                  <a:pt x="321315" y="7718"/>
                </a:cubicBezTo>
                <a:lnTo>
                  <a:pt x="394854" y="81136"/>
                </a:lnTo>
                <a:lnTo>
                  <a:pt x="499405" y="81136"/>
                </a:lnTo>
                <a:cubicBezTo>
                  <a:pt x="513611" y="81136"/>
                  <a:pt x="525218" y="92723"/>
                  <a:pt x="525218" y="106999"/>
                </a:cubicBezTo>
                <a:lnTo>
                  <a:pt x="525218" y="211380"/>
                </a:lnTo>
                <a:lnTo>
                  <a:pt x="598757" y="284798"/>
                </a:lnTo>
                <a:cubicBezTo>
                  <a:pt x="608785" y="294810"/>
                  <a:pt x="609063" y="310754"/>
                  <a:pt x="598757" y="320951"/>
                </a:cubicBezTo>
                <a:lnTo>
                  <a:pt x="525218" y="394369"/>
                </a:lnTo>
                <a:lnTo>
                  <a:pt x="525218" y="498657"/>
                </a:lnTo>
                <a:cubicBezTo>
                  <a:pt x="525218" y="512840"/>
                  <a:pt x="513611" y="524520"/>
                  <a:pt x="499405" y="524520"/>
                </a:cubicBezTo>
                <a:lnTo>
                  <a:pt x="394854" y="524520"/>
                </a:lnTo>
                <a:lnTo>
                  <a:pt x="321315" y="597939"/>
                </a:lnTo>
                <a:cubicBezTo>
                  <a:pt x="310358" y="608877"/>
                  <a:pt x="294852" y="607579"/>
                  <a:pt x="285195" y="597939"/>
                </a:cubicBezTo>
                <a:lnTo>
                  <a:pt x="211656" y="524520"/>
                </a:lnTo>
                <a:lnTo>
                  <a:pt x="107198" y="524520"/>
                </a:lnTo>
                <a:cubicBezTo>
                  <a:pt x="92898" y="524520"/>
                  <a:pt x="81292" y="512840"/>
                  <a:pt x="81292" y="498657"/>
                </a:cubicBezTo>
                <a:lnTo>
                  <a:pt x="81292" y="394369"/>
                </a:lnTo>
                <a:lnTo>
                  <a:pt x="7660" y="320951"/>
                </a:lnTo>
                <a:cubicBezTo>
                  <a:pt x="-2368" y="310939"/>
                  <a:pt x="-2739" y="295180"/>
                  <a:pt x="7660" y="284798"/>
                </a:cubicBezTo>
                <a:lnTo>
                  <a:pt x="81199" y="211380"/>
                </a:lnTo>
                <a:lnTo>
                  <a:pt x="81199" y="107092"/>
                </a:lnTo>
                <a:cubicBezTo>
                  <a:pt x="81199" y="92909"/>
                  <a:pt x="92806" y="81229"/>
                  <a:pt x="107012" y="81229"/>
                </a:cubicBezTo>
                <a:lnTo>
                  <a:pt x="211656" y="81229"/>
                </a:lnTo>
                <a:lnTo>
                  <a:pt x="285195" y="7718"/>
                </a:lnTo>
                <a:cubicBezTo>
                  <a:pt x="290349" y="2573"/>
                  <a:pt x="296825" y="0"/>
                  <a:pt x="30329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3" name="椭圆 28">
            <a:extLst>
              <a:ext uri="{FF2B5EF4-FFF2-40B4-BE49-F238E27FC236}">
                <a16:creationId xmlns:a16="http://schemas.microsoft.com/office/drawing/2014/main" id="{33042760-FAB7-47A8-B167-285112A8B646}"/>
              </a:ext>
            </a:extLst>
          </p:cNvPr>
          <p:cNvSpPr/>
          <p:nvPr/>
        </p:nvSpPr>
        <p:spPr>
          <a:xfrm>
            <a:off x="5010489" y="2308200"/>
            <a:ext cx="306416" cy="219155"/>
          </a:xfrm>
          <a:custGeom>
            <a:avLst/>
            <a:gdLst>
              <a:gd name="connsiteX0" fmla="*/ 392255 w 606573"/>
              <a:gd name="connsiteY0" fmla="*/ 160452 h 433836"/>
              <a:gd name="connsiteX1" fmla="*/ 407034 w 606573"/>
              <a:gd name="connsiteY1" fmla="*/ 166594 h 433836"/>
              <a:gd name="connsiteX2" fmla="*/ 407034 w 606573"/>
              <a:gd name="connsiteY2" fmla="*/ 196109 h 433836"/>
              <a:gd name="connsiteX3" fmla="*/ 277772 w 606573"/>
              <a:gd name="connsiteY3" fmla="*/ 325177 h 433836"/>
              <a:gd name="connsiteX4" fmla="*/ 262992 w 606573"/>
              <a:gd name="connsiteY4" fmla="*/ 331319 h 433836"/>
              <a:gd name="connsiteX5" fmla="*/ 248138 w 606573"/>
              <a:gd name="connsiteY5" fmla="*/ 325177 h 433836"/>
              <a:gd name="connsiteX6" fmla="*/ 189096 w 606573"/>
              <a:gd name="connsiteY6" fmla="*/ 266223 h 433836"/>
              <a:gd name="connsiteX7" fmla="*/ 189096 w 606573"/>
              <a:gd name="connsiteY7" fmla="*/ 236709 h 433836"/>
              <a:gd name="connsiteX8" fmla="*/ 203950 w 606573"/>
              <a:gd name="connsiteY8" fmla="*/ 230567 h 433836"/>
              <a:gd name="connsiteX9" fmla="*/ 218729 w 606573"/>
              <a:gd name="connsiteY9" fmla="*/ 236709 h 433836"/>
              <a:gd name="connsiteX10" fmla="*/ 262992 w 606573"/>
              <a:gd name="connsiteY10" fmla="*/ 280905 h 433836"/>
              <a:gd name="connsiteX11" fmla="*/ 377476 w 606573"/>
              <a:gd name="connsiteY11" fmla="*/ 166594 h 433836"/>
              <a:gd name="connsiteX12" fmla="*/ 392255 w 606573"/>
              <a:gd name="connsiteY12" fmla="*/ 160452 h 433836"/>
              <a:gd name="connsiteX13" fmla="*/ 392252 w 606573"/>
              <a:gd name="connsiteY13" fmla="*/ 159881 h 433836"/>
              <a:gd name="connsiteX14" fmla="*/ 377121 w 606573"/>
              <a:gd name="connsiteY14" fmla="*/ 166174 h 433836"/>
              <a:gd name="connsiteX15" fmla="*/ 262983 w 606573"/>
              <a:gd name="connsiteY15" fmla="*/ 280111 h 433836"/>
              <a:gd name="connsiteX16" fmla="*/ 219084 w 606573"/>
              <a:gd name="connsiteY16" fmla="*/ 236289 h 433836"/>
              <a:gd name="connsiteX17" fmla="*/ 188767 w 606573"/>
              <a:gd name="connsiteY17" fmla="*/ 236289 h 433836"/>
              <a:gd name="connsiteX18" fmla="*/ 188767 w 606573"/>
              <a:gd name="connsiteY18" fmla="*/ 266552 h 433836"/>
              <a:gd name="connsiteX19" fmla="*/ 247825 w 606573"/>
              <a:gd name="connsiteY19" fmla="*/ 325506 h 433836"/>
              <a:gd name="connsiteX20" fmla="*/ 262983 w 606573"/>
              <a:gd name="connsiteY20" fmla="*/ 331798 h 433836"/>
              <a:gd name="connsiteX21" fmla="*/ 278141 w 606573"/>
              <a:gd name="connsiteY21" fmla="*/ 325506 h 433836"/>
              <a:gd name="connsiteX22" fmla="*/ 407438 w 606573"/>
              <a:gd name="connsiteY22" fmla="*/ 196437 h 433836"/>
              <a:gd name="connsiteX23" fmla="*/ 407438 w 606573"/>
              <a:gd name="connsiteY23" fmla="*/ 166174 h 433836"/>
              <a:gd name="connsiteX24" fmla="*/ 392252 w 606573"/>
              <a:gd name="connsiteY24" fmla="*/ 159881 h 433836"/>
              <a:gd name="connsiteX25" fmla="*/ 392255 w 606573"/>
              <a:gd name="connsiteY25" fmla="*/ 159478 h 433836"/>
              <a:gd name="connsiteX26" fmla="*/ 407785 w 606573"/>
              <a:gd name="connsiteY26" fmla="*/ 165845 h 433836"/>
              <a:gd name="connsiteX27" fmla="*/ 407785 w 606573"/>
              <a:gd name="connsiteY27" fmla="*/ 196858 h 433836"/>
              <a:gd name="connsiteX28" fmla="*/ 278447 w 606573"/>
              <a:gd name="connsiteY28" fmla="*/ 325926 h 433836"/>
              <a:gd name="connsiteX29" fmla="*/ 262992 w 606573"/>
              <a:gd name="connsiteY29" fmla="*/ 332293 h 433836"/>
              <a:gd name="connsiteX30" fmla="*/ 247463 w 606573"/>
              <a:gd name="connsiteY30" fmla="*/ 325926 h 433836"/>
              <a:gd name="connsiteX31" fmla="*/ 188420 w 606573"/>
              <a:gd name="connsiteY31" fmla="*/ 266972 h 433836"/>
              <a:gd name="connsiteX32" fmla="*/ 188420 w 606573"/>
              <a:gd name="connsiteY32" fmla="*/ 235960 h 433836"/>
              <a:gd name="connsiteX33" fmla="*/ 203950 w 606573"/>
              <a:gd name="connsiteY33" fmla="*/ 229593 h 433836"/>
              <a:gd name="connsiteX34" fmla="*/ 219405 w 606573"/>
              <a:gd name="connsiteY34" fmla="*/ 235960 h 433836"/>
              <a:gd name="connsiteX35" fmla="*/ 262992 w 606573"/>
              <a:gd name="connsiteY35" fmla="*/ 279482 h 433836"/>
              <a:gd name="connsiteX36" fmla="*/ 376725 w 606573"/>
              <a:gd name="connsiteY36" fmla="*/ 165845 h 433836"/>
              <a:gd name="connsiteX37" fmla="*/ 392255 w 606573"/>
              <a:gd name="connsiteY37" fmla="*/ 159478 h 433836"/>
              <a:gd name="connsiteX38" fmla="*/ 368791 w 606573"/>
              <a:gd name="connsiteY38" fmla="*/ 43743 h 433836"/>
              <a:gd name="connsiteX39" fmla="*/ 271547 w 606573"/>
              <a:gd name="connsiteY39" fmla="*/ 96250 h 433836"/>
              <a:gd name="connsiteX40" fmla="*/ 258567 w 606573"/>
              <a:gd name="connsiteY40" fmla="*/ 103216 h 433836"/>
              <a:gd name="connsiteX41" fmla="*/ 249713 w 606573"/>
              <a:gd name="connsiteY41" fmla="*/ 100519 h 433836"/>
              <a:gd name="connsiteX42" fmla="*/ 199740 w 606573"/>
              <a:gd name="connsiteY42" fmla="*/ 84640 h 433836"/>
              <a:gd name="connsiteX43" fmla="*/ 196889 w 606573"/>
              <a:gd name="connsiteY43" fmla="*/ 84640 h 433836"/>
              <a:gd name="connsiteX44" fmla="*/ 129734 w 606573"/>
              <a:gd name="connsiteY44" fmla="*/ 112354 h 433836"/>
              <a:gd name="connsiteX45" fmla="*/ 101146 w 606573"/>
              <a:gd name="connsiteY45" fmla="*/ 179242 h 433836"/>
              <a:gd name="connsiteX46" fmla="*/ 102647 w 606573"/>
              <a:gd name="connsiteY46" fmla="*/ 196994 h 433836"/>
              <a:gd name="connsiteX47" fmla="*/ 94318 w 606573"/>
              <a:gd name="connsiteY47" fmla="*/ 213622 h 433836"/>
              <a:gd name="connsiteX48" fmla="*/ 43896 w 606573"/>
              <a:gd name="connsiteY48" fmla="*/ 296240 h 433836"/>
              <a:gd name="connsiteX49" fmla="*/ 71208 w 606573"/>
              <a:gd name="connsiteY49" fmla="*/ 362079 h 433836"/>
              <a:gd name="connsiteX50" fmla="*/ 138363 w 606573"/>
              <a:gd name="connsiteY50" fmla="*/ 390093 h 433836"/>
              <a:gd name="connsiteX51" fmla="*/ 465059 w 606573"/>
              <a:gd name="connsiteY51" fmla="*/ 390093 h 433836"/>
              <a:gd name="connsiteX52" fmla="*/ 534540 w 606573"/>
              <a:gd name="connsiteY52" fmla="*/ 361031 h 433836"/>
              <a:gd name="connsiteX53" fmla="*/ 562677 w 606573"/>
              <a:gd name="connsiteY53" fmla="*/ 292794 h 433836"/>
              <a:gd name="connsiteX54" fmla="*/ 542869 w 606573"/>
              <a:gd name="connsiteY54" fmla="*/ 234970 h 433836"/>
              <a:gd name="connsiteX55" fmla="*/ 493496 w 606573"/>
              <a:gd name="connsiteY55" fmla="*/ 200964 h 433836"/>
              <a:gd name="connsiteX56" fmla="*/ 482617 w 606573"/>
              <a:gd name="connsiteY56" fmla="*/ 182837 h 433836"/>
              <a:gd name="connsiteX57" fmla="*/ 484943 w 606573"/>
              <a:gd name="connsiteY57" fmla="*/ 159692 h 433836"/>
              <a:gd name="connsiteX58" fmla="*/ 368791 w 606573"/>
              <a:gd name="connsiteY58" fmla="*/ 43743 h 433836"/>
              <a:gd name="connsiteX59" fmla="*/ 368752 w 606573"/>
              <a:gd name="connsiteY59" fmla="*/ 43198 h 433836"/>
              <a:gd name="connsiteX60" fmla="*/ 485352 w 606573"/>
              <a:gd name="connsiteY60" fmla="*/ 159687 h 433836"/>
              <a:gd name="connsiteX61" fmla="*/ 483026 w 606573"/>
              <a:gd name="connsiteY61" fmla="*/ 182910 h 433836"/>
              <a:gd name="connsiteX62" fmla="*/ 493605 w 606573"/>
              <a:gd name="connsiteY62" fmla="*/ 200514 h 433836"/>
              <a:gd name="connsiteX63" fmla="*/ 543239 w 606573"/>
              <a:gd name="connsiteY63" fmla="*/ 234721 h 433836"/>
              <a:gd name="connsiteX64" fmla="*/ 544806 w 606573"/>
              <a:gd name="connsiteY64" fmla="*/ 237624 h 433836"/>
              <a:gd name="connsiteX65" fmla="*/ 562649 w 606573"/>
              <a:gd name="connsiteY65" fmla="*/ 289854 h 433836"/>
              <a:gd name="connsiteX66" fmla="*/ 563160 w 606573"/>
              <a:gd name="connsiteY66" fmla="*/ 292806 h 433836"/>
              <a:gd name="connsiteX67" fmla="*/ 465018 w 606573"/>
              <a:gd name="connsiteY67" fmla="*/ 390567 h 433836"/>
              <a:gd name="connsiteX68" fmla="*/ 138329 w 606573"/>
              <a:gd name="connsiteY68" fmla="*/ 390567 h 433836"/>
              <a:gd name="connsiteX69" fmla="*/ 43338 w 606573"/>
              <a:gd name="connsiteY69" fmla="*/ 296252 h 433836"/>
              <a:gd name="connsiteX70" fmla="*/ 94060 w 606573"/>
              <a:gd name="connsiteY70" fmla="*/ 213174 h 433836"/>
              <a:gd name="connsiteX71" fmla="*/ 102163 w 606573"/>
              <a:gd name="connsiteY71" fmla="*/ 197068 h 433836"/>
              <a:gd name="connsiteX72" fmla="*/ 100663 w 606573"/>
              <a:gd name="connsiteY72" fmla="*/ 179239 h 433836"/>
              <a:gd name="connsiteX73" fmla="*/ 196854 w 606573"/>
              <a:gd name="connsiteY73" fmla="*/ 84100 h 433836"/>
              <a:gd name="connsiteX74" fmla="*/ 199705 w 606573"/>
              <a:gd name="connsiteY74" fmla="*/ 84100 h 433836"/>
              <a:gd name="connsiteX75" fmla="*/ 249976 w 606573"/>
              <a:gd name="connsiteY75" fmla="*/ 100057 h 433836"/>
              <a:gd name="connsiteX76" fmla="*/ 258530 w 606573"/>
              <a:gd name="connsiteY76" fmla="*/ 102678 h 433836"/>
              <a:gd name="connsiteX77" fmla="*/ 271060 w 606573"/>
              <a:gd name="connsiteY77" fmla="*/ 95936 h 433836"/>
              <a:gd name="connsiteX78" fmla="*/ 312393 w 606573"/>
              <a:gd name="connsiteY78" fmla="*/ 57684 h 433836"/>
              <a:gd name="connsiteX79" fmla="*/ 317254 w 606573"/>
              <a:gd name="connsiteY79" fmla="*/ 55742 h 433836"/>
              <a:gd name="connsiteX80" fmla="*/ 365369 w 606573"/>
              <a:gd name="connsiteY80" fmla="*/ 43631 h 433836"/>
              <a:gd name="connsiteX81" fmla="*/ 368791 w 606573"/>
              <a:gd name="connsiteY81" fmla="*/ 42769 h 433836"/>
              <a:gd name="connsiteX82" fmla="*/ 365369 w 606573"/>
              <a:gd name="connsiteY82" fmla="*/ 43631 h 433836"/>
              <a:gd name="connsiteX83" fmla="*/ 339169 w 606573"/>
              <a:gd name="connsiteY83" fmla="*/ 46982 h 433836"/>
              <a:gd name="connsiteX84" fmla="*/ 317254 w 606573"/>
              <a:gd name="connsiteY84" fmla="*/ 55742 h 433836"/>
              <a:gd name="connsiteX85" fmla="*/ 313032 w 606573"/>
              <a:gd name="connsiteY85" fmla="*/ 56804 h 433836"/>
              <a:gd name="connsiteX86" fmla="*/ 270722 w 606573"/>
              <a:gd name="connsiteY86" fmla="*/ 95726 h 433836"/>
              <a:gd name="connsiteX87" fmla="*/ 258567 w 606573"/>
              <a:gd name="connsiteY87" fmla="*/ 102242 h 433836"/>
              <a:gd name="connsiteX88" fmla="*/ 250238 w 606573"/>
              <a:gd name="connsiteY88" fmla="*/ 99695 h 433836"/>
              <a:gd name="connsiteX89" fmla="*/ 199740 w 606573"/>
              <a:gd name="connsiteY89" fmla="*/ 83666 h 433836"/>
              <a:gd name="connsiteX90" fmla="*/ 196889 w 606573"/>
              <a:gd name="connsiteY90" fmla="*/ 83591 h 433836"/>
              <a:gd name="connsiteX91" fmla="*/ 129059 w 606573"/>
              <a:gd name="connsiteY91" fmla="*/ 111680 h 433836"/>
              <a:gd name="connsiteX92" fmla="*/ 100171 w 606573"/>
              <a:gd name="connsiteY92" fmla="*/ 179242 h 433836"/>
              <a:gd name="connsiteX93" fmla="*/ 101671 w 606573"/>
              <a:gd name="connsiteY93" fmla="*/ 197144 h 433836"/>
              <a:gd name="connsiteX94" fmla="*/ 93868 w 606573"/>
              <a:gd name="connsiteY94" fmla="*/ 212723 h 433836"/>
              <a:gd name="connsiteX95" fmla="*/ 42845 w 606573"/>
              <a:gd name="connsiteY95" fmla="*/ 296240 h 433836"/>
              <a:gd name="connsiteX96" fmla="*/ 70533 w 606573"/>
              <a:gd name="connsiteY96" fmla="*/ 362753 h 433836"/>
              <a:gd name="connsiteX97" fmla="*/ 138363 w 606573"/>
              <a:gd name="connsiteY97" fmla="*/ 391067 h 433836"/>
              <a:gd name="connsiteX98" fmla="*/ 465059 w 606573"/>
              <a:gd name="connsiteY98" fmla="*/ 391067 h 433836"/>
              <a:gd name="connsiteX99" fmla="*/ 535290 w 606573"/>
              <a:gd name="connsiteY99" fmla="*/ 361780 h 433836"/>
              <a:gd name="connsiteX100" fmla="*/ 563653 w 606573"/>
              <a:gd name="connsiteY100" fmla="*/ 292794 h 433836"/>
              <a:gd name="connsiteX101" fmla="*/ 562649 w 606573"/>
              <a:gd name="connsiteY101" fmla="*/ 289854 h 433836"/>
              <a:gd name="connsiteX102" fmla="*/ 557758 w 606573"/>
              <a:gd name="connsiteY102" fmla="*/ 261625 h 433836"/>
              <a:gd name="connsiteX103" fmla="*/ 544806 w 606573"/>
              <a:gd name="connsiteY103" fmla="*/ 237624 h 433836"/>
              <a:gd name="connsiteX104" fmla="*/ 543694 w 606573"/>
              <a:gd name="connsiteY104" fmla="*/ 234370 h 433836"/>
              <a:gd name="connsiteX105" fmla="*/ 493797 w 606573"/>
              <a:gd name="connsiteY105" fmla="*/ 199990 h 433836"/>
              <a:gd name="connsiteX106" fmla="*/ 483592 w 606573"/>
              <a:gd name="connsiteY106" fmla="*/ 182987 h 433836"/>
              <a:gd name="connsiteX107" fmla="*/ 485918 w 606573"/>
              <a:gd name="connsiteY107" fmla="*/ 159692 h 433836"/>
              <a:gd name="connsiteX108" fmla="*/ 368791 w 606573"/>
              <a:gd name="connsiteY108" fmla="*/ 42769 h 433836"/>
              <a:gd name="connsiteX109" fmla="*/ 368791 w 606573"/>
              <a:gd name="connsiteY109" fmla="*/ 974 h 433836"/>
              <a:gd name="connsiteX110" fmla="*/ 430693 w 606573"/>
              <a:gd name="connsiteY110" fmla="*/ 13482 h 433836"/>
              <a:gd name="connsiteX111" fmla="*/ 481191 w 606573"/>
              <a:gd name="connsiteY111" fmla="*/ 47488 h 433836"/>
              <a:gd name="connsiteX112" fmla="*/ 515256 w 606573"/>
              <a:gd name="connsiteY112" fmla="*/ 97898 h 433836"/>
              <a:gd name="connsiteX113" fmla="*/ 527787 w 606573"/>
              <a:gd name="connsiteY113" fmla="*/ 159692 h 433836"/>
              <a:gd name="connsiteX114" fmla="*/ 527562 w 606573"/>
              <a:gd name="connsiteY114" fmla="*/ 168156 h 433836"/>
              <a:gd name="connsiteX115" fmla="*/ 527562 w 606573"/>
              <a:gd name="connsiteY115" fmla="*/ 168456 h 433836"/>
              <a:gd name="connsiteX116" fmla="*/ 527787 w 606573"/>
              <a:gd name="connsiteY116" fmla="*/ 168606 h 433836"/>
              <a:gd name="connsiteX117" fmla="*/ 545495 w 606573"/>
              <a:gd name="connsiteY117" fmla="*/ 179017 h 433836"/>
              <a:gd name="connsiteX118" fmla="*/ 576934 w 606573"/>
              <a:gd name="connsiteY118" fmla="*/ 209053 h 433836"/>
              <a:gd name="connsiteX119" fmla="*/ 597793 w 606573"/>
              <a:gd name="connsiteY119" fmla="*/ 247703 h 433836"/>
              <a:gd name="connsiteX120" fmla="*/ 605521 w 606573"/>
              <a:gd name="connsiteY120" fmla="*/ 292495 h 433836"/>
              <a:gd name="connsiteX121" fmla="*/ 594717 w 606573"/>
              <a:gd name="connsiteY121" fmla="*/ 346874 h 433836"/>
              <a:gd name="connsiteX122" fmla="*/ 565003 w 606573"/>
              <a:gd name="connsiteY122" fmla="*/ 391216 h 433836"/>
              <a:gd name="connsiteX123" fmla="*/ 520133 w 606573"/>
              <a:gd name="connsiteY123" fmla="*/ 421627 h 433836"/>
              <a:gd name="connsiteX124" fmla="*/ 465059 w 606573"/>
              <a:gd name="connsiteY124" fmla="*/ 432862 h 433836"/>
              <a:gd name="connsiteX125" fmla="*/ 138363 w 606573"/>
              <a:gd name="connsiteY125" fmla="*/ 432862 h 433836"/>
              <a:gd name="connsiteX126" fmla="*/ 84714 w 606573"/>
              <a:gd name="connsiteY126" fmla="*/ 421852 h 433836"/>
              <a:gd name="connsiteX127" fmla="*/ 40894 w 606573"/>
              <a:gd name="connsiteY127" fmla="*/ 392265 h 433836"/>
              <a:gd name="connsiteX128" fmla="*/ 11706 w 606573"/>
              <a:gd name="connsiteY128" fmla="*/ 349046 h 433836"/>
              <a:gd name="connsiteX129" fmla="*/ 976 w 606573"/>
              <a:gd name="connsiteY129" fmla="*/ 296090 h 433836"/>
              <a:gd name="connsiteX130" fmla="*/ 21536 w 606573"/>
              <a:gd name="connsiteY130" fmla="*/ 224708 h 433836"/>
              <a:gd name="connsiteX131" fmla="*/ 58227 w 606573"/>
              <a:gd name="connsiteY131" fmla="*/ 185684 h 433836"/>
              <a:gd name="connsiteX132" fmla="*/ 58377 w 606573"/>
              <a:gd name="connsiteY132" fmla="*/ 185534 h 433836"/>
              <a:gd name="connsiteX133" fmla="*/ 58377 w 606573"/>
              <a:gd name="connsiteY133" fmla="*/ 185234 h 433836"/>
              <a:gd name="connsiteX134" fmla="*/ 58302 w 606573"/>
              <a:gd name="connsiteY134" fmla="*/ 178867 h 433836"/>
              <a:gd name="connsiteX135" fmla="*/ 69707 w 606573"/>
              <a:gd name="connsiteY135" fmla="*/ 125387 h 433836"/>
              <a:gd name="connsiteX136" fmla="*/ 99646 w 606573"/>
              <a:gd name="connsiteY136" fmla="*/ 81943 h 433836"/>
              <a:gd name="connsiteX137" fmla="*/ 143390 w 606573"/>
              <a:gd name="connsiteY137" fmla="*/ 52657 h 433836"/>
              <a:gd name="connsiteX138" fmla="*/ 196889 w 606573"/>
              <a:gd name="connsiteY138" fmla="*/ 41796 h 433836"/>
              <a:gd name="connsiteX139" fmla="*/ 201016 w 606573"/>
              <a:gd name="connsiteY139" fmla="*/ 41871 h 433836"/>
              <a:gd name="connsiteX140" fmla="*/ 250838 w 606573"/>
              <a:gd name="connsiteY140" fmla="*/ 52731 h 433836"/>
              <a:gd name="connsiteX141" fmla="*/ 251138 w 606573"/>
              <a:gd name="connsiteY141" fmla="*/ 52881 h 433836"/>
              <a:gd name="connsiteX142" fmla="*/ 251438 w 606573"/>
              <a:gd name="connsiteY142" fmla="*/ 52657 h 433836"/>
              <a:gd name="connsiteX143" fmla="*/ 291956 w 606573"/>
              <a:gd name="connsiteY143" fmla="*/ 20673 h 433836"/>
              <a:gd name="connsiteX144" fmla="*/ 368791 w 606573"/>
              <a:gd name="connsiteY144" fmla="*/ 974 h 433836"/>
              <a:gd name="connsiteX145" fmla="*/ 368752 w 606573"/>
              <a:gd name="connsiteY145" fmla="*/ 423 h 433836"/>
              <a:gd name="connsiteX146" fmla="*/ 291694 w 606573"/>
              <a:gd name="connsiteY146" fmla="*/ 20275 h 433836"/>
              <a:gd name="connsiteX147" fmla="*/ 251027 w 606573"/>
              <a:gd name="connsiteY147" fmla="*/ 52262 h 433836"/>
              <a:gd name="connsiteX148" fmla="*/ 200980 w 606573"/>
              <a:gd name="connsiteY148" fmla="*/ 41400 h 433836"/>
              <a:gd name="connsiteX149" fmla="*/ 196854 w 606573"/>
              <a:gd name="connsiteY149" fmla="*/ 41325 h 433836"/>
              <a:gd name="connsiteX150" fmla="*/ 143206 w 606573"/>
              <a:gd name="connsiteY150" fmla="*/ 52187 h 433836"/>
              <a:gd name="connsiteX151" fmla="*/ 99237 w 606573"/>
              <a:gd name="connsiteY151" fmla="*/ 81553 h 433836"/>
              <a:gd name="connsiteX152" fmla="*/ 69224 w 606573"/>
              <a:gd name="connsiteY152" fmla="*/ 125152 h 433836"/>
              <a:gd name="connsiteX153" fmla="*/ 57744 w 606573"/>
              <a:gd name="connsiteY153" fmla="*/ 178864 h 433836"/>
              <a:gd name="connsiteX154" fmla="*/ 57894 w 606573"/>
              <a:gd name="connsiteY154" fmla="*/ 185232 h 433836"/>
              <a:gd name="connsiteX155" fmla="*/ 21054 w 606573"/>
              <a:gd name="connsiteY155" fmla="*/ 224411 h 433836"/>
              <a:gd name="connsiteX156" fmla="*/ 495 w 606573"/>
              <a:gd name="connsiteY156" fmla="*/ 296102 h 433836"/>
              <a:gd name="connsiteX157" fmla="*/ 11225 w 606573"/>
              <a:gd name="connsiteY157" fmla="*/ 349290 h 433836"/>
              <a:gd name="connsiteX158" fmla="*/ 40487 w 606573"/>
              <a:gd name="connsiteY158" fmla="*/ 392590 h 433836"/>
              <a:gd name="connsiteX159" fmla="*/ 84456 w 606573"/>
              <a:gd name="connsiteY159" fmla="*/ 422405 h 433836"/>
              <a:gd name="connsiteX160" fmla="*/ 138329 w 606573"/>
              <a:gd name="connsiteY160" fmla="*/ 433342 h 433836"/>
              <a:gd name="connsiteX161" fmla="*/ 465018 w 606573"/>
              <a:gd name="connsiteY161" fmla="*/ 433342 h 433836"/>
              <a:gd name="connsiteX162" fmla="*/ 520241 w 606573"/>
              <a:gd name="connsiteY162" fmla="*/ 422105 h 433836"/>
              <a:gd name="connsiteX163" fmla="*/ 565261 w 606573"/>
              <a:gd name="connsiteY163" fmla="*/ 391541 h 433836"/>
              <a:gd name="connsiteX164" fmla="*/ 595198 w 606573"/>
              <a:gd name="connsiteY164" fmla="*/ 347118 h 433836"/>
              <a:gd name="connsiteX165" fmla="*/ 606003 w 606573"/>
              <a:gd name="connsiteY165" fmla="*/ 292507 h 433836"/>
              <a:gd name="connsiteX166" fmla="*/ 598200 w 606573"/>
              <a:gd name="connsiteY166" fmla="*/ 247559 h 433836"/>
              <a:gd name="connsiteX167" fmla="*/ 577266 w 606573"/>
              <a:gd name="connsiteY167" fmla="*/ 208755 h 433836"/>
              <a:gd name="connsiteX168" fmla="*/ 545752 w 606573"/>
              <a:gd name="connsiteY168" fmla="*/ 178640 h 433836"/>
              <a:gd name="connsiteX169" fmla="*/ 527970 w 606573"/>
              <a:gd name="connsiteY169" fmla="*/ 168152 h 433836"/>
              <a:gd name="connsiteX170" fmla="*/ 528195 w 606573"/>
              <a:gd name="connsiteY170" fmla="*/ 159687 h 433836"/>
              <a:gd name="connsiteX171" fmla="*/ 515664 w 606573"/>
              <a:gd name="connsiteY171" fmla="*/ 97659 h 433836"/>
              <a:gd name="connsiteX172" fmla="*/ 481525 w 606573"/>
              <a:gd name="connsiteY172" fmla="*/ 47093 h 433836"/>
              <a:gd name="connsiteX173" fmla="*/ 430803 w 606573"/>
              <a:gd name="connsiteY173" fmla="*/ 13008 h 433836"/>
              <a:gd name="connsiteX174" fmla="*/ 368752 w 606573"/>
              <a:gd name="connsiteY174" fmla="*/ 423 h 433836"/>
              <a:gd name="connsiteX175" fmla="*/ 368791 w 606573"/>
              <a:gd name="connsiteY175" fmla="*/ 0 h 433836"/>
              <a:gd name="connsiteX176" fmla="*/ 431069 w 606573"/>
              <a:gd name="connsiteY176" fmla="*/ 12509 h 433836"/>
              <a:gd name="connsiteX177" fmla="*/ 481866 w 606573"/>
              <a:gd name="connsiteY177" fmla="*/ 46739 h 433836"/>
              <a:gd name="connsiteX178" fmla="*/ 516157 w 606573"/>
              <a:gd name="connsiteY178" fmla="*/ 97523 h 433836"/>
              <a:gd name="connsiteX179" fmla="*/ 528762 w 606573"/>
              <a:gd name="connsiteY179" fmla="*/ 159692 h 433836"/>
              <a:gd name="connsiteX180" fmla="*/ 528537 w 606573"/>
              <a:gd name="connsiteY180" fmla="*/ 167857 h 433836"/>
              <a:gd name="connsiteX181" fmla="*/ 546020 w 606573"/>
              <a:gd name="connsiteY181" fmla="*/ 178193 h 433836"/>
              <a:gd name="connsiteX182" fmla="*/ 577759 w 606573"/>
              <a:gd name="connsiteY182" fmla="*/ 208454 h 433836"/>
              <a:gd name="connsiteX183" fmla="*/ 598769 w 606573"/>
              <a:gd name="connsiteY183" fmla="*/ 247403 h 433836"/>
              <a:gd name="connsiteX184" fmla="*/ 606572 w 606573"/>
              <a:gd name="connsiteY184" fmla="*/ 292495 h 433836"/>
              <a:gd name="connsiteX185" fmla="*/ 595692 w 606573"/>
              <a:gd name="connsiteY185" fmla="*/ 347249 h 433836"/>
              <a:gd name="connsiteX186" fmla="*/ 565679 w 606573"/>
              <a:gd name="connsiteY186" fmla="*/ 391891 h 433836"/>
              <a:gd name="connsiteX187" fmla="*/ 520509 w 606573"/>
              <a:gd name="connsiteY187" fmla="*/ 422526 h 433836"/>
              <a:gd name="connsiteX188" fmla="*/ 465059 w 606573"/>
              <a:gd name="connsiteY188" fmla="*/ 433836 h 433836"/>
              <a:gd name="connsiteX189" fmla="*/ 138363 w 606573"/>
              <a:gd name="connsiteY189" fmla="*/ 433836 h 433836"/>
              <a:gd name="connsiteX190" fmla="*/ 84264 w 606573"/>
              <a:gd name="connsiteY190" fmla="*/ 422825 h 433836"/>
              <a:gd name="connsiteX191" fmla="*/ 40144 w 606573"/>
              <a:gd name="connsiteY191" fmla="*/ 392939 h 433836"/>
              <a:gd name="connsiteX192" fmla="*/ 10806 w 606573"/>
              <a:gd name="connsiteY192" fmla="*/ 349496 h 433836"/>
              <a:gd name="connsiteX193" fmla="*/ 1 w 606573"/>
              <a:gd name="connsiteY193" fmla="*/ 296090 h 433836"/>
              <a:gd name="connsiteX194" fmla="*/ 20710 w 606573"/>
              <a:gd name="connsiteY194" fmla="*/ 224184 h 433836"/>
              <a:gd name="connsiteX195" fmla="*/ 57402 w 606573"/>
              <a:gd name="connsiteY195" fmla="*/ 185010 h 433836"/>
              <a:gd name="connsiteX196" fmla="*/ 57327 w 606573"/>
              <a:gd name="connsiteY196" fmla="*/ 178867 h 433836"/>
              <a:gd name="connsiteX197" fmla="*/ 68807 w 606573"/>
              <a:gd name="connsiteY197" fmla="*/ 125012 h 433836"/>
              <a:gd name="connsiteX198" fmla="*/ 98895 w 606573"/>
              <a:gd name="connsiteY198" fmla="*/ 81194 h 433836"/>
              <a:gd name="connsiteX199" fmla="*/ 143015 w 606573"/>
              <a:gd name="connsiteY199" fmla="*/ 51758 h 433836"/>
              <a:gd name="connsiteX200" fmla="*/ 196889 w 606573"/>
              <a:gd name="connsiteY200" fmla="*/ 40822 h 433836"/>
              <a:gd name="connsiteX201" fmla="*/ 201016 w 606573"/>
              <a:gd name="connsiteY201" fmla="*/ 40897 h 433836"/>
              <a:gd name="connsiteX202" fmla="*/ 250913 w 606573"/>
              <a:gd name="connsiteY202" fmla="*/ 51683 h 433836"/>
              <a:gd name="connsiteX203" fmla="*/ 291431 w 606573"/>
              <a:gd name="connsiteY203" fmla="*/ 19849 h 433836"/>
              <a:gd name="connsiteX204" fmla="*/ 368791 w 606573"/>
              <a:gd name="connsiteY204" fmla="*/ 0 h 433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</a:cxnLst>
            <a:rect l="l" t="t" r="r" b="b"/>
            <a:pathLst>
              <a:path w="606573" h="433836">
                <a:moveTo>
                  <a:pt x="392255" y="160452"/>
                </a:moveTo>
                <a:cubicBezTo>
                  <a:pt x="397807" y="160452"/>
                  <a:pt x="403058" y="162624"/>
                  <a:pt x="407034" y="166594"/>
                </a:cubicBezTo>
                <a:cubicBezTo>
                  <a:pt x="415212" y="174685"/>
                  <a:pt x="415212" y="187943"/>
                  <a:pt x="407034" y="196109"/>
                </a:cubicBezTo>
                <a:lnTo>
                  <a:pt x="277772" y="325177"/>
                </a:lnTo>
                <a:cubicBezTo>
                  <a:pt x="273795" y="329147"/>
                  <a:pt x="268544" y="331319"/>
                  <a:pt x="262992" y="331319"/>
                </a:cubicBezTo>
                <a:cubicBezTo>
                  <a:pt x="257366" y="331319"/>
                  <a:pt x="252114" y="329147"/>
                  <a:pt x="248138" y="325177"/>
                </a:cubicBezTo>
                <a:lnTo>
                  <a:pt x="189096" y="266223"/>
                </a:lnTo>
                <a:cubicBezTo>
                  <a:pt x="180993" y="258133"/>
                  <a:pt x="180993" y="244874"/>
                  <a:pt x="189096" y="236709"/>
                </a:cubicBezTo>
                <a:cubicBezTo>
                  <a:pt x="193072" y="232739"/>
                  <a:pt x="198323" y="230567"/>
                  <a:pt x="203950" y="230567"/>
                </a:cubicBezTo>
                <a:cubicBezTo>
                  <a:pt x="209502" y="230567"/>
                  <a:pt x="214753" y="232739"/>
                  <a:pt x="218729" y="236709"/>
                </a:cubicBezTo>
                <a:lnTo>
                  <a:pt x="262992" y="280905"/>
                </a:lnTo>
                <a:lnTo>
                  <a:pt x="377476" y="166594"/>
                </a:lnTo>
                <a:cubicBezTo>
                  <a:pt x="381377" y="162624"/>
                  <a:pt x="386628" y="160452"/>
                  <a:pt x="392255" y="160452"/>
                </a:cubicBezTo>
                <a:close/>
                <a:moveTo>
                  <a:pt x="392252" y="159881"/>
                </a:moveTo>
                <a:cubicBezTo>
                  <a:pt x="386764" y="159881"/>
                  <a:pt x="381286" y="161979"/>
                  <a:pt x="377121" y="166174"/>
                </a:cubicBezTo>
                <a:lnTo>
                  <a:pt x="262983" y="280111"/>
                </a:lnTo>
                <a:lnTo>
                  <a:pt x="219084" y="236289"/>
                </a:lnTo>
                <a:cubicBezTo>
                  <a:pt x="210679" y="227974"/>
                  <a:pt x="197096" y="227974"/>
                  <a:pt x="188767" y="236289"/>
                </a:cubicBezTo>
                <a:cubicBezTo>
                  <a:pt x="180362" y="244679"/>
                  <a:pt x="180362" y="258237"/>
                  <a:pt x="188767" y="266552"/>
                </a:cubicBezTo>
                <a:lnTo>
                  <a:pt x="247825" y="325506"/>
                </a:lnTo>
                <a:cubicBezTo>
                  <a:pt x="251952" y="329701"/>
                  <a:pt x="257505" y="331798"/>
                  <a:pt x="262983" y="331798"/>
                </a:cubicBezTo>
                <a:cubicBezTo>
                  <a:pt x="268461" y="331798"/>
                  <a:pt x="273939" y="329701"/>
                  <a:pt x="278141" y="325506"/>
                </a:cubicBezTo>
                <a:lnTo>
                  <a:pt x="407438" y="196437"/>
                </a:lnTo>
                <a:cubicBezTo>
                  <a:pt x="415768" y="188047"/>
                  <a:pt x="415768" y="174489"/>
                  <a:pt x="407438" y="166174"/>
                </a:cubicBezTo>
                <a:cubicBezTo>
                  <a:pt x="403236" y="161979"/>
                  <a:pt x="397739" y="159881"/>
                  <a:pt x="392252" y="159881"/>
                </a:cubicBezTo>
                <a:close/>
                <a:moveTo>
                  <a:pt x="392255" y="159478"/>
                </a:moveTo>
                <a:cubicBezTo>
                  <a:pt x="398107" y="159478"/>
                  <a:pt x="403583" y="161725"/>
                  <a:pt x="407785" y="165845"/>
                </a:cubicBezTo>
                <a:cubicBezTo>
                  <a:pt x="416262" y="174385"/>
                  <a:pt x="416262" y="188318"/>
                  <a:pt x="407785" y="196858"/>
                </a:cubicBezTo>
                <a:lnTo>
                  <a:pt x="278447" y="325926"/>
                </a:lnTo>
                <a:cubicBezTo>
                  <a:pt x="274321" y="330046"/>
                  <a:pt x="268844" y="332293"/>
                  <a:pt x="262992" y="332293"/>
                </a:cubicBezTo>
                <a:cubicBezTo>
                  <a:pt x="257141" y="332293"/>
                  <a:pt x="251589" y="330046"/>
                  <a:pt x="247463" y="325926"/>
                </a:cubicBezTo>
                <a:lnTo>
                  <a:pt x="188420" y="266972"/>
                </a:lnTo>
                <a:cubicBezTo>
                  <a:pt x="179868" y="258433"/>
                  <a:pt x="179868" y="244500"/>
                  <a:pt x="188420" y="235960"/>
                </a:cubicBezTo>
                <a:cubicBezTo>
                  <a:pt x="192547" y="231840"/>
                  <a:pt x="198098" y="229593"/>
                  <a:pt x="203950" y="229593"/>
                </a:cubicBezTo>
                <a:cubicBezTo>
                  <a:pt x="209802" y="229593"/>
                  <a:pt x="215278" y="231840"/>
                  <a:pt x="219405" y="235960"/>
                </a:cubicBezTo>
                <a:lnTo>
                  <a:pt x="262992" y="279482"/>
                </a:lnTo>
                <a:lnTo>
                  <a:pt x="376725" y="165845"/>
                </a:lnTo>
                <a:cubicBezTo>
                  <a:pt x="380852" y="161725"/>
                  <a:pt x="386403" y="159478"/>
                  <a:pt x="392255" y="159478"/>
                </a:cubicBezTo>
                <a:close/>
                <a:moveTo>
                  <a:pt x="368791" y="43743"/>
                </a:moveTo>
                <a:cubicBezTo>
                  <a:pt x="329473" y="43743"/>
                  <a:pt x="293082" y="63368"/>
                  <a:pt x="271547" y="96250"/>
                </a:cubicBezTo>
                <a:cubicBezTo>
                  <a:pt x="268696" y="100594"/>
                  <a:pt x="263819" y="103216"/>
                  <a:pt x="258567" y="103216"/>
                </a:cubicBezTo>
                <a:cubicBezTo>
                  <a:pt x="255415" y="103216"/>
                  <a:pt x="252339" y="102242"/>
                  <a:pt x="249713" y="100519"/>
                </a:cubicBezTo>
                <a:cubicBezTo>
                  <a:pt x="234856" y="90632"/>
                  <a:pt x="217598" y="85164"/>
                  <a:pt x="199740" y="84640"/>
                </a:cubicBezTo>
                <a:cubicBezTo>
                  <a:pt x="198765" y="84640"/>
                  <a:pt x="197864" y="84640"/>
                  <a:pt x="196889" y="84640"/>
                </a:cubicBezTo>
                <a:cubicBezTo>
                  <a:pt x="171753" y="84640"/>
                  <a:pt x="147892" y="94452"/>
                  <a:pt x="129734" y="112354"/>
                </a:cubicBezTo>
                <a:cubicBezTo>
                  <a:pt x="111501" y="130331"/>
                  <a:pt x="101371" y="154075"/>
                  <a:pt x="101146" y="179242"/>
                </a:cubicBezTo>
                <a:cubicBezTo>
                  <a:pt x="101146" y="185234"/>
                  <a:pt x="101596" y="191152"/>
                  <a:pt x="102647" y="196994"/>
                </a:cubicBezTo>
                <a:cubicBezTo>
                  <a:pt x="103847" y="203735"/>
                  <a:pt x="100471" y="210401"/>
                  <a:pt x="94318" y="213622"/>
                </a:cubicBezTo>
                <a:cubicBezTo>
                  <a:pt x="63329" y="229726"/>
                  <a:pt x="43971" y="261410"/>
                  <a:pt x="43896" y="296240"/>
                </a:cubicBezTo>
                <a:cubicBezTo>
                  <a:pt x="43746" y="320883"/>
                  <a:pt x="53500" y="344252"/>
                  <a:pt x="71208" y="362079"/>
                </a:cubicBezTo>
                <a:cubicBezTo>
                  <a:pt x="89216" y="380131"/>
                  <a:pt x="113077" y="390093"/>
                  <a:pt x="138363" y="390093"/>
                </a:cubicBezTo>
                <a:lnTo>
                  <a:pt x="465059" y="390093"/>
                </a:lnTo>
                <a:cubicBezTo>
                  <a:pt x="491245" y="390093"/>
                  <a:pt x="515931" y="379756"/>
                  <a:pt x="534540" y="361031"/>
                </a:cubicBezTo>
                <a:cubicBezTo>
                  <a:pt x="552848" y="342605"/>
                  <a:pt x="562827" y="318411"/>
                  <a:pt x="562677" y="292794"/>
                </a:cubicBezTo>
                <a:cubicBezTo>
                  <a:pt x="562527" y="271747"/>
                  <a:pt x="555699" y="251748"/>
                  <a:pt x="542869" y="234970"/>
                </a:cubicBezTo>
                <a:cubicBezTo>
                  <a:pt x="530488" y="218791"/>
                  <a:pt x="512930" y="206731"/>
                  <a:pt x="493496" y="200964"/>
                </a:cubicBezTo>
                <a:cubicBezTo>
                  <a:pt x="485768" y="198717"/>
                  <a:pt x="480966" y="190702"/>
                  <a:pt x="482617" y="182837"/>
                </a:cubicBezTo>
                <a:cubicBezTo>
                  <a:pt x="484117" y="175197"/>
                  <a:pt x="484943" y="167482"/>
                  <a:pt x="484943" y="159692"/>
                </a:cubicBezTo>
                <a:cubicBezTo>
                  <a:pt x="484943" y="95800"/>
                  <a:pt x="432794" y="43743"/>
                  <a:pt x="368791" y="43743"/>
                </a:cubicBezTo>
                <a:close/>
                <a:moveTo>
                  <a:pt x="368752" y="43198"/>
                </a:moveTo>
                <a:cubicBezTo>
                  <a:pt x="433129" y="43198"/>
                  <a:pt x="485352" y="95337"/>
                  <a:pt x="485352" y="159687"/>
                </a:cubicBezTo>
                <a:cubicBezTo>
                  <a:pt x="485352" y="167628"/>
                  <a:pt x="484526" y="175418"/>
                  <a:pt x="483026" y="182910"/>
                </a:cubicBezTo>
                <a:cubicBezTo>
                  <a:pt x="481450" y="190626"/>
                  <a:pt x="486027" y="198267"/>
                  <a:pt x="493605" y="200514"/>
                </a:cubicBezTo>
                <a:cubicBezTo>
                  <a:pt x="513601" y="206432"/>
                  <a:pt x="530896" y="218587"/>
                  <a:pt x="543239" y="234721"/>
                </a:cubicBezTo>
                <a:lnTo>
                  <a:pt x="544806" y="237624"/>
                </a:lnTo>
                <a:lnTo>
                  <a:pt x="562649" y="289854"/>
                </a:lnTo>
                <a:lnTo>
                  <a:pt x="563160" y="292806"/>
                </a:lnTo>
                <a:cubicBezTo>
                  <a:pt x="563535" y="346593"/>
                  <a:pt x="518891" y="390567"/>
                  <a:pt x="465018" y="390567"/>
                </a:cubicBezTo>
                <a:lnTo>
                  <a:pt x="138329" y="390567"/>
                </a:lnTo>
                <a:cubicBezTo>
                  <a:pt x="86407" y="390567"/>
                  <a:pt x="43113" y="348092"/>
                  <a:pt x="43338" y="296252"/>
                </a:cubicBezTo>
                <a:cubicBezTo>
                  <a:pt x="43488" y="260144"/>
                  <a:pt x="63972" y="228831"/>
                  <a:pt x="94060" y="213174"/>
                </a:cubicBezTo>
                <a:cubicBezTo>
                  <a:pt x="99912" y="210103"/>
                  <a:pt x="103289" y="203586"/>
                  <a:pt x="102163" y="197068"/>
                </a:cubicBezTo>
                <a:cubicBezTo>
                  <a:pt x="101113" y="191300"/>
                  <a:pt x="100588" y="185307"/>
                  <a:pt x="100663" y="179239"/>
                </a:cubicBezTo>
                <a:cubicBezTo>
                  <a:pt x="101113" y="126800"/>
                  <a:pt x="144631" y="84100"/>
                  <a:pt x="196854" y="84100"/>
                </a:cubicBezTo>
                <a:cubicBezTo>
                  <a:pt x="197829" y="84100"/>
                  <a:pt x="198729" y="84100"/>
                  <a:pt x="199705" y="84100"/>
                </a:cubicBezTo>
                <a:cubicBezTo>
                  <a:pt x="218238" y="84700"/>
                  <a:pt x="235495" y="90468"/>
                  <a:pt x="249976" y="100057"/>
                </a:cubicBezTo>
                <a:cubicBezTo>
                  <a:pt x="252602" y="101854"/>
                  <a:pt x="255604" y="102678"/>
                  <a:pt x="258530" y="102678"/>
                </a:cubicBezTo>
                <a:cubicBezTo>
                  <a:pt x="263407" y="102678"/>
                  <a:pt x="268209" y="100356"/>
                  <a:pt x="271060" y="95936"/>
                </a:cubicBezTo>
                <a:cubicBezTo>
                  <a:pt x="281490" y="80092"/>
                  <a:pt x="295689" y="66908"/>
                  <a:pt x="312393" y="57684"/>
                </a:cubicBezTo>
                <a:lnTo>
                  <a:pt x="317254" y="55742"/>
                </a:lnTo>
                <a:lnTo>
                  <a:pt x="365369" y="43631"/>
                </a:lnTo>
                <a:close/>
                <a:moveTo>
                  <a:pt x="368791" y="42769"/>
                </a:moveTo>
                <a:lnTo>
                  <a:pt x="365369" y="43631"/>
                </a:lnTo>
                <a:lnTo>
                  <a:pt x="339169" y="46982"/>
                </a:lnTo>
                <a:lnTo>
                  <a:pt x="317254" y="55742"/>
                </a:lnTo>
                <a:lnTo>
                  <a:pt x="313032" y="56804"/>
                </a:lnTo>
                <a:cubicBezTo>
                  <a:pt x="296196" y="65896"/>
                  <a:pt x="281602" y="79135"/>
                  <a:pt x="270722" y="95726"/>
                </a:cubicBezTo>
                <a:cubicBezTo>
                  <a:pt x="268021" y="99770"/>
                  <a:pt x="263519" y="102242"/>
                  <a:pt x="258567" y="102242"/>
                </a:cubicBezTo>
                <a:cubicBezTo>
                  <a:pt x="255640" y="102242"/>
                  <a:pt x="252714" y="101343"/>
                  <a:pt x="250238" y="99695"/>
                </a:cubicBezTo>
                <a:cubicBezTo>
                  <a:pt x="235231" y="89733"/>
                  <a:pt x="217823" y="84191"/>
                  <a:pt x="199740" y="83666"/>
                </a:cubicBezTo>
                <a:cubicBezTo>
                  <a:pt x="198840" y="83591"/>
                  <a:pt x="197864" y="83591"/>
                  <a:pt x="196889" y="83591"/>
                </a:cubicBezTo>
                <a:cubicBezTo>
                  <a:pt x="171453" y="83591"/>
                  <a:pt x="147367" y="93553"/>
                  <a:pt x="129059" y="111680"/>
                </a:cubicBezTo>
                <a:cubicBezTo>
                  <a:pt x="110675" y="129806"/>
                  <a:pt x="100396" y="153775"/>
                  <a:pt x="100171" y="179242"/>
                </a:cubicBezTo>
                <a:cubicBezTo>
                  <a:pt x="100096" y="185234"/>
                  <a:pt x="100621" y="191301"/>
                  <a:pt x="101671" y="197144"/>
                </a:cubicBezTo>
                <a:cubicBezTo>
                  <a:pt x="102797" y="203436"/>
                  <a:pt x="99646" y="209727"/>
                  <a:pt x="93868" y="212723"/>
                </a:cubicBezTo>
                <a:cubicBezTo>
                  <a:pt x="62504" y="229052"/>
                  <a:pt x="42995" y="261036"/>
                  <a:pt x="42845" y="296240"/>
                </a:cubicBezTo>
                <a:cubicBezTo>
                  <a:pt x="42770" y="321182"/>
                  <a:pt x="52600" y="344777"/>
                  <a:pt x="70533" y="362753"/>
                </a:cubicBezTo>
                <a:cubicBezTo>
                  <a:pt x="88766" y="381030"/>
                  <a:pt x="112851" y="391067"/>
                  <a:pt x="138363" y="391067"/>
                </a:cubicBezTo>
                <a:lnTo>
                  <a:pt x="465059" y="391067"/>
                </a:lnTo>
                <a:cubicBezTo>
                  <a:pt x="491546" y="391067"/>
                  <a:pt x="516457" y="380655"/>
                  <a:pt x="535290" y="361780"/>
                </a:cubicBezTo>
                <a:cubicBezTo>
                  <a:pt x="553748" y="343129"/>
                  <a:pt x="563878" y="318636"/>
                  <a:pt x="563653" y="292794"/>
                </a:cubicBezTo>
                <a:lnTo>
                  <a:pt x="562649" y="289854"/>
                </a:lnTo>
                <a:lnTo>
                  <a:pt x="557758" y="261625"/>
                </a:lnTo>
                <a:lnTo>
                  <a:pt x="544806" y="237624"/>
                </a:lnTo>
                <a:lnTo>
                  <a:pt x="543694" y="234370"/>
                </a:lnTo>
                <a:cubicBezTo>
                  <a:pt x="531163" y="218042"/>
                  <a:pt x="513455" y="205832"/>
                  <a:pt x="493797" y="199990"/>
                </a:cubicBezTo>
                <a:cubicBezTo>
                  <a:pt x="486518" y="197893"/>
                  <a:pt x="482091" y="190402"/>
                  <a:pt x="483592" y="182987"/>
                </a:cubicBezTo>
                <a:cubicBezTo>
                  <a:pt x="485093" y="175347"/>
                  <a:pt x="485918" y="167557"/>
                  <a:pt x="485918" y="159692"/>
                </a:cubicBezTo>
                <a:cubicBezTo>
                  <a:pt x="485918" y="95201"/>
                  <a:pt x="433395" y="42769"/>
                  <a:pt x="368791" y="42769"/>
                </a:cubicBezTo>
                <a:close/>
                <a:moveTo>
                  <a:pt x="368791" y="974"/>
                </a:moveTo>
                <a:cubicBezTo>
                  <a:pt x="390175" y="974"/>
                  <a:pt x="411035" y="5168"/>
                  <a:pt x="430693" y="13482"/>
                </a:cubicBezTo>
                <a:cubicBezTo>
                  <a:pt x="449602" y="21422"/>
                  <a:pt x="466634" y="32882"/>
                  <a:pt x="481191" y="47488"/>
                </a:cubicBezTo>
                <a:cubicBezTo>
                  <a:pt x="495823" y="62019"/>
                  <a:pt x="507228" y="79022"/>
                  <a:pt x="515256" y="97898"/>
                </a:cubicBezTo>
                <a:cubicBezTo>
                  <a:pt x="523585" y="117522"/>
                  <a:pt x="527787" y="138270"/>
                  <a:pt x="527787" y="159692"/>
                </a:cubicBezTo>
                <a:cubicBezTo>
                  <a:pt x="527787" y="162539"/>
                  <a:pt x="527712" y="165385"/>
                  <a:pt x="527562" y="168156"/>
                </a:cubicBezTo>
                <a:lnTo>
                  <a:pt x="527562" y="168456"/>
                </a:lnTo>
                <a:lnTo>
                  <a:pt x="527787" y="168606"/>
                </a:lnTo>
                <a:cubicBezTo>
                  <a:pt x="533939" y="171602"/>
                  <a:pt x="539867" y="175122"/>
                  <a:pt x="545495" y="179017"/>
                </a:cubicBezTo>
                <a:cubicBezTo>
                  <a:pt x="557500" y="187331"/>
                  <a:pt x="568080" y="197443"/>
                  <a:pt x="576934" y="209053"/>
                </a:cubicBezTo>
                <a:cubicBezTo>
                  <a:pt x="585938" y="220813"/>
                  <a:pt x="592991" y="233771"/>
                  <a:pt x="597793" y="247703"/>
                </a:cubicBezTo>
                <a:cubicBezTo>
                  <a:pt x="602820" y="262084"/>
                  <a:pt x="605446" y="277140"/>
                  <a:pt x="605521" y="292495"/>
                </a:cubicBezTo>
                <a:cubicBezTo>
                  <a:pt x="605672" y="311295"/>
                  <a:pt x="602070" y="329572"/>
                  <a:pt x="594717" y="346874"/>
                </a:cubicBezTo>
                <a:cubicBezTo>
                  <a:pt x="587739" y="363428"/>
                  <a:pt x="577759" y="378333"/>
                  <a:pt x="565003" y="391216"/>
                </a:cubicBezTo>
                <a:cubicBezTo>
                  <a:pt x="552023" y="404175"/>
                  <a:pt x="536941" y="414436"/>
                  <a:pt x="520133" y="421627"/>
                </a:cubicBezTo>
                <a:cubicBezTo>
                  <a:pt x="502575" y="429042"/>
                  <a:pt x="484117" y="432862"/>
                  <a:pt x="465059" y="432862"/>
                </a:cubicBezTo>
                <a:lnTo>
                  <a:pt x="138363" y="432862"/>
                </a:lnTo>
                <a:cubicBezTo>
                  <a:pt x="119830" y="432862"/>
                  <a:pt x="101746" y="429192"/>
                  <a:pt x="84714" y="421852"/>
                </a:cubicBezTo>
                <a:cubicBezTo>
                  <a:pt x="68282" y="414886"/>
                  <a:pt x="53500" y="404924"/>
                  <a:pt x="40894" y="392265"/>
                </a:cubicBezTo>
                <a:cubicBezTo>
                  <a:pt x="28364" y="379756"/>
                  <a:pt x="18534" y="365225"/>
                  <a:pt x="11706" y="349046"/>
                </a:cubicBezTo>
                <a:cubicBezTo>
                  <a:pt x="4503" y="332193"/>
                  <a:pt x="901" y="314366"/>
                  <a:pt x="976" y="296090"/>
                </a:cubicBezTo>
                <a:cubicBezTo>
                  <a:pt x="1127" y="270773"/>
                  <a:pt x="8180" y="246055"/>
                  <a:pt x="21536" y="224708"/>
                </a:cubicBezTo>
                <a:cubicBezTo>
                  <a:pt x="31140" y="209353"/>
                  <a:pt x="43445" y="196170"/>
                  <a:pt x="58227" y="185684"/>
                </a:cubicBezTo>
                <a:lnTo>
                  <a:pt x="58377" y="185534"/>
                </a:lnTo>
                <a:lnTo>
                  <a:pt x="58377" y="185234"/>
                </a:lnTo>
                <a:cubicBezTo>
                  <a:pt x="58302" y="183137"/>
                  <a:pt x="58302" y="181040"/>
                  <a:pt x="58302" y="178867"/>
                </a:cubicBezTo>
                <a:cubicBezTo>
                  <a:pt x="58452" y="160367"/>
                  <a:pt x="62279" y="142390"/>
                  <a:pt x="69707" y="125387"/>
                </a:cubicBezTo>
                <a:cubicBezTo>
                  <a:pt x="76835" y="109133"/>
                  <a:pt x="86890" y="94527"/>
                  <a:pt x="99646" y="81943"/>
                </a:cubicBezTo>
                <a:cubicBezTo>
                  <a:pt x="112326" y="69435"/>
                  <a:pt x="127033" y="59548"/>
                  <a:pt x="143390" y="52657"/>
                </a:cubicBezTo>
                <a:cubicBezTo>
                  <a:pt x="160423" y="45466"/>
                  <a:pt x="178431" y="41796"/>
                  <a:pt x="196889" y="41796"/>
                </a:cubicBezTo>
                <a:cubicBezTo>
                  <a:pt x="198315" y="41796"/>
                  <a:pt x="199665" y="41871"/>
                  <a:pt x="201016" y="41871"/>
                </a:cubicBezTo>
                <a:cubicBezTo>
                  <a:pt x="218274" y="42395"/>
                  <a:pt x="235006" y="46065"/>
                  <a:pt x="250838" y="52731"/>
                </a:cubicBezTo>
                <a:lnTo>
                  <a:pt x="251138" y="52881"/>
                </a:lnTo>
                <a:lnTo>
                  <a:pt x="251438" y="52657"/>
                </a:lnTo>
                <a:cubicBezTo>
                  <a:pt x="263144" y="39773"/>
                  <a:pt x="276800" y="29062"/>
                  <a:pt x="291956" y="20673"/>
                </a:cubicBezTo>
                <a:cubicBezTo>
                  <a:pt x="315367" y="7790"/>
                  <a:pt x="341929" y="974"/>
                  <a:pt x="368791" y="974"/>
                </a:cubicBezTo>
                <a:close/>
                <a:moveTo>
                  <a:pt x="368752" y="423"/>
                </a:moveTo>
                <a:cubicBezTo>
                  <a:pt x="341740" y="423"/>
                  <a:pt x="315104" y="7315"/>
                  <a:pt x="291694" y="20275"/>
                </a:cubicBezTo>
                <a:cubicBezTo>
                  <a:pt x="276463" y="28590"/>
                  <a:pt x="262732" y="39527"/>
                  <a:pt x="251027" y="52262"/>
                </a:cubicBezTo>
                <a:cubicBezTo>
                  <a:pt x="235195" y="45595"/>
                  <a:pt x="218313" y="41850"/>
                  <a:pt x="200980" y="41400"/>
                </a:cubicBezTo>
                <a:cubicBezTo>
                  <a:pt x="199630" y="41325"/>
                  <a:pt x="198279" y="41325"/>
                  <a:pt x="196854" y="41325"/>
                </a:cubicBezTo>
                <a:cubicBezTo>
                  <a:pt x="178321" y="41325"/>
                  <a:pt x="160313" y="44996"/>
                  <a:pt x="143206" y="52187"/>
                </a:cubicBezTo>
                <a:cubicBezTo>
                  <a:pt x="126774" y="59079"/>
                  <a:pt x="111993" y="68968"/>
                  <a:pt x="99237" y="81553"/>
                </a:cubicBezTo>
                <a:cubicBezTo>
                  <a:pt x="86482" y="94138"/>
                  <a:pt x="76352" y="108821"/>
                  <a:pt x="69224" y="125152"/>
                </a:cubicBezTo>
                <a:cubicBezTo>
                  <a:pt x="61796" y="142232"/>
                  <a:pt x="57970" y="160286"/>
                  <a:pt x="57744" y="178864"/>
                </a:cubicBezTo>
                <a:cubicBezTo>
                  <a:pt x="57744" y="181037"/>
                  <a:pt x="57819" y="183134"/>
                  <a:pt x="57894" y="185232"/>
                </a:cubicBezTo>
                <a:cubicBezTo>
                  <a:pt x="43188" y="195720"/>
                  <a:pt x="30658" y="209054"/>
                  <a:pt x="21054" y="224411"/>
                </a:cubicBezTo>
                <a:cubicBezTo>
                  <a:pt x="7698" y="245911"/>
                  <a:pt x="570" y="270707"/>
                  <a:pt x="495" y="296102"/>
                </a:cubicBezTo>
                <a:cubicBezTo>
                  <a:pt x="420" y="314456"/>
                  <a:pt x="4022" y="332360"/>
                  <a:pt x="11225" y="349290"/>
                </a:cubicBezTo>
                <a:cubicBezTo>
                  <a:pt x="18128" y="365471"/>
                  <a:pt x="27957" y="380079"/>
                  <a:pt x="40487" y="392590"/>
                </a:cubicBezTo>
                <a:cubicBezTo>
                  <a:pt x="53167" y="405325"/>
                  <a:pt x="67949" y="415363"/>
                  <a:pt x="84456" y="422405"/>
                </a:cubicBezTo>
                <a:cubicBezTo>
                  <a:pt x="101638" y="429671"/>
                  <a:pt x="119721" y="433342"/>
                  <a:pt x="138329" y="433342"/>
                </a:cubicBezTo>
                <a:lnTo>
                  <a:pt x="465018" y="433342"/>
                </a:lnTo>
                <a:cubicBezTo>
                  <a:pt x="484151" y="433342"/>
                  <a:pt x="502684" y="429596"/>
                  <a:pt x="520241" y="422105"/>
                </a:cubicBezTo>
                <a:cubicBezTo>
                  <a:pt x="537124" y="414914"/>
                  <a:pt x="552280" y="404651"/>
                  <a:pt x="565261" y="391541"/>
                </a:cubicBezTo>
                <a:cubicBezTo>
                  <a:pt x="578091" y="378656"/>
                  <a:pt x="588145" y="363673"/>
                  <a:pt x="595198" y="347118"/>
                </a:cubicBezTo>
                <a:cubicBezTo>
                  <a:pt x="602476" y="329738"/>
                  <a:pt x="606153" y="311385"/>
                  <a:pt x="606003" y="292507"/>
                </a:cubicBezTo>
                <a:cubicBezTo>
                  <a:pt x="605853" y="277150"/>
                  <a:pt x="603302" y="262017"/>
                  <a:pt x="598200" y="247559"/>
                </a:cubicBezTo>
                <a:cubicBezTo>
                  <a:pt x="593398" y="233551"/>
                  <a:pt x="586345" y="220516"/>
                  <a:pt x="577266" y="208755"/>
                </a:cubicBezTo>
                <a:cubicBezTo>
                  <a:pt x="568412" y="197068"/>
                  <a:pt x="557757" y="186955"/>
                  <a:pt x="545752" y="178640"/>
                </a:cubicBezTo>
                <a:cubicBezTo>
                  <a:pt x="540050" y="174669"/>
                  <a:pt x="534122" y="171223"/>
                  <a:pt x="527970" y="168152"/>
                </a:cubicBezTo>
                <a:cubicBezTo>
                  <a:pt x="528120" y="165305"/>
                  <a:pt x="528195" y="162534"/>
                  <a:pt x="528195" y="159687"/>
                </a:cubicBezTo>
                <a:cubicBezTo>
                  <a:pt x="528195" y="138187"/>
                  <a:pt x="523993" y="117361"/>
                  <a:pt x="515664" y="97659"/>
                </a:cubicBezTo>
                <a:cubicBezTo>
                  <a:pt x="507636" y="78706"/>
                  <a:pt x="496156" y="61701"/>
                  <a:pt x="481525" y="47093"/>
                </a:cubicBezTo>
                <a:cubicBezTo>
                  <a:pt x="466894" y="32486"/>
                  <a:pt x="449786" y="21024"/>
                  <a:pt x="430803" y="13008"/>
                </a:cubicBezTo>
                <a:cubicBezTo>
                  <a:pt x="411145" y="4693"/>
                  <a:pt x="390211" y="423"/>
                  <a:pt x="368752" y="423"/>
                </a:cubicBezTo>
                <a:close/>
                <a:moveTo>
                  <a:pt x="368791" y="0"/>
                </a:moveTo>
                <a:cubicBezTo>
                  <a:pt x="390325" y="0"/>
                  <a:pt x="411335" y="4195"/>
                  <a:pt x="431069" y="12509"/>
                </a:cubicBezTo>
                <a:cubicBezTo>
                  <a:pt x="450127" y="20598"/>
                  <a:pt x="467235" y="32133"/>
                  <a:pt x="481866" y="46739"/>
                </a:cubicBezTo>
                <a:cubicBezTo>
                  <a:pt x="496573" y="61420"/>
                  <a:pt x="508128" y="78498"/>
                  <a:pt x="516157" y="97523"/>
                </a:cubicBezTo>
                <a:cubicBezTo>
                  <a:pt x="524560" y="117223"/>
                  <a:pt x="528762" y="138120"/>
                  <a:pt x="528762" y="159692"/>
                </a:cubicBezTo>
                <a:cubicBezTo>
                  <a:pt x="528762" y="162389"/>
                  <a:pt x="528687" y="165160"/>
                  <a:pt x="528537" y="167857"/>
                </a:cubicBezTo>
                <a:cubicBezTo>
                  <a:pt x="534615" y="170853"/>
                  <a:pt x="540467" y="174373"/>
                  <a:pt x="546020" y="178193"/>
                </a:cubicBezTo>
                <a:cubicBezTo>
                  <a:pt x="558175" y="186582"/>
                  <a:pt x="568830" y="196769"/>
                  <a:pt x="577759" y="208454"/>
                </a:cubicBezTo>
                <a:cubicBezTo>
                  <a:pt x="586763" y="220289"/>
                  <a:pt x="593891" y="233397"/>
                  <a:pt x="598769" y="247403"/>
                </a:cubicBezTo>
                <a:cubicBezTo>
                  <a:pt x="603796" y="261860"/>
                  <a:pt x="606422" y="277065"/>
                  <a:pt x="606572" y="292495"/>
                </a:cubicBezTo>
                <a:cubicBezTo>
                  <a:pt x="606647" y="311445"/>
                  <a:pt x="603045" y="329871"/>
                  <a:pt x="595692" y="347249"/>
                </a:cubicBezTo>
                <a:cubicBezTo>
                  <a:pt x="588639" y="363952"/>
                  <a:pt x="578584" y="378932"/>
                  <a:pt x="565679" y="391891"/>
                </a:cubicBezTo>
                <a:cubicBezTo>
                  <a:pt x="552623" y="404999"/>
                  <a:pt x="537466" y="415335"/>
                  <a:pt x="520509" y="422526"/>
                </a:cubicBezTo>
                <a:cubicBezTo>
                  <a:pt x="502876" y="430016"/>
                  <a:pt x="484192" y="433836"/>
                  <a:pt x="465059" y="433836"/>
                </a:cubicBezTo>
                <a:lnTo>
                  <a:pt x="138363" y="433836"/>
                </a:lnTo>
                <a:cubicBezTo>
                  <a:pt x="119679" y="433836"/>
                  <a:pt x="101521" y="430091"/>
                  <a:pt x="84264" y="422825"/>
                </a:cubicBezTo>
                <a:cubicBezTo>
                  <a:pt x="67756" y="415784"/>
                  <a:pt x="52900" y="405748"/>
                  <a:pt x="40144" y="392939"/>
                </a:cubicBezTo>
                <a:cubicBezTo>
                  <a:pt x="27538" y="380356"/>
                  <a:pt x="17709" y="365750"/>
                  <a:pt x="10806" y="349496"/>
                </a:cubicBezTo>
                <a:cubicBezTo>
                  <a:pt x="3528" y="332493"/>
                  <a:pt x="-74" y="314516"/>
                  <a:pt x="1" y="296090"/>
                </a:cubicBezTo>
                <a:cubicBezTo>
                  <a:pt x="76" y="270548"/>
                  <a:pt x="7279" y="245756"/>
                  <a:pt x="20710" y="224184"/>
                </a:cubicBezTo>
                <a:cubicBezTo>
                  <a:pt x="30315" y="208754"/>
                  <a:pt x="42620" y="195571"/>
                  <a:pt x="57402" y="185010"/>
                </a:cubicBezTo>
                <a:cubicBezTo>
                  <a:pt x="57327" y="182987"/>
                  <a:pt x="57327" y="180890"/>
                  <a:pt x="57327" y="178867"/>
                </a:cubicBezTo>
                <a:cubicBezTo>
                  <a:pt x="57477" y="160217"/>
                  <a:pt x="61378" y="142090"/>
                  <a:pt x="68807" y="125012"/>
                </a:cubicBezTo>
                <a:cubicBezTo>
                  <a:pt x="75935" y="108609"/>
                  <a:pt x="86064" y="93853"/>
                  <a:pt x="98895" y="81194"/>
                </a:cubicBezTo>
                <a:cubicBezTo>
                  <a:pt x="111726" y="68611"/>
                  <a:pt x="126583" y="58649"/>
                  <a:pt x="143015" y="51758"/>
                </a:cubicBezTo>
                <a:cubicBezTo>
                  <a:pt x="160198" y="44492"/>
                  <a:pt x="178281" y="40822"/>
                  <a:pt x="196889" y="40822"/>
                </a:cubicBezTo>
                <a:cubicBezTo>
                  <a:pt x="198315" y="40822"/>
                  <a:pt x="199665" y="40822"/>
                  <a:pt x="201016" y="40897"/>
                </a:cubicBezTo>
                <a:cubicBezTo>
                  <a:pt x="218274" y="41421"/>
                  <a:pt x="235081" y="45016"/>
                  <a:pt x="250913" y="51683"/>
                </a:cubicBezTo>
                <a:cubicBezTo>
                  <a:pt x="262693" y="38874"/>
                  <a:pt x="276349" y="28163"/>
                  <a:pt x="291431" y="19849"/>
                </a:cubicBezTo>
                <a:cubicBezTo>
                  <a:pt x="314992" y="6816"/>
                  <a:pt x="341704" y="0"/>
                  <a:pt x="36879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5" name="椭圆 29">
            <a:extLst>
              <a:ext uri="{FF2B5EF4-FFF2-40B4-BE49-F238E27FC236}">
                <a16:creationId xmlns:a16="http://schemas.microsoft.com/office/drawing/2014/main" id="{ABE1BAB2-24F6-47D4-8AAA-EBDB2109C189}"/>
              </a:ext>
            </a:extLst>
          </p:cNvPr>
          <p:cNvSpPr/>
          <p:nvPr/>
        </p:nvSpPr>
        <p:spPr>
          <a:xfrm>
            <a:off x="5010489" y="3456227"/>
            <a:ext cx="306416" cy="286832"/>
          </a:xfrm>
          <a:custGeom>
            <a:avLst/>
            <a:gdLst>
              <a:gd name="connsiteX0" fmla="*/ 243883 w 600653"/>
              <a:gd name="connsiteY0" fmla="*/ 476473 h 562265"/>
              <a:gd name="connsiteX1" fmla="*/ 243883 w 600653"/>
              <a:gd name="connsiteY1" fmla="*/ 521100 h 562265"/>
              <a:gd name="connsiteX2" fmla="*/ 356770 w 600653"/>
              <a:gd name="connsiteY2" fmla="*/ 521100 h 562265"/>
              <a:gd name="connsiteX3" fmla="*/ 356770 w 600653"/>
              <a:gd name="connsiteY3" fmla="*/ 476473 h 562265"/>
              <a:gd name="connsiteX4" fmla="*/ 38528 w 600653"/>
              <a:gd name="connsiteY4" fmla="*/ 381063 h 562265"/>
              <a:gd name="connsiteX5" fmla="*/ 38528 w 600653"/>
              <a:gd name="connsiteY5" fmla="*/ 418766 h 562265"/>
              <a:gd name="connsiteX6" fmla="*/ 57792 w 600653"/>
              <a:gd name="connsiteY6" fmla="*/ 438001 h 562265"/>
              <a:gd name="connsiteX7" fmla="*/ 542861 w 600653"/>
              <a:gd name="connsiteY7" fmla="*/ 438001 h 562265"/>
              <a:gd name="connsiteX8" fmla="*/ 562125 w 600653"/>
              <a:gd name="connsiteY8" fmla="*/ 418766 h 562265"/>
              <a:gd name="connsiteX9" fmla="*/ 562125 w 600653"/>
              <a:gd name="connsiteY9" fmla="*/ 381063 h 562265"/>
              <a:gd name="connsiteX10" fmla="*/ 300326 w 600653"/>
              <a:gd name="connsiteY10" fmla="*/ 210426 h 562265"/>
              <a:gd name="connsiteX11" fmla="*/ 315710 w 600653"/>
              <a:gd name="connsiteY11" fmla="*/ 225826 h 562265"/>
              <a:gd name="connsiteX12" fmla="*/ 315710 w 600653"/>
              <a:gd name="connsiteY12" fmla="*/ 251620 h 562265"/>
              <a:gd name="connsiteX13" fmla="*/ 300326 w 600653"/>
              <a:gd name="connsiteY13" fmla="*/ 267019 h 562265"/>
              <a:gd name="connsiteX14" fmla="*/ 284943 w 600653"/>
              <a:gd name="connsiteY14" fmla="*/ 251620 h 562265"/>
              <a:gd name="connsiteX15" fmla="*/ 284943 w 600653"/>
              <a:gd name="connsiteY15" fmla="*/ 225826 h 562265"/>
              <a:gd name="connsiteX16" fmla="*/ 300326 w 600653"/>
              <a:gd name="connsiteY16" fmla="*/ 210426 h 562265"/>
              <a:gd name="connsiteX17" fmla="*/ 253291 w 600653"/>
              <a:gd name="connsiteY17" fmla="*/ 184466 h 562265"/>
              <a:gd name="connsiteX18" fmla="*/ 243081 w 600653"/>
              <a:gd name="connsiteY18" fmla="*/ 194851 h 562265"/>
              <a:gd name="connsiteX19" fmla="*/ 243081 w 600653"/>
              <a:gd name="connsiteY19" fmla="*/ 281397 h 562265"/>
              <a:gd name="connsiteX20" fmla="*/ 253291 w 600653"/>
              <a:gd name="connsiteY20" fmla="*/ 291782 h 562265"/>
              <a:gd name="connsiteX21" fmla="*/ 347292 w 600653"/>
              <a:gd name="connsiteY21" fmla="*/ 291782 h 562265"/>
              <a:gd name="connsiteX22" fmla="*/ 357502 w 600653"/>
              <a:gd name="connsiteY22" fmla="*/ 281397 h 562265"/>
              <a:gd name="connsiteX23" fmla="*/ 357502 w 600653"/>
              <a:gd name="connsiteY23" fmla="*/ 194851 h 562265"/>
              <a:gd name="connsiteX24" fmla="*/ 347292 w 600653"/>
              <a:gd name="connsiteY24" fmla="*/ 184466 h 562265"/>
              <a:gd name="connsiteX25" fmla="*/ 300292 w 600653"/>
              <a:gd name="connsiteY25" fmla="*/ 100420 h 562265"/>
              <a:gd name="connsiteX26" fmla="*/ 258299 w 600653"/>
              <a:gd name="connsiteY26" fmla="*/ 142347 h 562265"/>
              <a:gd name="connsiteX27" fmla="*/ 258299 w 600653"/>
              <a:gd name="connsiteY27" fmla="*/ 153694 h 562265"/>
              <a:gd name="connsiteX28" fmla="*/ 342477 w 600653"/>
              <a:gd name="connsiteY28" fmla="*/ 153694 h 562265"/>
              <a:gd name="connsiteX29" fmla="*/ 342477 w 600653"/>
              <a:gd name="connsiteY29" fmla="*/ 142347 h 562265"/>
              <a:gd name="connsiteX30" fmla="*/ 300292 w 600653"/>
              <a:gd name="connsiteY30" fmla="*/ 100420 h 562265"/>
              <a:gd name="connsiteX31" fmla="*/ 300292 w 600653"/>
              <a:gd name="connsiteY31" fmla="*/ 69648 h 562265"/>
              <a:gd name="connsiteX32" fmla="*/ 373297 w 600653"/>
              <a:gd name="connsiteY32" fmla="*/ 142347 h 562265"/>
              <a:gd name="connsiteX33" fmla="*/ 373297 w 600653"/>
              <a:gd name="connsiteY33" fmla="*/ 161964 h 562265"/>
              <a:gd name="connsiteX34" fmla="*/ 373104 w 600653"/>
              <a:gd name="connsiteY34" fmla="*/ 162925 h 562265"/>
              <a:gd name="connsiteX35" fmla="*/ 388322 w 600653"/>
              <a:gd name="connsiteY35" fmla="*/ 194851 h 562265"/>
              <a:gd name="connsiteX36" fmla="*/ 388322 w 600653"/>
              <a:gd name="connsiteY36" fmla="*/ 281397 h 562265"/>
              <a:gd name="connsiteX37" fmla="*/ 347292 w 600653"/>
              <a:gd name="connsiteY37" fmla="*/ 322554 h 562265"/>
              <a:gd name="connsiteX38" fmla="*/ 253291 w 600653"/>
              <a:gd name="connsiteY38" fmla="*/ 322554 h 562265"/>
              <a:gd name="connsiteX39" fmla="*/ 212261 w 600653"/>
              <a:gd name="connsiteY39" fmla="*/ 281397 h 562265"/>
              <a:gd name="connsiteX40" fmla="*/ 212261 w 600653"/>
              <a:gd name="connsiteY40" fmla="*/ 194851 h 562265"/>
              <a:gd name="connsiteX41" fmla="*/ 227479 w 600653"/>
              <a:gd name="connsiteY41" fmla="*/ 162925 h 562265"/>
              <a:gd name="connsiteX42" fmla="*/ 227479 w 600653"/>
              <a:gd name="connsiteY42" fmla="*/ 161964 h 562265"/>
              <a:gd name="connsiteX43" fmla="*/ 227479 w 600653"/>
              <a:gd name="connsiteY43" fmla="*/ 142347 h 562265"/>
              <a:gd name="connsiteX44" fmla="*/ 300292 w 600653"/>
              <a:gd name="connsiteY44" fmla="*/ 69648 h 562265"/>
              <a:gd name="connsiteX45" fmla="*/ 57792 w 600653"/>
              <a:gd name="connsiteY45" fmla="*/ 38472 h 562265"/>
              <a:gd name="connsiteX46" fmla="*/ 38528 w 600653"/>
              <a:gd name="connsiteY46" fmla="*/ 57708 h 562265"/>
              <a:gd name="connsiteX47" fmla="*/ 38528 w 600653"/>
              <a:gd name="connsiteY47" fmla="*/ 342591 h 562265"/>
              <a:gd name="connsiteX48" fmla="*/ 562125 w 600653"/>
              <a:gd name="connsiteY48" fmla="*/ 342591 h 562265"/>
              <a:gd name="connsiteX49" fmla="*/ 562125 w 600653"/>
              <a:gd name="connsiteY49" fmla="*/ 57708 h 562265"/>
              <a:gd name="connsiteX50" fmla="*/ 542861 w 600653"/>
              <a:gd name="connsiteY50" fmla="*/ 38472 h 562265"/>
              <a:gd name="connsiteX51" fmla="*/ 57792 w 600653"/>
              <a:gd name="connsiteY51" fmla="*/ 0 h 562265"/>
              <a:gd name="connsiteX52" fmla="*/ 542861 w 600653"/>
              <a:gd name="connsiteY52" fmla="*/ 0 h 562265"/>
              <a:gd name="connsiteX53" fmla="*/ 600653 w 600653"/>
              <a:gd name="connsiteY53" fmla="*/ 57708 h 562265"/>
              <a:gd name="connsiteX54" fmla="*/ 600653 w 600653"/>
              <a:gd name="connsiteY54" fmla="*/ 418766 h 562265"/>
              <a:gd name="connsiteX55" fmla="*/ 542861 w 600653"/>
              <a:gd name="connsiteY55" fmla="*/ 476473 h 562265"/>
              <a:gd name="connsiteX56" fmla="*/ 395298 w 600653"/>
              <a:gd name="connsiteY56" fmla="*/ 476473 h 562265"/>
              <a:gd name="connsiteX57" fmla="*/ 395298 w 600653"/>
              <a:gd name="connsiteY57" fmla="*/ 523793 h 562265"/>
              <a:gd name="connsiteX58" fmla="*/ 460411 w 600653"/>
              <a:gd name="connsiteY58" fmla="*/ 523793 h 562265"/>
              <a:gd name="connsiteX59" fmla="*/ 479675 w 600653"/>
              <a:gd name="connsiteY59" fmla="*/ 543029 h 562265"/>
              <a:gd name="connsiteX60" fmla="*/ 460411 w 600653"/>
              <a:gd name="connsiteY60" fmla="*/ 562265 h 562265"/>
              <a:gd name="connsiteX61" fmla="*/ 140435 w 600653"/>
              <a:gd name="connsiteY61" fmla="*/ 562265 h 562265"/>
              <a:gd name="connsiteX62" fmla="*/ 121171 w 600653"/>
              <a:gd name="connsiteY62" fmla="*/ 543029 h 562265"/>
              <a:gd name="connsiteX63" fmla="*/ 140435 w 600653"/>
              <a:gd name="connsiteY63" fmla="*/ 523793 h 562265"/>
              <a:gd name="connsiteX64" fmla="*/ 205355 w 600653"/>
              <a:gd name="connsiteY64" fmla="*/ 523793 h 562265"/>
              <a:gd name="connsiteX65" fmla="*/ 205355 w 600653"/>
              <a:gd name="connsiteY65" fmla="*/ 476473 h 562265"/>
              <a:gd name="connsiteX66" fmla="*/ 57792 w 600653"/>
              <a:gd name="connsiteY66" fmla="*/ 476473 h 562265"/>
              <a:gd name="connsiteX67" fmla="*/ 0 w 600653"/>
              <a:gd name="connsiteY67" fmla="*/ 418766 h 562265"/>
              <a:gd name="connsiteX68" fmla="*/ 0 w 600653"/>
              <a:gd name="connsiteY68" fmla="*/ 57708 h 562265"/>
              <a:gd name="connsiteX69" fmla="*/ 57792 w 600653"/>
              <a:gd name="connsiteY69" fmla="*/ 0 h 562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600653" h="562265">
                <a:moveTo>
                  <a:pt x="243883" y="476473"/>
                </a:moveTo>
                <a:lnTo>
                  <a:pt x="243883" y="521100"/>
                </a:lnTo>
                <a:lnTo>
                  <a:pt x="356770" y="521100"/>
                </a:lnTo>
                <a:lnTo>
                  <a:pt x="356770" y="476473"/>
                </a:lnTo>
                <a:close/>
                <a:moveTo>
                  <a:pt x="38528" y="381063"/>
                </a:moveTo>
                <a:lnTo>
                  <a:pt x="38528" y="418766"/>
                </a:lnTo>
                <a:cubicBezTo>
                  <a:pt x="38528" y="429345"/>
                  <a:pt x="47197" y="438001"/>
                  <a:pt x="57792" y="438001"/>
                </a:cubicBezTo>
                <a:lnTo>
                  <a:pt x="542861" y="438001"/>
                </a:lnTo>
                <a:cubicBezTo>
                  <a:pt x="553649" y="438001"/>
                  <a:pt x="562125" y="429345"/>
                  <a:pt x="562125" y="418766"/>
                </a:cubicBezTo>
                <a:lnTo>
                  <a:pt x="562125" y="381063"/>
                </a:lnTo>
                <a:close/>
                <a:moveTo>
                  <a:pt x="300326" y="210426"/>
                </a:moveTo>
                <a:cubicBezTo>
                  <a:pt x="308787" y="210426"/>
                  <a:pt x="315710" y="217356"/>
                  <a:pt x="315710" y="225826"/>
                </a:cubicBezTo>
                <a:lnTo>
                  <a:pt x="315710" y="251620"/>
                </a:lnTo>
                <a:cubicBezTo>
                  <a:pt x="315710" y="260089"/>
                  <a:pt x="308787" y="267019"/>
                  <a:pt x="300326" y="267019"/>
                </a:cubicBezTo>
                <a:cubicBezTo>
                  <a:pt x="291866" y="267019"/>
                  <a:pt x="284943" y="260089"/>
                  <a:pt x="284943" y="251620"/>
                </a:cubicBezTo>
                <a:lnTo>
                  <a:pt x="284943" y="225826"/>
                </a:lnTo>
                <a:cubicBezTo>
                  <a:pt x="284943" y="217356"/>
                  <a:pt x="291866" y="210426"/>
                  <a:pt x="300326" y="210426"/>
                </a:cubicBezTo>
                <a:close/>
                <a:moveTo>
                  <a:pt x="253291" y="184466"/>
                </a:moveTo>
                <a:cubicBezTo>
                  <a:pt x="247897" y="184466"/>
                  <a:pt x="243081" y="189274"/>
                  <a:pt x="243081" y="194851"/>
                </a:cubicBezTo>
                <a:lnTo>
                  <a:pt x="243081" y="281397"/>
                </a:lnTo>
                <a:cubicBezTo>
                  <a:pt x="243081" y="286974"/>
                  <a:pt x="247897" y="291782"/>
                  <a:pt x="253291" y="291782"/>
                </a:cubicBezTo>
                <a:lnTo>
                  <a:pt x="347292" y="291782"/>
                </a:lnTo>
                <a:cubicBezTo>
                  <a:pt x="352879" y="291782"/>
                  <a:pt x="357502" y="286974"/>
                  <a:pt x="357502" y="281397"/>
                </a:cubicBezTo>
                <a:lnTo>
                  <a:pt x="357502" y="194851"/>
                </a:lnTo>
                <a:cubicBezTo>
                  <a:pt x="357502" y="189274"/>
                  <a:pt x="352879" y="184466"/>
                  <a:pt x="347292" y="184466"/>
                </a:cubicBezTo>
                <a:close/>
                <a:moveTo>
                  <a:pt x="300292" y="100420"/>
                </a:moveTo>
                <a:cubicBezTo>
                  <a:pt x="277176" y="100420"/>
                  <a:pt x="258299" y="119268"/>
                  <a:pt x="258299" y="142347"/>
                </a:cubicBezTo>
                <a:lnTo>
                  <a:pt x="258299" y="153694"/>
                </a:lnTo>
                <a:lnTo>
                  <a:pt x="342477" y="153694"/>
                </a:lnTo>
                <a:lnTo>
                  <a:pt x="342477" y="142347"/>
                </a:lnTo>
                <a:cubicBezTo>
                  <a:pt x="342477" y="119268"/>
                  <a:pt x="323599" y="100420"/>
                  <a:pt x="300292" y="100420"/>
                </a:cubicBezTo>
                <a:close/>
                <a:moveTo>
                  <a:pt x="300292" y="69648"/>
                </a:moveTo>
                <a:cubicBezTo>
                  <a:pt x="340551" y="69648"/>
                  <a:pt x="373297" y="102343"/>
                  <a:pt x="373297" y="142347"/>
                </a:cubicBezTo>
                <a:lnTo>
                  <a:pt x="373297" y="161964"/>
                </a:lnTo>
                <a:cubicBezTo>
                  <a:pt x="373297" y="162348"/>
                  <a:pt x="373104" y="162541"/>
                  <a:pt x="373104" y="162925"/>
                </a:cubicBezTo>
                <a:cubicBezTo>
                  <a:pt x="382351" y="170426"/>
                  <a:pt x="388322" y="181965"/>
                  <a:pt x="388322" y="194851"/>
                </a:cubicBezTo>
                <a:lnTo>
                  <a:pt x="388322" y="281397"/>
                </a:lnTo>
                <a:cubicBezTo>
                  <a:pt x="388322" y="304091"/>
                  <a:pt x="370022" y="322554"/>
                  <a:pt x="347292" y="322554"/>
                </a:cubicBezTo>
                <a:lnTo>
                  <a:pt x="253291" y="322554"/>
                </a:lnTo>
                <a:cubicBezTo>
                  <a:pt x="230753" y="322554"/>
                  <a:pt x="212261" y="304091"/>
                  <a:pt x="212261" y="281397"/>
                </a:cubicBezTo>
                <a:lnTo>
                  <a:pt x="212261" y="194851"/>
                </a:lnTo>
                <a:cubicBezTo>
                  <a:pt x="212261" y="181965"/>
                  <a:pt x="218232" y="170426"/>
                  <a:pt x="227479" y="162925"/>
                </a:cubicBezTo>
                <a:cubicBezTo>
                  <a:pt x="227479" y="162541"/>
                  <a:pt x="227479" y="162348"/>
                  <a:pt x="227479" y="161964"/>
                </a:cubicBezTo>
                <a:lnTo>
                  <a:pt x="227479" y="142347"/>
                </a:lnTo>
                <a:cubicBezTo>
                  <a:pt x="227479" y="102343"/>
                  <a:pt x="260225" y="69648"/>
                  <a:pt x="300292" y="69648"/>
                </a:cubicBezTo>
                <a:close/>
                <a:moveTo>
                  <a:pt x="57792" y="38472"/>
                </a:moveTo>
                <a:cubicBezTo>
                  <a:pt x="47197" y="38472"/>
                  <a:pt x="38528" y="47128"/>
                  <a:pt x="38528" y="57708"/>
                </a:cubicBezTo>
                <a:lnTo>
                  <a:pt x="38528" y="342591"/>
                </a:lnTo>
                <a:lnTo>
                  <a:pt x="562125" y="342591"/>
                </a:lnTo>
                <a:lnTo>
                  <a:pt x="562125" y="57708"/>
                </a:lnTo>
                <a:cubicBezTo>
                  <a:pt x="562125" y="47128"/>
                  <a:pt x="553649" y="38472"/>
                  <a:pt x="542861" y="38472"/>
                </a:cubicBezTo>
                <a:close/>
                <a:moveTo>
                  <a:pt x="57792" y="0"/>
                </a:moveTo>
                <a:lnTo>
                  <a:pt x="542861" y="0"/>
                </a:lnTo>
                <a:cubicBezTo>
                  <a:pt x="574839" y="0"/>
                  <a:pt x="600653" y="25776"/>
                  <a:pt x="600653" y="57708"/>
                </a:cubicBezTo>
                <a:lnTo>
                  <a:pt x="600653" y="418766"/>
                </a:lnTo>
                <a:cubicBezTo>
                  <a:pt x="600653" y="450505"/>
                  <a:pt x="574839" y="476473"/>
                  <a:pt x="542861" y="476473"/>
                </a:cubicBezTo>
                <a:lnTo>
                  <a:pt x="395298" y="476473"/>
                </a:lnTo>
                <a:lnTo>
                  <a:pt x="395298" y="523793"/>
                </a:lnTo>
                <a:lnTo>
                  <a:pt x="460411" y="523793"/>
                </a:lnTo>
                <a:cubicBezTo>
                  <a:pt x="471006" y="523793"/>
                  <a:pt x="479675" y="532257"/>
                  <a:pt x="479675" y="543029"/>
                </a:cubicBezTo>
                <a:cubicBezTo>
                  <a:pt x="479675" y="553609"/>
                  <a:pt x="471006" y="562265"/>
                  <a:pt x="460411" y="562265"/>
                </a:cubicBezTo>
                <a:lnTo>
                  <a:pt x="140435" y="562265"/>
                </a:lnTo>
                <a:cubicBezTo>
                  <a:pt x="129840" y="562265"/>
                  <a:pt x="121171" y="553609"/>
                  <a:pt x="121171" y="543029"/>
                </a:cubicBezTo>
                <a:cubicBezTo>
                  <a:pt x="121171" y="532257"/>
                  <a:pt x="129840" y="523793"/>
                  <a:pt x="140435" y="523793"/>
                </a:cubicBezTo>
                <a:lnTo>
                  <a:pt x="205355" y="523793"/>
                </a:lnTo>
                <a:lnTo>
                  <a:pt x="205355" y="476473"/>
                </a:lnTo>
                <a:lnTo>
                  <a:pt x="57792" y="476473"/>
                </a:lnTo>
                <a:cubicBezTo>
                  <a:pt x="26006" y="476473"/>
                  <a:pt x="0" y="450505"/>
                  <a:pt x="0" y="418766"/>
                </a:cubicBezTo>
                <a:lnTo>
                  <a:pt x="0" y="57708"/>
                </a:lnTo>
                <a:cubicBezTo>
                  <a:pt x="0" y="25776"/>
                  <a:pt x="26006" y="0"/>
                  <a:pt x="577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4" name="椭圆 30">
            <a:extLst>
              <a:ext uri="{FF2B5EF4-FFF2-40B4-BE49-F238E27FC236}">
                <a16:creationId xmlns:a16="http://schemas.microsoft.com/office/drawing/2014/main" id="{9F4EA41D-5EBC-4CE2-88E7-89B5639959B4}"/>
              </a:ext>
            </a:extLst>
          </p:cNvPr>
          <p:cNvSpPr/>
          <p:nvPr/>
        </p:nvSpPr>
        <p:spPr>
          <a:xfrm>
            <a:off x="3827096" y="3463023"/>
            <a:ext cx="306416" cy="273242"/>
          </a:xfrm>
          <a:custGeom>
            <a:avLst/>
            <a:gdLst>
              <a:gd name="connsiteX0" fmla="*/ 387263 w 605522"/>
              <a:gd name="connsiteY0" fmla="*/ 417395 h 539967"/>
              <a:gd name="connsiteX1" fmla="*/ 537638 w 605522"/>
              <a:gd name="connsiteY1" fmla="*/ 417395 h 539967"/>
              <a:gd name="connsiteX2" fmla="*/ 537638 w 605522"/>
              <a:gd name="connsiteY2" fmla="*/ 459762 h 539967"/>
              <a:gd name="connsiteX3" fmla="*/ 525026 w 605522"/>
              <a:gd name="connsiteY3" fmla="*/ 472366 h 539967"/>
              <a:gd name="connsiteX4" fmla="*/ 399875 w 605522"/>
              <a:gd name="connsiteY4" fmla="*/ 472366 h 539967"/>
              <a:gd name="connsiteX5" fmla="*/ 387263 w 605522"/>
              <a:gd name="connsiteY5" fmla="*/ 459762 h 539967"/>
              <a:gd name="connsiteX6" fmla="*/ 387263 w 605522"/>
              <a:gd name="connsiteY6" fmla="*/ 333069 h 539967"/>
              <a:gd name="connsiteX7" fmla="*/ 537638 w 605522"/>
              <a:gd name="connsiteY7" fmla="*/ 333069 h 539967"/>
              <a:gd name="connsiteX8" fmla="*/ 537638 w 605522"/>
              <a:gd name="connsiteY8" fmla="*/ 385711 h 539967"/>
              <a:gd name="connsiteX9" fmla="*/ 387263 w 605522"/>
              <a:gd name="connsiteY9" fmla="*/ 385711 h 539967"/>
              <a:gd name="connsiteX10" fmla="*/ 387263 w 605522"/>
              <a:gd name="connsiteY10" fmla="*/ 248743 h 539967"/>
              <a:gd name="connsiteX11" fmla="*/ 537638 w 605522"/>
              <a:gd name="connsiteY11" fmla="*/ 248743 h 539967"/>
              <a:gd name="connsiteX12" fmla="*/ 537638 w 605522"/>
              <a:gd name="connsiteY12" fmla="*/ 301455 h 539967"/>
              <a:gd name="connsiteX13" fmla="*/ 387263 w 605522"/>
              <a:gd name="connsiteY13" fmla="*/ 301455 h 539967"/>
              <a:gd name="connsiteX14" fmla="*/ 130818 w 605522"/>
              <a:gd name="connsiteY14" fmla="*/ 197654 h 539967"/>
              <a:gd name="connsiteX15" fmla="*/ 175563 w 605522"/>
              <a:gd name="connsiteY15" fmla="*/ 197654 h 539967"/>
              <a:gd name="connsiteX16" fmla="*/ 183133 w 605522"/>
              <a:gd name="connsiteY16" fmla="*/ 201530 h 539967"/>
              <a:gd name="connsiteX17" fmla="*/ 184589 w 605522"/>
              <a:gd name="connsiteY17" fmla="*/ 209961 h 539967"/>
              <a:gd name="connsiteX18" fmla="*/ 157121 w 605522"/>
              <a:gd name="connsiteY18" fmla="*/ 300470 h 539967"/>
              <a:gd name="connsiteX19" fmla="*/ 177213 w 605522"/>
              <a:gd name="connsiteY19" fmla="*/ 300470 h 539967"/>
              <a:gd name="connsiteX20" fmla="*/ 185269 w 605522"/>
              <a:gd name="connsiteY20" fmla="*/ 304927 h 539967"/>
              <a:gd name="connsiteX21" fmla="*/ 185754 w 605522"/>
              <a:gd name="connsiteY21" fmla="*/ 314036 h 539967"/>
              <a:gd name="connsiteX22" fmla="*/ 125771 w 605522"/>
              <a:gd name="connsiteY22" fmla="*/ 438752 h 539967"/>
              <a:gd name="connsiteX23" fmla="*/ 121597 w 605522"/>
              <a:gd name="connsiteY23" fmla="*/ 440691 h 539967"/>
              <a:gd name="connsiteX24" fmla="*/ 118976 w 605522"/>
              <a:gd name="connsiteY24" fmla="*/ 437008 h 539967"/>
              <a:gd name="connsiteX25" fmla="*/ 125382 w 605522"/>
              <a:gd name="connsiteY25" fmla="*/ 336324 h 539967"/>
              <a:gd name="connsiteX26" fmla="*/ 94323 w 605522"/>
              <a:gd name="connsiteY26" fmla="*/ 336324 h 539967"/>
              <a:gd name="connsiteX27" fmla="*/ 86655 w 605522"/>
              <a:gd name="connsiteY27" fmla="*/ 332545 h 539967"/>
              <a:gd name="connsiteX28" fmla="*/ 85199 w 605522"/>
              <a:gd name="connsiteY28" fmla="*/ 324114 h 539967"/>
              <a:gd name="connsiteX29" fmla="*/ 121597 w 605522"/>
              <a:gd name="connsiteY29" fmla="*/ 204437 h 539967"/>
              <a:gd name="connsiteX30" fmla="*/ 130818 w 605522"/>
              <a:gd name="connsiteY30" fmla="*/ 197654 h 539967"/>
              <a:gd name="connsiteX31" fmla="*/ 399875 w 605522"/>
              <a:gd name="connsiteY31" fmla="*/ 162230 h 539967"/>
              <a:gd name="connsiteX32" fmla="*/ 525026 w 605522"/>
              <a:gd name="connsiteY32" fmla="*/ 162230 h 539967"/>
              <a:gd name="connsiteX33" fmla="*/ 537638 w 605522"/>
              <a:gd name="connsiteY33" fmla="*/ 174720 h 539967"/>
              <a:gd name="connsiteX34" fmla="*/ 537638 w 605522"/>
              <a:gd name="connsiteY34" fmla="*/ 217130 h 539967"/>
              <a:gd name="connsiteX35" fmla="*/ 387263 w 605522"/>
              <a:gd name="connsiteY35" fmla="*/ 217130 h 539967"/>
              <a:gd name="connsiteX36" fmla="*/ 387263 w 605522"/>
              <a:gd name="connsiteY36" fmla="*/ 174720 h 539967"/>
              <a:gd name="connsiteX37" fmla="*/ 399875 w 605522"/>
              <a:gd name="connsiteY37" fmla="*/ 162230 h 539967"/>
              <a:gd name="connsiteX38" fmla="*/ 364282 w 605522"/>
              <a:gd name="connsiteY38" fmla="*/ 136615 h 539967"/>
              <a:gd name="connsiteX39" fmla="*/ 361662 w 605522"/>
              <a:gd name="connsiteY39" fmla="*/ 139231 h 539967"/>
              <a:gd name="connsiteX40" fmla="*/ 361662 w 605522"/>
              <a:gd name="connsiteY40" fmla="*/ 495204 h 539967"/>
              <a:gd name="connsiteX41" fmla="*/ 364282 w 605522"/>
              <a:gd name="connsiteY41" fmla="*/ 497820 h 539967"/>
              <a:gd name="connsiteX42" fmla="*/ 560690 w 605522"/>
              <a:gd name="connsiteY42" fmla="*/ 497820 h 539967"/>
              <a:gd name="connsiteX43" fmla="*/ 563310 w 605522"/>
              <a:gd name="connsiteY43" fmla="*/ 495204 h 539967"/>
              <a:gd name="connsiteX44" fmla="*/ 563310 w 605522"/>
              <a:gd name="connsiteY44" fmla="*/ 139231 h 539967"/>
              <a:gd name="connsiteX45" fmla="*/ 560690 w 605522"/>
              <a:gd name="connsiteY45" fmla="*/ 136615 h 539967"/>
              <a:gd name="connsiteX46" fmla="*/ 532840 w 605522"/>
              <a:gd name="connsiteY46" fmla="*/ 136615 h 539967"/>
              <a:gd name="connsiteX47" fmla="*/ 392035 w 605522"/>
              <a:gd name="connsiteY47" fmla="*/ 136615 h 539967"/>
              <a:gd name="connsiteX48" fmla="*/ 44825 w 605522"/>
              <a:gd name="connsiteY48" fmla="*/ 136615 h 539967"/>
              <a:gd name="connsiteX49" fmla="*/ 42206 w 605522"/>
              <a:gd name="connsiteY49" fmla="*/ 139231 h 539967"/>
              <a:gd name="connsiteX50" fmla="*/ 42206 w 605522"/>
              <a:gd name="connsiteY50" fmla="*/ 495204 h 539967"/>
              <a:gd name="connsiteX51" fmla="*/ 44825 w 605522"/>
              <a:gd name="connsiteY51" fmla="*/ 497820 h 539967"/>
              <a:gd name="connsiteX52" fmla="*/ 241106 w 605522"/>
              <a:gd name="connsiteY52" fmla="*/ 497820 h 539967"/>
              <a:gd name="connsiteX53" fmla="*/ 243725 w 605522"/>
              <a:gd name="connsiteY53" fmla="*/ 495204 h 539967"/>
              <a:gd name="connsiteX54" fmla="*/ 243725 w 605522"/>
              <a:gd name="connsiteY54" fmla="*/ 139231 h 539967"/>
              <a:gd name="connsiteX55" fmla="*/ 241106 w 605522"/>
              <a:gd name="connsiteY55" fmla="*/ 136615 h 539967"/>
              <a:gd name="connsiteX56" fmla="*/ 213357 w 605522"/>
              <a:gd name="connsiteY56" fmla="*/ 136615 h 539967"/>
              <a:gd name="connsiteX57" fmla="*/ 72574 w 605522"/>
              <a:gd name="connsiteY57" fmla="*/ 136615 h 539967"/>
              <a:gd name="connsiteX58" fmla="*/ 434248 w 605522"/>
              <a:gd name="connsiteY58" fmla="*/ 42147 h 539967"/>
              <a:gd name="connsiteX59" fmla="*/ 434248 w 605522"/>
              <a:gd name="connsiteY59" fmla="*/ 94468 h 539967"/>
              <a:gd name="connsiteX60" fmla="*/ 490627 w 605522"/>
              <a:gd name="connsiteY60" fmla="*/ 94468 h 539967"/>
              <a:gd name="connsiteX61" fmla="*/ 490627 w 605522"/>
              <a:gd name="connsiteY61" fmla="*/ 42147 h 539967"/>
              <a:gd name="connsiteX62" fmla="*/ 114780 w 605522"/>
              <a:gd name="connsiteY62" fmla="*/ 42147 h 539967"/>
              <a:gd name="connsiteX63" fmla="*/ 114780 w 605522"/>
              <a:gd name="connsiteY63" fmla="*/ 94468 h 539967"/>
              <a:gd name="connsiteX64" fmla="*/ 171151 w 605522"/>
              <a:gd name="connsiteY64" fmla="*/ 94468 h 539967"/>
              <a:gd name="connsiteX65" fmla="*/ 171151 w 605522"/>
              <a:gd name="connsiteY65" fmla="*/ 42147 h 539967"/>
              <a:gd name="connsiteX66" fmla="*/ 426193 w 605522"/>
              <a:gd name="connsiteY66" fmla="*/ 0 h 539967"/>
              <a:gd name="connsiteX67" fmla="*/ 498779 w 605522"/>
              <a:gd name="connsiteY67" fmla="*/ 0 h 539967"/>
              <a:gd name="connsiteX68" fmla="*/ 532840 w 605522"/>
              <a:gd name="connsiteY68" fmla="*/ 34105 h 539967"/>
              <a:gd name="connsiteX69" fmla="*/ 532840 w 605522"/>
              <a:gd name="connsiteY69" fmla="*/ 94468 h 539967"/>
              <a:gd name="connsiteX70" fmla="*/ 560690 w 605522"/>
              <a:gd name="connsiteY70" fmla="*/ 94468 h 539967"/>
              <a:gd name="connsiteX71" fmla="*/ 605522 w 605522"/>
              <a:gd name="connsiteY71" fmla="*/ 139231 h 539967"/>
              <a:gd name="connsiteX72" fmla="*/ 605522 w 605522"/>
              <a:gd name="connsiteY72" fmla="*/ 495204 h 539967"/>
              <a:gd name="connsiteX73" fmla="*/ 560690 w 605522"/>
              <a:gd name="connsiteY73" fmla="*/ 539967 h 539967"/>
              <a:gd name="connsiteX74" fmla="*/ 364282 w 605522"/>
              <a:gd name="connsiteY74" fmla="*/ 539967 h 539967"/>
              <a:gd name="connsiteX75" fmla="*/ 319450 w 605522"/>
              <a:gd name="connsiteY75" fmla="*/ 495204 h 539967"/>
              <a:gd name="connsiteX76" fmla="*/ 319450 w 605522"/>
              <a:gd name="connsiteY76" fmla="*/ 139231 h 539967"/>
              <a:gd name="connsiteX77" fmla="*/ 364282 w 605522"/>
              <a:gd name="connsiteY77" fmla="*/ 94468 h 539967"/>
              <a:gd name="connsiteX78" fmla="*/ 392035 w 605522"/>
              <a:gd name="connsiteY78" fmla="*/ 94468 h 539967"/>
              <a:gd name="connsiteX79" fmla="*/ 392035 w 605522"/>
              <a:gd name="connsiteY79" fmla="*/ 34105 h 539967"/>
              <a:gd name="connsiteX80" fmla="*/ 426193 w 605522"/>
              <a:gd name="connsiteY80" fmla="*/ 0 h 539967"/>
              <a:gd name="connsiteX81" fmla="*/ 106630 w 605522"/>
              <a:gd name="connsiteY81" fmla="*/ 0 h 539967"/>
              <a:gd name="connsiteX82" fmla="*/ 179301 w 605522"/>
              <a:gd name="connsiteY82" fmla="*/ 0 h 539967"/>
              <a:gd name="connsiteX83" fmla="*/ 213357 w 605522"/>
              <a:gd name="connsiteY83" fmla="*/ 34105 h 539967"/>
              <a:gd name="connsiteX84" fmla="*/ 213357 w 605522"/>
              <a:gd name="connsiteY84" fmla="*/ 94468 h 539967"/>
              <a:gd name="connsiteX85" fmla="*/ 241106 w 605522"/>
              <a:gd name="connsiteY85" fmla="*/ 94468 h 539967"/>
              <a:gd name="connsiteX86" fmla="*/ 285931 w 605522"/>
              <a:gd name="connsiteY86" fmla="*/ 139231 h 539967"/>
              <a:gd name="connsiteX87" fmla="*/ 285931 w 605522"/>
              <a:gd name="connsiteY87" fmla="*/ 495204 h 539967"/>
              <a:gd name="connsiteX88" fmla="*/ 241106 w 605522"/>
              <a:gd name="connsiteY88" fmla="*/ 539967 h 539967"/>
              <a:gd name="connsiteX89" fmla="*/ 44825 w 605522"/>
              <a:gd name="connsiteY89" fmla="*/ 539967 h 539967"/>
              <a:gd name="connsiteX90" fmla="*/ 0 w 605522"/>
              <a:gd name="connsiteY90" fmla="*/ 495204 h 539967"/>
              <a:gd name="connsiteX91" fmla="*/ 0 w 605522"/>
              <a:gd name="connsiteY91" fmla="*/ 139231 h 539967"/>
              <a:gd name="connsiteX92" fmla="*/ 44825 w 605522"/>
              <a:gd name="connsiteY92" fmla="*/ 94468 h 539967"/>
              <a:gd name="connsiteX93" fmla="*/ 72574 w 605522"/>
              <a:gd name="connsiteY93" fmla="*/ 94468 h 539967"/>
              <a:gd name="connsiteX94" fmla="*/ 72574 w 605522"/>
              <a:gd name="connsiteY94" fmla="*/ 34105 h 539967"/>
              <a:gd name="connsiteX95" fmla="*/ 106630 w 605522"/>
              <a:gd name="connsiteY95" fmla="*/ 0 h 5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605522" h="539967">
                <a:moveTo>
                  <a:pt x="387263" y="417395"/>
                </a:moveTo>
                <a:lnTo>
                  <a:pt x="537638" y="417395"/>
                </a:lnTo>
                <a:lnTo>
                  <a:pt x="537638" y="459762"/>
                </a:lnTo>
                <a:cubicBezTo>
                  <a:pt x="537638" y="466743"/>
                  <a:pt x="532011" y="472366"/>
                  <a:pt x="525026" y="472366"/>
                </a:cubicBezTo>
                <a:lnTo>
                  <a:pt x="399875" y="472366"/>
                </a:lnTo>
                <a:cubicBezTo>
                  <a:pt x="392890" y="472366"/>
                  <a:pt x="387263" y="466743"/>
                  <a:pt x="387263" y="459762"/>
                </a:cubicBezTo>
                <a:close/>
                <a:moveTo>
                  <a:pt x="387263" y="333069"/>
                </a:moveTo>
                <a:lnTo>
                  <a:pt x="537638" y="333069"/>
                </a:lnTo>
                <a:lnTo>
                  <a:pt x="537638" y="385711"/>
                </a:lnTo>
                <a:lnTo>
                  <a:pt x="387263" y="385711"/>
                </a:lnTo>
                <a:close/>
                <a:moveTo>
                  <a:pt x="387263" y="248743"/>
                </a:moveTo>
                <a:lnTo>
                  <a:pt x="537638" y="248743"/>
                </a:lnTo>
                <a:lnTo>
                  <a:pt x="537638" y="301455"/>
                </a:lnTo>
                <a:lnTo>
                  <a:pt x="387263" y="301455"/>
                </a:lnTo>
                <a:close/>
                <a:moveTo>
                  <a:pt x="130818" y="197654"/>
                </a:moveTo>
                <a:lnTo>
                  <a:pt x="175563" y="197654"/>
                </a:lnTo>
                <a:cubicBezTo>
                  <a:pt x="178572" y="197654"/>
                  <a:pt x="181386" y="199108"/>
                  <a:pt x="183133" y="201530"/>
                </a:cubicBezTo>
                <a:cubicBezTo>
                  <a:pt x="184978" y="203953"/>
                  <a:pt x="185463" y="207054"/>
                  <a:pt x="184589" y="209961"/>
                </a:cubicBezTo>
                <a:lnTo>
                  <a:pt x="157121" y="300470"/>
                </a:lnTo>
                <a:lnTo>
                  <a:pt x="177213" y="300470"/>
                </a:lnTo>
                <a:cubicBezTo>
                  <a:pt x="180416" y="300470"/>
                  <a:pt x="183522" y="302117"/>
                  <a:pt x="185269" y="304927"/>
                </a:cubicBezTo>
                <a:cubicBezTo>
                  <a:pt x="187016" y="307641"/>
                  <a:pt x="187210" y="311129"/>
                  <a:pt x="185754" y="314036"/>
                </a:cubicBezTo>
                <a:lnTo>
                  <a:pt x="125771" y="438752"/>
                </a:lnTo>
                <a:cubicBezTo>
                  <a:pt x="124994" y="440303"/>
                  <a:pt x="123247" y="441175"/>
                  <a:pt x="121597" y="440691"/>
                </a:cubicBezTo>
                <a:cubicBezTo>
                  <a:pt x="119947" y="440303"/>
                  <a:pt x="118879" y="438752"/>
                  <a:pt x="118976" y="437008"/>
                </a:cubicBezTo>
                <a:lnTo>
                  <a:pt x="125382" y="336324"/>
                </a:lnTo>
                <a:lnTo>
                  <a:pt x="94323" y="336324"/>
                </a:lnTo>
                <a:cubicBezTo>
                  <a:pt x="91314" y="336324"/>
                  <a:pt x="88500" y="334968"/>
                  <a:pt x="86655" y="332545"/>
                </a:cubicBezTo>
                <a:cubicBezTo>
                  <a:pt x="84908" y="330122"/>
                  <a:pt x="84326" y="326925"/>
                  <a:pt x="85199" y="324114"/>
                </a:cubicBezTo>
                <a:lnTo>
                  <a:pt x="121597" y="204437"/>
                </a:lnTo>
                <a:cubicBezTo>
                  <a:pt x="122859" y="200464"/>
                  <a:pt x="126547" y="197654"/>
                  <a:pt x="130818" y="197654"/>
                </a:cubicBezTo>
                <a:close/>
                <a:moveTo>
                  <a:pt x="399875" y="162230"/>
                </a:moveTo>
                <a:lnTo>
                  <a:pt x="525026" y="162230"/>
                </a:lnTo>
                <a:cubicBezTo>
                  <a:pt x="532011" y="162230"/>
                  <a:pt x="537638" y="167846"/>
                  <a:pt x="537638" y="174720"/>
                </a:cubicBezTo>
                <a:lnTo>
                  <a:pt x="537638" y="217130"/>
                </a:lnTo>
                <a:lnTo>
                  <a:pt x="387263" y="217130"/>
                </a:lnTo>
                <a:lnTo>
                  <a:pt x="387263" y="174720"/>
                </a:lnTo>
                <a:cubicBezTo>
                  <a:pt x="387263" y="167846"/>
                  <a:pt x="392890" y="162230"/>
                  <a:pt x="399875" y="162230"/>
                </a:cubicBezTo>
                <a:close/>
                <a:moveTo>
                  <a:pt x="364282" y="136615"/>
                </a:moveTo>
                <a:cubicBezTo>
                  <a:pt x="362827" y="136615"/>
                  <a:pt x="361662" y="137777"/>
                  <a:pt x="361662" y="139231"/>
                </a:cubicBezTo>
                <a:lnTo>
                  <a:pt x="361662" y="495204"/>
                </a:lnTo>
                <a:cubicBezTo>
                  <a:pt x="361662" y="496657"/>
                  <a:pt x="362827" y="497820"/>
                  <a:pt x="364282" y="497820"/>
                </a:cubicBezTo>
                <a:lnTo>
                  <a:pt x="560690" y="497820"/>
                </a:lnTo>
                <a:cubicBezTo>
                  <a:pt x="562145" y="497820"/>
                  <a:pt x="563310" y="496657"/>
                  <a:pt x="563310" y="495204"/>
                </a:cubicBezTo>
                <a:lnTo>
                  <a:pt x="563310" y="139231"/>
                </a:lnTo>
                <a:cubicBezTo>
                  <a:pt x="563310" y="137777"/>
                  <a:pt x="562048" y="136615"/>
                  <a:pt x="560690" y="136615"/>
                </a:cubicBezTo>
                <a:lnTo>
                  <a:pt x="532840" y="136615"/>
                </a:lnTo>
                <a:lnTo>
                  <a:pt x="392035" y="136615"/>
                </a:lnTo>
                <a:close/>
                <a:moveTo>
                  <a:pt x="44825" y="136615"/>
                </a:moveTo>
                <a:cubicBezTo>
                  <a:pt x="43370" y="136615"/>
                  <a:pt x="42206" y="137777"/>
                  <a:pt x="42206" y="139231"/>
                </a:cubicBezTo>
                <a:lnTo>
                  <a:pt x="42206" y="495204"/>
                </a:lnTo>
                <a:cubicBezTo>
                  <a:pt x="42206" y="496657"/>
                  <a:pt x="43370" y="497820"/>
                  <a:pt x="44825" y="497820"/>
                </a:cubicBezTo>
                <a:lnTo>
                  <a:pt x="241106" y="497820"/>
                </a:lnTo>
                <a:cubicBezTo>
                  <a:pt x="242561" y="497820"/>
                  <a:pt x="243725" y="496657"/>
                  <a:pt x="243725" y="495204"/>
                </a:cubicBezTo>
                <a:lnTo>
                  <a:pt x="243725" y="139231"/>
                </a:lnTo>
                <a:cubicBezTo>
                  <a:pt x="243725" y="137777"/>
                  <a:pt x="242561" y="136615"/>
                  <a:pt x="241106" y="136615"/>
                </a:cubicBezTo>
                <a:lnTo>
                  <a:pt x="213357" y="136615"/>
                </a:lnTo>
                <a:lnTo>
                  <a:pt x="72574" y="136615"/>
                </a:lnTo>
                <a:close/>
                <a:moveTo>
                  <a:pt x="434248" y="42147"/>
                </a:moveTo>
                <a:lnTo>
                  <a:pt x="434248" y="94468"/>
                </a:lnTo>
                <a:lnTo>
                  <a:pt x="490627" y="94468"/>
                </a:lnTo>
                <a:lnTo>
                  <a:pt x="490627" y="42147"/>
                </a:lnTo>
                <a:close/>
                <a:moveTo>
                  <a:pt x="114780" y="42147"/>
                </a:moveTo>
                <a:lnTo>
                  <a:pt x="114780" y="94468"/>
                </a:lnTo>
                <a:lnTo>
                  <a:pt x="171151" y="94468"/>
                </a:lnTo>
                <a:lnTo>
                  <a:pt x="171151" y="42147"/>
                </a:lnTo>
                <a:close/>
                <a:moveTo>
                  <a:pt x="426193" y="0"/>
                </a:moveTo>
                <a:lnTo>
                  <a:pt x="498779" y="0"/>
                </a:lnTo>
                <a:cubicBezTo>
                  <a:pt x="517604" y="0"/>
                  <a:pt x="532840" y="15309"/>
                  <a:pt x="532840" y="34105"/>
                </a:cubicBezTo>
                <a:lnTo>
                  <a:pt x="532840" y="94468"/>
                </a:lnTo>
                <a:lnTo>
                  <a:pt x="560690" y="94468"/>
                </a:lnTo>
                <a:cubicBezTo>
                  <a:pt x="585338" y="94468"/>
                  <a:pt x="605522" y="114621"/>
                  <a:pt x="605522" y="139231"/>
                </a:cubicBezTo>
                <a:lnTo>
                  <a:pt x="605522" y="495204"/>
                </a:lnTo>
                <a:cubicBezTo>
                  <a:pt x="605522" y="519911"/>
                  <a:pt x="585338" y="539967"/>
                  <a:pt x="560690" y="539967"/>
                </a:cubicBezTo>
                <a:lnTo>
                  <a:pt x="364282" y="539967"/>
                </a:lnTo>
                <a:cubicBezTo>
                  <a:pt x="339634" y="539967"/>
                  <a:pt x="319450" y="519911"/>
                  <a:pt x="319450" y="495204"/>
                </a:cubicBezTo>
                <a:lnTo>
                  <a:pt x="319450" y="139231"/>
                </a:lnTo>
                <a:cubicBezTo>
                  <a:pt x="319450" y="114621"/>
                  <a:pt x="339634" y="94468"/>
                  <a:pt x="364282" y="94468"/>
                </a:cubicBezTo>
                <a:lnTo>
                  <a:pt x="392035" y="94468"/>
                </a:lnTo>
                <a:lnTo>
                  <a:pt x="392035" y="34105"/>
                </a:lnTo>
                <a:cubicBezTo>
                  <a:pt x="392035" y="15309"/>
                  <a:pt x="407368" y="0"/>
                  <a:pt x="426193" y="0"/>
                </a:cubicBezTo>
                <a:close/>
                <a:moveTo>
                  <a:pt x="106630" y="0"/>
                </a:moveTo>
                <a:lnTo>
                  <a:pt x="179301" y="0"/>
                </a:lnTo>
                <a:cubicBezTo>
                  <a:pt x="198124" y="0"/>
                  <a:pt x="213357" y="15309"/>
                  <a:pt x="213357" y="34105"/>
                </a:cubicBezTo>
                <a:lnTo>
                  <a:pt x="213357" y="94468"/>
                </a:lnTo>
                <a:lnTo>
                  <a:pt x="241106" y="94468"/>
                </a:lnTo>
                <a:cubicBezTo>
                  <a:pt x="265847" y="94468"/>
                  <a:pt x="285931" y="114621"/>
                  <a:pt x="285931" y="139231"/>
                </a:cubicBezTo>
                <a:lnTo>
                  <a:pt x="285931" y="495204"/>
                </a:lnTo>
                <a:cubicBezTo>
                  <a:pt x="285931" y="519911"/>
                  <a:pt x="265847" y="539967"/>
                  <a:pt x="241106" y="539967"/>
                </a:cubicBezTo>
                <a:lnTo>
                  <a:pt x="44825" y="539967"/>
                </a:lnTo>
                <a:cubicBezTo>
                  <a:pt x="20084" y="539967"/>
                  <a:pt x="0" y="519911"/>
                  <a:pt x="0" y="495204"/>
                </a:cubicBezTo>
                <a:lnTo>
                  <a:pt x="0" y="139231"/>
                </a:lnTo>
                <a:cubicBezTo>
                  <a:pt x="0" y="114621"/>
                  <a:pt x="20084" y="94468"/>
                  <a:pt x="44825" y="94468"/>
                </a:cubicBezTo>
                <a:lnTo>
                  <a:pt x="72574" y="94468"/>
                </a:lnTo>
                <a:lnTo>
                  <a:pt x="72574" y="34105"/>
                </a:lnTo>
                <a:cubicBezTo>
                  <a:pt x="72574" y="15309"/>
                  <a:pt x="87904" y="0"/>
                  <a:pt x="10663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251900" y="122529"/>
            <a:ext cx="8568572" cy="585582"/>
            <a:chOff x="251900" y="195486"/>
            <a:chExt cx="8568572" cy="585582"/>
          </a:xfrm>
        </p:grpSpPr>
        <p:cxnSp>
          <p:nvCxnSpPr>
            <p:cNvPr id="29" name="直接连接符 28"/>
            <p:cNvCxnSpPr/>
            <p:nvPr/>
          </p:nvCxnSpPr>
          <p:spPr>
            <a:xfrm flipH="1">
              <a:off x="1208857" y="684095"/>
              <a:ext cx="7611615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/>
            <p:cNvSpPr/>
            <p:nvPr/>
          </p:nvSpPr>
          <p:spPr>
            <a:xfrm>
              <a:off x="1331640" y="255120"/>
              <a:ext cx="170110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765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Our</a:t>
              </a:r>
              <a:r>
                <a:rPr lang="zh-CN" altLang="en-US" sz="20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 </a:t>
              </a:r>
              <a:r>
                <a:rPr lang="en-US" altLang="zh-CN" sz="20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Models</a:t>
              </a:r>
              <a:endParaRPr lang="zh-CN" altLang="en-US" sz="2000" b="1" kern="0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251900" y="195486"/>
              <a:ext cx="887938" cy="585582"/>
              <a:chOff x="562441" y="531294"/>
              <a:chExt cx="2322326" cy="1531540"/>
            </a:xfrm>
          </p:grpSpPr>
          <p:sp>
            <p:nvSpPr>
              <p:cNvPr id="41" name="圆角矩形 40"/>
              <p:cNvSpPr/>
              <p:nvPr/>
            </p:nvSpPr>
            <p:spPr>
              <a:xfrm rot="2700000">
                <a:off x="613474" y="711955"/>
                <a:ext cx="704611" cy="704611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2" name="圆角矩形 41"/>
              <p:cNvSpPr/>
              <p:nvPr/>
            </p:nvSpPr>
            <p:spPr>
              <a:xfrm rot="2700000">
                <a:off x="1043261" y="555179"/>
                <a:ext cx="1041378" cy="1041378"/>
              </a:xfrm>
              <a:prstGeom prst="roundRect">
                <a:avLst>
                  <a:gd name="adj" fmla="val 481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3" name="圆角矩形 42"/>
              <p:cNvSpPr/>
              <p:nvPr/>
            </p:nvSpPr>
            <p:spPr>
              <a:xfrm rot="2700000">
                <a:off x="2386142" y="531294"/>
                <a:ext cx="498625" cy="498625"/>
              </a:xfrm>
              <a:prstGeom prst="roundRect">
                <a:avLst>
                  <a:gd name="adj" fmla="val 481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4" name="圆角矩形 43"/>
              <p:cNvSpPr/>
              <p:nvPr/>
            </p:nvSpPr>
            <p:spPr>
              <a:xfrm rot="2700000">
                <a:off x="2149679" y="1381541"/>
                <a:ext cx="432486" cy="432486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5" name="圆角矩形 44"/>
              <p:cNvSpPr/>
              <p:nvPr/>
            </p:nvSpPr>
            <p:spPr>
              <a:xfrm rot="2700000">
                <a:off x="562441" y="1843807"/>
                <a:ext cx="219027" cy="219027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6" name="文本框 4"/>
              <p:cNvSpPr txBox="1"/>
              <p:nvPr/>
            </p:nvSpPr>
            <p:spPr>
              <a:xfrm>
                <a:off x="944545" y="617339"/>
                <a:ext cx="1229245" cy="965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02</a:t>
                </a:r>
                <a:endParaRPr kumimoji="0" lang="zh-CN" altLang="en-US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74832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9" grpId="0" animBg="1"/>
      <p:bldP spid="10" grpId="0" animBg="1"/>
      <p:bldP spid="11" grpId="0" animBg="1"/>
      <p:bldP spid="12" grpId="0" animBg="1"/>
      <p:bldP spid="32" grpId="0" animBg="1"/>
      <p:bldP spid="33" grpId="0" animBg="1"/>
      <p:bldP spid="35" grpId="0" animBg="1"/>
      <p:bldP spid="3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15616" y="0"/>
            <a:ext cx="8028384" cy="2571750"/>
          </a:xfrm>
          <a:custGeom>
            <a:avLst/>
            <a:gdLst>
              <a:gd name="connsiteX0" fmla="*/ 0 w 8028384"/>
              <a:gd name="connsiteY0" fmla="*/ 0 h 2571750"/>
              <a:gd name="connsiteX1" fmla="*/ 8028384 w 8028384"/>
              <a:gd name="connsiteY1" fmla="*/ 0 h 2571750"/>
              <a:gd name="connsiteX2" fmla="*/ 8028384 w 8028384"/>
              <a:gd name="connsiteY2" fmla="*/ 2571750 h 2571750"/>
              <a:gd name="connsiteX3" fmla="*/ 0 w 8028384"/>
              <a:gd name="connsiteY3" fmla="*/ 2571750 h 2571750"/>
              <a:gd name="connsiteX4" fmla="*/ 0 w 8028384"/>
              <a:gd name="connsiteY4" fmla="*/ 0 h 2571750"/>
              <a:gd name="connsiteX0" fmla="*/ 0 w 8028384"/>
              <a:gd name="connsiteY0" fmla="*/ 0 h 2571750"/>
              <a:gd name="connsiteX1" fmla="*/ 8028384 w 8028384"/>
              <a:gd name="connsiteY1" fmla="*/ 0 h 2571750"/>
              <a:gd name="connsiteX2" fmla="*/ 8028384 w 8028384"/>
              <a:gd name="connsiteY2" fmla="*/ 2571750 h 2571750"/>
              <a:gd name="connsiteX3" fmla="*/ 2445165 w 8028384"/>
              <a:gd name="connsiteY3" fmla="*/ 2571078 h 2571750"/>
              <a:gd name="connsiteX4" fmla="*/ 0 w 8028384"/>
              <a:gd name="connsiteY4" fmla="*/ 2571750 h 2571750"/>
              <a:gd name="connsiteX5" fmla="*/ 0 w 8028384"/>
              <a:gd name="connsiteY5" fmla="*/ 0 h 2571750"/>
              <a:gd name="connsiteX0" fmla="*/ 0 w 8028384"/>
              <a:gd name="connsiteY0" fmla="*/ 0 h 2571750"/>
              <a:gd name="connsiteX1" fmla="*/ 8028384 w 8028384"/>
              <a:gd name="connsiteY1" fmla="*/ 0 h 2571750"/>
              <a:gd name="connsiteX2" fmla="*/ 8028384 w 8028384"/>
              <a:gd name="connsiteY2" fmla="*/ 2571750 h 2571750"/>
              <a:gd name="connsiteX3" fmla="*/ 2445165 w 8028384"/>
              <a:gd name="connsiteY3" fmla="*/ 2571078 h 2571750"/>
              <a:gd name="connsiteX4" fmla="*/ 0 w 8028384"/>
              <a:gd name="connsiteY4" fmla="*/ 0 h 257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8384" h="2571750">
                <a:moveTo>
                  <a:pt x="0" y="0"/>
                </a:moveTo>
                <a:lnTo>
                  <a:pt x="8028384" y="0"/>
                </a:lnTo>
                <a:lnTo>
                  <a:pt x="8028384" y="2571750"/>
                </a:lnTo>
                <a:lnTo>
                  <a:pt x="2445165" y="2571078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62398" b="-46580"/>
            </a:stretch>
          </a:blipFill>
          <a:ln>
            <a:noFill/>
          </a:ln>
          <a:effectLst>
            <a:outerShdw blurRad="254000" dist="635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-1313377" y="1313377"/>
            <a:ext cx="5143500" cy="2516746"/>
          </a:xfrm>
          <a:prstGeom prst="triangle">
            <a:avLst/>
          </a:prstGeom>
          <a:solidFill>
            <a:srgbClr val="376092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275856" y="2894479"/>
            <a:ext cx="4718279" cy="561692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defTabSz="913765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Borrowers’ Perspective</a:t>
            </a:r>
            <a:endParaRPr lang="zh-CN" altLang="en-US" sz="3200" b="1" kern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4" name="矩形 3"/>
          <p:cNvSpPr/>
          <p:nvPr/>
        </p:nvSpPr>
        <p:spPr>
          <a:xfrm>
            <a:off x="1115616" y="0"/>
            <a:ext cx="8028384" cy="2571750"/>
          </a:xfrm>
          <a:custGeom>
            <a:avLst/>
            <a:gdLst>
              <a:gd name="connsiteX0" fmla="*/ 0 w 8028384"/>
              <a:gd name="connsiteY0" fmla="*/ 0 h 2571750"/>
              <a:gd name="connsiteX1" fmla="*/ 8028384 w 8028384"/>
              <a:gd name="connsiteY1" fmla="*/ 0 h 2571750"/>
              <a:gd name="connsiteX2" fmla="*/ 8028384 w 8028384"/>
              <a:gd name="connsiteY2" fmla="*/ 2571750 h 2571750"/>
              <a:gd name="connsiteX3" fmla="*/ 0 w 8028384"/>
              <a:gd name="connsiteY3" fmla="*/ 2571750 h 2571750"/>
              <a:gd name="connsiteX4" fmla="*/ 0 w 8028384"/>
              <a:gd name="connsiteY4" fmla="*/ 0 h 2571750"/>
              <a:gd name="connsiteX0" fmla="*/ 0 w 8028384"/>
              <a:gd name="connsiteY0" fmla="*/ 0 h 2571750"/>
              <a:gd name="connsiteX1" fmla="*/ 8028384 w 8028384"/>
              <a:gd name="connsiteY1" fmla="*/ 0 h 2571750"/>
              <a:gd name="connsiteX2" fmla="*/ 8028384 w 8028384"/>
              <a:gd name="connsiteY2" fmla="*/ 2571750 h 2571750"/>
              <a:gd name="connsiteX3" fmla="*/ 2445165 w 8028384"/>
              <a:gd name="connsiteY3" fmla="*/ 2571078 h 2571750"/>
              <a:gd name="connsiteX4" fmla="*/ 0 w 8028384"/>
              <a:gd name="connsiteY4" fmla="*/ 2571750 h 2571750"/>
              <a:gd name="connsiteX5" fmla="*/ 0 w 8028384"/>
              <a:gd name="connsiteY5" fmla="*/ 0 h 2571750"/>
              <a:gd name="connsiteX0" fmla="*/ 0 w 8028384"/>
              <a:gd name="connsiteY0" fmla="*/ 0 h 2571750"/>
              <a:gd name="connsiteX1" fmla="*/ 8028384 w 8028384"/>
              <a:gd name="connsiteY1" fmla="*/ 0 h 2571750"/>
              <a:gd name="connsiteX2" fmla="*/ 8028384 w 8028384"/>
              <a:gd name="connsiteY2" fmla="*/ 2571750 h 2571750"/>
              <a:gd name="connsiteX3" fmla="*/ 2445165 w 8028384"/>
              <a:gd name="connsiteY3" fmla="*/ 2571078 h 2571750"/>
              <a:gd name="connsiteX4" fmla="*/ 0 w 8028384"/>
              <a:gd name="connsiteY4" fmla="*/ 0 h 257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8384" h="2571750">
                <a:moveTo>
                  <a:pt x="0" y="0"/>
                </a:moveTo>
                <a:lnTo>
                  <a:pt x="8028384" y="0"/>
                </a:lnTo>
                <a:lnTo>
                  <a:pt x="8028384" y="2571750"/>
                </a:lnTo>
                <a:lnTo>
                  <a:pt x="2445165" y="2571078"/>
                </a:lnTo>
                <a:lnTo>
                  <a:pt x="0" y="0"/>
                </a:lnTo>
                <a:close/>
              </a:path>
            </a:pathLst>
          </a:custGeom>
          <a:solidFill>
            <a:srgbClr val="376092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57249" y="1946807"/>
            <a:ext cx="1164421" cy="992579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defTabSz="913765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b="1" kern="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02</a:t>
            </a:r>
            <a:endParaRPr lang="zh-CN" altLang="en-US" sz="6000" b="1" kern="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57249" y="2894479"/>
            <a:ext cx="1276632" cy="315471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defTabSz="913765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PART TWO</a:t>
            </a:r>
            <a:endParaRPr lang="zh-CN" altLang="en-US" sz="16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32832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50"/>
                            </p:stCondLst>
                            <p:childTnLst>
                              <p:par>
                                <p:cTn id="2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21" grpId="0"/>
      <p:bldP spid="24" grpId="0" animBg="1"/>
      <p:bldP spid="25" grpId="0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747A63D8-2140-4547-AF01-BA6B02DBE7F6}"/>
              </a:ext>
            </a:extLst>
          </p:cNvPr>
          <p:cNvSpPr/>
          <p:nvPr/>
        </p:nvSpPr>
        <p:spPr>
          <a:xfrm>
            <a:off x="1903729" y="1430824"/>
            <a:ext cx="90122" cy="682948"/>
          </a:xfrm>
          <a:prstGeom prst="roundRect">
            <a:avLst>
              <a:gd name="adj" fmla="val 50000"/>
            </a:avLst>
          </a:prstGeom>
          <a:solidFill>
            <a:srgbClr val="376092"/>
          </a:solidFill>
          <a:ln w="57150">
            <a:noFill/>
          </a:ln>
          <a:effectLst>
            <a:outerShdw blurRad="2540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91457408-C71F-4E68-9D70-90952A602629}"/>
              </a:ext>
            </a:extLst>
          </p:cNvPr>
          <p:cNvSpPr/>
          <p:nvPr/>
        </p:nvSpPr>
        <p:spPr>
          <a:xfrm>
            <a:off x="1903729" y="2369684"/>
            <a:ext cx="90122" cy="682948"/>
          </a:xfrm>
          <a:prstGeom prst="roundRect">
            <a:avLst>
              <a:gd name="adj" fmla="val 50000"/>
            </a:avLst>
          </a:prstGeom>
          <a:solidFill>
            <a:srgbClr val="376092"/>
          </a:solidFill>
          <a:ln w="57150">
            <a:noFill/>
          </a:ln>
          <a:effectLst>
            <a:outerShdw blurRad="2540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2271F03-B0F6-4C93-92AD-A8205111624D}"/>
              </a:ext>
            </a:extLst>
          </p:cNvPr>
          <p:cNvSpPr/>
          <p:nvPr/>
        </p:nvSpPr>
        <p:spPr>
          <a:xfrm>
            <a:off x="1903729" y="3308545"/>
            <a:ext cx="90122" cy="682948"/>
          </a:xfrm>
          <a:prstGeom prst="roundRect">
            <a:avLst>
              <a:gd name="adj" fmla="val 50000"/>
            </a:avLst>
          </a:prstGeom>
          <a:solidFill>
            <a:srgbClr val="376092"/>
          </a:solidFill>
          <a:ln w="57150">
            <a:noFill/>
          </a:ln>
          <a:effectLst>
            <a:outerShdw blurRad="2540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048948F-6357-4429-B216-5813B6710E25}"/>
              </a:ext>
            </a:extLst>
          </p:cNvPr>
          <p:cNvGrpSpPr/>
          <p:nvPr/>
        </p:nvGrpSpPr>
        <p:grpSpPr>
          <a:xfrm>
            <a:off x="193233" y="1741304"/>
            <a:ext cx="1552433" cy="1941486"/>
            <a:chOff x="3060478" y="2286375"/>
            <a:chExt cx="1756254" cy="2233119"/>
          </a:xfrm>
          <a:solidFill>
            <a:srgbClr val="376092"/>
          </a:solidFill>
          <a:effectLst>
            <a:outerShdw blurRad="2540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" name="ExtraShape">
              <a:extLst>
                <a:ext uri="{FF2B5EF4-FFF2-40B4-BE49-F238E27FC236}">
                  <a16:creationId xmlns:a16="http://schemas.microsoft.com/office/drawing/2014/main" id="{3B7880F1-DC3B-4D49-8887-E897B09BE95B}"/>
                </a:ext>
              </a:extLst>
            </p:cNvPr>
            <p:cNvSpPr/>
            <p:nvPr/>
          </p:nvSpPr>
          <p:spPr>
            <a:xfrm flipH="1">
              <a:off x="3695215" y="4036227"/>
              <a:ext cx="760395" cy="4832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3692" y="43693"/>
                  </a:moveTo>
                  <a:lnTo>
                    <a:pt x="22701" y="43787"/>
                  </a:lnTo>
                  <a:lnTo>
                    <a:pt x="21774" y="44038"/>
                  </a:lnTo>
                  <a:lnTo>
                    <a:pt x="20930" y="44509"/>
                  </a:lnTo>
                  <a:lnTo>
                    <a:pt x="20129" y="45043"/>
                  </a:lnTo>
                  <a:lnTo>
                    <a:pt x="19371" y="45796"/>
                  </a:lnTo>
                  <a:lnTo>
                    <a:pt x="18717" y="46643"/>
                  </a:lnTo>
                  <a:lnTo>
                    <a:pt x="18106" y="47617"/>
                  </a:lnTo>
                  <a:lnTo>
                    <a:pt x="17537" y="48684"/>
                  </a:lnTo>
                  <a:lnTo>
                    <a:pt x="17052" y="49877"/>
                  </a:lnTo>
                  <a:lnTo>
                    <a:pt x="16673" y="51132"/>
                  </a:lnTo>
                  <a:lnTo>
                    <a:pt x="16314" y="52450"/>
                  </a:lnTo>
                  <a:lnTo>
                    <a:pt x="15998" y="53832"/>
                  </a:lnTo>
                  <a:lnTo>
                    <a:pt x="15787" y="55244"/>
                  </a:lnTo>
                  <a:lnTo>
                    <a:pt x="15619" y="56688"/>
                  </a:lnTo>
                  <a:lnTo>
                    <a:pt x="15534" y="58195"/>
                  </a:lnTo>
                  <a:lnTo>
                    <a:pt x="15492" y="59670"/>
                  </a:lnTo>
                  <a:lnTo>
                    <a:pt x="15534" y="61177"/>
                  </a:lnTo>
                  <a:lnTo>
                    <a:pt x="15619" y="62652"/>
                  </a:lnTo>
                  <a:lnTo>
                    <a:pt x="15787" y="64127"/>
                  </a:lnTo>
                  <a:lnTo>
                    <a:pt x="15998" y="65540"/>
                  </a:lnTo>
                  <a:lnTo>
                    <a:pt x="16314" y="66921"/>
                  </a:lnTo>
                  <a:lnTo>
                    <a:pt x="16673" y="68239"/>
                  </a:lnTo>
                  <a:lnTo>
                    <a:pt x="17052" y="69495"/>
                  </a:lnTo>
                  <a:lnTo>
                    <a:pt x="17537" y="70656"/>
                  </a:lnTo>
                  <a:lnTo>
                    <a:pt x="18106" y="71723"/>
                  </a:lnTo>
                  <a:lnTo>
                    <a:pt x="18717" y="72696"/>
                  </a:lnTo>
                  <a:lnTo>
                    <a:pt x="19371" y="73544"/>
                  </a:lnTo>
                  <a:lnTo>
                    <a:pt x="20129" y="74266"/>
                  </a:lnTo>
                  <a:lnTo>
                    <a:pt x="20930" y="74862"/>
                  </a:lnTo>
                  <a:lnTo>
                    <a:pt x="21774" y="75302"/>
                  </a:lnTo>
                  <a:lnTo>
                    <a:pt x="22701" y="75553"/>
                  </a:lnTo>
                  <a:lnTo>
                    <a:pt x="23692" y="75647"/>
                  </a:lnTo>
                  <a:lnTo>
                    <a:pt x="96265" y="75647"/>
                  </a:lnTo>
                  <a:lnTo>
                    <a:pt x="97256" y="75553"/>
                  </a:lnTo>
                  <a:lnTo>
                    <a:pt x="98183" y="75302"/>
                  </a:lnTo>
                  <a:lnTo>
                    <a:pt x="99047" y="74862"/>
                  </a:lnTo>
                  <a:lnTo>
                    <a:pt x="99848" y="74266"/>
                  </a:lnTo>
                  <a:lnTo>
                    <a:pt x="100586" y="73544"/>
                  </a:lnTo>
                  <a:lnTo>
                    <a:pt x="101261" y="72696"/>
                  </a:lnTo>
                  <a:lnTo>
                    <a:pt x="101893" y="71723"/>
                  </a:lnTo>
                  <a:lnTo>
                    <a:pt x="102420" y="70656"/>
                  </a:lnTo>
                  <a:lnTo>
                    <a:pt x="102905" y="69495"/>
                  </a:lnTo>
                  <a:lnTo>
                    <a:pt x="103326" y="68239"/>
                  </a:lnTo>
                  <a:lnTo>
                    <a:pt x="103664" y="66921"/>
                  </a:lnTo>
                  <a:lnTo>
                    <a:pt x="103959" y="65540"/>
                  </a:lnTo>
                  <a:lnTo>
                    <a:pt x="104191" y="64127"/>
                  </a:lnTo>
                  <a:lnTo>
                    <a:pt x="104359" y="62652"/>
                  </a:lnTo>
                  <a:lnTo>
                    <a:pt x="104444" y="61177"/>
                  </a:lnTo>
                  <a:lnTo>
                    <a:pt x="104465" y="59670"/>
                  </a:lnTo>
                  <a:lnTo>
                    <a:pt x="104444" y="58195"/>
                  </a:lnTo>
                  <a:lnTo>
                    <a:pt x="104359" y="56688"/>
                  </a:lnTo>
                  <a:lnTo>
                    <a:pt x="104191" y="55244"/>
                  </a:lnTo>
                  <a:lnTo>
                    <a:pt x="103959" y="53832"/>
                  </a:lnTo>
                  <a:lnTo>
                    <a:pt x="103664" y="52450"/>
                  </a:lnTo>
                  <a:lnTo>
                    <a:pt x="103326" y="51132"/>
                  </a:lnTo>
                  <a:lnTo>
                    <a:pt x="102905" y="49877"/>
                  </a:lnTo>
                  <a:lnTo>
                    <a:pt x="102420" y="48684"/>
                  </a:lnTo>
                  <a:lnTo>
                    <a:pt x="101872" y="47617"/>
                  </a:lnTo>
                  <a:lnTo>
                    <a:pt x="101261" y="46643"/>
                  </a:lnTo>
                  <a:lnTo>
                    <a:pt x="100586" y="45796"/>
                  </a:lnTo>
                  <a:lnTo>
                    <a:pt x="99848" y="45043"/>
                  </a:lnTo>
                  <a:lnTo>
                    <a:pt x="99047" y="44509"/>
                  </a:lnTo>
                  <a:lnTo>
                    <a:pt x="98183" y="44038"/>
                  </a:lnTo>
                  <a:lnTo>
                    <a:pt x="97256" y="43787"/>
                  </a:lnTo>
                  <a:lnTo>
                    <a:pt x="96265" y="43693"/>
                  </a:lnTo>
                  <a:lnTo>
                    <a:pt x="23692" y="43693"/>
                  </a:lnTo>
                  <a:close/>
                  <a:moveTo>
                    <a:pt x="10223" y="0"/>
                  </a:moveTo>
                  <a:lnTo>
                    <a:pt x="8979" y="94"/>
                  </a:lnTo>
                  <a:lnTo>
                    <a:pt x="7841" y="376"/>
                  </a:lnTo>
                  <a:lnTo>
                    <a:pt x="6766" y="816"/>
                  </a:lnTo>
                  <a:lnTo>
                    <a:pt x="5754" y="1381"/>
                  </a:lnTo>
                  <a:lnTo>
                    <a:pt x="4826" y="2103"/>
                  </a:lnTo>
                  <a:lnTo>
                    <a:pt x="3983" y="2950"/>
                  </a:lnTo>
                  <a:lnTo>
                    <a:pt x="3225" y="3923"/>
                  </a:lnTo>
                  <a:lnTo>
                    <a:pt x="2550" y="4990"/>
                  </a:lnTo>
                  <a:lnTo>
                    <a:pt x="1960" y="6152"/>
                  </a:lnTo>
                  <a:lnTo>
                    <a:pt x="1433" y="7439"/>
                  </a:lnTo>
                  <a:lnTo>
                    <a:pt x="990" y="8757"/>
                  </a:lnTo>
                  <a:lnTo>
                    <a:pt x="632" y="10107"/>
                  </a:lnTo>
                  <a:lnTo>
                    <a:pt x="337" y="11551"/>
                  </a:lnTo>
                  <a:lnTo>
                    <a:pt x="147" y="12995"/>
                  </a:lnTo>
                  <a:lnTo>
                    <a:pt x="42" y="14501"/>
                  </a:lnTo>
                  <a:lnTo>
                    <a:pt x="0" y="15976"/>
                  </a:lnTo>
                  <a:lnTo>
                    <a:pt x="42" y="17483"/>
                  </a:lnTo>
                  <a:lnTo>
                    <a:pt x="147" y="18958"/>
                  </a:lnTo>
                  <a:lnTo>
                    <a:pt x="337" y="20434"/>
                  </a:lnTo>
                  <a:lnTo>
                    <a:pt x="632" y="21846"/>
                  </a:lnTo>
                  <a:lnTo>
                    <a:pt x="990" y="23227"/>
                  </a:lnTo>
                  <a:lnTo>
                    <a:pt x="1433" y="24546"/>
                  </a:lnTo>
                  <a:lnTo>
                    <a:pt x="1960" y="25801"/>
                  </a:lnTo>
                  <a:lnTo>
                    <a:pt x="2550" y="26963"/>
                  </a:lnTo>
                  <a:lnTo>
                    <a:pt x="3225" y="28030"/>
                  </a:lnTo>
                  <a:lnTo>
                    <a:pt x="3983" y="29003"/>
                  </a:lnTo>
                  <a:lnTo>
                    <a:pt x="4826" y="29850"/>
                  </a:lnTo>
                  <a:lnTo>
                    <a:pt x="5754" y="30572"/>
                  </a:lnTo>
                  <a:lnTo>
                    <a:pt x="6766" y="31169"/>
                  </a:lnTo>
                  <a:lnTo>
                    <a:pt x="7841" y="31577"/>
                  </a:lnTo>
                  <a:lnTo>
                    <a:pt x="8979" y="31859"/>
                  </a:lnTo>
                  <a:lnTo>
                    <a:pt x="10223" y="31953"/>
                  </a:lnTo>
                  <a:lnTo>
                    <a:pt x="109734" y="31953"/>
                  </a:lnTo>
                  <a:lnTo>
                    <a:pt x="110978" y="31859"/>
                  </a:lnTo>
                  <a:lnTo>
                    <a:pt x="112137" y="31577"/>
                  </a:lnTo>
                  <a:lnTo>
                    <a:pt x="113233" y="31169"/>
                  </a:lnTo>
                  <a:lnTo>
                    <a:pt x="114224" y="30572"/>
                  </a:lnTo>
                  <a:lnTo>
                    <a:pt x="115151" y="29850"/>
                  </a:lnTo>
                  <a:lnTo>
                    <a:pt x="115974" y="29003"/>
                  </a:lnTo>
                  <a:lnTo>
                    <a:pt x="116753" y="28030"/>
                  </a:lnTo>
                  <a:lnTo>
                    <a:pt x="117407" y="26963"/>
                  </a:lnTo>
                  <a:lnTo>
                    <a:pt x="118039" y="25801"/>
                  </a:lnTo>
                  <a:lnTo>
                    <a:pt x="118545" y="24546"/>
                  </a:lnTo>
                  <a:lnTo>
                    <a:pt x="118988" y="23227"/>
                  </a:lnTo>
                  <a:lnTo>
                    <a:pt x="119346" y="21846"/>
                  </a:lnTo>
                  <a:lnTo>
                    <a:pt x="119620" y="20434"/>
                  </a:lnTo>
                  <a:lnTo>
                    <a:pt x="119810" y="18958"/>
                  </a:lnTo>
                  <a:lnTo>
                    <a:pt x="119957" y="17483"/>
                  </a:lnTo>
                  <a:lnTo>
                    <a:pt x="120000" y="15976"/>
                  </a:lnTo>
                  <a:lnTo>
                    <a:pt x="119957" y="14501"/>
                  </a:lnTo>
                  <a:lnTo>
                    <a:pt x="119810" y="12995"/>
                  </a:lnTo>
                  <a:lnTo>
                    <a:pt x="119620" y="11551"/>
                  </a:lnTo>
                  <a:lnTo>
                    <a:pt x="119346" y="10107"/>
                  </a:lnTo>
                  <a:lnTo>
                    <a:pt x="118988" y="8757"/>
                  </a:lnTo>
                  <a:lnTo>
                    <a:pt x="118545" y="7439"/>
                  </a:lnTo>
                  <a:lnTo>
                    <a:pt x="118039" y="6152"/>
                  </a:lnTo>
                  <a:lnTo>
                    <a:pt x="117428" y="4990"/>
                  </a:lnTo>
                  <a:lnTo>
                    <a:pt x="116753" y="3923"/>
                  </a:lnTo>
                  <a:lnTo>
                    <a:pt x="115974" y="2950"/>
                  </a:lnTo>
                  <a:lnTo>
                    <a:pt x="115151" y="2103"/>
                  </a:lnTo>
                  <a:lnTo>
                    <a:pt x="114224" y="1381"/>
                  </a:lnTo>
                  <a:lnTo>
                    <a:pt x="113233" y="816"/>
                  </a:lnTo>
                  <a:lnTo>
                    <a:pt x="112137" y="376"/>
                  </a:lnTo>
                  <a:lnTo>
                    <a:pt x="110978" y="94"/>
                  </a:lnTo>
                  <a:lnTo>
                    <a:pt x="109734" y="0"/>
                  </a:lnTo>
                  <a:lnTo>
                    <a:pt x="10223" y="0"/>
                  </a:lnTo>
                  <a:close/>
                  <a:moveTo>
                    <a:pt x="27992" y="87010"/>
                  </a:moveTo>
                  <a:lnTo>
                    <a:pt x="29594" y="90054"/>
                  </a:lnTo>
                  <a:lnTo>
                    <a:pt x="31217" y="93068"/>
                  </a:lnTo>
                  <a:lnTo>
                    <a:pt x="32039" y="94606"/>
                  </a:lnTo>
                  <a:lnTo>
                    <a:pt x="32882" y="96081"/>
                  </a:lnTo>
                  <a:lnTo>
                    <a:pt x="33704" y="97588"/>
                  </a:lnTo>
                  <a:lnTo>
                    <a:pt x="34568" y="99032"/>
                  </a:lnTo>
                  <a:lnTo>
                    <a:pt x="35432" y="100444"/>
                  </a:lnTo>
                  <a:lnTo>
                    <a:pt x="36318" y="101888"/>
                  </a:lnTo>
                  <a:lnTo>
                    <a:pt x="37203" y="103238"/>
                  </a:lnTo>
                  <a:lnTo>
                    <a:pt x="38109" y="104588"/>
                  </a:lnTo>
                  <a:lnTo>
                    <a:pt x="39037" y="105906"/>
                  </a:lnTo>
                  <a:lnTo>
                    <a:pt x="39964" y="107193"/>
                  </a:lnTo>
                  <a:lnTo>
                    <a:pt x="40913" y="108417"/>
                  </a:lnTo>
                  <a:lnTo>
                    <a:pt x="41861" y="109610"/>
                  </a:lnTo>
                  <a:lnTo>
                    <a:pt x="42852" y="110740"/>
                  </a:lnTo>
                  <a:lnTo>
                    <a:pt x="43843" y="111838"/>
                  </a:lnTo>
                  <a:lnTo>
                    <a:pt x="44855" y="112874"/>
                  </a:lnTo>
                  <a:lnTo>
                    <a:pt x="45887" y="113847"/>
                  </a:lnTo>
                  <a:lnTo>
                    <a:pt x="46941" y="114758"/>
                  </a:lnTo>
                  <a:lnTo>
                    <a:pt x="48037" y="115636"/>
                  </a:lnTo>
                  <a:lnTo>
                    <a:pt x="49112" y="116390"/>
                  </a:lnTo>
                  <a:lnTo>
                    <a:pt x="50230" y="117112"/>
                  </a:lnTo>
                  <a:lnTo>
                    <a:pt x="51389" y="117771"/>
                  </a:lnTo>
                  <a:lnTo>
                    <a:pt x="52548" y="118336"/>
                  </a:lnTo>
                  <a:lnTo>
                    <a:pt x="53750" y="118869"/>
                  </a:lnTo>
                  <a:lnTo>
                    <a:pt x="54951" y="119246"/>
                  </a:lnTo>
                  <a:lnTo>
                    <a:pt x="56195" y="119591"/>
                  </a:lnTo>
                  <a:lnTo>
                    <a:pt x="57460" y="119780"/>
                  </a:lnTo>
                  <a:lnTo>
                    <a:pt x="58745" y="119968"/>
                  </a:lnTo>
                  <a:lnTo>
                    <a:pt x="60073" y="120000"/>
                  </a:lnTo>
                  <a:lnTo>
                    <a:pt x="61359" y="119968"/>
                  </a:lnTo>
                  <a:lnTo>
                    <a:pt x="62603" y="119811"/>
                  </a:lnTo>
                  <a:lnTo>
                    <a:pt x="63846" y="119623"/>
                  </a:lnTo>
                  <a:lnTo>
                    <a:pt x="65048" y="119309"/>
                  </a:lnTo>
                  <a:lnTo>
                    <a:pt x="66249" y="118932"/>
                  </a:lnTo>
                  <a:lnTo>
                    <a:pt x="67409" y="118461"/>
                  </a:lnTo>
                  <a:lnTo>
                    <a:pt x="68568" y="117959"/>
                  </a:lnTo>
                  <a:lnTo>
                    <a:pt x="69685" y="117331"/>
                  </a:lnTo>
                  <a:lnTo>
                    <a:pt x="70781" y="116672"/>
                  </a:lnTo>
                  <a:lnTo>
                    <a:pt x="71898" y="115919"/>
                  </a:lnTo>
                  <a:lnTo>
                    <a:pt x="72952" y="115103"/>
                  </a:lnTo>
                  <a:lnTo>
                    <a:pt x="74006" y="114255"/>
                  </a:lnTo>
                  <a:lnTo>
                    <a:pt x="75018" y="113314"/>
                  </a:lnTo>
                  <a:lnTo>
                    <a:pt x="76030" y="112309"/>
                  </a:lnTo>
                  <a:lnTo>
                    <a:pt x="77020" y="111273"/>
                  </a:lnTo>
                  <a:lnTo>
                    <a:pt x="78011" y="110175"/>
                  </a:lnTo>
                  <a:lnTo>
                    <a:pt x="78981" y="108982"/>
                  </a:lnTo>
                  <a:lnTo>
                    <a:pt x="79887" y="107789"/>
                  </a:lnTo>
                  <a:lnTo>
                    <a:pt x="80815" y="106534"/>
                  </a:lnTo>
                  <a:lnTo>
                    <a:pt x="81721" y="105247"/>
                  </a:lnTo>
                  <a:lnTo>
                    <a:pt x="82606" y="103897"/>
                  </a:lnTo>
                  <a:lnTo>
                    <a:pt x="83492" y="102516"/>
                  </a:lnTo>
                  <a:lnTo>
                    <a:pt x="84356" y="101072"/>
                  </a:lnTo>
                  <a:lnTo>
                    <a:pt x="85199" y="99628"/>
                  </a:lnTo>
                  <a:lnTo>
                    <a:pt x="86000" y="98184"/>
                  </a:lnTo>
                  <a:lnTo>
                    <a:pt x="86822" y="96646"/>
                  </a:lnTo>
                  <a:lnTo>
                    <a:pt x="87623" y="95077"/>
                  </a:lnTo>
                  <a:lnTo>
                    <a:pt x="88382" y="93539"/>
                  </a:lnTo>
                  <a:lnTo>
                    <a:pt x="89162" y="91938"/>
                  </a:lnTo>
                  <a:lnTo>
                    <a:pt x="89920" y="90306"/>
                  </a:lnTo>
                  <a:lnTo>
                    <a:pt x="90637" y="88673"/>
                  </a:lnTo>
                  <a:lnTo>
                    <a:pt x="91375" y="87010"/>
                  </a:lnTo>
                  <a:lnTo>
                    <a:pt x="27992" y="87010"/>
                  </a:lnTo>
                  <a:close/>
                </a:path>
              </a:pathLst>
            </a:custGeom>
            <a:grpFill/>
            <a:ln w="38100">
              <a:noFill/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sz="135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" name="ExtraShape">
              <a:extLst>
                <a:ext uri="{FF2B5EF4-FFF2-40B4-BE49-F238E27FC236}">
                  <a16:creationId xmlns:a16="http://schemas.microsoft.com/office/drawing/2014/main" id="{6DEDFBFA-DC5E-4EAC-8CFF-608E820E8BA9}"/>
                </a:ext>
              </a:extLst>
            </p:cNvPr>
            <p:cNvSpPr/>
            <p:nvPr/>
          </p:nvSpPr>
          <p:spPr>
            <a:xfrm flipH="1">
              <a:off x="3060478" y="2286375"/>
              <a:ext cx="1419031" cy="170471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5873" y="6879"/>
                  </a:moveTo>
                  <a:lnTo>
                    <a:pt x="99915" y="10234"/>
                  </a:lnTo>
                  <a:lnTo>
                    <a:pt x="0" y="93310"/>
                  </a:lnTo>
                  <a:lnTo>
                    <a:pt x="0" y="119822"/>
                  </a:lnTo>
                  <a:lnTo>
                    <a:pt x="293" y="119857"/>
                  </a:lnTo>
                  <a:lnTo>
                    <a:pt x="541" y="119884"/>
                  </a:lnTo>
                  <a:lnTo>
                    <a:pt x="779" y="119911"/>
                  </a:lnTo>
                  <a:lnTo>
                    <a:pt x="1027" y="119928"/>
                  </a:lnTo>
                  <a:lnTo>
                    <a:pt x="1320" y="119955"/>
                  </a:lnTo>
                  <a:lnTo>
                    <a:pt x="1716" y="119964"/>
                  </a:lnTo>
                  <a:lnTo>
                    <a:pt x="2224" y="119973"/>
                  </a:lnTo>
                  <a:lnTo>
                    <a:pt x="2890" y="119982"/>
                  </a:lnTo>
                  <a:lnTo>
                    <a:pt x="3748" y="119991"/>
                  </a:lnTo>
                  <a:lnTo>
                    <a:pt x="4832" y="120000"/>
                  </a:lnTo>
                  <a:lnTo>
                    <a:pt x="6175" y="120000"/>
                  </a:lnTo>
                  <a:lnTo>
                    <a:pt x="7823" y="120000"/>
                  </a:lnTo>
                  <a:lnTo>
                    <a:pt x="9799" y="120000"/>
                  </a:lnTo>
                  <a:lnTo>
                    <a:pt x="12136" y="120000"/>
                  </a:lnTo>
                  <a:lnTo>
                    <a:pt x="14857" y="120000"/>
                  </a:lnTo>
                  <a:lnTo>
                    <a:pt x="18041" y="120000"/>
                  </a:lnTo>
                  <a:lnTo>
                    <a:pt x="18650" y="119982"/>
                  </a:lnTo>
                  <a:lnTo>
                    <a:pt x="19237" y="119902"/>
                  </a:lnTo>
                  <a:lnTo>
                    <a:pt x="19779" y="119795"/>
                  </a:lnTo>
                  <a:lnTo>
                    <a:pt x="20276" y="119635"/>
                  </a:lnTo>
                  <a:lnTo>
                    <a:pt x="20728" y="119448"/>
                  </a:lnTo>
                  <a:lnTo>
                    <a:pt x="21157" y="119225"/>
                  </a:lnTo>
                  <a:lnTo>
                    <a:pt x="21541" y="118967"/>
                  </a:lnTo>
                  <a:lnTo>
                    <a:pt x="21879" y="118682"/>
                  </a:lnTo>
                  <a:lnTo>
                    <a:pt x="22173" y="118380"/>
                  </a:lnTo>
                  <a:lnTo>
                    <a:pt x="22432" y="118051"/>
                  </a:lnTo>
                  <a:lnTo>
                    <a:pt x="22658" y="117703"/>
                  </a:lnTo>
                  <a:lnTo>
                    <a:pt x="22839" y="117339"/>
                  </a:lnTo>
                  <a:lnTo>
                    <a:pt x="22974" y="116965"/>
                  </a:lnTo>
                  <a:lnTo>
                    <a:pt x="23087" y="116573"/>
                  </a:lnTo>
                  <a:lnTo>
                    <a:pt x="23144" y="116191"/>
                  </a:lnTo>
                  <a:lnTo>
                    <a:pt x="23166" y="115790"/>
                  </a:lnTo>
                  <a:lnTo>
                    <a:pt x="23144" y="115390"/>
                  </a:lnTo>
                  <a:lnTo>
                    <a:pt x="23087" y="115007"/>
                  </a:lnTo>
                  <a:lnTo>
                    <a:pt x="22986" y="114615"/>
                  </a:lnTo>
                  <a:lnTo>
                    <a:pt x="22850" y="114242"/>
                  </a:lnTo>
                  <a:lnTo>
                    <a:pt x="22670" y="113877"/>
                  </a:lnTo>
                  <a:lnTo>
                    <a:pt x="22444" y="113539"/>
                  </a:lnTo>
                  <a:lnTo>
                    <a:pt x="22184" y="113200"/>
                  </a:lnTo>
                  <a:lnTo>
                    <a:pt x="21891" y="112898"/>
                  </a:lnTo>
                  <a:lnTo>
                    <a:pt x="21552" y="112613"/>
                  </a:lnTo>
                  <a:lnTo>
                    <a:pt x="21168" y="112355"/>
                  </a:lnTo>
                  <a:lnTo>
                    <a:pt x="20750" y="112132"/>
                  </a:lnTo>
                  <a:lnTo>
                    <a:pt x="20287" y="111946"/>
                  </a:lnTo>
                  <a:lnTo>
                    <a:pt x="19791" y="111785"/>
                  </a:lnTo>
                  <a:lnTo>
                    <a:pt x="19249" y="111679"/>
                  </a:lnTo>
                  <a:lnTo>
                    <a:pt x="18650" y="111598"/>
                  </a:lnTo>
                  <a:lnTo>
                    <a:pt x="18041" y="111581"/>
                  </a:lnTo>
                  <a:lnTo>
                    <a:pt x="10251" y="111581"/>
                  </a:lnTo>
                  <a:lnTo>
                    <a:pt x="10251" y="96843"/>
                  </a:lnTo>
                  <a:lnTo>
                    <a:pt x="79367" y="39388"/>
                  </a:lnTo>
                  <a:lnTo>
                    <a:pt x="79819" y="40572"/>
                  </a:lnTo>
                  <a:lnTo>
                    <a:pt x="80225" y="41747"/>
                  </a:lnTo>
                  <a:lnTo>
                    <a:pt x="80587" y="42930"/>
                  </a:lnTo>
                  <a:lnTo>
                    <a:pt x="80903" y="44114"/>
                  </a:lnTo>
                  <a:lnTo>
                    <a:pt x="81151" y="45307"/>
                  </a:lnTo>
                  <a:lnTo>
                    <a:pt x="81332" y="46517"/>
                  </a:lnTo>
                  <a:lnTo>
                    <a:pt x="81467" y="47727"/>
                  </a:lnTo>
                  <a:lnTo>
                    <a:pt x="81524" y="48973"/>
                  </a:lnTo>
                  <a:lnTo>
                    <a:pt x="81535" y="50228"/>
                  </a:lnTo>
                  <a:lnTo>
                    <a:pt x="81467" y="51509"/>
                  </a:lnTo>
                  <a:lnTo>
                    <a:pt x="81320" y="52835"/>
                  </a:lnTo>
                  <a:lnTo>
                    <a:pt x="81106" y="54188"/>
                  </a:lnTo>
                  <a:lnTo>
                    <a:pt x="80824" y="55568"/>
                  </a:lnTo>
                  <a:lnTo>
                    <a:pt x="80462" y="57000"/>
                  </a:lnTo>
                  <a:lnTo>
                    <a:pt x="80011" y="58469"/>
                  </a:lnTo>
                  <a:lnTo>
                    <a:pt x="79491" y="59991"/>
                  </a:lnTo>
                  <a:lnTo>
                    <a:pt x="78882" y="61566"/>
                  </a:lnTo>
                  <a:lnTo>
                    <a:pt x="78182" y="63185"/>
                  </a:lnTo>
                  <a:lnTo>
                    <a:pt x="77392" y="64876"/>
                  </a:lnTo>
                  <a:lnTo>
                    <a:pt x="76500" y="66621"/>
                  </a:lnTo>
                  <a:lnTo>
                    <a:pt x="75540" y="68427"/>
                  </a:lnTo>
                  <a:lnTo>
                    <a:pt x="74456" y="70305"/>
                  </a:lnTo>
                  <a:lnTo>
                    <a:pt x="73293" y="72263"/>
                  </a:lnTo>
                  <a:lnTo>
                    <a:pt x="72018" y="74292"/>
                  </a:lnTo>
                  <a:lnTo>
                    <a:pt x="70629" y="76392"/>
                  </a:lnTo>
                  <a:lnTo>
                    <a:pt x="69139" y="78599"/>
                  </a:lnTo>
                  <a:lnTo>
                    <a:pt x="67547" y="80878"/>
                  </a:lnTo>
                  <a:lnTo>
                    <a:pt x="65853" y="83245"/>
                  </a:lnTo>
                  <a:lnTo>
                    <a:pt x="64024" y="85710"/>
                  </a:lnTo>
                  <a:lnTo>
                    <a:pt x="62094" y="88264"/>
                  </a:lnTo>
                  <a:lnTo>
                    <a:pt x="60050" y="90925"/>
                  </a:lnTo>
                  <a:lnTo>
                    <a:pt x="57871" y="93693"/>
                  </a:lnTo>
                  <a:lnTo>
                    <a:pt x="57871" y="111581"/>
                  </a:lnTo>
                  <a:lnTo>
                    <a:pt x="51109" y="111581"/>
                  </a:lnTo>
                  <a:lnTo>
                    <a:pt x="50476" y="111598"/>
                  </a:lnTo>
                  <a:lnTo>
                    <a:pt x="49901" y="111679"/>
                  </a:lnTo>
                  <a:lnTo>
                    <a:pt x="49359" y="111785"/>
                  </a:lnTo>
                  <a:lnTo>
                    <a:pt x="48862" y="111946"/>
                  </a:lnTo>
                  <a:lnTo>
                    <a:pt x="48399" y="112132"/>
                  </a:lnTo>
                  <a:lnTo>
                    <a:pt x="47970" y="112355"/>
                  </a:lnTo>
                  <a:lnTo>
                    <a:pt x="47598" y="112613"/>
                  </a:lnTo>
                  <a:lnTo>
                    <a:pt x="47259" y="112898"/>
                  </a:lnTo>
                  <a:lnTo>
                    <a:pt x="46954" y="113200"/>
                  </a:lnTo>
                  <a:lnTo>
                    <a:pt x="46694" y="113539"/>
                  </a:lnTo>
                  <a:lnTo>
                    <a:pt x="46469" y="113877"/>
                  </a:lnTo>
                  <a:lnTo>
                    <a:pt x="46299" y="114242"/>
                  </a:lnTo>
                  <a:lnTo>
                    <a:pt x="46152" y="114615"/>
                  </a:lnTo>
                  <a:lnTo>
                    <a:pt x="46051" y="115007"/>
                  </a:lnTo>
                  <a:lnTo>
                    <a:pt x="45994" y="115390"/>
                  </a:lnTo>
                  <a:lnTo>
                    <a:pt x="45983" y="115790"/>
                  </a:lnTo>
                  <a:lnTo>
                    <a:pt x="45994" y="116191"/>
                  </a:lnTo>
                  <a:lnTo>
                    <a:pt x="46051" y="116573"/>
                  </a:lnTo>
                  <a:lnTo>
                    <a:pt x="46152" y="116965"/>
                  </a:lnTo>
                  <a:lnTo>
                    <a:pt x="46299" y="117339"/>
                  </a:lnTo>
                  <a:lnTo>
                    <a:pt x="46469" y="117703"/>
                  </a:lnTo>
                  <a:lnTo>
                    <a:pt x="46694" y="118051"/>
                  </a:lnTo>
                  <a:lnTo>
                    <a:pt x="46954" y="118380"/>
                  </a:lnTo>
                  <a:lnTo>
                    <a:pt x="47259" y="118682"/>
                  </a:lnTo>
                  <a:lnTo>
                    <a:pt x="47598" y="118967"/>
                  </a:lnTo>
                  <a:lnTo>
                    <a:pt x="47970" y="119225"/>
                  </a:lnTo>
                  <a:lnTo>
                    <a:pt x="48399" y="119448"/>
                  </a:lnTo>
                  <a:lnTo>
                    <a:pt x="48862" y="119635"/>
                  </a:lnTo>
                  <a:lnTo>
                    <a:pt x="49359" y="119795"/>
                  </a:lnTo>
                  <a:lnTo>
                    <a:pt x="49901" y="119902"/>
                  </a:lnTo>
                  <a:lnTo>
                    <a:pt x="50476" y="119982"/>
                  </a:lnTo>
                  <a:lnTo>
                    <a:pt x="51109" y="120000"/>
                  </a:lnTo>
                  <a:lnTo>
                    <a:pt x="68123" y="120000"/>
                  </a:lnTo>
                  <a:lnTo>
                    <a:pt x="68123" y="96158"/>
                  </a:lnTo>
                  <a:lnTo>
                    <a:pt x="70098" y="93613"/>
                  </a:lnTo>
                  <a:lnTo>
                    <a:pt x="71995" y="91130"/>
                  </a:lnTo>
                  <a:lnTo>
                    <a:pt x="73801" y="88700"/>
                  </a:lnTo>
                  <a:lnTo>
                    <a:pt x="75540" y="86333"/>
                  </a:lnTo>
                  <a:lnTo>
                    <a:pt x="77177" y="84019"/>
                  </a:lnTo>
                  <a:lnTo>
                    <a:pt x="78746" y="81750"/>
                  </a:lnTo>
                  <a:lnTo>
                    <a:pt x="80225" y="79543"/>
                  </a:lnTo>
                  <a:lnTo>
                    <a:pt x="81625" y="77380"/>
                  </a:lnTo>
                  <a:lnTo>
                    <a:pt x="82946" y="75253"/>
                  </a:lnTo>
                  <a:lnTo>
                    <a:pt x="84165" y="73171"/>
                  </a:lnTo>
                  <a:lnTo>
                    <a:pt x="85306" y="71133"/>
                  </a:lnTo>
                  <a:lnTo>
                    <a:pt x="86356" y="69130"/>
                  </a:lnTo>
                  <a:lnTo>
                    <a:pt x="87315" y="67155"/>
                  </a:lnTo>
                  <a:lnTo>
                    <a:pt x="88173" y="65215"/>
                  </a:lnTo>
                  <a:lnTo>
                    <a:pt x="88952" y="63310"/>
                  </a:lnTo>
                  <a:lnTo>
                    <a:pt x="89641" y="61423"/>
                  </a:lnTo>
                  <a:lnTo>
                    <a:pt x="90228" y="59572"/>
                  </a:lnTo>
                  <a:lnTo>
                    <a:pt x="90725" y="57730"/>
                  </a:lnTo>
                  <a:lnTo>
                    <a:pt x="91131" y="55915"/>
                  </a:lnTo>
                  <a:lnTo>
                    <a:pt x="91436" y="54108"/>
                  </a:lnTo>
                  <a:lnTo>
                    <a:pt x="91639" y="52319"/>
                  </a:lnTo>
                  <a:lnTo>
                    <a:pt x="91752" y="50548"/>
                  </a:lnTo>
                  <a:lnTo>
                    <a:pt x="91764" y="48786"/>
                  </a:lnTo>
                  <a:lnTo>
                    <a:pt x="91673" y="47015"/>
                  </a:lnTo>
                  <a:lnTo>
                    <a:pt x="91481" y="45253"/>
                  </a:lnTo>
                  <a:lnTo>
                    <a:pt x="91188" y="43509"/>
                  </a:lnTo>
                  <a:lnTo>
                    <a:pt x="90781" y="41747"/>
                  </a:lnTo>
                  <a:lnTo>
                    <a:pt x="90285" y="39985"/>
                  </a:lnTo>
                  <a:lnTo>
                    <a:pt x="89686" y="38214"/>
                  </a:lnTo>
                  <a:lnTo>
                    <a:pt x="88975" y="36434"/>
                  </a:lnTo>
                  <a:lnTo>
                    <a:pt x="88151" y="34645"/>
                  </a:lnTo>
                  <a:lnTo>
                    <a:pt x="87225" y="32847"/>
                  </a:lnTo>
                  <a:lnTo>
                    <a:pt x="107174" y="16268"/>
                  </a:lnTo>
                  <a:lnTo>
                    <a:pt x="111735" y="20059"/>
                  </a:lnTo>
                  <a:lnTo>
                    <a:pt x="120000" y="0"/>
                  </a:lnTo>
                  <a:lnTo>
                    <a:pt x="95873" y="6879"/>
                  </a:lnTo>
                  <a:close/>
                </a:path>
              </a:pathLst>
            </a:custGeom>
            <a:grpFill/>
            <a:ln w="38100">
              <a:noFill/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sz="135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1" name="ExtraShape">
              <a:extLst>
                <a:ext uri="{FF2B5EF4-FFF2-40B4-BE49-F238E27FC236}">
                  <a16:creationId xmlns:a16="http://schemas.microsoft.com/office/drawing/2014/main" id="{6FAC89AE-62EE-4BB9-9B5E-5E28A7EAFBC5}"/>
                </a:ext>
              </a:extLst>
            </p:cNvPr>
            <p:cNvSpPr/>
            <p:nvPr/>
          </p:nvSpPr>
          <p:spPr>
            <a:xfrm flipH="1">
              <a:off x="3537561" y="2443924"/>
              <a:ext cx="1097724" cy="109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8806" y="10668"/>
                  </a:moveTo>
                  <a:lnTo>
                    <a:pt x="94397" y="16257"/>
                  </a:lnTo>
                  <a:lnTo>
                    <a:pt x="77333" y="32887"/>
                  </a:lnTo>
                  <a:lnTo>
                    <a:pt x="62693" y="47185"/>
                  </a:lnTo>
                  <a:lnTo>
                    <a:pt x="50271" y="59303"/>
                  </a:lnTo>
                  <a:lnTo>
                    <a:pt x="39863" y="69446"/>
                  </a:lnTo>
                  <a:lnTo>
                    <a:pt x="31280" y="77810"/>
                  </a:lnTo>
                  <a:lnTo>
                    <a:pt x="24318" y="84614"/>
                  </a:lnTo>
                  <a:lnTo>
                    <a:pt x="18771" y="90024"/>
                  </a:lnTo>
                  <a:lnTo>
                    <a:pt x="14450" y="94233"/>
                  </a:lnTo>
                  <a:lnTo>
                    <a:pt x="11166" y="97449"/>
                  </a:lnTo>
                  <a:lnTo>
                    <a:pt x="8699" y="99878"/>
                  </a:lnTo>
                  <a:lnTo>
                    <a:pt x="6845" y="101686"/>
                  </a:lnTo>
                  <a:lnTo>
                    <a:pt x="5429" y="103093"/>
                  </a:lnTo>
                  <a:lnTo>
                    <a:pt x="4233" y="104280"/>
                  </a:lnTo>
                  <a:lnTo>
                    <a:pt x="3065" y="105453"/>
                  </a:lnTo>
                  <a:lnTo>
                    <a:pt x="1737" y="106792"/>
                  </a:lnTo>
                  <a:lnTo>
                    <a:pt x="0" y="108489"/>
                  </a:lnTo>
                  <a:lnTo>
                    <a:pt x="540" y="109359"/>
                  </a:lnTo>
                  <a:lnTo>
                    <a:pt x="1021" y="110173"/>
                  </a:lnTo>
                  <a:lnTo>
                    <a:pt x="1488" y="110932"/>
                  </a:lnTo>
                  <a:lnTo>
                    <a:pt x="1926" y="111650"/>
                  </a:lnTo>
                  <a:lnTo>
                    <a:pt x="2364" y="112340"/>
                  </a:lnTo>
                  <a:lnTo>
                    <a:pt x="2773" y="113002"/>
                  </a:lnTo>
                  <a:lnTo>
                    <a:pt x="3167" y="113651"/>
                  </a:lnTo>
                  <a:lnTo>
                    <a:pt x="3561" y="114272"/>
                  </a:lnTo>
                  <a:lnTo>
                    <a:pt x="3955" y="114907"/>
                  </a:lnTo>
                  <a:lnTo>
                    <a:pt x="4379" y="115556"/>
                  </a:lnTo>
                  <a:lnTo>
                    <a:pt x="4787" y="116204"/>
                  </a:lnTo>
                  <a:lnTo>
                    <a:pt x="5225" y="116894"/>
                  </a:lnTo>
                  <a:lnTo>
                    <a:pt x="5692" y="117584"/>
                  </a:lnTo>
                  <a:lnTo>
                    <a:pt x="6159" y="118357"/>
                  </a:lnTo>
                  <a:lnTo>
                    <a:pt x="6685" y="119144"/>
                  </a:lnTo>
                  <a:lnTo>
                    <a:pt x="7225" y="120000"/>
                  </a:lnTo>
                  <a:lnTo>
                    <a:pt x="15443" y="111802"/>
                  </a:lnTo>
                  <a:lnTo>
                    <a:pt x="22260" y="104998"/>
                  </a:lnTo>
                  <a:lnTo>
                    <a:pt x="27923" y="99339"/>
                  </a:lnTo>
                  <a:lnTo>
                    <a:pt x="32682" y="94606"/>
                  </a:lnTo>
                  <a:lnTo>
                    <a:pt x="36740" y="90562"/>
                  </a:lnTo>
                  <a:lnTo>
                    <a:pt x="40345" y="86974"/>
                  </a:lnTo>
                  <a:lnTo>
                    <a:pt x="43746" y="83620"/>
                  </a:lnTo>
                  <a:lnTo>
                    <a:pt x="47176" y="80266"/>
                  </a:lnTo>
                  <a:lnTo>
                    <a:pt x="50855" y="76678"/>
                  </a:lnTo>
                  <a:lnTo>
                    <a:pt x="55029" y="72621"/>
                  </a:lnTo>
                  <a:lnTo>
                    <a:pt x="59934" y="67873"/>
                  </a:lnTo>
                  <a:lnTo>
                    <a:pt x="65831" y="62201"/>
                  </a:lnTo>
                  <a:lnTo>
                    <a:pt x="72925" y="55355"/>
                  </a:lnTo>
                  <a:lnTo>
                    <a:pt x="81449" y="47130"/>
                  </a:lnTo>
                  <a:lnTo>
                    <a:pt x="91638" y="37290"/>
                  </a:lnTo>
                  <a:lnTo>
                    <a:pt x="103768" y="25600"/>
                  </a:lnTo>
                  <a:lnTo>
                    <a:pt x="109300" y="31107"/>
                  </a:lnTo>
                  <a:lnTo>
                    <a:pt x="120000" y="0"/>
                  </a:lnTo>
                  <a:lnTo>
                    <a:pt x="88806" y="10668"/>
                  </a:lnTo>
                  <a:close/>
                </a:path>
              </a:pathLst>
            </a:custGeom>
            <a:grpFill/>
            <a:ln w="38100">
              <a:noFill/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sz="135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2" name="ExtraShape">
              <a:extLst>
                <a:ext uri="{FF2B5EF4-FFF2-40B4-BE49-F238E27FC236}">
                  <a16:creationId xmlns:a16="http://schemas.microsoft.com/office/drawing/2014/main" id="{8C009203-CDE9-4D94-AF6E-676A2C09F1D9}"/>
                </a:ext>
              </a:extLst>
            </p:cNvPr>
            <p:cNvSpPr/>
            <p:nvPr/>
          </p:nvSpPr>
          <p:spPr>
            <a:xfrm flipH="1">
              <a:off x="3798332" y="2350988"/>
              <a:ext cx="1018400" cy="100901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78175"/>
                  </a:moveTo>
                  <a:lnTo>
                    <a:pt x="15" y="79483"/>
                  </a:lnTo>
                  <a:lnTo>
                    <a:pt x="94" y="80806"/>
                  </a:lnTo>
                  <a:lnTo>
                    <a:pt x="220" y="82129"/>
                  </a:lnTo>
                  <a:lnTo>
                    <a:pt x="361" y="83467"/>
                  </a:lnTo>
                  <a:lnTo>
                    <a:pt x="566" y="84835"/>
                  </a:lnTo>
                  <a:lnTo>
                    <a:pt x="786" y="86188"/>
                  </a:lnTo>
                  <a:lnTo>
                    <a:pt x="1070" y="87572"/>
                  </a:lnTo>
                  <a:lnTo>
                    <a:pt x="1369" y="88955"/>
                  </a:lnTo>
                  <a:lnTo>
                    <a:pt x="1715" y="90323"/>
                  </a:lnTo>
                  <a:lnTo>
                    <a:pt x="2077" y="91721"/>
                  </a:lnTo>
                  <a:lnTo>
                    <a:pt x="2486" y="93089"/>
                  </a:lnTo>
                  <a:lnTo>
                    <a:pt x="2895" y="94487"/>
                  </a:lnTo>
                  <a:lnTo>
                    <a:pt x="3351" y="95885"/>
                  </a:lnTo>
                  <a:lnTo>
                    <a:pt x="3823" y="97268"/>
                  </a:lnTo>
                  <a:lnTo>
                    <a:pt x="4327" y="98651"/>
                  </a:lnTo>
                  <a:lnTo>
                    <a:pt x="4846" y="100020"/>
                  </a:lnTo>
                  <a:lnTo>
                    <a:pt x="5365" y="101388"/>
                  </a:lnTo>
                  <a:lnTo>
                    <a:pt x="5916" y="102756"/>
                  </a:lnTo>
                  <a:lnTo>
                    <a:pt x="6467" y="104094"/>
                  </a:lnTo>
                  <a:lnTo>
                    <a:pt x="7049" y="105447"/>
                  </a:lnTo>
                  <a:lnTo>
                    <a:pt x="7616" y="106755"/>
                  </a:lnTo>
                  <a:lnTo>
                    <a:pt x="8214" y="108063"/>
                  </a:lnTo>
                  <a:lnTo>
                    <a:pt x="8811" y="109356"/>
                  </a:lnTo>
                  <a:lnTo>
                    <a:pt x="9394" y="110633"/>
                  </a:lnTo>
                  <a:lnTo>
                    <a:pt x="10605" y="113129"/>
                  </a:lnTo>
                  <a:lnTo>
                    <a:pt x="11801" y="115534"/>
                  </a:lnTo>
                  <a:lnTo>
                    <a:pt x="12981" y="117820"/>
                  </a:lnTo>
                  <a:lnTo>
                    <a:pt x="14114" y="120000"/>
                  </a:lnTo>
                  <a:lnTo>
                    <a:pt x="16129" y="117955"/>
                  </a:lnTo>
                  <a:lnTo>
                    <a:pt x="17765" y="116316"/>
                  </a:lnTo>
                  <a:lnTo>
                    <a:pt x="19134" y="114933"/>
                  </a:lnTo>
                  <a:lnTo>
                    <a:pt x="20393" y="113670"/>
                  </a:lnTo>
                  <a:lnTo>
                    <a:pt x="21683" y="112362"/>
                  </a:lnTo>
                  <a:lnTo>
                    <a:pt x="23162" y="110874"/>
                  </a:lnTo>
                  <a:lnTo>
                    <a:pt x="24956" y="109040"/>
                  </a:lnTo>
                  <a:lnTo>
                    <a:pt x="27254" y="106740"/>
                  </a:lnTo>
                  <a:lnTo>
                    <a:pt x="30149" y="103778"/>
                  </a:lnTo>
                  <a:lnTo>
                    <a:pt x="33815" y="100065"/>
                  </a:lnTo>
                  <a:lnTo>
                    <a:pt x="38410" y="95404"/>
                  </a:lnTo>
                  <a:lnTo>
                    <a:pt x="44059" y="89676"/>
                  </a:lnTo>
                  <a:lnTo>
                    <a:pt x="50920" y="82701"/>
                  </a:lnTo>
                  <a:lnTo>
                    <a:pt x="59150" y="74357"/>
                  </a:lnTo>
                  <a:lnTo>
                    <a:pt x="68874" y="64510"/>
                  </a:lnTo>
                  <a:lnTo>
                    <a:pt x="80251" y="52949"/>
                  </a:lnTo>
                  <a:lnTo>
                    <a:pt x="86703" y="59473"/>
                  </a:lnTo>
                  <a:lnTo>
                    <a:pt x="98253" y="25587"/>
                  </a:lnTo>
                  <a:lnTo>
                    <a:pt x="64626" y="37223"/>
                  </a:lnTo>
                  <a:lnTo>
                    <a:pt x="70133" y="42786"/>
                  </a:lnTo>
                  <a:lnTo>
                    <a:pt x="18206" y="95464"/>
                  </a:lnTo>
                  <a:lnTo>
                    <a:pt x="16679" y="90849"/>
                  </a:lnTo>
                  <a:lnTo>
                    <a:pt x="15562" y="86264"/>
                  </a:lnTo>
                  <a:lnTo>
                    <a:pt x="14870" y="81678"/>
                  </a:lnTo>
                  <a:lnTo>
                    <a:pt x="14571" y="77153"/>
                  </a:lnTo>
                  <a:lnTo>
                    <a:pt x="14649" y="72688"/>
                  </a:lnTo>
                  <a:lnTo>
                    <a:pt x="15106" y="68268"/>
                  </a:lnTo>
                  <a:lnTo>
                    <a:pt x="15908" y="63938"/>
                  </a:lnTo>
                  <a:lnTo>
                    <a:pt x="17041" y="59714"/>
                  </a:lnTo>
                  <a:lnTo>
                    <a:pt x="18505" y="55595"/>
                  </a:lnTo>
                  <a:lnTo>
                    <a:pt x="20283" y="51581"/>
                  </a:lnTo>
                  <a:lnTo>
                    <a:pt x="22360" y="47717"/>
                  </a:lnTo>
                  <a:lnTo>
                    <a:pt x="24720" y="43973"/>
                  </a:lnTo>
                  <a:lnTo>
                    <a:pt x="27348" y="40410"/>
                  </a:lnTo>
                  <a:lnTo>
                    <a:pt x="30228" y="37013"/>
                  </a:lnTo>
                  <a:lnTo>
                    <a:pt x="33343" y="33781"/>
                  </a:lnTo>
                  <a:lnTo>
                    <a:pt x="36679" y="30774"/>
                  </a:lnTo>
                  <a:lnTo>
                    <a:pt x="40236" y="27962"/>
                  </a:lnTo>
                  <a:lnTo>
                    <a:pt x="43996" y="25377"/>
                  </a:lnTo>
                  <a:lnTo>
                    <a:pt x="47930" y="23016"/>
                  </a:lnTo>
                  <a:lnTo>
                    <a:pt x="52053" y="20927"/>
                  </a:lnTo>
                  <a:lnTo>
                    <a:pt x="56286" y="19062"/>
                  </a:lnTo>
                  <a:lnTo>
                    <a:pt x="60692" y="17514"/>
                  </a:lnTo>
                  <a:lnTo>
                    <a:pt x="65224" y="16236"/>
                  </a:lnTo>
                  <a:lnTo>
                    <a:pt x="69850" y="15229"/>
                  </a:lnTo>
                  <a:lnTo>
                    <a:pt x="74586" y="14567"/>
                  </a:lnTo>
                  <a:lnTo>
                    <a:pt x="79402" y="14221"/>
                  </a:lnTo>
                  <a:lnTo>
                    <a:pt x="84280" y="14206"/>
                  </a:lnTo>
                  <a:lnTo>
                    <a:pt x="89205" y="14552"/>
                  </a:lnTo>
                  <a:lnTo>
                    <a:pt x="94193" y="15244"/>
                  </a:lnTo>
                  <a:lnTo>
                    <a:pt x="99181" y="16341"/>
                  </a:lnTo>
                  <a:lnTo>
                    <a:pt x="104201" y="17800"/>
                  </a:lnTo>
                  <a:lnTo>
                    <a:pt x="109205" y="19679"/>
                  </a:lnTo>
                  <a:lnTo>
                    <a:pt x="120000" y="9005"/>
                  </a:lnTo>
                  <a:lnTo>
                    <a:pt x="118835" y="8449"/>
                  </a:lnTo>
                  <a:lnTo>
                    <a:pt x="117671" y="7892"/>
                  </a:lnTo>
                  <a:lnTo>
                    <a:pt x="116506" y="7366"/>
                  </a:lnTo>
                  <a:lnTo>
                    <a:pt x="115342" y="6855"/>
                  </a:lnTo>
                  <a:lnTo>
                    <a:pt x="114162" y="6359"/>
                  </a:lnTo>
                  <a:lnTo>
                    <a:pt x="112981" y="5893"/>
                  </a:lnTo>
                  <a:lnTo>
                    <a:pt x="111817" y="5427"/>
                  </a:lnTo>
                  <a:lnTo>
                    <a:pt x="110621" y="4991"/>
                  </a:lnTo>
                  <a:lnTo>
                    <a:pt x="109441" y="4585"/>
                  </a:lnTo>
                  <a:lnTo>
                    <a:pt x="108261" y="4179"/>
                  </a:lnTo>
                  <a:lnTo>
                    <a:pt x="107065" y="3803"/>
                  </a:lnTo>
                  <a:lnTo>
                    <a:pt x="105885" y="3457"/>
                  </a:lnTo>
                  <a:lnTo>
                    <a:pt x="104704" y="3096"/>
                  </a:lnTo>
                  <a:lnTo>
                    <a:pt x="103509" y="2796"/>
                  </a:lnTo>
                  <a:lnTo>
                    <a:pt x="102328" y="2480"/>
                  </a:lnTo>
                  <a:lnTo>
                    <a:pt x="101148" y="2194"/>
                  </a:lnTo>
                  <a:lnTo>
                    <a:pt x="99937" y="1924"/>
                  </a:lnTo>
                  <a:lnTo>
                    <a:pt x="98756" y="1683"/>
                  </a:lnTo>
                  <a:lnTo>
                    <a:pt x="97560" y="1443"/>
                  </a:lnTo>
                  <a:lnTo>
                    <a:pt x="96365" y="1232"/>
                  </a:lnTo>
                  <a:lnTo>
                    <a:pt x="95184" y="1037"/>
                  </a:lnTo>
                  <a:lnTo>
                    <a:pt x="93988" y="841"/>
                  </a:lnTo>
                  <a:lnTo>
                    <a:pt x="92793" y="676"/>
                  </a:lnTo>
                  <a:lnTo>
                    <a:pt x="91597" y="526"/>
                  </a:lnTo>
                  <a:lnTo>
                    <a:pt x="90416" y="420"/>
                  </a:lnTo>
                  <a:lnTo>
                    <a:pt x="89221" y="300"/>
                  </a:lnTo>
                  <a:lnTo>
                    <a:pt x="88040" y="195"/>
                  </a:lnTo>
                  <a:lnTo>
                    <a:pt x="86860" y="135"/>
                  </a:lnTo>
                  <a:lnTo>
                    <a:pt x="85664" y="60"/>
                  </a:lnTo>
                  <a:lnTo>
                    <a:pt x="84484" y="30"/>
                  </a:lnTo>
                  <a:lnTo>
                    <a:pt x="83304" y="0"/>
                  </a:lnTo>
                  <a:lnTo>
                    <a:pt x="82108" y="0"/>
                  </a:lnTo>
                  <a:lnTo>
                    <a:pt x="78095" y="105"/>
                  </a:lnTo>
                  <a:lnTo>
                    <a:pt x="74114" y="375"/>
                  </a:lnTo>
                  <a:lnTo>
                    <a:pt x="70165" y="841"/>
                  </a:lnTo>
                  <a:lnTo>
                    <a:pt x="66231" y="1518"/>
                  </a:lnTo>
                  <a:lnTo>
                    <a:pt x="62376" y="2345"/>
                  </a:lnTo>
                  <a:lnTo>
                    <a:pt x="58568" y="3337"/>
                  </a:lnTo>
                  <a:lnTo>
                    <a:pt x="54822" y="4510"/>
                  </a:lnTo>
                  <a:lnTo>
                    <a:pt x="51140" y="5863"/>
                  </a:lnTo>
                  <a:lnTo>
                    <a:pt x="47537" y="7366"/>
                  </a:lnTo>
                  <a:lnTo>
                    <a:pt x="44012" y="9035"/>
                  </a:lnTo>
                  <a:lnTo>
                    <a:pt x="40582" y="10854"/>
                  </a:lnTo>
                  <a:lnTo>
                    <a:pt x="37246" y="12823"/>
                  </a:lnTo>
                  <a:lnTo>
                    <a:pt x="34004" y="14928"/>
                  </a:lnTo>
                  <a:lnTo>
                    <a:pt x="30857" y="17213"/>
                  </a:lnTo>
                  <a:lnTo>
                    <a:pt x="27836" y="19619"/>
                  </a:lnTo>
                  <a:lnTo>
                    <a:pt x="24925" y="22159"/>
                  </a:lnTo>
                  <a:lnTo>
                    <a:pt x="22155" y="24820"/>
                  </a:lnTo>
                  <a:lnTo>
                    <a:pt x="19512" y="27617"/>
                  </a:lnTo>
                  <a:lnTo>
                    <a:pt x="17010" y="30548"/>
                  </a:lnTo>
                  <a:lnTo>
                    <a:pt x="14634" y="33585"/>
                  </a:lnTo>
                  <a:lnTo>
                    <a:pt x="12431" y="36757"/>
                  </a:lnTo>
                  <a:lnTo>
                    <a:pt x="10385" y="40020"/>
                  </a:lnTo>
                  <a:lnTo>
                    <a:pt x="8497" y="43417"/>
                  </a:lnTo>
                  <a:lnTo>
                    <a:pt x="6782" y="46920"/>
                  </a:lnTo>
                  <a:lnTo>
                    <a:pt x="5255" y="50498"/>
                  </a:lnTo>
                  <a:lnTo>
                    <a:pt x="3886" y="54181"/>
                  </a:lnTo>
                  <a:lnTo>
                    <a:pt x="2738" y="57985"/>
                  </a:lnTo>
                  <a:lnTo>
                    <a:pt x="1762" y="61849"/>
                  </a:lnTo>
                  <a:lnTo>
                    <a:pt x="1007" y="65818"/>
                  </a:lnTo>
                  <a:lnTo>
                    <a:pt x="440" y="69862"/>
                  </a:lnTo>
                  <a:lnTo>
                    <a:pt x="110" y="73981"/>
                  </a:lnTo>
                  <a:lnTo>
                    <a:pt x="0" y="78175"/>
                  </a:lnTo>
                  <a:close/>
                </a:path>
              </a:pathLst>
            </a:custGeom>
            <a:grpFill/>
            <a:ln w="38100">
              <a:noFill/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sz="135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251900" y="195486"/>
            <a:ext cx="8568572" cy="585582"/>
            <a:chOff x="251900" y="195486"/>
            <a:chExt cx="8568572" cy="585582"/>
          </a:xfrm>
        </p:grpSpPr>
        <p:cxnSp>
          <p:nvCxnSpPr>
            <p:cNvPr id="38" name="直接连接符 37"/>
            <p:cNvCxnSpPr/>
            <p:nvPr/>
          </p:nvCxnSpPr>
          <p:spPr>
            <a:xfrm flipH="1">
              <a:off x="1208857" y="684095"/>
              <a:ext cx="7611615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 38"/>
            <p:cNvSpPr/>
            <p:nvPr/>
          </p:nvSpPr>
          <p:spPr>
            <a:xfrm>
              <a:off x="1331640" y="255120"/>
              <a:ext cx="434926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765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Risk</a:t>
              </a:r>
              <a:r>
                <a:rPr lang="zh-CN" altLang="en-US" sz="20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 </a:t>
              </a:r>
              <a:r>
                <a:rPr lang="en-US" altLang="zh-CN" sz="20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Neutral</a:t>
              </a:r>
              <a:r>
                <a:rPr lang="zh-CN" altLang="en-US" sz="20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 </a:t>
              </a:r>
              <a:r>
                <a:rPr lang="en-US" altLang="zh-CN" sz="20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Model</a:t>
              </a:r>
              <a:r>
                <a:rPr lang="zh-CN" altLang="en-US" sz="20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 </a:t>
              </a:r>
              <a:r>
                <a:rPr lang="en-US" altLang="zh-CN" sz="20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--- Formulas</a:t>
              </a:r>
              <a:endParaRPr lang="zh-CN" altLang="en-US" sz="2000" b="1" kern="0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251900" y="195486"/>
              <a:ext cx="887938" cy="585582"/>
              <a:chOff x="562441" y="531294"/>
              <a:chExt cx="2322326" cy="1531540"/>
            </a:xfrm>
          </p:grpSpPr>
          <p:sp>
            <p:nvSpPr>
              <p:cNvPr id="42" name="圆角矩形 41"/>
              <p:cNvSpPr/>
              <p:nvPr/>
            </p:nvSpPr>
            <p:spPr>
              <a:xfrm rot="2700000">
                <a:off x="613474" y="711955"/>
                <a:ext cx="704611" cy="704611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3" name="圆角矩形 42"/>
              <p:cNvSpPr/>
              <p:nvPr/>
            </p:nvSpPr>
            <p:spPr>
              <a:xfrm rot="2700000">
                <a:off x="1043261" y="555179"/>
                <a:ext cx="1041378" cy="1041378"/>
              </a:xfrm>
              <a:prstGeom prst="roundRect">
                <a:avLst>
                  <a:gd name="adj" fmla="val 481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4" name="圆角矩形 43"/>
              <p:cNvSpPr/>
              <p:nvPr/>
            </p:nvSpPr>
            <p:spPr>
              <a:xfrm rot="2700000">
                <a:off x="2386142" y="531294"/>
                <a:ext cx="498625" cy="498625"/>
              </a:xfrm>
              <a:prstGeom prst="roundRect">
                <a:avLst>
                  <a:gd name="adj" fmla="val 481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5" name="圆角矩形 44"/>
              <p:cNvSpPr/>
              <p:nvPr/>
            </p:nvSpPr>
            <p:spPr>
              <a:xfrm rot="2700000">
                <a:off x="2149679" y="1381541"/>
                <a:ext cx="432486" cy="432486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6" name="圆角矩形 45"/>
              <p:cNvSpPr/>
              <p:nvPr/>
            </p:nvSpPr>
            <p:spPr>
              <a:xfrm rot="2700000">
                <a:off x="562441" y="1843807"/>
                <a:ext cx="219027" cy="219027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7" name="文本框 4"/>
              <p:cNvSpPr txBox="1"/>
              <p:nvPr/>
            </p:nvSpPr>
            <p:spPr>
              <a:xfrm>
                <a:off x="944543" y="617339"/>
                <a:ext cx="1229245" cy="965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02</a:t>
                </a:r>
                <a:endParaRPr kumimoji="0" lang="zh-CN" altLang="en-US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pic>
        <p:nvPicPr>
          <p:cNvPr id="30" name="图片 29">
            <a:extLst>
              <a:ext uri="{FF2B5EF4-FFF2-40B4-BE49-F238E27FC236}">
                <a16:creationId xmlns:a16="http://schemas.microsoft.com/office/drawing/2014/main" id="{998B1DD5-8545-4142-8212-7ED1660D42A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437" y="1077538"/>
            <a:ext cx="3059910" cy="397374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28CD61C8-5E56-BA4F-900D-7446E65B3D3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797" y="1846236"/>
            <a:ext cx="3423331" cy="1028080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3DFC5EA3-B636-934F-8DDA-7FA5711E5855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347" y="1840536"/>
            <a:ext cx="3510280" cy="1033780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2792DA1D-5199-BE4C-A6CA-5ACDC07CBDE1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22" y="3250967"/>
            <a:ext cx="2534552" cy="87110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AFBCCEC-2B9C-674A-AD38-3FD4CD54DDD9}"/>
              </a:ext>
            </a:extLst>
          </p:cNvPr>
          <p:cNvSpPr txBox="1"/>
          <p:nvPr/>
        </p:nvSpPr>
        <p:spPr>
          <a:xfrm>
            <a:off x="2284437" y="1524815"/>
            <a:ext cx="1936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Monthly Repayment:</a:t>
            </a:r>
            <a:endParaRPr kumimoji="1" lang="zh-CN" altLang="en-US" sz="16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D3E4742-197E-3B4D-ABEC-27EAD2899634}"/>
              </a:ext>
            </a:extLst>
          </p:cNvPr>
          <p:cNvSpPr txBox="1"/>
          <p:nvPr/>
        </p:nvSpPr>
        <p:spPr>
          <a:xfrm>
            <a:off x="2284437" y="2912413"/>
            <a:ext cx="51258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Total Present Value of Monthly Repayment without default:</a:t>
            </a:r>
            <a:endParaRPr kumimoji="1" lang="zh-CN" altLang="en-US" sz="1600" dirty="0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2E966276-EFE3-DD4B-98DD-3ECE82D079E8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890" y="3301655"/>
            <a:ext cx="2343785" cy="82042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5BC7DB15-3068-4C46-B9F0-892C1C6297AF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588" y="4401786"/>
            <a:ext cx="2774315" cy="826135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B5CA3072-E810-1845-A868-1D3539301A78}"/>
              </a:ext>
            </a:extLst>
          </p:cNvPr>
          <p:cNvSpPr txBox="1"/>
          <p:nvPr/>
        </p:nvSpPr>
        <p:spPr>
          <a:xfrm>
            <a:off x="2207884" y="4092637"/>
            <a:ext cx="4840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Total Present Value of Monthly Repayment with default:</a:t>
            </a:r>
            <a:endParaRPr kumimoji="1" lang="zh-CN" altLang="en-US" sz="16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D81821B-B492-1D4A-B1B1-D35A5BADA638}"/>
              </a:ext>
            </a:extLst>
          </p:cNvPr>
          <p:cNvSpPr txBox="1"/>
          <p:nvPr/>
        </p:nvSpPr>
        <p:spPr>
          <a:xfrm>
            <a:off x="2297856" y="782274"/>
            <a:ext cx="18283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Risk Neutral Model: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2897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6027512A-D264-4382-9CC5-C4FB28CE168C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微粒体工作总结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iw3lt2q">
      <a:majorFont>
        <a:latin typeface="FZZhengHeiS-R-GB"/>
        <a:ea typeface="FZHei-B01S"/>
        <a:cs typeface=""/>
      </a:majorFont>
      <a:minorFont>
        <a:latin typeface="FZZhengHeiS-R-GB"/>
        <a:ea typeface="FZHei-B01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920</Words>
  <Application>Microsoft Office PowerPoint</Application>
  <PresentationFormat>On-screen Show (16:9)</PresentationFormat>
  <Paragraphs>263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FZZhengHeiS-R-GB</vt:lpstr>
      <vt:lpstr>FZZhengHeiS-R-GB (Body)</vt:lpstr>
      <vt:lpstr>宋体</vt:lpstr>
      <vt:lpstr>微软雅黑</vt:lpstr>
      <vt:lpstr>Arial</vt:lpstr>
      <vt:lpstr>Calibri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weiyi xu</dc:creator>
  <dc:description>http://www.ypppt.com/</dc:description>
  <cp:lastModifiedBy>Shunli Lu</cp:lastModifiedBy>
  <cp:revision>165</cp:revision>
  <dcterms:created xsi:type="dcterms:W3CDTF">2016-05-24T04:26:00Z</dcterms:created>
  <dcterms:modified xsi:type="dcterms:W3CDTF">2019-11-29T20:08:13Z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2052-10.1.0.5850</vt:lpwstr>
  </property>
</Properties>
</file>