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9" r:id="rId5"/>
    <p:sldId id="258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3A1"/>
    <a:srgbClr val="8803BD"/>
    <a:srgbClr val="9019F3"/>
    <a:srgbClr val="E9F7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20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9AF04-A422-49A8-8CA2-273F8138E88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6D91-79F1-4BA8-BF1E-8A17C86772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rgbClr val="7403A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467100"/>
            <a:ext cx="6400800" cy="131445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412-6ABE-4F71-91CA-E7FCC71C5AD4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8956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34579"/>
            <a:ext cx="2590800" cy="2822971"/>
          </a:xfrm>
        </p:spPr>
        <p:txBody>
          <a:bodyPr anchor="t">
            <a:normAutofit/>
          </a:bodyPr>
          <a:lstStyle>
            <a:lvl1pPr algn="r">
              <a:defRPr sz="2800" b="1">
                <a:solidFill>
                  <a:srgbClr val="7403A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Title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38150"/>
            <a:ext cx="5943600" cy="415647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4767264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HbbTV – Quick Glance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E2838B-2B4F-4C50-8AB0-4F0D3B2AE7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4781550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ssundaramp@outlook.com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019F3"/>
            </a:gs>
            <a:gs pos="27000">
              <a:srgbClr val="7403A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B3B4-CFB5-48F2-A4DD-1A825B8FDBE6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838B-2B4F-4C50-8AB0-4F0D3B2AE7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18" Type="http://schemas.openxmlformats.org/officeDocument/2006/relationships/image" Target="../media/image1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17" Type="http://schemas.openxmlformats.org/officeDocument/2006/relationships/image" Target="../media/image17.gif"/><Relationship Id="rId2" Type="http://schemas.openxmlformats.org/officeDocument/2006/relationships/image" Target="../media/image2.gif"/><Relationship Id="rId16" Type="http://schemas.openxmlformats.org/officeDocument/2006/relationships/image" Target="../media/image16.gif"/><Relationship Id="rId20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5" Type="http://schemas.openxmlformats.org/officeDocument/2006/relationships/image" Target="../media/image15.gif"/><Relationship Id="rId10" Type="http://schemas.openxmlformats.org/officeDocument/2006/relationships/image" Target="../media/image10.gif"/><Relationship Id="rId19" Type="http://schemas.openxmlformats.org/officeDocument/2006/relationships/image" Target="../media/image19.gif"/><Relationship Id="rId4" Type="http://schemas.openxmlformats.org/officeDocument/2006/relationships/image" Target="../media/image4.gif"/><Relationship Id="rId9" Type="http://schemas.openxmlformats.org/officeDocument/2006/relationships/image" Target="../media/image9.gif"/><Relationship Id="rId1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7231"/>
            <a:ext cx="7772400" cy="1102519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rgbClr val="7403A1"/>
                </a:solidFill>
              </a:rPr>
              <a:t>HbbTV</a:t>
            </a:r>
            <a:r>
              <a:rPr lang="en-US" dirty="0" smtClean="0">
                <a:solidFill>
                  <a:srgbClr val="7403A1"/>
                </a:solidFill>
              </a:rPr>
              <a:t>  -Quick Glance</a:t>
            </a:r>
            <a:endParaRPr lang="en-US" dirty="0">
              <a:solidFill>
                <a:srgbClr val="7403A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by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Shunmuga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Sundaram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Ponniah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 descr="D:\media\pictures\presentation\search-icon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66675"/>
            <a:ext cx="4095750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62400" y="895349"/>
            <a:ext cx="2057400" cy="1981200"/>
          </a:xfrm>
          <a:prstGeom prst="ellips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09594" y="2710953"/>
            <a:ext cx="868448" cy="815641"/>
          </a:xfrm>
          <a:prstGeom prst="ellipse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7471" y="2083283"/>
            <a:ext cx="865043" cy="897082"/>
          </a:xfrm>
          <a:prstGeom prst="ellipse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81400" y="1733550"/>
            <a:ext cx="1409700" cy="1409700"/>
          </a:xfrm>
          <a:prstGeom prst="ellipse">
            <a:avLst/>
          </a:prstGeom>
          <a:solidFill>
            <a:srgbClr val="12BCE4"/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09595" y="2715399"/>
            <a:ext cx="868448" cy="815641"/>
          </a:xfrm>
          <a:prstGeom prst="ellipse">
            <a:avLst/>
          </a:prstGeom>
          <a:noFill/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7471" y="2083284"/>
            <a:ext cx="865043" cy="897082"/>
          </a:xfrm>
          <a:prstGeom prst="ellipse">
            <a:avLst/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62400" y="895350"/>
            <a:ext cx="2057400" cy="1981200"/>
          </a:xfrm>
          <a:prstGeom prst="ellipse">
            <a:avLst/>
          </a:prstGeom>
          <a:noFill/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1400" y="1733550"/>
            <a:ext cx="1409700" cy="1409700"/>
          </a:xfrm>
          <a:prstGeom prst="ellipse">
            <a:avLst/>
          </a:prstGeom>
          <a:noFill/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1100" y="127635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OIPF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2514" y="2161401"/>
            <a:ext cx="86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HbbTV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3433" y="578427"/>
            <a:ext cx="608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OIPF-T1-R2-Specification-Volume-5-Declarative-Application-Environment-v2_3-2014-01-24.pdf</a:t>
            </a:r>
          </a:p>
        </p:txBody>
      </p:sp>
      <p:cxnSp>
        <p:nvCxnSpPr>
          <p:cNvPr id="15" name="Elbow Connector 58"/>
          <p:cNvCxnSpPr>
            <a:stCxn id="10" idx="6"/>
          </p:cNvCxnSpPr>
          <p:nvPr/>
        </p:nvCxnSpPr>
        <p:spPr>
          <a:xfrm flipV="1">
            <a:off x="6019800" y="855426"/>
            <a:ext cx="1526675" cy="10305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4405" y="2738050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ts_102796v010201p.pdf</a:t>
            </a:r>
          </a:p>
        </p:txBody>
      </p:sp>
      <p:cxnSp>
        <p:nvCxnSpPr>
          <p:cNvPr id="17" name="Elbow Connector 62"/>
          <p:cNvCxnSpPr>
            <a:stCxn id="11" idx="6"/>
            <a:endCxn id="16" idx="0"/>
          </p:cNvCxnSpPr>
          <p:nvPr/>
        </p:nvCxnSpPr>
        <p:spPr>
          <a:xfrm>
            <a:off x="4991100" y="2438400"/>
            <a:ext cx="2578668" cy="2996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51909" y="4400550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ts_102809v010101p.pdf</a:t>
            </a:r>
          </a:p>
        </p:txBody>
      </p:sp>
      <p:cxnSp>
        <p:nvCxnSpPr>
          <p:cNvPr id="19" name="Elbow Connector 18"/>
          <p:cNvCxnSpPr>
            <a:stCxn id="9" idx="4"/>
            <a:endCxn id="18" idx="0"/>
          </p:cNvCxnSpPr>
          <p:nvPr/>
        </p:nvCxnSpPr>
        <p:spPr>
          <a:xfrm rot="16200000" flipH="1">
            <a:off x="3073540" y="3466818"/>
            <a:ext cx="1420184" cy="447279"/>
          </a:xfrm>
          <a:prstGeom prst="bentConnector3">
            <a:avLst>
              <a:gd name="adj1" fmla="val 6140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47520" y="2438400"/>
            <a:ext cx="86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DVB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95740" y="3143250"/>
            <a:ext cx="86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W3C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13941" y="4163520"/>
            <a:ext cx="144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CEA-2014 revision A</a:t>
            </a:r>
          </a:p>
        </p:txBody>
      </p:sp>
      <p:cxnSp>
        <p:nvCxnSpPr>
          <p:cNvPr id="23" name="Elbow Connector 22"/>
          <p:cNvCxnSpPr>
            <a:stCxn id="8" idx="4"/>
            <a:endCxn id="22" idx="0"/>
          </p:cNvCxnSpPr>
          <p:nvPr/>
        </p:nvCxnSpPr>
        <p:spPr>
          <a:xfrm rot="16200000" flipH="1">
            <a:off x="4372674" y="3402184"/>
            <a:ext cx="632480" cy="8901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09322" y="34099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#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6200" y="3708779"/>
            <a:ext cx="108555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[references]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6" idx="2"/>
            <a:endCxn id="24" idx="0"/>
          </p:cNvCxnSpPr>
          <p:nvPr/>
        </p:nvCxnSpPr>
        <p:spPr>
          <a:xfrm rot="16200000" flipH="1">
            <a:off x="7374329" y="3210488"/>
            <a:ext cx="394901" cy="40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1"/>
            <a:endCxn id="22" idx="3"/>
          </p:cNvCxnSpPr>
          <p:nvPr/>
        </p:nvCxnSpPr>
        <p:spPr>
          <a:xfrm rot="10800000" flipV="1">
            <a:off x="5854080" y="3594616"/>
            <a:ext cx="1555243" cy="707404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Elbow Connector 82"/>
          <p:cNvCxnSpPr>
            <a:stCxn id="24" idx="3"/>
          </p:cNvCxnSpPr>
          <p:nvPr/>
        </p:nvCxnSpPr>
        <p:spPr>
          <a:xfrm flipV="1">
            <a:off x="7738258" y="895350"/>
            <a:ext cx="1100942" cy="269926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Elbow Connector 83"/>
          <p:cNvCxnSpPr>
            <a:stCxn id="24" idx="2"/>
            <a:endCxn id="18" idx="3"/>
          </p:cNvCxnSpPr>
          <p:nvPr/>
        </p:nvCxnSpPr>
        <p:spPr>
          <a:xfrm rot="5400000">
            <a:off x="5838328" y="2803588"/>
            <a:ext cx="759768" cy="271115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10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1065" y="3888110"/>
            <a:ext cx="5715000" cy="3600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itchFamily="34" charset="0"/>
              </a:rPr>
              <a:t>Operating </a:t>
            </a:r>
            <a:r>
              <a:rPr lang="en-US" sz="1400" dirty="0" smtClean="0">
                <a:latin typeface="Century Gothic" pitchFamily="34" charset="0"/>
              </a:rPr>
              <a:t>System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1065" y="3401030"/>
            <a:ext cx="5715000" cy="3600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HAL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7571" y="2066058"/>
            <a:ext cx="1529790" cy="11697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Middleware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3200400" y="895350"/>
            <a:ext cx="1219865" cy="576064"/>
          </a:xfrm>
          <a:prstGeom prst="snip2DiagRect">
            <a:avLst>
              <a:gd name="adj1" fmla="val 19240"/>
              <a:gd name="adj2" fmla="val 407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entury Gothic" pitchFamily="34" charset="0"/>
              </a:rPr>
              <a:t>HbbTV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 Apps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4648865" y="895350"/>
            <a:ext cx="1219200" cy="576064"/>
          </a:xfrm>
          <a:prstGeom prst="snip2DiagRect">
            <a:avLst>
              <a:gd name="adj1" fmla="val 19240"/>
              <a:gd name="adj2" fmla="val 407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MHEG5 Apps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6096665" y="895350"/>
            <a:ext cx="1143664" cy="576064"/>
          </a:xfrm>
          <a:prstGeom prst="snip2DiagRect">
            <a:avLst>
              <a:gd name="adj1" fmla="val 19240"/>
              <a:gd name="adj2" fmla="val 407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Terminal Apps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468265" y="916310"/>
            <a:ext cx="1447800" cy="576064"/>
          </a:xfrm>
          <a:prstGeom prst="snip2DiagRect">
            <a:avLst>
              <a:gd name="adj1" fmla="val 19240"/>
              <a:gd name="adj2" fmla="val 407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Connected TV Apps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12457" y="2066058"/>
            <a:ext cx="1307464" cy="11697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Browser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3" name="Right Arrow Callout 12"/>
          <p:cNvSpPr/>
          <p:nvPr/>
        </p:nvSpPr>
        <p:spPr>
          <a:xfrm>
            <a:off x="3201065" y="2066058"/>
            <a:ext cx="1516506" cy="1169788"/>
          </a:xfrm>
          <a:prstGeom prst="rightArrowCallout">
            <a:avLst>
              <a:gd name="adj1" fmla="val 56374"/>
              <a:gd name="adj2" fmla="val 35788"/>
              <a:gd name="adj3" fmla="val 17894"/>
              <a:gd name="adj4" fmla="val 79587"/>
            </a:avLst>
          </a:prstGeom>
          <a:solidFill>
            <a:srgbClr val="0070C0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entury Gothic" pitchFamily="34" charset="0"/>
              </a:rPr>
              <a:t>HbbTV</a:t>
            </a:r>
            <a:endParaRPr lang="en-US" sz="1400" dirty="0" smtClean="0">
              <a:latin typeface="Century Gothic" pitchFamily="34" charset="0"/>
            </a:endParaRPr>
          </a:p>
          <a:p>
            <a:pPr algn="ctr"/>
            <a:r>
              <a:rPr lang="en-US" sz="1400" dirty="0" smtClean="0">
                <a:latin typeface="Century Gothic" pitchFamily="34" charset="0"/>
              </a:rPr>
              <a:t>Application</a:t>
            </a:r>
          </a:p>
          <a:p>
            <a:pPr algn="ctr"/>
            <a:r>
              <a:rPr lang="en-US" sz="1400" dirty="0" smtClean="0">
                <a:latin typeface="Century Gothic" pitchFamily="34" charset="0"/>
              </a:rPr>
              <a:t>Manager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4" name="Right Arrow Callout 13"/>
          <p:cNvSpPr/>
          <p:nvPr/>
        </p:nvSpPr>
        <p:spPr>
          <a:xfrm flipH="1">
            <a:off x="7619921" y="2066058"/>
            <a:ext cx="1296144" cy="1169788"/>
          </a:xfrm>
          <a:prstGeom prst="rightArrowCallout">
            <a:avLst>
              <a:gd name="adj1" fmla="val 53424"/>
              <a:gd name="adj2" fmla="val 35788"/>
              <a:gd name="adj3" fmla="val 17894"/>
              <a:gd name="adj4" fmla="val 76953"/>
            </a:avLst>
          </a:prstGeom>
          <a:solidFill>
            <a:srgbClr val="0070C0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OIPF </a:t>
            </a:r>
          </a:p>
          <a:p>
            <a:pPr algn="ctr"/>
            <a:r>
              <a:rPr lang="en-US" sz="1400" dirty="0" smtClean="0">
                <a:latin typeface="Century Gothic" pitchFamily="34" charset="0"/>
              </a:rPr>
              <a:t>Plugin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1065" y="1607137"/>
            <a:ext cx="5715000" cy="3600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Application Layer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2514600" cy="1908571"/>
          </a:xfrm>
        </p:spPr>
        <p:txBody>
          <a:bodyPr/>
          <a:lstStyle/>
          <a:p>
            <a:pPr algn="r"/>
            <a:r>
              <a:rPr lang="en-US" b="1" dirty="0" smtClean="0"/>
              <a:t>How </a:t>
            </a:r>
            <a:r>
              <a:rPr lang="en-US" b="1" dirty="0" err="1" smtClean="0"/>
              <a:t>RedButton</a:t>
            </a:r>
            <a:r>
              <a:rPr lang="en-US" b="1" dirty="0" smtClean="0"/>
              <a:t> starts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17" idx="6"/>
          </p:cNvCxnSpPr>
          <p:nvPr/>
        </p:nvCxnSpPr>
        <p:spPr>
          <a:xfrm>
            <a:off x="3505200" y="3437207"/>
            <a:ext cx="5459288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73200" y="3221207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8475" y="4600575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Receiving the Signal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5775" y="4019550"/>
            <a:ext cx="1136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Collect the AIT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Section and Parse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the descriptors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2100" y="4476750"/>
            <a:ext cx="1111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Organize the App</a:t>
            </a:r>
          </a:p>
          <a:p>
            <a:r>
              <a:rPr lang="en-US" sz="1000" dirty="0">
                <a:solidFill>
                  <a:schemeClr val="bg1"/>
                </a:solidFill>
              </a:rPr>
              <a:t>b</a:t>
            </a:r>
            <a:r>
              <a:rPr lang="en-US" sz="1000" dirty="0" smtClean="0">
                <a:solidFill>
                  <a:schemeClr val="bg1"/>
                </a:solidFill>
              </a:rPr>
              <a:t>y </a:t>
            </a:r>
            <a:r>
              <a:rPr lang="en-US" sz="1000" dirty="0" err="1" smtClean="0">
                <a:solidFill>
                  <a:schemeClr val="bg1"/>
                </a:solidFill>
              </a:rPr>
              <a:t>ControlCode</a:t>
            </a:r>
            <a:r>
              <a:rPr lang="en-US" sz="1000" dirty="0" smtClean="0">
                <a:solidFill>
                  <a:schemeClr val="bg1"/>
                </a:solidFill>
              </a:rPr>
              <a:t> &amp;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priority wise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3943350"/>
            <a:ext cx="1099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If </a:t>
            </a:r>
            <a:r>
              <a:rPr lang="en-US" sz="1000" dirty="0" err="1" smtClean="0">
                <a:solidFill>
                  <a:schemeClr val="bg1"/>
                </a:solidFill>
              </a:rPr>
              <a:t>ControlCode</a:t>
            </a:r>
            <a:r>
              <a:rPr lang="en-US" sz="1000" dirty="0" smtClean="0">
                <a:solidFill>
                  <a:schemeClr val="bg1"/>
                </a:solidFill>
              </a:rPr>
              <a:t> is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AUTOSTART, load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the relevant URL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44767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Collection the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Application </a:t>
            </a:r>
            <a:r>
              <a:rPr lang="en-US" sz="1000" dirty="0" smtClean="0">
                <a:solidFill>
                  <a:schemeClr val="bg1"/>
                </a:solidFill>
              </a:rPr>
              <a:t>resource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82246" y="4127076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Accessing the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DVB components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7400" y="572929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URL Sharing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0" y="571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Accessing through OIPF Extension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81915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Collection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18" idx="0"/>
          </p:cNvCxnSpPr>
          <p:nvPr/>
        </p:nvCxnSpPr>
        <p:spPr>
          <a:xfrm rot="5400000" flipH="1" flipV="1">
            <a:off x="3419326" y="3762226"/>
            <a:ext cx="1066800" cy="6098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</p:cNvCxnSpPr>
          <p:nvPr/>
        </p:nvCxnSpPr>
        <p:spPr>
          <a:xfrm rot="5400000" flipH="1" flipV="1">
            <a:off x="4727123" y="3671133"/>
            <a:ext cx="485494" cy="2113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</p:cNvCxnSpPr>
          <p:nvPr/>
        </p:nvCxnSpPr>
        <p:spPr>
          <a:xfrm rot="16200000" flipV="1">
            <a:off x="5459401" y="4008449"/>
            <a:ext cx="914400" cy="222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</p:cNvCxnSpPr>
          <p:nvPr/>
        </p:nvCxnSpPr>
        <p:spPr>
          <a:xfrm rot="16200000" flipV="1">
            <a:off x="6561497" y="3706455"/>
            <a:ext cx="381000" cy="927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0"/>
          </p:cNvCxnSpPr>
          <p:nvPr/>
        </p:nvCxnSpPr>
        <p:spPr>
          <a:xfrm rot="16200000" flipV="1">
            <a:off x="7181851" y="3695701"/>
            <a:ext cx="990600" cy="5714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</p:cNvCxnSpPr>
          <p:nvPr/>
        </p:nvCxnSpPr>
        <p:spPr>
          <a:xfrm rot="16200000" flipV="1">
            <a:off x="8018750" y="3620802"/>
            <a:ext cx="640926" cy="3716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5580" y="742950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Passing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AIT Info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16200000">
            <a:off x="7573013" y="2887186"/>
            <a:ext cx="109728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6843554" y="2890996"/>
            <a:ext cx="109728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6110129" y="2890997"/>
            <a:ext cx="109728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6541" y="2890996"/>
            <a:ext cx="109728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4555966" y="2894806"/>
            <a:ext cx="109728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3755866" y="2894807"/>
            <a:ext cx="1097280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839398" y="1428750"/>
            <a:ext cx="494602" cy="9215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AIT Collector/ Parser</a:t>
            </a:r>
            <a:endParaRPr lang="en-US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5600969" y="1428750"/>
            <a:ext cx="571231" cy="9215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Application Manager</a:t>
            </a: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6400800" y="1428750"/>
            <a:ext cx="505690" cy="9215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Browser</a:t>
            </a:r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7162800" y="1428750"/>
            <a:ext cx="437130" cy="92154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DSMCC / IP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7848600" y="1428751"/>
            <a:ext cx="533400" cy="9143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Middleware Components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038600" y="1430274"/>
            <a:ext cx="512536" cy="9123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Broadcast Signal</a:t>
            </a:r>
            <a:endParaRPr lang="en-US" sz="1000" dirty="0"/>
          </a:p>
        </p:txBody>
      </p:sp>
      <p:cxnSp>
        <p:nvCxnSpPr>
          <p:cNvPr id="24" name="Curved Connector 34"/>
          <p:cNvCxnSpPr>
            <a:stCxn id="5" idx="3"/>
            <a:endCxn id="6" idx="0"/>
          </p:cNvCxnSpPr>
          <p:nvPr/>
        </p:nvCxnSpPr>
        <p:spPr>
          <a:xfrm flipV="1">
            <a:off x="6172200" y="1428750"/>
            <a:ext cx="481445" cy="460771"/>
          </a:xfrm>
          <a:prstGeom prst="curvedConnector4">
            <a:avLst>
              <a:gd name="adj1" fmla="val 23741"/>
              <a:gd name="adj2" fmla="val 24509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35"/>
          <p:cNvCxnSpPr>
            <a:stCxn id="6" idx="3"/>
            <a:endCxn id="7" idx="0"/>
          </p:cNvCxnSpPr>
          <p:nvPr/>
        </p:nvCxnSpPr>
        <p:spPr>
          <a:xfrm flipV="1">
            <a:off x="6906490" y="1428750"/>
            <a:ext cx="474875" cy="460771"/>
          </a:xfrm>
          <a:prstGeom prst="curvedConnector4">
            <a:avLst>
              <a:gd name="adj1" fmla="val 26987"/>
              <a:gd name="adj2" fmla="val 14961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36"/>
          <p:cNvCxnSpPr>
            <a:stCxn id="6" idx="0"/>
            <a:endCxn id="8" idx="1"/>
          </p:cNvCxnSpPr>
          <p:nvPr/>
        </p:nvCxnSpPr>
        <p:spPr>
          <a:xfrm rot="16200000" flipH="1">
            <a:off x="7022521" y="1059873"/>
            <a:ext cx="457201" cy="1194955"/>
          </a:xfrm>
          <a:prstGeom prst="curvedConnector4">
            <a:avLst>
              <a:gd name="adj1" fmla="val -219811"/>
              <a:gd name="adj2" fmla="val 8512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6"/>
          <p:cNvCxnSpPr>
            <a:stCxn id="4" idx="3"/>
            <a:endCxn id="5" idx="0"/>
          </p:cNvCxnSpPr>
          <p:nvPr/>
        </p:nvCxnSpPr>
        <p:spPr>
          <a:xfrm flipV="1">
            <a:off x="5334000" y="1428750"/>
            <a:ext cx="552585" cy="460772"/>
          </a:xfrm>
          <a:prstGeom prst="curvedConnector4">
            <a:avLst>
              <a:gd name="adj1" fmla="val 24156"/>
              <a:gd name="adj2" fmla="val 20577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12</a:t>
            </a:fld>
            <a:endParaRPr lang="en-US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Please write your suggestions or queries to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ssundaramp@outlook.com</a:t>
            </a:r>
            <a:endParaRPr lang="en-US" dirty="0"/>
          </a:p>
        </p:txBody>
      </p:sp>
      <p:pic>
        <p:nvPicPr>
          <p:cNvPr id="2050" name="Picture 2" descr="C:\Users\Shunmuga\OneDrive\Pictures\image_7effcdb8-20bd-4f61-82ed-eb655f37c0ae20190207_100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952750"/>
            <a:ext cx="1800346" cy="1828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HbbTV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Hybrid Broadcast Broadband Television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Pan European Standard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Specifications will approved by ETSI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may be launched from either Broadcast </a:t>
            </a:r>
            <a:r>
              <a:rPr lang="en-US" dirty="0" err="1" smtClean="0"/>
              <a:t>Signalling</a:t>
            </a:r>
            <a:r>
              <a:rPr lang="en-US" dirty="0" smtClean="0"/>
              <a:t> or XAIT(manual)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Data may be comes from either Carousel or Internet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Covered basic FTA functionality and extensions like 7-days EPG, PVR, DRM, CA etc..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HbbTV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Application authoring is easier than MHP, MHEG5 or other interactive applications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Having an essential knowledge in HTML/JS for application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CE-HTML is an additional standard used for consumer electronics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Browser is a sand-box environment so applications are more safe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HbbTV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DRM playback also supported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can control/access the DVB functionality over OIPF extensions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Startup applications are known as Red-Button apps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Digital Text are more interactive than Traditional/Standard </a:t>
            </a:r>
            <a:r>
              <a:rPr lang="en-US" dirty="0" err="1" smtClean="0"/>
              <a:t>Teletext</a:t>
            </a:r>
            <a:r>
              <a:rPr lang="en-US" dirty="0" smtClean="0"/>
              <a:t>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4" name="Picture 12" descr="C:\Users\Shunmuga.Sundaram\Desktop\temp\flags\netherlands-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4350"/>
            <a:ext cx="851338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C:\Users\Shunmuga.Sundaram\Desktop\temp\flags\russiy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14350"/>
            <a:ext cx="821068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C:\Users\Shunmuga.Sundaram\Desktop\temp\flags\spai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28750"/>
            <a:ext cx="82296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C:\Users\Shunmuga.Sundaram\Desktop\temp\flags\turke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4350"/>
            <a:ext cx="82296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" descr="C:\Users\Shunmuga.Sundaram\Desktop\temp\flags\uk-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28750"/>
            <a:ext cx="906011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Shunmuga.Sundaram\Desktop\temp\flags\denmark_flag-s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4350"/>
            <a:ext cx="78192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7" descr="C:\Users\Shunmuga.Sundaram\Desktop\temp\flags\switzerland-s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4315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C:\Users\Shunmuga.Sundaram\Desktop\temp\flags\vietnam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4350"/>
            <a:ext cx="82296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Shunmuga.Sundaram\Desktop\temp\flags\belgium-s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28750"/>
            <a:ext cx="91440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Shunmuga.Sundaram\Desktop\temp\flags\finland-s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43150"/>
            <a:ext cx="889686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7" descr="C:\Users\Shunmuga.Sundaram\Desktop\temp\flags\france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3150"/>
            <a:ext cx="721895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C:\Users\Shunmuga.Sundaram\Desktop\temp\flags\germa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43150"/>
            <a:ext cx="91440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Shunmuga.Sundaram\Desktop\temp\flags\hungary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28750"/>
            <a:ext cx="819545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Shunmuga.Sundaram\Desktop\temp\flags\italy.gi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43150"/>
            <a:ext cx="82296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5" descr="C:\Users\Shunmuga.Sundaram\Desktop\temp\flags\southafrica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8750"/>
            <a:ext cx="780098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Shunmuga.Sundaram\Desktop\temp\flags\australia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81350"/>
            <a:ext cx="82296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Shunmuga.Sundaram\Desktop\temp\flags\austria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81350"/>
            <a:ext cx="821054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Shunmuga.Sundaram\Desktop\temp\flags\malaysia_flag.gi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81350"/>
            <a:ext cx="911044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3" descr="C:\Users\Shunmuga.Sundaram\Desktop\temp\flags\poland-s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81350"/>
            <a:ext cx="914400" cy="548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5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1028" name="Picture 4" descr="D:\media\pictures\presentation\FP_Satellite_ic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810340">
            <a:off x="5330966" y="739917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D:\media\pictures\presentation\STB-icon.png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/>
          <a:stretch>
            <a:fillRect/>
          </a:stretch>
        </p:blipFill>
        <p:spPr bwMode="auto">
          <a:xfrm>
            <a:off x="7733529" y="3875776"/>
            <a:ext cx="1029471" cy="274320"/>
          </a:xfrm>
          <a:prstGeom prst="rect">
            <a:avLst/>
          </a:prstGeom>
          <a:noFill/>
        </p:spPr>
      </p:pic>
      <p:pic>
        <p:nvPicPr>
          <p:cNvPr id="1030" name="Picture 6" descr="D:\media\pictures\presentation\Network-Nas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333750"/>
            <a:ext cx="636587" cy="636587"/>
          </a:xfrm>
          <a:prstGeom prst="rect">
            <a:avLst/>
          </a:prstGeom>
          <a:noFill/>
        </p:spPr>
      </p:pic>
      <p:pic>
        <p:nvPicPr>
          <p:cNvPr id="1031" name="Picture 7" descr="D:\media\pictures\presentation\tv-sho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5225" y="3028950"/>
            <a:ext cx="914400" cy="914400"/>
          </a:xfrm>
          <a:prstGeom prst="rect">
            <a:avLst/>
          </a:prstGeom>
          <a:noFill/>
        </p:spPr>
      </p:pic>
      <p:pic>
        <p:nvPicPr>
          <p:cNvPr id="1033" name="Picture 9" descr="D:\media\pictures\presentation\arrow14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248911">
            <a:off x="4522755" y="1845034"/>
            <a:ext cx="721083" cy="565655"/>
          </a:xfrm>
          <a:prstGeom prst="rect">
            <a:avLst/>
          </a:prstGeom>
          <a:noFill/>
        </p:spPr>
      </p:pic>
      <p:pic>
        <p:nvPicPr>
          <p:cNvPr id="1037" name="Picture 13" descr="D:\media\pictures\presentation\noun_Satellite Dish_8700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2266950"/>
            <a:ext cx="1219200" cy="1219200"/>
          </a:xfrm>
          <a:prstGeom prst="rect">
            <a:avLst/>
          </a:prstGeom>
          <a:noFill/>
        </p:spPr>
      </p:pic>
      <p:pic>
        <p:nvPicPr>
          <p:cNvPr id="1038" name="Picture 14" descr="D:\media\pictures\presentation\noun_web server_171621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2600" y="3333750"/>
            <a:ext cx="914400" cy="914400"/>
          </a:xfrm>
          <a:prstGeom prst="rect">
            <a:avLst/>
          </a:prstGeom>
          <a:noFill/>
        </p:spPr>
      </p:pic>
      <p:pic>
        <p:nvPicPr>
          <p:cNvPr id="25" name="Picture 9" descr="D:\media\pictures\presentation\arrow14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6780286" y="1963664"/>
            <a:ext cx="721083" cy="565655"/>
          </a:xfrm>
          <a:prstGeom prst="rect">
            <a:avLst/>
          </a:prstGeom>
          <a:noFill/>
        </p:spPr>
      </p:pic>
      <p:pic>
        <p:nvPicPr>
          <p:cNvPr id="26" name="Picture 9" descr="D:\media\pictures\presentation\arrow14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35151">
            <a:off x="4440650" y="3208791"/>
            <a:ext cx="721083" cy="565655"/>
          </a:xfrm>
          <a:prstGeom prst="rect">
            <a:avLst/>
          </a:prstGeom>
          <a:noFill/>
        </p:spPr>
      </p:pic>
      <p:pic>
        <p:nvPicPr>
          <p:cNvPr id="27" name="Picture 9" descr="D:\media\pictures\presentation\arrow14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35151">
            <a:off x="6726650" y="3185938"/>
            <a:ext cx="721083" cy="565655"/>
          </a:xfrm>
          <a:prstGeom prst="rect">
            <a:avLst/>
          </a:prstGeom>
          <a:noFill/>
        </p:spPr>
      </p:pic>
      <p:pic>
        <p:nvPicPr>
          <p:cNvPr id="28" name="Picture 9" descr="D:\media\pictures\presentation\arrow14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109612">
            <a:off x="6727086" y="3496696"/>
            <a:ext cx="721083" cy="565655"/>
          </a:xfrm>
          <a:prstGeom prst="rect">
            <a:avLst/>
          </a:prstGeom>
          <a:noFill/>
        </p:spPr>
      </p:pic>
      <p:pic>
        <p:nvPicPr>
          <p:cNvPr id="29" name="Picture 9" descr="D:\media\pictures\presentation\arrow14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109612">
            <a:off x="4441086" y="3519549"/>
            <a:ext cx="721083" cy="565655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441617" y="417195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</a:rPr>
              <a:t>WebServer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6667" y="4019550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Broadcast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Century Gothic" pitchFamily="34" charset="0"/>
              </a:rPr>
              <a:t>Headend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6200" y="417195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Hybrid STB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3800" y="438150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Return Channe</a:t>
            </a:r>
            <a:r>
              <a:rPr lang="en-US" sz="1400" dirty="0">
                <a:solidFill>
                  <a:schemeClr val="bg1"/>
                </a:solidFill>
                <a:latin typeface="Century Gothic" pitchFamily="34" charset="0"/>
              </a:rPr>
              <a:t>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29847" y="716309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AV </a:t>
            </a:r>
            <a:r>
              <a:rPr lang="en-US" sz="1400" dirty="0" smtClean="0">
                <a:solidFill>
                  <a:schemeClr val="bg1"/>
                </a:solidFill>
                <a:latin typeface="Century Gothic" pitchFamily="34" charset="0"/>
              </a:rPr>
              <a:t>Content</a:t>
            </a:r>
            <a:endParaRPr lang="en-US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37" name="Picture 9" descr="D:\media\pictures\presentation\arrow14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35151">
            <a:off x="3211527" y="692061"/>
            <a:ext cx="466262" cy="365760"/>
          </a:xfrm>
          <a:prstGeom prst="rect">
            <a:avLst/>
          </a:prstGeom>
          <a:noFill/>
        </p:spPr>
      </p:pic>
      <p:pic>
        <p:nvPicPr>
          <p:cNvPr id="38" name="Picture 9" descr="D:\media\pictures\presentation\arrow14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35151">
            <a:off x="3204654" y="413139"/>
            <a:ext cx="466262" cy="365760"/>
          </a:xfrm>
          <a:prstGeom prst="rect">
            <a:avLst/>
          </a:prstGeom>
          <a:noFill/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6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HbbTV</a:t>
            </a:r>
            <a:r>
              <a:rPr lang="en-US" dirty="0" smtClean="0"/>
              <a:t>/1.0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438150"/>
            <a:ext cx="60960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Playback of broadcast and IP-streamed media</a:t>
            </a:r>
          </a:p>
          <a:p>
            <a:r>
              <a:rPr lang="en-US" dirty="0" smtClean="0"/>
              <a:t>Download media to persistent local storage</a:t>
            </a:r>
          </a:p>
          <a:p>
            <a:r>
              <a:rPr lang="en-US" dirty="0" smtClean="0"/>
              <a:t>Access to channel list and now/next EPG data</a:t>
            </a:r>
          </a:p>
          <a:p>
            <a:r>
              <a:rPr lang="en-US" dirty="0" smtClean="0"/>
              <a:t>Broadcast-related and broadcast-independent applications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2419350"/>
            <a:ext cx="2667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7403A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HbbTV</a:t>
            </a:r>
            <a:r>
              <a:rPr lang="en-US" dirty="0"/>
              <a:t>/1.5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EIT-Schedule access</a:t>
            </a:r>
          </a:p>
          <a:p>
            <a:pPr lvl="0"/>
            <a:r>
              <a:rPr lang="en-US" dirty="0"/>
              <a:t>MPEG DASH</a:t>
            </a:r>
          </a:p>
          <a:p>
            <a:pPr lvl="0"/>
            <a:r>
              <a:rPr lang="en-US" dirty="0"/>
              <a:t>DRM APIs (No specific DRM solution mandated by </a:t>
            </a:r>
            <a:r>
              <a:rPr lang="en-US" dirty="0" err="1"/>
              <a:t>HbbTV</a:t>
            </a:r>
            <a:r>
              <a:rPr lang="en-US" dirty="0"/>
              <a:t>, but one may be mandated for specific markets by trademark license holders)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HbbTV</a:t>
            </a:r>
            <a:r>
              <a:rPr lang="en-US" dirty="0" smtClean="0"/>
              <a:t>/2.0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438150"/>
            <a:ext cx="60960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Improved support for HTML5.</a:t>
            </a:r>
          </a:p>
          <a:p>
            <a:r>
              <a:rPr lang="en-US" dirty="0" smtClean="0"/>
              <a:t>Companion screen app launching and synchronization.</a:t>
            </a:r>
          </a:p>
          <a:p>
            <a:r>
              <a:rPr lang="en-US" dirty="0" smtClean="0"/>
              <a:t>Push VOD support.</a:t>
            </a:r>
          </a:p>
          <a:p>
            <a:r>
              <a:rPr lang="en-US" dirty="0" smtClean="0"/>
              <a:t>Improved support for ad insertion.</a:t>
            </a:r>
          </a:p>
          <a:p>
            <a:r>
              <a:rPr lang="en-US" dirty="0" smtClean="0"/>
              <a:t>Improved synchronization between media and applications.</a:t>
            </a:r>
          </a:p>
          <a:p>
            <a:r>
              <a:rPr lang="en-US" dirty="0" smtClean="0"/>
              <a:t>Support for HEVC video.</a:t>
            </a:r>
          </a:p>
          <a:p>
            <a:r>
              <a:rPr lang="en-US" dirty="0" smtClean="0"/>
              <a:t>Improved support for MPEG DASH.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838B-2B4F-4C50-8AB0-4F0D3B2AE748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HbbTV – Quick Glance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417</Words>
  <Application>Microsoft Office PowerPoint</Application>
  <PresentationFormat>On-screen Show (16:9)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HbbTV  -Quick Glance</vt:lpstr>
      <vt:lpstr>HbbTV </vt:lpstr>
      <vt:lpstr>HbbTV </vt:lpstr>
      <vt:lpstr>HbbTV </vt:lpstr>
      <vt:lpstr>Where it is</vt:lpstr>
      <vt:lpstr>How it works</vt:lpstr>
      <vt:lpstr>HbbTV/1.0</vt:lpstr>
      <vt:lpstr>HbbTV/1.5 </vt:lpstr>
      <vt:lpstr>HbbTV/2.0</vt:lpstr>
      <vt:lpstr>Specifications</vt:lpstr>
      <vt:lpstr>System Overview</vt:lpstr>
      <vt:lpstr>How RedButton starts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Shunmuga</dc:creator>
  <cp:lastModifiedBy>Shunmuga</cp:lastModifiedBy>
  <cp:revision>80</cp:revision>
  <dcterms:created xsi:type="dcterms:W3CDTF">2019-04-16T04:42:34Z</dcterms:created>
  <dcterms:modified xsi:type="dcterms:W3CDTF">2019-04-16T06:22:57Z</dcterms:modified>
</cp:coreProperties>
</file>