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hWI159pziK1rmVBnHR0aRlaQf2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d399e2ed8_0_4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43" name="Google Shape;43;g5d399e2ed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Google Shape;44;g5d399e2ed8_0_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5d399e2ed8_0_13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51" name="Google Shape;51;g5d399e2ed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g5d399e2ed8_0_1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d399e2ed8_0_30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68" name="Google Shape;68;g5d399e2ed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g5d399e2ed8_0_3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399e2ed8_0_22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60" name="Google Shape;60;g5d399e2ed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Google Shape;61;g5d399e2ed8_0_2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399e2ed8_0_22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60" name="Google Shape;60;g5d399e2ed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Google Shape;61;g5d399e2ed8_0_2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41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4"/>
          <p:cNvSpPr txBox="1">
            <a:spLocks noGrp="1"/>
          </p:cNvSpPr>
          <p:nvPr>
            <p:ph type="ctrTitle"/>
          </p:nvPr>
        </p:nvSpPr>
        <p:spPr>
          <a:xfrm>
            <a:off x="990600" y="2217003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2686050" y="3492500"/>
            <a:ext cx="610235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  <a:defRPr sz="2000">
                <a:solidFill>
                  <a:schemeClr val="folHlink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6"/>
          <p:cNvSpPr txBox="1">
            <a:spLocks noGrp="1"/>
          </p:cNvSpPr>
          <p:nvPr>
            <p:ph type="body" idx="1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dt" idx="10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sldNum" idx="12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1" name="Google Shape;11;p43"/>
          <p:cNvSpPr txBox="1">
            <a:spLocks noGrp="1"/>
          </p:cNvSpPr>
          <p:nvPr>
            <p:ph type="body" idx="1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238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4325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048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048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048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048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048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048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med">
    <p:randomBar dir="vert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body" idx="1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238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4325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048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048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048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048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048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048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dt" idx="10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ftr" idx="11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ldNum" idx="12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 spd="med">
    <p:randomBar dir="vert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>
            <a:spLocks noGrp="1"/>
          </p:cNvSpPr>
          <p:nvPr>
            <p:ph type="ctrTitle"/>
          </p:nvPr>
        </p:nvSpPr>
        <p:spPr>
          <a:xfrm>
            <a:off x="-4762" y="2997200"/>
            <a:ext cx="9148762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/>
              <a:t>Classification</a:t>
            </a:r>
            <a:endParaRPr/>
          </a:p>
        </p:txBody>
      </p:sp>
    </p:spTree>
  </p:cSld>
  <p:clrMapOvr>
    <a:masterClrMapping/>
  </p:clrMapOvr>
  <p:transition spd="med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title"/>
          </p:nvPr>
        </p:nvSpPr>
        <p:spPr>
          <a:xfrm>
            <a:off x="542925" y="963612"/>
            <a:ext cx="6972300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Narrow"/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sz="3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1"/>
          </p:nvPr>
        </p:nvSpPr>
        <p:spPr>
          <a:xfrm>
            <a:off x="328600" y="1941498"/>
            <a:ext cx="8208900" cy="47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Studies how to automatically learn to make accurate predictions based on past observations.</a:t>
            </a:r>
          </a:p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endParaRPr lang="en-US" sz="2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810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 the terminology of machine learning, classification is considered an instance of supervised learning, i.e., learning where a training set of correctly identified observations is available.</a:t>
            </a:r>
          </a:p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endParaRPr lang="en-US" sz="2200" dirty="0">
              <a:solidFill>
                <a:srgbClr val="222222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810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Machine Learning Cycle includes the following steps :</a:t>
            </a:r>
          </a:p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en-US" sz="2200" dirty="0">
                <a:solidFill>
                  <a:srgbClr val="222222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-&gt;Planning  -&gt;Data Preparation  -&gt;Modelling  -&gt;Model Presentation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5d399e2ed8_0_4"/>
          <p:cNvSpPr txBox="1">
            <a:spLocks noGrp="1"/>
          </p:cNvSpPr>
          <p:nvPr>
            <p:ph type="title"/>
          </p:nvPr>
        </p:nvSpPr>
        <p:spPr>
          <a:xfrm>
            <a:off x="542925" y="731520"/>
            <a:ext cx="6972300" cy="67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Narrow"/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3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g5d399e2ed8_0_4"/>
          <p:cNvSpPr txBox="1">
            <a:spLocks noGrp="1"/>
          </p:cNvSpPr>
          <p:nvPr>
            <p:ph type="body" idx="1"/>
          </p:nvPr>
        </p:nvSpPr>
        <p:spPr>
          <a:xfrm>
            <a:off x="328600" y="1527175"/>
            <a:ext cx="8208900" cy="51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222222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Classification</a:t>
            </a:r>
            <a:r>
              <a:rPr lang="en-US" sz="2200" dirty="0">
                <a:solidFill>
                  <a:srgbClr val="222222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is the problem of identifying to which  set of categories (sub-populations) a new observation belongs.</a:t>
            </a:r>
            <a:endParaRPr lang="en-US" sz="2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810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810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On the basis of a training set of data containing observations (or instances) whose category membership is known.</a:t>
            </a:r>
          </a:p>
          <a:p>
            <a:pPr marL="3810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810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 classification model attempts to draw some conclusion from observed values. Given one or more inputs a classification model will try to predict the value of one or more outcomes.</a:t>
            </a:r>
            <a:endParaRPr lang="en-IN" sz="2800" dirty="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810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810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When we are trying to predict a categorical or nominal </a:t>
            </a:r>
            <a:r>
              <a:rPr lang="en-IN" sz="2200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variable,the</a:t>
            </a:r>
            <a:r>
              <a:rPr lang="en-IN" sz="22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problem is </a:t>
            </a:r>
            <a:r>
              <a:rPr lang="en-IN" sz="2200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classification,where</a:t>
            </a:r>
            <a:r>
              <a:rPr lang="en-IN" sz="22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the output variable is a category such as ‘red’  or ‘</a:t>
            </a:r>
            <a:r>
              <a:rPr lang="en-IN" sz="2200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blue’,whereas</a:t>
            </a:r>
            <a:r>
              <a:rPr lang="en-IN" sz="22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when we are trying to predict a numerical variable such as ‘</a:t>
            </a:r>
            <a:r>
              <a:rPr lang="en-IN" sz="2200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price’,’weight</a:t>
            </a:r>
            <a:r>
              <a:rPr lang="en-IN" sz="22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’ </a:t>
            </a:r>
            <a:r>
              <a:rPr lang="en-IN" sz="2200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etc..,the</a:t>
            </a:r>
            <a:r>
              <a:rPr lang="en-IN" sz="22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problem falls under regression.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d399e2ed8_0_13"/>
          <p:cNvSpPr txBox="1">
            <a:spLocks noGrp="1"/>
          </p:cNvSpPr>
          <p:nvPr>
            <p:ph type="title"/>
          </p:nvPr>
        </p:nvSpPr>
        <p:spPr>
          <a:xfrm>
            <a:off x="542925" y="963612"/>
            <a:ext cx="69723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Narrow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g5d399e2ed8_0_13"/>
          <p:cNvSpPr txBox="1">
            <a:spLocks noGrp="1"/>
          </p:cNvSpPr>
          <p:nvPr>
            <p:ph type="body" idx="1"/>
          </p:nvPr>
        </p:nvSpPr>
        <p:spPr>
          <a:xfrm>
            <a:off x="707375" y="1941498"/>
            <a:ext cx="8208900" cy="47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g5d399e2ed8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850" y="1941500"/>
            <a:ext cx="6738376" cy="43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d399e2ed8_0_30"/>
          <p:cNvSpPr txBox="1">
            <a:spLocks noGrp="1"/>
          </p:cNvSpPr>
          <p:nvPr>
            <p:ph type="title"/>
          </p:nvPr>
        </p:nvSpPr>
        <p:spPr>
          <a:xfrm>
            <a:off x="542925" y="963612"/>
            <a:ext cx="69723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Narrow"/>
              <a:buNone/>
            </a:pPr>
            <a:r>
              <a:rPr lang="en-US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3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5d399e2ed8_0_30"/>
          <p:cNvSpPr txBox="1">
            <a:spLocks noGrp="1"/>
          </p:cNvSpPr>
          <p:nvPr>
            <p:ph type="body" idx="1"/>
          </p:nvPr>
        </p:nvSpPr>
        <p:spPr>
          <a:xfrm>
            <a:off x="328600" y="1941498"/>
            <a:ext cx="8208900" cy="47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Calibri"/>
              <a:buChar char="●"/>
            </a:pPr>
            <a:r>
              <a:rPr lang="en-US" sz="2800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example, when filtering emails “spam” or “not spam”, when looking at transaction data, “fraudulent”, or “authorized”. </a:t>
            </a:r>
            <a:endParaRPr sz="2800" dirty="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Calibri"/>
              <a:buChar char="●"/>
            </a:pPr>
            <a:r>
              <a:rPr lang="en-US" sz="2800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short Classification either predicts categorical class labels or classifies data (construct a model) based on the training set and the values (class labels) in classifying attributes and uses it in classifying new data. </a:t>
            </a:r>
            <a:endParaRPr sz="2800" dirty="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399e2ed8_0_22"/>
          <p:cNvSpPr txBox="1">
            <a:spLocks noGrp="1"/>
          </p:cNvSpPr>
          <p:nvPr>
            <p:ph type="title"/>
          </p:nvPr>
        </p:nvSpPr>
        <p:spPr>
          <a:xfrm>
            <a:off x="542925" y="963612"/>
            <a:ext cx="69723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Narrow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Classification Problems: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5d399e2ed8_0_22"/>
          <p:cNvSpPr txBox="1">
            <a:spLocks noGrp="1"/>
          </p:cNvSpPr>
          <p:nvPr>
            <p:ph type="body" idx="1"/>
          </p:nvPr>
        </p:nvSpPr>
        <p:spPr>
          <a:xfrm>
            <a:off x="328600" y="1941498"/>
            <a:ext cx="8208900" cy="47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Text categorization (e.g., spam filtering) </a:t>
            </a:r>
            <a:endParaRPr sz="30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Fraud detection </a:t>
            </a:r>
            <a:endParaRPr sz="30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Optical character recognition </a:t>
            </a:r>
            <a:endParaRPr sz="30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Machine vision (e.g., face detection) </a:t>
            </a:r>
            <a:endParaRPr sz="30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Natural-language processing (e.g., spoken language understanding) </a:t>
            </a:r>
            <a:endParaRPr sz="30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Market segmentation (e.g.: predict if customer will respond to promotion)</a:t>
            </a:r>
            <a:endParaRPr sz="30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Bioinformatics (e.g., classify proteins according to their function)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399e2ed8_0_22"/>
          <p:cNvSpPr txBox="1">
            <a:spLocks noGrp="1"/>
          </p:cNvSpPr>
          <p:nvPr>
            <p:ph type="title"/>
          </p:nvPr>
        </p:nvSpPr>
        <p:spPr>
          <a:xfrm>
            <a:off x="542925" y="963612"/>
            <a:ext cx="69723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Narrow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Classification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Algorithms:</a:t>
            </a:r>
            <a:endParaRPr sz="3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5d399e2ed8_0_22"/>
          <p:cNvSpPr txBox="1">
            <a:spLocks noGrp="1"/>
          </p:cNvSpPr>
          <p:nvPr>
            <p:ph type="body" idx="1"/>
          </p:nvPr>
        </p:nvSpPr>
        <p:spPr>
          <a:xfrm>
            <a:off x="328600" y="1941498"/>
            <a:ext cx="8208900" cy="47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45700" rIns="91425" bIns="45700" anchor="t" anchorCtr="0">
            <a:noAutofit/>
          </a:bodyPr>
          <a:lstStyle/>
          <a:p>
            <a:pPr marL="4953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Arial" panose="020B0604020202020204" pitchFamily="34" charset="0"/>
              <a:buChar char="•"/>
            </a:pPr>
            <a:r>
              <a:rPr lang="en-IN" sz="2800" dirty="0">
                <a:latin typeface="Calibri"/>
                <a:ea typeface="Calibri"/>
                <a:cs typeface="Calibri"/>
                <a:sym typeface="Calibri"/>
              </a:rPr>
              <a:t>Logistic Regression (Linear Classifier-output is weighted sum of inputs)</a:t>
            </a:r>
          </a:p>
          <a:p>
            <a:pPr marL="4953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Arial" panose="020B0604020202020204" pitchFamily="34" charset="0"/>
              <a:buChar char="•"/>
            </a:pPr>
            <a:r>
              <a:rPr lang="en-IN" sz="2800" dirty="0">
                <a:latin typeface="Calibri"/>
                <a:ea typeface="Calibri"/>
                <a:cs typeface="Calibri"/>
                <a:sym typeface="Calibri"/>
              </a:rPr>
              <a:t>Naïve Bayes Classifier</a:t>
            </a:r>
          </a:p>
          <a:p>
            <a:pPr marL="4953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Arial" panose="020B0604020202020204" pitchFamily="34" charset="0"/>
              <a:buChar char="•"/>
            </a:pPr>
            <a:r>
              <a:rPr lang="en-IN" sz="2800" dirty="0">
                <a:latin typeface="Calibri"/>
                <a:ea typeface="Calibri"/>
                <a:cs typeface="Calibri"/>
                <a:sym typeface="Calibri"/>
              </a:rPr>
              <a:t>Support Vector Machine</a:t>
            </a:r>
          </a:p>
          <a:p>
            <a:pPr marL="4953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Arial" panose="020B0604020202020204" pitchFamily="34" charset="0"/>
              <a:buChar char="•"/>
            </a:pPr>
            <a:r>
              <a:rPr lang="en-IN" sz="2800" dirty="0">
                <a:latin typeface="Calibri"/>
                <a:ea typeface="Calibri"/>
                <a:cs typeface="Calibri"/>
                <a:sym typeface="Calibri"/>
              </a:rPr>
              <a:t>Decision Tree</a:t>
            </a:r>
          </a:p>
          <a:p>
            <a:pPr marL="4953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Arial" panose="020B0604020202020204" pitchFamily="34" charset="0"/>
              <a:buChar char="•"/>
            </a:pPr>
            <a:r>
              <a:rPr lang="en-IN" sz="2800" dirty="0">
                <a:latin typeface="Calibri"/>
                <a:ea typeface="Calibri"/>
                <a:cs typeface="Calibri"/>
                <a:sym typeface="Calibri"/>
              </a:rPr>
              <a:t>Random Forest</a:t>
            </a:r>
          </a:p>
          <a:p>
            <a:pPr marL="4953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Arial" panose="020B0604020202020204" pitchFamily="34" charset="0"/>
              <a:buChar char="•"/>
            </a:pPr>
            <a:r>
              <a:rPr lang="en-IN" sz="2800" dirty="0">
                <a:latin typeface="Calibri"/>
                <a:ea typeface="Calibri"/>
                <a:cs typeface="Calibri"/>
                <a:sym typeface="Calibri"/>
              </a:rPr>
              <a:t>K-Nearest Neighbour (KNN)</a:t>
            </a:r>
          </a:p>
        </p:txBody>
      </p:sp>
    </p:spTree>
    <p:extLst>
      <p:ext uri="{BB962C8B-B14F-4D97-AF65-F5344CB8AC3E}">
        <p14:creationId xmlns:p14="http://schemas.microsoft.com/office/powerpoint/2010/main" val="4264543036"/>
      </p:ext>
    </p:extLst>
  </p:cSld>
  <p:clrMapOvr>
    <a:masterClrMapping/>
  </p:clrMapOvr>
</p:sld>
</file>

<file path=ppt/theme/theme1.xml><?xml version="1.0" encoding="utf-8"?>
<a:theme xmlns:a="http://schemas.openxmlformats.org/drawingml/2006/main" name="1_CSP">
  <a:themeElements>
    <a:clrScheme name="CSP 11">
      <a:dk1>
        <a:srgbClr val="000000"/>
      </a:dk1>
      <a:lt1>
        <a:srgbClr val="FFFFFF"/>
      </a:lt1>
      <a:dk2>
        <a:srgbClr val="CC3300"/>
      </a:dk2>
      <a:lt2>
        <a:srgbClr val="292929"/>
      </a:lt2>
      <a:accent1>
        <a:srgbClr val="0099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ACACA"/>
      </a:accent5>
      <a:accent6>
        <a:srgbClr val="E7B900"/>
      </a:accent6>
      <a:hlink>
        <a:srgbClr val="3366CC"/>
      </a:hlink>
      <a:folHlink>
        <a:srgbClr val="5F5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SP">
  <a:themeElements>
    <a:clrScheme name="CSP 11">
      <a:dk1>
        <a:srgbClr val="000000"/>
      </a:dk1>
      <a:lt1>
        <a:srgbClr val="FFFFFF"/>
      </a:lt1>
      <a:dk2>
        <a:srgbClr val="CC3300"/>
      </a:dk2>
      <a:lt2>
        <a:srgbClr val="292929"/>
      </a:lt2>
      <a:accent1>
        <a:srgbClr val="0099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ACACA"/>
      </a:accent5>
      <a:accent6>
        <a:srgbClr val="E7B900"/>
      </a:accent6>
      <a:hlink>
        <a:srgbClr val="3366CC"/>
      </a:hlink>
      <a:folHlink>
        <a:srgbClr val="5F5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373</Words>
  <Application>Microsoft Office PowerPoint</Application>
  <PresentationFormat>On-screen Show (4:3)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Narrow</vt:lpstr>
      <vt:lpstr>Calibri</vt:lpstr>
      <vt:lpstr>Gill Sans</vt:lpstr>
      <vt:lpstr>Noto Sans Symbols</vt:lpstr>
      <vt:lpstr>Times New Roman</vt:lpstr>
      <vt:lpstr>Twentieth Century</vt:lpstr>
      <vt:lpstr>1_CSP</vt:lpstr>
      <vt:lpstr>2_CSP</vt:lpstr>
      <vt:lpstr>Classification</vt:lpstr>
      <vt:lpstr>Machine Learning</vt:lpstr>
      <vt:lpstr>Classification</vt:lpstr>
      <vt:lpstr>Classification</vt:lpstr>
      <vt:lpstr>Classification</vt:lpstr>
      <vt:lpstr>Examples of Classification Problems:</vt:lpstr>
      <vt:lpstr>Common Classification Algorithms: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Maria Simi</dc:creator>
  <cp:lastModifiedBy>Saketh Kallepu</cp:lastModifiedBy>
  <cp:revision>7</cp:revision>
  <dcterms:created xsi:type="dcterms:W3CDTF">2009-04-23T18:12:55Z</dcterms:created>
  <dcterms:modified xsi:type="dcterms:W3CDTF">2019-12-22T18:06:55Z</dcterms:modified>
</cp:coreProperties>
</file>