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5" r:id="rId8"/>
    <p:sldId id="263" r:id="rId9"/>
    <p:sldId id="267" r:id="rId10"/>
    <p:sldId id="268" r:id="rId11"/>
    <p:sldId id="269" r:id="rId12"/>
    <p:sldId id="281" r:id="rId13"/>
    <p:sldId id="282" r:id="rId14"/>
    <p:sldId id="270" r:id="rId15"/>
    <p:sldId id="271" r:id="rId16"/>
    <p:sldId id="272" r:id="rId17"/>
    <p:sldId id="273" r:id="rId18"/>
    <p:sldId id="28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h5Lcp3GCCs+OzREL8CLd/WwyK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9" autoAdjust="0"/>
    <p:restoredTop sz="94660"/>
  </p:normalViewPr>
  <p:slideViewPr>
    <p:cSldViewPr snapToGrid="0">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08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47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3929ff94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5d3929ff9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d3929ff9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5d3929ff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I 1.jpg"/>
          <p:cNvPicPr preferRelativeResize="0"/>
          <p:nvPr/>
        </p:nvPicPr>
        <p:blipFill rotWithShape="1">
          <a:blip r:embed="rId3">
            <a:alphaModFix/>
          </a:blip>
          <a:srcRect/>
          <a:stretch/>
        </p:blipFill>
        <p:spPr>
          <a:xfrm>
            <a:off x="-30567" y="1676401"/>
            <a:ext cx="9240067" cy="5201264"/>
          </a:xfrm>
          <a:prstGeom prst="rect">
            <a:avLst/>
          </a:prstGeom>
          <a:noFill/>
          <a:ln>
            <a:noFill/>
          </a:ln>
        </p:spPr>
      </p:pic>
      <p:sp>
        <p:nvSpPr>
          <p:cNvPr id="89" name="Google Shape;89;p1"/>
          <p:cNvSpPr txBox="1">
            <a:spLocks noGrp="1"/>
          </p:cNvSpPr>
          <p:nvPr>
            <p:ph type="ctrTitle"/>
          </p:nvPr>
        </p:nvSpPr>
        <p:spPr>
          <a:xfrm>
            <a:off x="0" y="0"/>
            <a:ext cx="9144000" cy="1676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Logistic Regression</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Cross entropy loss</a:t>
            </a:r>
            <a:endParaRPr/>
          </a:p>
        </p:txBody>
      </p:sp>
      <p:sp>
        <p:nvSpPr>
          <p:cNvPr id="175" name="Google Shape;175;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will define loss function for logistic regression like this:</a:t>
            </a: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    cost(h(x),y) = -log(h(x)) 	if y = 1</a:t>
            </a: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		            = -log(1-h(x))  if y = 0</a:t>
            </a:r>
          </a:p>
          <a:p>
            <a:pPr marL="342900" lvl="0" indent="-34290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So, we derive the loss function from the above formula with the help of principle of maximum </a:t>
            </a:r>
            <a:r>
              <a:rPr lang="en-US" sz="2400" dirty="0" err="1">
                <a:latin typeface="Times New Roman" panose="02020603050405020304" pitchFamily="18" charset="0"/>
                <a:cs typeface="Times New Roman" panose="02020603050405020304" pitchFamily="18" charset="0"/>
              </a:rPr>
              <a:t>likelyhood</a:t>
            </a:r>
            <a:r>
              <a:rPr lang="en-US" sz="2400" dirty="0">
                <a:latin typeface="Times New Roman" panose="02020603050405020304" pitchFamily="18" charset="0"/>
                <a:cs typeface="Times New Roman" panose="02020603050405020304" pitchFamily="18" charset="0"/>
              </a:rPr>
              <a:t> estimation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Loss function</a:t>
            </a:r>
            <a:endParaRPr/>
          </a:p>
        </p:txBody>
      </p:sp>
      <p:sp>
        <p:nvSpPr>
          <p:cNvPr id="182" name="Google Shape;182;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This is how cross entropy loss looks like</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endParaRPr lang="en-US"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Here ‘m’ is the number of training examples used</a:t>
            </a:r>
            <a:endParaRPr sz="2400" dirty="0">
              <a:latin typeface="Times New Roman" panose="02020603050405020304" pitchFamily="18" charset="0"/>
              <a:cs typeface="Times New Roman" panose="02020603050405020304" pitchFamily="18" charset="0"/>
            </a:endParaRPr>
          </a:p>
        </p:txBody>
      </p:sp>
      <p:pic>
        <p:nvPicPr>
          <p:cNvPr id="184" name="Google Shape;184;p10" descr="cross entropy loss.png"/>
          <p:cNvPicPr preferRelativeResize="0"/>
          <p:nvPr/>
        </p:nvPicPr>
        <p:blipFill rotWithShape="1">
          <a:blip r:embed="rId3">
            <a:alphaModFix/>
          </a:blip>
          <a:srcRect/>
          <a:stretch/>
        </p:blipFill>
        <p:spPr>
          <a:xfrm>
            <a:off x="838200" y="2438400"/>
            <a:ext cx="7319433" cy="9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628650" y="1"/>
            <a:ext cx="4865753" cy="728870"/>
          </a:xfrm>
          <a:prstGeom prst="rect">
            <a:avLst/>
          </a:prstGeom>
        </p:spPr>
        <p:txBody>
          <a:bodyPr spcFirstLastPara="1" lIns="91425" tIns="45700" rIns="91425" bIns="45700" anchorCtr="0">
            <a:normAutofit fontScale="90000"/>
          </a:bodyPr>
          <a:lstStyle/>
          <a:p>
            <a:pPr marL="0" lvl="0" indent="0" rtl="0">
              <a:spcBef>
                <a:spcPts val="0"/>
              </a:spcBef>
              <a:spcAft>
                <a:spcPts val="0"/>
              </a:spcAft>
              <a:buClr>
                <a:schemeClr val="dk1"/>
              </a:buClr>
              <a:buSzPts val="4400"/>
              <a:buFont typeface="Calibri"/>
              <a:buNone/>
            </a:pPr>
            <a:r>
              <a:rPr lang="en-US" dirty="0"/>
              <a:t>Evaluation Metrics</a:t>
            </a:r>
            <a:endParaRPr lang="en-IN" dirty="0"/>
          </a:p>
        </p:txBody>
      </p:sp>
      <p:sp>
        <p:nvSpPr>
          <p:cNvPr id="182" name="Google Shape;182;p10"/>
          <p:cNvSpPr txBox="1">
            <a:spLocks noGrp="1"/>
          </p:cNvSpPr>
          <p:nvPr>
            <p:ph type="body" idx="1"/>
          </p:nvPr>
        </p:nvSpPr>
        <p:spPr>
          <a:xfrm>
            <a:off x="761171" y="728871"/>
            <a:ext cx="4865753" cy="5274364"/>
          </a:xfrm>
          <a:prstGeom prst="rect">
            <a:avLst/>
          </a:prstGeom>
        </p:spPr>
        <p:txBody>
          <a:bodyPr spcFirstLastPara="1" lIns="91425" tIns="45700" rIns="91425" bIns="45700" anchorCtr="0">
            <a:noAutofit/>
          </a:bodyPr>
          <a:lstStyle/>
          <a:p>
            <a:pPr marL="342900" lvl="0" indent="-342900" rtl="0">
              <a:lnSpc>
                <a:spcPct val="90000"/>
              </a:lnSpc>
              <a:spcBef>
                <a:spcPts val="0"/>
              </a:spcBef>
              <a:spcAft>
                <a:spcPts val="600"/>
              </a:spcAft>
              <a:buClr>
                <a:schemeClr val="dk1"/>
              </a:buClr>
              <a:buSzPts val="3200"/>
              <a:buChar char="•"/>
            </a:pPr>
            <a:endParaRPr lang="en-US" sz="1900" dirty="0">
              <a:latin typeface="Times New Roman" panose="02020603050405020304" pitchFamily="18" charset="0"/>
              <a:cs typeface="Times New Roman" panose="02020603050405020304" pitchFamily="18" charset="0"/>
            </a:endParaRPr>
          </a:p>
          <a:p>
            <a:pPr marL="342900" lvl="0" indent="-342900" rtl="0">
              <a:lnSpc>
                <a:spcPct val="90000"/>
              </a:lnSpc>
              <a:spcBef>
                <a:spcPts val="0"/>
              </a:spcBef>
              <a:spcAft>
                <a:spcPts val="600"/>
              </a:spcAft>
              <a:buClr>
                <a:schemeClr val="dk1"/>
              </a:buClr>
              <a:buSzPts val="3200"/>
              <a:buChar char="•"/>
            </a:pPr>
            <a:r>
              <a:rPr lang="en-US" sz="1900" dirty="0">
                <a:latin typeface="Times New Roman" panose="02020603050405020304" pitchFamily="18" charset="0"/>
                <a:cs typeface="Times New Roman" panose="02020603050405020304" pitchFamily="18" charset="0"/>
              </a:rPr>
              <a:t>There will be four possibilities if we consider a match win/loss prediction:</a:t>
            </a:r>
          </a:p>
          <a:p>
            <a:pPr marL="342900" lvl="0" indent="-342900" rtl="0">
              <a:lnSpc>
                <a:spcPct val="90000"/>
              </a:lnSpc>
              <a:spcBef>
                <a:spcPts val="0"/>
              </a:spcBef>
              <a:spcAft>
                <a:spcPts val="600"/>
              </a:spcAft>
              <a:buClr>
                <a:schemeClr val="dk1"/>
              </a:buClr>
              <a:buSzPts val="3200"/>
              <a:buChar char="•"/>
            </a:pPr>
            <a:endParaRPr lang="en-US" sz="19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r>
              <a:rPr lang="en-US" sz="1900" dirty="0">
                <a:latin typeface="Times New Roman" panose="02020603050405020304" pitchFamily="18" charset="0"/>
                <a:cs typeface="Times New Roman" panose="02020603050405020304" pitchFamily="18" charset="0"/>
              </a:rPr>
              <a:t>     Model Predicted win and team win – True Positive (TP)</a:t>
            </a:r>
          </a:p>
          <a:p>
            <a:pPr marL="0" indent="0">
              <a:lnSpc>
                <a:spcPct val="90000"/>
              </a:lnSpc>
              <a:spcBef>
                <a:spcPts val="0"/>
              </a:spcBef>
              <a:spcAft>
                <a:spcPts val="600"/>
              </a:spcAft>
              <a:buSzPts val="3200"/>
              <a:buNone/>
            </a:pPr>
            <a:r>
              <a:rPr lang="en-US" sz="1900" dirty="0">
                <a:latin typeface="Times New Roman" panose="02020603050405020304" pitchFamily="18" charset="0"/>
                <a:cs typeface="Times New Roman" panose="02020603050405020304" pitchFamily="18" charset="0"/>
              </a:rPr>
              <a:t>     Model Predicted win and team lost – False Positive (FP)</a:t>
            </a:r>
          </a:p>
          <a:p>
            <a:pPr marL="0" indent="0">
              <a:lnSpc>
                <a:spcPct val="90000"/>
              </a:lnSpc>
              <a:spcBef>
                <a:spcPts val="0"/>
              </a:spcBef>
              <a:spcAft>
                <a:spcPts val="600"/>
              </a:spcAft>
              <a:buSzPts val="3200"/>
              <a:buNone/>
            </a:pPr>
            <a:r>
              <a:rPr lang="en-US" sz="1900" dirty="0">
                <a:latin typeface="Times New Roman" panose="02020603050405020304" pitchFamily="18" charset="0"/>
                <a:cs typeface="Times New Roman" panose="02020603050405020304" pitchFamily="18" charset="0"/>
              </a:rPr>
              <a:t>     Model Predicted loss and team win – False Negative (FN)</a:t>
            </a:r>
          </a:p>
          <a:p>
            <a:pPr marL="0" indent="0">
              <a:lnSpc>
                <a:spcPct val="90000"/>
              </a:lnSpc>
              <a:spcBef>
                <a:spcPts val="0"/>
              </a:spcBef>
              <a:spcAft>
                <a:spcPts val="600"/>
              </a:spcAft>
              <a:buSzPts val="3200"/>
              <a:buNone/>
            </a:pPr>
            <a:r>
              <a:rPr lang="en-US" sz="1900" dirty="0">
                <a:latin typeface="Times New Roman" panose="02020603050405020304" pitchFamily="18" charset="0"/>
                <a:cs typeface="Times New Roman" panose="02020603050405020304" pitchFamily="18" charset="0"/>
              </a:rPr>
              <a:t>     Model Predicted loss and team loss – True Negative (TN)</a:t>
            </a:r>
          </a:p>
          <a:p>
            <a:pPr marL="342900">
              <a:lnSpc>
                <a:spcPct val="90000"/>
              </a:lnSpc>
              <a:spcBef>
                <a:spcPts val="0"/>
              </a:spcBef>
              <a:spcAft>
                <a:spcPts val="600"/>
              </a:spcAft>
              <a:buSzPts val="320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a:lnSpc>
                <a:spcPct val="90000"/>
              </a:lnSpc>
              <a:spcBef>
                <a:spcPts val="0"/>
              </a:spcBef>
              <a:spcAft>
                <a:spcPts val="600"/>
              </a:spcAft>
              <a:buSzPts val="32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Confusion Matrix is the Classification Metric used to describe the performance of a                classification model on a set of test data for  which the true values are known.</a:t>
            </a: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r>
              <a:rPr lang="en-US" sz="1900" dirty="0">
                <a:latin typeface="Times New Roman" panose="02020603050405020304" pitchFamily="18" charset="0"/>
                <a:cs typeface="Times New Roman" panose="02020603050405020304" pitchFamily="18" charset="0"/>
              </a:rPr>
              <a:t> </a:t>
            </a: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endParaRPr lang="en-US" sz="19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r>
              <a:rPr lang="en-US" sz="1900" dirty="0">
                <a:latin typeface="Times New Roman" panose="02020603050405020304" pitchFamily="18" charset="0"/>
                <a:cs typeface="Times New Roman" panose="02020603050405020304" pitchFamily="18" charset="0"/>
              </a:rPr>
              <a:t>     </a:t>
            </a:r>
          </a:p>
        </p:txBody>
      </p:sp>
      <p:pic>
        <p:nvPicPr>
          <p:cNvPr id="6" name="aeAnfxTJOrpKZfYgqmsgDsMDchpAhgcp2asSvzsAZKJSj7Wn3euUrY00bcRecENd_w_3vquiBnuPQmKqwO9yqyTLKApHdPhvPHj8Y5GU9-Zm30xlSAiFZrl_Z5g-GpdedLF8QIy5qvStWNY9Uw.png" descr="aeAnfxTJOrpKZfYgqmsgDsMDchpAhgcp2asSvzsAZKJSj7Wn3euUrY00bcRecENd_w_3vquiBnuPQmKqwO9yqyTLKApHdPhvPHj8Y5GU9-Zm30xlSAiFZrl_Z5g-GpdedLF8QIy5qvStWNY9Uw.png">
            <a:extLst>
              <a:ext uri="{FF2B5EF4-FFF2-40B4-BE49-F238E27FC236}">
                <a16:creationId xmlns:a16="http://schemas.microsoft.com/office/drawing/2014/main" id="{0A364B6B-EEE8-4026-9E6D-03BF7E1206A3}"/>
              </a:ext>
            </a:extLst>
          </p:cNvPr>
          <p:cNvPicPr>
            <a:picLocks noChangeAspect="1"/>
          </p:cNvPicPr>
          <p:nvPr/>
        </p:nvPicPr>
        <p:blipFill>
          <a:blip r:embed="rId3"/>
          <a:stretch>
            <a:fillRect/>
          </a:stretch>
        </p:blipFill>
        <p:spPr>
          <a:xfrm>
            <a:off x="5816841" y="2305231"/>
            <a:ext cx="3269733" cy="2452299"/>
          </a:xfrm>
          <a:prstGeom prst="rect">
            <a:avLst/>
          </a:prstGeom>
        </p:spPr>
      </p:pic>
    </p:spTree>
    <p:extLst>
      <p:ext uri="{BB962C8B-B14F-4D97-AF65-F5344CB8AC3E}">
        <p14:creationId xmlns:p14="http://schemas.microsoft.com/office/powerpoint/2010/main" val="126913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Evaluation Metrics</a:t>
            </a:r>
            <a:endParaRPr dirty="0"/>
          </a:p>
        </p:txBody>
      </p:sp>
      <p:sp>
        <p:nvSpPr>
          <p:cNvPr id="182" name="Google Shape;182;p10"/>
          <p:cNvSpPr txBox="1">
            <a:spLocks noGrp="1"/>
          </p:cNvSpPr>
          <p:nvPr>
            <p:ph type="body" idx="1"/>
          </p:nvPr>
        </p:nvSpPr>
        <p:spPr>
          <a:xfrm>
            <a:off x="457200" y="1258958"/>
            <a:ext cx="8229600" cy="4867206"/>
          </a:xfrm>
          <a:prstGeom prst="rect">
            <a:avLst/>
          </a:prstGeom>
          <a:noFill/>
          <a:ln>
            <a:noFill/>
          </a:ln>
        </p:spPr>
        <p:txBody>
          <a:bodyPr spcFirstLastPara="1" wrap="square" lIns="91425" tIns="45700" rIns="91425" bIns="45700" anchor="t" anchorCtr="0">
            <a:normAutofit lnSpcReduction="10000"/>
          </a:bodyPr>
          <a:lstStyle/>
          <a:p>
            <a:pPr indent="-317500" defTabSz="457200">
              <a:buClr>
                <a:srgbClr val="000000"/>
              </a:buClr>
              <a:buSzPct val="145000"/>
              <a:buFont typeface="Times New Roman"/>
              <a:buChar char="•"/>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Model accuracy -</a:t>
            </a:r>
            <a:r>
              <a:rPr lang="en-US" sz="2000" dirty="0">
                <a:latin typeface="Times New Roman" panose="02020603050405020304" pitchFamily="18" charset="0"/>
                <a:cs typeface="Times New Roman" panose="02020603050405020304" pitchFamily="18" charset="0"/>
              </a:rPr>
              <a:t> Accuracy is the most intuitive performance measure and it is simply a ratio of correctly predicted observation to the total observations. </a:t>
            </a:r>
            <a:endParaRPr lang="en-IN" sz="2000" dirty="0">
              <a:latin typeface="Times New Roman" panose="02020603050405020304" pitchFamily="18" charset="0"/>
              <a:cs typeface="Times New Roman" panose="02020603050405020304" pitchFamily="18" charset="0"/>
            </a:endParaRPr>
          </a:p>
          <a:p>
            <a:pPr marL="139700" indent="0" defTabSz="457200">
              <a:buClr>
                <a:srgbClr val="000000"/>
              </a:buClr>
              <a:buSzPct val="145000"/>
              <a:buNone/>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TP+TN / TP+FP+FN+TN</a:t>
            </a:r>
          </a:p>
          <a:p>
            <a:pPr marL="482600" defTabSz="457200">
              <a:buClr>
                <a:srgbClr val="000000"/>
              </a:buClr>
              <a:buSzPct val="145000"/>
              <a:buFont typeface="Arial" panose="020B0604020202020204" pitchFamily="34" charset="0"/>
              <a:buChar char="•"/>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Precision is the ratio of correctly predicted positive  observations to the  total predicted positive observations</a:t>
            </a:r>
          </a:p>
          <a:p>
            <a:pPr marL="139700" indent="0" defTabSz="457200">
              <a:buClr>
                <a:srgbClr val="000000"/>
              </a:buClr>
              <a:buSzPct val="145000"/>
              <a:buNone/>
              <a:defRPr sz="2800">
                <a:latin typeface="Helvetica"/>
                <a:ea typeface="Helvetica"/>
                <a:cs typeface="Helvetica"/>
                <a:sym typeface="Helvetica"/>
              </a:defRPr>
            </a:pPr>
            <a:r>
              <a:rPr lang="en-IN" sz="2000" b="1" dirty="0">
                <a:latin typeface="Times New Roman" panose="02020603050405020304" pitchFamily="18" charset="0"/>
                <a:cs typeface="Times New Roman" panose="02020603050405020304" pitchFamily="18" charset="0"/>
              </a:rPr>
              <a:t>						 TP / TP + FP</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482600" defTabSz="457200">
              <a:buClr>
                <a:srgbClr val="000000"/>
              </a:buClr>
              <a:buSzPct val="145000"/>
              <a:buFont typeface="Arial" panose="020B0604020202020204" pitchFamily="34" charset="0"/>
              <a:buChar char="•"/>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 Recall(Sensitivity)</a:t>
            </a:r>
            <a:r>
              <a:rPr lang="en-US" sz="2000" dirty="0">
                <a:latin typeface="Times New Roman" panose="02020603050405020304" pitchFamily="18" charset="0"/>
                <a:cs typeface="Times New Roman" panose="02020603050405020304" pitchFamily="18" charset="0"/>
              </a:rPr>
              <a:t> It is the ratio of correctly predicted positive  observations to the all observations in actual class - yes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TP / TP + FN</a:t>
            </a:r>
          </a:p>
          <a:p>
            <a:pPr indent="-317500" defTabSz="457200">
              <a:buClr>
                <a:srgbClr val="000000"/>
              </a:buClr>
              <a:buSzPct val="145000"/>
              <a:buFont typeface="Times New Roman"/>
              <a:buChar char="•"/>
              <a:defRPr sz="2800">
                <a:latin typeface="Helvetica"/>
                <a:ea typeface="Helvetica"/>
                <a:cs typeface="Helvetica"/>
                <a:sym typeface="Helvetica"/>
              </a:defRPr>
            </a:pPr>
            <a:endParaRPr lang="en-IN" sz="2000" b="1" dirty="0">
              <a:latin typeface="Times New Roman" panose="02020603050405020304" pitchFamily="18" charset="0"/>
              <a:cs typeface="Times New Roman" panose="02020603050405020304" pitchFamily="18" charset="0"/>
            </a:endParaRPr>
          </a:p>
          <a:p>
            <a:pPr indent="-317500" defTabSz="457200">
              <a:buClr>
                <a:srgbClr val="000000"/>
              </a:buClr>
              <a:buSzPct val="145000"/>
              <a:buFont typeface="Times New Roman"/>
              <a:buChar char="•"/>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F-Measure </a:t>
            </a:r>
            <a:r>
              <a:rPr lang="en-US" sz="2000" dirty="0">
                <a:latin typeface="Times New Roman" panose="02020603050405020304" pitchFamily="18" charset="0"/>
                <a:cs typeface="Times New Roman" panose="02020603050405020304" pitchFamily="18" charset="0"/>
              </a:rPr>
              <a:t>It is the weighted average of Precision and Recall. Therefore,              this score takes both false positives and false negatives into account</a:t>
            </a:r>
            <a:endParaRPr lang="en-IN" sz="2000" dirty="0">
              <a:latin typeface="Times New Roman" panose="02020603050405020304" pitchFamily="18" charset="0"/>
              <a:cs typeface="Times New Roman" panose="02020603050405020304" pitchFamily="18" charset="0"/>
            </a:endParaRPr>
          </a:p>
          <a:p>
            <a:pPr marL="139700" indent="0" defTabSz="457200">
              <a:buClr>
                <a:srgbClr val="000000"/>
              </a:buClr>
              <a:buSzPct val="145000"/>
              <a:buNone/>
              <a:defRPr sz="2800">
                <a:latin typeface="Helvetica"/>
                <a:ea typeface="Helvetica"/>
                <a:cs typeface="Helvetica"/>
                <a:sym typeface="Helvetica"/>
              </a:defRPr>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2 * Precision * Recall / Precision + Recall</a:t>
            </a:r>
          </a:p>
          <a:p>
            <a:pPr marL="139700" indent="0" defTabSz="457200">
              <a:buClr>
                <a:srgbClr val="000000"/>
              </a:buClr>
              <a:buSzPct val="145000"/>
              <a:buNone/>
              <a:defRPr sz="2800">
                <a:latin typeface="Helvetica"/>
                <a:ea typeface="Helvetica"/>
                <a:cs typeface="Helvetica"/>
                <a:sym typeface="Helvetica"/>
              </a:defRPr>
            </a:pP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4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Multiclass Classification</a:t>
            </a:r>
            <a:endParaRPr/>
          </a:p>
        </p:txBody>
      </p:sp>
      <p:sp>
        <p:nvSpPr>
          <p:cNvPr id="190" name="Google Shape;19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Till now we dealt with only binary classification</a:t>
            </a:r>
          </a:p>
          <a:p>
            <a:pPr marL="0" lvl="0" indent="0" algn="l" rtl="0">
              <a:spcBef>
                <a:spcPts val="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Now in the real word we might have classes more than two, called as Multinomial Logistic Regression.</a:t>
            </a:r>
          </a:p>
          <a:p>
            <a:pPr marL="0" lvl="0" indent="0" algn="l" rtl="0">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Ex- email </a:t>
            </a:r>
            <a:r>
              <a:rPr lang="en-US" sz="2400" dirty="0" err="1">
                <a:latin typeface="Times New Roman" panose="02020603050405020304" pitchFamily="18" charset="0"/>
                <a:cs typeface="Times New Roman" panose="02020603050405020304" pitchFamily="18" charset="0"/>
              </a:rPr>
              <a:t>Foldering</a:t>
            </a:r>
            <a:r>
              <a:rPr lang="en-US" sz="2400" dirty="0">
                <a:latin typeface="Times New Roman" panose="02020603050405020304" pitchFamily="18" charset="0"/>
                <a:cs typeface="Times New Roman" panose="02020603050405020304" pitchFamily="18" charset="0"/>
              </a:rPr>
              <a:t>: we have many classes like work, family, friends etc.</a:t>
            </a:r>
          </a:p>
          <a:p>
            <a:pPr marL="0" lvl="0" indent="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use the concept of one vs all.</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One Vs all approach</a:t>
            </a:r>
            <a:endParaRPr/>
          </a:p>
        </p:txBody>
      </p:sp>
      <p:sp>
        <p:nvSpPr>
          <p:cNvPr id="197" name="Google Shape;1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take the training sets and we separate them  into different binary classification problems</a:t>
            </a:r>
          </a:p>
          <a:p>
            <a:pPr marL="342900" lvl="0" indent="-342900" algn="l" rtl="0">
              <a:spcBef>
                <a:spcPts val="0"/>
              </a:spcBef>
              <a:spcAft>
                <a:spcPts val="0"/>
              </a:spcAft>
              <a:buClr>
                <a:schemeClr val="dk1"/>
              </a:buClr>
              <a:buSzPts val="3200"/>
              <a:buChar char="•"/>
            </a:pPr>
            <a:endParaRPr lang="en-US"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Such that in each training set only one class is labeled as one and others as 0</a:t>
            </a:r>
          </a:p>
          <a:p>
            <a:pPr marL="0" lvl="0" indent="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So, we train a classifier on each dataset and we get different H-functions.</a:t>
            </a:r>
            <a:endParaRPr sz="24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One Vs All approach</a:t>
            </a:r>
            <a:endParaRPr/>
          </a:p>
        </p:txBody>
      </p:sp>
      <p:sp>
        <p:nvSpPr>
          <p:cNvPr id="204" name="Google Shape;204;p15"/>
          <p:cNvSpPr txBox="1">
            <a:spLocks noGrp="1"/>
          </p:cNvSpPr>
          <p:nvPr>
            <p:ph type="body" idx="1"/>
          </p:nvPr>
        </p:nvSpPr>
        <p:spPr>
          <a:xfrm>
            <a:off x="457200" y="1939125"/>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Lets take this example</a:t>
            </a:r>
            <a:r>
              <a:rPr lang="en-US" dirty="0"/>
              <a:t>:</a:t>
            </a:r>
            <a:endParaRPr dirty="0"/>
          </a:p>
        </p:txBody>
      </p:sp>
      <p:pic>
        <p:nvPicPr>
          <p:cNvPr id="206" name="Google Shape;206;p15"/>
          <p:cNvPicPr preferRelativeResize="0"/>
          <p:nvPr/>
        </p:nvPicPr>
        <p:blipFill>
          <a:blip r:embed="rId3">
            <a:alphaModFix/>
          </a:blip>
          <a:stretch>
            <a:fillRect/>
          </a:stretch>
        </p:blipFill>
        <p:spPr>
          <a:xfrm>
            <a:off x="1776450" y="2711300"/>
            <a:ext cx="6576750" cy="375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One Vs All approach</a:t>
            </a:r>
            <a:endParaRPr/>
          </a:p>
        </p:txBody>
      </p:sp>
      <p:sp>
        <p:nvSpPr>
          <p:cNvPr id="212" name="Google Shape;212;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divide the data like this:</a:t>
            </a:r>
            <a:endParaRPr sz="2400" dirty="0">
              <a:latin typeface="Times New Roman" panose="02020603050405020304" pitchFamily="18" charset="0"/>
              <a:cs typeface="Times New Roman" panose="02020603050405020304" pitchFamily="18" charset="0"/>
            </a:endParaRPr>
          </a:p>
        </p:txBody>
      </p:sp>
      <p:pic>
        <p:nvPicPr>
          <p:cNvPr id="214" name="Google Shape;214;p16" descr="o v a.jpg"/>
          <p:cNvPicPr preferRelativeResize="0"/>
          <p:nvPr/>
        </p:nvPicPr>
        <p:blipFill rotWithShape="1">
          <a:blip r:embed="rId3">
            <a:alphaModFix/>
          </a:blip>
          <a:srcRect/>
          <a:stretch/>
        </p:blipFill>
        <p:spPr>
          <a:xfrm>
            <a:off x="1752600" y="2209800"/>
            <a:ext cx="5994400"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Addressing Overfitting</a:t>
            </a:r>
            <a:endParaRPr/>
          </a:p>
        </p:txBody>
      </p:sp>
      <p:sp>
        <p:nvSpPr>
          <p:cNvPr id="262" name="Google Shape;262;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can use the idea of regularization</a:t>
            </a:r>
          </a:p>
          <a:p>
            <a:pPr marL="0" lvl="0" indent="0" algn="l" rtl="0">
              <a:spcBef>
                <a:spcPts val="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In regularization we keep all the features and reduce the magnitude of the parameters</a:t>
            </a:r>
          </a:p>
          <a:p>
            <a:pPr marL="0" lvl="0" indent="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We can control regularization by using a parameter</a:t>
            </a:r>
          </a:p>
          <a:p>
            <a:pPr marL="0" lvl="0" indent="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When we use regularization we need to make small modifications in both the loss and gradient descent and also using resampling techniques like k-fold </a:t>
            </a:r>
            <a:r>
              <a:rPr lang="en-US" sz="2400">
                <a:latin typeface="Times New Roman" panose="02020603050405020304" pitchFamily="18" charset="0"/>
                <a:cs typeface="Times New Roman" panose="02020603050405020304" pitchFamily="18" charset="0"/>
              </a:rPr>
              <a:t>cross validation.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96" name="Google Shape;96;p2"/>
          <p:cNvSpPr txBox="1">
            <a:spLocks noGrp="1"/>
          </p:cNvSpPr>
          <p:nvPr>
            <p:ph type="body" idx="1"/>
          </p:nvPr>
        </p:nvSpPr>
        <p:spPr>
          <a:xfrm>
            <a:off x="457200" y="1187750"/>
            <a:ext cx="8229600" cy="5542200"/>
          </a:xfrm>
          <a:prstGeom prst="rect">
            <a:avLst/>
          </a:prstGeom>
          <a:noFill/>
          <a:ln>
            <a:noFill/>
          </a:ln>
        </p:spPr>
        <p:txBody>
          <a:bodyPr spcFirstLastPara="1" wrap="square" lIns="91425" tIns="45700" rIns="91425" bIns="45700" anchor="t" anchorCtr="0">
            <a:normAutofit/>
          </a:bodyPr>
          <a:lstStyle/>
          <a:p>
            <a:pPr marL="342900" lvl="0" indent="-292100" algn="l" rtl="0">
              <a:spcBef>
                <a:spcPts val="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Supervised Learning</a:t>
            </a:r>
            <a:endParaRPr sz="2400" dirty="0">
              <a:latin typeface="Times New Roman" panose="02020603050405020304" pitchFamily="18" charset="0"/>
              <a:cs typeface="Times New Roman" panose="02020603050405020304" pitchFamily="18" charset="0"/>
            </a:endParaRPr>
          </a:p>
          <a:p>
            <a:pPr marL="342900" lvl="0" indent="-292100" algn="l" rtl="0">
              <a:spcBef>
                <a:spcPts val="64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Classification Problem</a:t>
            </a:r>
            <a:endParaRPr sz="2400" dirty="0">
              <a:latin typeface="Times New Roman" panose="02020603050405020304" pitchFamily="18" charset="0"/>
              <a:cs typeface="Times New Roman" panose="02020603050405020304" pitchFamily="18" charset="0"/>
            </a:endParaRPr>
          </a:p>
          <a:p>
            <a:pPr marL="342900" lvl="0" indent="-292100" algn="l" rtl="0">
              <a:spcBef>
                <a:spcPts val="64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When we classify only two classes it is called Binary Classification problem.</a:t>
            </a:r>
          </a:p>
          <a:p>
            <a:pPr marL="342900" lvl="0" indent="-292100" algn="l" rtl="0">
              <a:spcBef>
                <a:spcPts val="64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Logistic Regression is a type of regression analysis used for predicting the outcome of dependent variable.</a:t>
            </a:r>
          </a:p>
          <a:p>
            <a:pPr marL="342900" lvl="0" indent="-292100" algn="l" rtl="0">
              <a:spcBef>
                <a:spcPts val="64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 Dependent variable(Y) is binary(0,1) and independent variables (X) are continuous in nature.</a:t>
            </a:r>
            <a:endParaRPr sz="2400" dirty="0">
              <a:latin typeface="Times New Roman" panose="02020603050405020304" pitchFamily="18" charset="0"/>
              <a:cs typeface="Times New Roman" panose="02020603050405020304" pitchFamily="18" charset="0"/>
            </a:endParaRPr>
          </a:p>
          <a:p>
            <a:pPr marL="342900" lvl="0" indent="-292100" algn="l" rtl="0">
              <a:spcBef>
                <a:spcPts val="640"/>
              </a:spcBef>
              <a:spcAft>
                <a:spcPts val="0"/>
              </a:spcAft>
              <a:buSzPts val="2400"/>
              <a:buFont typeface="Calibri"/>
              <a:buChar char="•"/>
            </a:pPr>
            <a:r>
              <a:rPr lang="en-US" sz="2400" dirty="0">
                <a:latin typeface="Times New Roman" panose="02020603050405020304" pitchFamily="18" charset="0"/>
                <a:cs typeface="Times New Roman" panose="02020603050405020304" pitchFamily="18" charset="0"/>
              </a:rPr>
              <a:t> Dependent variable can take only two possible values such as “Yes or No”, “Default or No Default”, “Living or Dead”, “Responder or Non Responder”, “Yes or No” etc.</a:t>
            </a:r>
            <a:endParaRPr sz="2400" dirty="0">
              <a:latin typeface="Times New Roman" panose="02020603050405020304" pitchFamily="18" charset="0"/>
              <a:cs typeface="Times New Roman" panose="02020603050405020304" pitchFamily="18" charset="0"/>
            </a:endParaRPr>
          </a:p>
          <a:p>
            <a:pPr marL="342900" lvl="0" indent="0" algn="l" rtl="0">
              <a:spcBef>
                <a:spcPts val="64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5d3929ff94_0_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Logistic Regression</a:t>
            </a:r>
            <a:endParaRPr/>
          </a:p>
        </p:txBody>
      </p:sp>
      <p:sp>
        <p:nvSpPr>
          <p:cNvPr id="103" name="Google Shape;103;g5d3929ff94_0_1"/>
          <p:cNvSpPr txBox="1">
            <a:spLocks noGrp="1"/>
          </p:cNvSpPr>
          <p:nvPr>
            <p:ph type="body" idx="1"/>
          </p:nvPr>
        </p:nvSpPr>
        <p:spPr>
          <a:xfrm>
            <a:off x="457200" y="1526475"/>
            <a:ext cx="8229600" cy="4599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342900" lvl="0" indent="-292100" algn="l" rtl="0">
              <a:spcBef>
                <a:spcPts val="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The dependent variable </a:t>
            </a:r>
            <a:r>
              <a:rPr lang="en-US" sz="2400" b="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must be categorical (1/0) and take binary value.</a:t>
            </a:r>
          </a:p>
          <a:p>
            <a:pPr marL="34290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if pass then Y = 1;else Y = 0 </a:t>
            </a:r>
          </a:p>
          <a:p>
            <a:pPr marL="342900" lvl="0" indent="-292100" algn="l" rtl="0">
              <a:spcBef>
                <a:spcPts val="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We need a hypothesis function or we can call it a model.</a:t>
            </a:r>
          </a:p>
          <a:p>
            <a:pPr marL="342900" lvl="0" indent="-292100" algn="l" rtl="0">
              <a:spcBef>
                <a:spcPts val="640"/>
              </a:spcBef>
              <a:spcAft>
                <a:spcPts val="0"/>
              </a:spcAft>
              <a:buClr>
                <a:schemeClr val="dk1"/>
              </a:buClr>
              <a:buSzPts val="2400"/>
              <a:buFont typeface="Calibri"/>
              <a:buChar char="•"/>
            </a:pPr>
            <a:r>
              <a:rPr lang="en-US" sz="2400" dirty="0">
                <a:latin typeface="Times New Roman" panose="02020603050405020304" pitchFamily="18" charset="0"/>
                <a:cs typeface="Times New Roman" panose="02020603050405020304" pitchFamily="18" charset="0"/>
              </a:rPr>
              <a:t>The output of this hypothesis should be between 0 and 1.</a:t>
            </a:r>
          </a:p>
          <a:p>
            <a:pPr lvl="0" indent="-381000">
              <a:spcBef>
                <a:spcPts val="640"/>
              </a:spcBef>
              <a:buSzPts val="2400"/>
              <a:buFont typeface="Calibri"/>
              <a:buChar char="•"/>
            </a:pPr>
            <a:r>
              <a:rPr lang="en-US" sz="2400" dirty="0"/>
              <a:t>We use sigmoid function as the  hypothesis.</a:t>
            </a:r>
          </a:p>
          <a:p>
            <a:pPr lvl="0" indent="-381000">
              <a:spcBef>
                <a:spcPts val="640"/>
              </a:spcBef>
              <a:buSzPts val="2400"/>
              <a:buFont typeface="Calibri"/>
              <a:buChar char="•"/>
            </a:pPr>
            <a:r>
              <a:rPr lang="en-US" sz="2400" dirty="0"/>
              <a:t>Thus the goal of the Logistic Regression is to predict the likelihood that Y is equal to 1 (probability that Y = 1 rather than 0),given certain values of X.</a:t>
            </a:r>
          </a:p>
          <a:p>
            <a:pPr marL="342900" lvl="0" indent="-292100" algn="l" rtl="0">
              <a:spcBef>
                <a:spcPts val="640"/>
              </a:spcBef>
              <a:spcAft>
                <a:spcPts val="0"/>
              </a:spcAft>
              <a:buClr>
                <a:schemeClr val="dk1"/>
              </a:buClr>
              <a:buSzPts val="2400"/>
              <a:buFont typeface="Calibri"/>
              <a:buChar char="•"/>
            </a:pPr>
            <a:endParaRPr lang="en-US" sz="2400"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None/>
            </a:pPr>
            <a:endParaRPr dirty="0"/>
          </a:p>
          <a:p>
            <a:pPr marL="342900" lvl="0" indent="-342900" algn="l" rtl="0">
              <a:spcBef>
                <a:spcPts val="640"/>
              </a:spcBef>
              <a:spcAft>
                <a:spcPts val="0"/>
              </a:spcAft>
              <a:buClr>
                <a:schemeClr val="dk1"/>
              </a:buClr>
              <a:buSzPts val="32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ctrTitle"/>
          </p:nvPr>
        </p:nvSpPr>
        <p:spPr>
          <a:xfrm>
            <a:off x="685800" y="2130425"/>
            <a:ext cx="7772400" cy="240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7" name="Google Shape;117;p3"/>
          <p:cNvSpPr txBox="1">
            <a:spLocks noGrp="1"/>
          </p:cNvSpPr>
          <p:nvPr>
            <p:ph type="subTitle" idx="1"/>
          </p:nvPr>
        </p:nvSpPr>
        <p:spPr>
          <a:xfrm>
            <a:off x="1143000" y="22860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A04400"/>
              </a:buClr>
              <a:buSzPts val="4400"/>
              <a:buNone/>
            </a:pPr>
            <a:r>
              <a:rPr lang="en-US" sz="4400" b="1">
                <a:solidFill>
                  <a:srgbClr val="A04400"/>
                </a:solidFill>
              </a:rPr>
              <a:t>Why not use linear regression?? </a:t>
            </a:r>
            <a:endParaRPr sz="4400" b="1">
              <a:solidFill>
                <a:srgbClr val="A044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endParaRPr/>
          </a:p>
        </p:txBody>
      </p:sp>
      <p:pic>
        <p:nvPicPr>
          <p:cNvPr id="125" name="Google Shape;125;p5"/>
          <p:cNvPicPr preferRelativeResize="0"/>
          <p:nvPr/>
        </p:nvPicPr>
        <p:blipFill>
          <a:blip r:embed="rId3">
            <a:alphaModFix/>
          </a:blip>
          <a:stretch>
            <a:fillRect/>
          </a:stretch>
        </p:blipFill>
        <p:spPr>
          <a:xfrm>
            <a:off x="618026" y="358325"/>
            <a:ext cx="7173425" cy="649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5d3929ff94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Why Sigmoid??</a:t>
            </a:r>
            <a:endParaRPr/>
          </a:p>
        </p:txBody>
      </p:sp>
      <p:pic>
        <p:nvPicPr>
          <p:cNvPr id="131" name="Google Shape;131;g5d3929ff94_1_0" descr="sigmoid.png"/>
          <p:cNvPicPr preferRelativeResize="0">
            <a:picLocks noGrp="1"/>
          </p:cNvPicPr>
          <p:nvPr>
            <p:ph type="body" idx="1"/>
          </p:nvPr>
        </p:nvPicPr>
        <p:blipFill rotWithShape="1">
          <a:blip r:embed="rId3">
            <a:alphaModFix/>
          </a:blip>
          <a:srcRect/>
          <a:stretch/>
        </p:blipFill>
        <p:spPr>
          <a:xfrm>
            <a:off x="1984725" y="1954696"/>
            <a:ext cx="5353200" cy="356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Binary Classification</a:t>
            </a:r>
            <a:endParaRPr/>
          </a:p>
        </p:txBody>
      </p:sp>
      <p:pic>
        <p:nvPicPr>
          <p:cNvPr id="152" name="Google Shape;152;p11" descr="binary classification.png"/>
          <p:cNvPicPr preferRelativeResize="0">
            <a:picLocks noGrp="1"/>
          </p:cNvPicPr>
          <p:nvPr>
            <p:ph type="body" idx="1"/>
          </p:nvPr>
        </p:nvPicPr>
        <p:blipFill rotWithShape="1">
          <a:blip r:embed="rId3">
            <a:alphaModFix/>
          </a:blip>
          <a:srcRect/>
          <a:stretch/>
        </p:blipFill>
        <p:spPr>
          <a:xfrm>
            <a:off x="1752600" y="1981200"/>
            <a:ext cx="5773641" cy="3552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Decision Boundary </a:t>
            </a:r>
            <a:endParaRPr/>
          </a:p>
        </p:txBody>
      </p:sp>
      <p:sp>
        <p:nvSpPr>
          <p:cNvPr id="138" name="Google Shape;138;p6"/>
          <p:cNvSpPr txBox="1">
            <a:spLocks noGrp="1"/>
          </p:cNvSpPr>
          <p:nvPr>
            <p:ph type="body" idx="1"/>
          </p:nvPr>
        </p:nvSpPr>
        <p:spPr>
          <a:xfrm>
            <a:off x="457200" y="1600200"/>
            <a:ext cx="8229600" cy="5158200"/>
          </a:xfrm>
          <a:prstGeom prst="rect">
            <a:avLst/>
          </a:prstGeom>
          <a:noFill/>
          <a:ln>
            <a:noFill/>
          </a:ln>
        </p:spPr>
        <p:txBody>
          <a:bodyPr spcFirstLastPara="1" wrap="square" lIns="91425" tIns="45700" rIns="91425" bIns="45700" anchor="t" anchorCtr="0">
            <a:normAutofit/>
          </a:bodyPr>
          <a:lstStyle/>
          <a:p>
            <a:pPr marL="342900" lvl="0" indent="-330200" algn="l" rtl="0">
              <a:spcBef>
                <a:spcPts val="0"/>
              </a:spcBef>
              <a:spcAft>
                <a:spcPts val="0"/>
              </a:spcAft>
              <a:buClr>
                <a:schemeClr val="dk1"/>
              </a:buClr>
              <a:buSzPts val="3000"/>
              <a:buChar char="•"/>
            </a:pPr>
            <a:r>
              <a:rPr lang="en-US" sz="2400" dirty="0">
                <a:latin typeface="Times New Roman" panose="02020603050405020304" pitchFamily="18" charset="0"/>
                <a:cs typeface="Times New Roman" panose="02020603050405020304" pitchFamily="18" charset="0"/>
              </a:rPr>
              <a:t>We deal with thresholds here.</a:t>
            </a:r>
            <a:endParaRPr sz="2400" dirty="0">
              <a:latin typeface="Times New Roman" panose="02020603050405020304" pitchFamily="18" charset="0"/>
              <a:cs typeface="Times New Roman" panose="02020603050405020304" pitchFamily="18" charset="0"/>
            </a:endParaRPr>
          </a:p>
          <a:p>
            <a:pPr marL="342900" lvl="0" indent="-330200" algn="l" rtl="0">
              <a:spcBef>
                <a:spcPts val="0"/>
              </a:spcBef>
              <a:spcAft>
                <a:spcPts val="0"/>
              </a:spcAft>
              <a:buSzPts val="3000"/>
              <a:buChar char="•"/>
            </a:pPr>
            <a:r>
              <a:rPr lang="en-US" sz="2400" dirty="0">
                <a:latin typeface="Times New Roman" panose="02020603050405020304" pitchFamily="18" charset="0"/>
                <a:cs typeface="Times New Roman" panose="02020603050405020304" pitchFamily="18" charset="0"/>
              </a:rPr>
              <a:t>Suppose if we have any value at 0.8 then we define threshold and if the value is greater than threshold that will be rounded off to 1,less than threshold rounded off to 0,in order to find the output</a:t>
            </a:r>
            <a:endParaRPr sz="2400" dirty="0">
              <a:latin typeface="Times New Roman" panose="02020603050405020304" pitchFamily="18" charset="0"/>
              <a:cs typeface="Times New Roman" panose="02020603050405020304" pitchFamily="18" charset="0"/>
            </a:endParaRPr>
          </a:p>
          <a:p>
            <a:pPr marL="342900" lvl="0" indent="-330200" algn="l" rtl="0">
              <a:spcBef>
                <a:spcPts val="640"/>
              </a:spcBef>
              <a:spcAft>
                <a:spcPts val="0"/>
              </a:spcAft>
              <a:buClr>
                <a:schemeClr val="dk1"/>
              </a:buClr>
              <a:buSzPts val="3000"/>
              <a:buChar char="•"/>
            </a:pPr>
            <a:r>
              <a:rPr lang="en-US" sz="2400" dirty="0">
                <a:latin typeface="Times New Roman" panose="02020603050405020304" pitchFamily="18" charset="0"/>
                <a:cs typeface="Times New Roman" panose="02020603050405020304" pitchFamily="18" charset="0"/>
              </a:rPr>
              <a:t>If hypothesis &gt;= 0.5 </a:t>
            </a:r>
            <a:r>
              <a:rPr lang="en-US" sz="2400" dirty="0" err="1">
                <a:latin typeface="Times New Roman" panose="02020603050405020304" pitchFamily="18" charset="0"/>
                <a:cs typeface="Times New Roman" panose="02020603050405020304" pitchFamily="18" charset="0"/>
              </a:rPr>
              <a:t>yhat</a:t>
            </a:r>
            <a:r>
              <a:rPr lang="en-US" sz="2400" dirty="0">
                <a:latin typeface="Times New Roman" panose="02020603050405020304" pitchFamily="18" charset="0"/>
                <a:cs typeface="Times New Roman" panose="02020603050405020304" pitchFamily="18" charset="0"/>
              </a:rPr>
              <a:t> = 1</a:t>
            </a:r>
            <a:endParaRPr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yhat</a:t>
            </a:r>
            <a:r>
              <a:rPr lang="en-US" sz="2400" dirty="0">
                <a:latin typeface="Times New Roman" panose="02020603050405020304" pitchFamily="18" charset="0"/>
                <a:cs typeface="Times New Roman" panose="02020603050405020304" pitchFamily="18" charset="0"/>
              </a:rPr>
              <a:t> = 0</a:t>
            </a:r>
          </a:p>
          <a:p>
            <a:pPr marL="342900" lvl="0">
              <a:spcBef>
                <a:spcPts val="0"/>
              </a:spcBef>
              <a:buSzPts val="3200"/>
            </a:pPr>
            <a:r>
              <a:rPr lang="en-US" sz="2400" dirty="0">
                <a:latin typeface="Times New Roman" panose="02020603050405020304" pitchFamily="18" charset="0"/>
                <a:cs typeface="Times New Roman" panose="02020603050405020304" pitchFamily="18" charset="0"/>
              </a:rPr>
              <a:t>Here Theta’s play an important role in creating the decision boundary</a:t>
            </a:r>
          </a:p>
          <a:p>
            <a:pPr marL="342900" lvl="0">
              <a:spcBef>
                <a:spcPts val="640"/>
              </a:spcBef>
              <a:buSzPts val="3200"/>
            </a:pPr>
            <a:r>
              <a:rPr lang="en-US" sz="2400" dirty="0">
                <a:latin typeface="Times New Roman" panose="02020603050405020304" pitchFamily="18" charset="0"/>
                <a:cs typeface="Times New Roman" panose="02020603050405020304" pitchFamily="18" charset="0"/>
              </a:rPr>
              <a:t>Once we have the decision boundary set we will not need any data to predict the output</a:t>
            </a:r>
          </a:p>
          <a:p>
            <a:pPr marL="342900" lvl="0">
              <a:spcBef>
                <a:spcPts val="640"/>
              </a:spcBef>
              <a:buSzPts val="3200"/>
            </a:pPr>
            <a:r>
              <a:rPr lang="en-US" sz="2400" dirty="0">
                <a:latin typeface="Times New Roman" panose="02020603050405020304" pitchFamily="18" charset="0"/>
                <a:cs typeface="Times New Roman" panose="02020603050405020304" pitchFamily="18" charset="0"/>
              </a:rPr>
              <a:t>We can build complex boundaries if we use higher order H-functions </a:t>
            </a:r>
          </a:p>
          <a:p>
            <a:pPr marL="342900" lvl="0" indent="-342900" algn="l" rtl="0">
              <a:spcBef>
                <a:spcPts val="640"/>
              </a:spcBef>
              <a:spcAft>
                <a:spcPts val="0"/>
              </a:spcAft>
              <a:buClr>
                <a:schemeClr val="dk1"/>
              </a:buClr>
              <a:buSzPts val="3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8" descr="linear reg cost.JPG"/>
          <p:cNvPicPr preferRelativeResize="0"/>
          <p:nvPr/>
        </p:nvPicPr>
        <p:blipFill rotWithShape="1">
          <a:blip r:embed="rId3">
            <a:alphaModFix/>
          </a:blip>
          <a:srcRect/>
          <a:stretch/>
        </p:blipFill>
        <p:spPr>
          <a:xfrm>
            <a:off x="1066800" y="2514600"/>
            <a:ext cx="6667500" cy="662940"/>
          </a:xfrm>
          <a:prstGeom prst="rect">
            <a:avLst/>
          </a:prstGeom>
          <a:noFill/>
          <a:ln>
            <a:noFill/>
          </a:ln>
        </p:spPr>
      </p:pic>
      <p:sp>
        <p:nvSpPr>
          <p:cNvPr id="167" name="Google Shape;16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Cost Function</a:t>
            </a:r>
            <a:endParaRPr/>
          </a:p>
        </p:txBody>
      </p:sp>
      <p:sp>
        <p:nvSpPr>
          <p:cNvPr id="168" name="Google Shape;16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dirty="0">
                <a:latin typeface="Times New Roman" panose="02020603050405020304" pitchFamily="18" charset="0"/>
                <a:cs typeface="Times New Roman" panose="02020603050405020304" pitchFamily="18" charset="0"/>
              </a:rPr>
              <a:t>This is the cost function we used previously:</a:t>
            </a:r>
          </a:p>
          <a:p>
            <a:pPr marL="342900" lvl="0" indent="-342900" algn="l" rtl="0">
              <a:spcBef>
                <a:spcPts val="640"/>
              </a:spcBef>
              <a:spcAft>
                <a:spcPts val="0"/>
              </a:spcAft>
              <a:buClr>
                <a:schemeClr val="dk1"/>
              </a:buClr>
              <a:buSzPts val="3200"/>
              <a:buNone/>
            </a:pPr>
            <a:endParaRPr lang="en-US" sz="2400"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endParaRPr lang="en-US" sz="2400"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endParaRPr lang="en-US" sz="2400" dirty="0">
              <a:latin typeface="Times New Roman" panose="02020603050405020304" pitchFamily="18" charset="0"/>
              <a:cs typeface="Times New Roman" panose="02020603050405020304" pitchFamily="18" charset="0"/>
            </a:endParaRPr>
          </a:p>
          <a:p>
            <a:pPr marL="342900" lvl="0" algn="l" rtl="0">
              <a:spcBef>
                <a:spcPts val="640"/>
              </a:spcBef>
              <a:spcAft>
                <a:spcPts val="0"/>
              </a:spcAft>
              <a:buClr>
                <a:schemeClr val="dk1"/>
              </a:buClr>
              <a:buSzPts val="3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introduce a new kind of loss function called cross entropy loss.</a:t>
            </a:r>
          </a:p>
          <a:p>
            <a:pPr marL="342900" lvl="0" algn="l" rtl="0">
              <a:spcBef>
                <a:spcPts val="640"/>
              </a:spcBef>
              <a:spcAft>
                <a:spcPts val="0"/>
              </a:spcAft>
              <a:buClr>
                <a:schemeClr val="dk1"/>
              </a:buClr>
              <a:buSzPts val="3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852</Words>
  <Application>Microsoft Office PowerPoint</Application>
  <PresentationFormat>On-screen Show (4:3)</PresentationFormat>
  <Paragraphs>99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Logistic Regression</vt:lpstr>
      <vt:lpstr>Introduction</vt:lpstr>
      <vt:lpstr>Logistic Regression</vt:lpstr>
      <vt:lpstr>PowerPoint Presentation</vt:lpstr>
      <vt:lpstr>PowerPoint Presentation</vt:lpstr>
      <vt:lpstr>Why Sigmoid??</vt:lpstr>
      <vt:lpstr>Binary Classification</vt:lpstr>
      <vt:lpstr>Decision Boundary </vt:lpstr>
      <vt:lpstr>Cost Function</vt:lpstr>
      <vt:lpstr>Cross entropy loss</vt:lpstr>
      <vt:lpstr>Loss function</vt:lpstr>
      <vt:lpstr>Evaluation Metrics</vt:lpstr>
      <vt:lpstr>Evaluation Metrics</vt:lpstr>
      <vt:lpstr>Multiclass Classification</vt:lpstr>
      <vt:lpstr>One Vs all approach</vt:lpstr>
      <vt:lpstr>One Vs All approach</vt:lpstr>
      <vt:lpstr>One Vs All approach</vt:lpstr>
      <vt:lpstr>Addressing 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test</dc:creator>
  <cp:lastModifiedBy>Saketh Kallepu</cp:lastModifiedBy>
  <cp:revision>24</cp:revision>
  <dcterms:created xsi:type="dcterms:W3CDTF">2019-05-21T04:14:28Z</dcterms:created>
  <dcterms:modified xsi:type="dcterms:W3CDTF">2019-12-22T17:06:31Z</dcterms:modified>
</cp:coreProperties>
</file>