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a99303dc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a99303dc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a99303dc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a99303dc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a99303dc1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a99303dc1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a99303dc1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a99303dc1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a99303dc1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a99303dc1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a99303dc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a99303dc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a99303dc1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fa99303dc1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a99303dc1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a99303dc1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fa99303dc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fa99303dc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fa99303dc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fa99303dc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a99303dc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a99303dc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fa99303dc1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fa99303dc1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fa99303dc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fa99303dc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a99303dc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a99303dc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a99303dc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a99303dc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a99303dc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a99303dc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a99303dc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a99303dc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a99303dc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a99303dc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a99303dc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a99303dc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a99303dc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a99303dc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47050"/>
            <a:ext cx="8520600" cy="1207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Double Pointers</a:t>
            </a:r>
            <a:endParaRPr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94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Raihan Kabir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Computer Science and Engineering</a:t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University of Chittagong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2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2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2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2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2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What happened?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1920575" y="1391425"/>
            <a:ext cx="1725000" cy="21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2"/>
          <p:cNvCxnSpPr/>
          <p:nvPr/>
        </p:nvCxnSpPr>
        <p:spPr>
          <a:xfrm>
            <a:off x="1935650" y="3146425"/>
            <a:ext cx="17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2"/>
          <p:cNvCxnSpPr/>
          <p:nvPr/>
        </p:nvCxnSpPr>
        <p:spPr>
          <a:xfrm>
            <a:off x="1924475" y="2762275"/>
            <a:ext cx="17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/>
          <p:nvPr/>
        </p:nvCxnSpPr>
        <p:spPr>
          <a:xfrm>
            <a:off x="1924475" y="2378125"/>
            <a:ext cx="17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2"/>
          <p:cNvCxnSpPr/>
          <p:nvPr/>
        </p:nvCxnSpPr>
        <p:spPr>
          <a:xfrm>
            <a:off x="1920575" y="1934663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2"/>
          <p:cNvSpPr txBox="1"/>
          <p:nvPr/>
        </p:nvSpPr>
        <p:spPr>
          <a:xfrm>
            <a:off x="1935650" y="315902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10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1935650" y="277487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20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935650" y="2382700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&amp;a (0x100)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1935650" y="1998550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&amp;b (0x200)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672150" y="3589875"/>
            <a:ext cx="25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After calling swap function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935650" y="154707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temp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13" name="Google Shape;213;p22"/>
          <p:cNvCxnSpPr/>
          <p:nvPr/>
        </p:nvCxnSpPr>
        <p:spPr>
          <a:xfrm>
            <a:off x="1318150" y="3351025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2"/>
          <p:cNvCxnSpPr/>
          <p:nvPr/>
        </p:nvCxnSpPr>
        <p:spPr>
          <a:xfrm>
            <a:off x="1318150" y="2578725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2"/>
          <p:cNvSpPr txBox="1"/>
          <p:nvPr/>
        </p:nvSpPr>
        <p:spPr>
          <a:xfrm>
            <a:off x="391675" y="3176800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main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391675" y="2370825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swap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5718700" y="1329400"/>
            <a:ext cx="2310600" cy="21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2"/>
          <p:cNvCxnSpPr/>
          <p:nvPr/>
        </p:nvCxnSpPr>
        <p:spPr>
          <a:xfrm>
            <a:off x="5726275" y="3084400"/>
            <a:ext cx="2325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/>
          <p:nvPr/>
        </p:nvCxnSpPr>
        <p:spPr>
          <a:xfrm>
            <a:off x="5715100" y="2700250"/>
            <a:ext cx="23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2"/>
          <p:cNvCxnSpPr/>
          <p:nvPr/>
        </p:nvCxnSpPr>
        <p:spPr>
          <a:xfrm>
            <a:off x="5715100" y="2316100"/>
            <a:ext cx="23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2"/>
          <p:cNvCxnSpPr/>
          <p:nvPr/>
        </p:nvCxnSpPr>
        <p:spPr>
          <a:xfrm>
            <a:off x="5711200" y="1872638"/>
            <a:ext cx="23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2"/>
          <p:cNvSpPr txBox="1"/>
          <p:nvPr/>
        </p:nvSpPr>
        <p:spPr>
          <a:xfrm>
            <a:off x="5715100" y="3114775"/>
            <a:ext cx="22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*b (*0x200) = 20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5715100" y="2730625"/>
            <a:ext cx="22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temp (*0x100) = 10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5715100" y="2338450"/>
            <a:ext cx="22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&amp;a (0x100)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5715100" y="1954300"/>
            <a:ext cx="21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&amp;b (0x200)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5462775" y="3527850"/>
            <a:ext cx="25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After executing swap function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5715100" y="1502825"/>
            <a:ext cx="23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temp = *a (*0x100) = 10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28" name="Google Shape;228;p22"/>
          <p:cNvCxnSpPr/>
          <p:nvPr/>
        </p:nvCxnSpPr>
        <p:spPr>
          <a:xfrm>
            <a:off x="5108775" y="328900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2"/>
          <p:cNvCxnSpPr/>
          <p:nvPr/>
        </p:nvCxnSpPr>
        <p:spPr>
          <a:xfrm>
            <a:off x="5108775" y="251670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2"/>
          <p:cNvSpPr txBox="1"/>
          <p:nvPr/>
        </p:nvSpPr>
        <p:spPr>
          <a:xfrm>
            <a:off x="4182300" y="3114775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main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4182300" y="2308800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swap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23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3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3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3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3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Now, say w</a:t>
            </a: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hat will be the output?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1" name="Google Shape;2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150" y="1288625"/>
            <a:ext cx="7046200" cy="33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24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4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4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4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Now, say what will be the output?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500" y="1348313"/>
            <a:ext cx="5131776" cy="24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325" y="3888325"/>
            <a:ext cx="70485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25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5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5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5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5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What happened?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1920575" y="1391425"/>
            <a:ext cx="1725000" cy="21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25"/>
          <p:cNvCxnSpPr/>
          <p:nvPr/>
        </p:nvCxnSpPr>
        <p:spPr>
          <a:xfrm>
            <a:off x="1935650" y="3146425"/>
            <a:ext cx="17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5"/>
          <p:cNvCxnSpPr/>
          <p:nvPr/>
        </p:nvCxnSpPr>
        <p:spPr>
          <a:xfrm>
            <a:off x="1924475" y="2762275"/>
            <a:ext cx="17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5"/>
          <p:cNvCxnSpPr/>
          <p:nvPr/>
        </p:nvCxnSpPr>
        <p:spPr>
          <a:xfrm>
            <a:off x="1924475" y="2378125"/>
            <a:ext cx="17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5"/>
          <p:cNvCxnSpPr/>
          <p:nvPr/>
        </p:nvCxnSpPr>
        <p:spPr>
          <a:xfrm>
            <a:off x="1920575" y="1934663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5"/>
          <p:cNvSpPr txBox="1"/>
          <p:nvPr/>
        </p:nvSpPr>
        <p:spPr>
          <a:xfrm>
            <a:off x="1935650" y="315902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ptr = &amp;a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1935650" y="277487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ptr = &amp;b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1935650" y="2382700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aptr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35650" y="1998550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bptr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1672150" y="3589875"/>
            <a:ext cx="25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After calling swap function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1935650" y="154707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temp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>
            <a:off x="1318150" y="3351025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5"/>
          <p:cNvCxnSpPr/>
          <p:nvPr/>
        </p:nvCxnSpPr>
        <p:spPr>
          <a:xfrm>
            <a:off x="1318150" y="2578725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5"/>
          <p:cNvSpPr txBox="1"/>
          <p:nvPr/>
        </p:nvSpPr>
        <p:spPr>
          <a:xfrm>
            <a:off x="391675" y="3176800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main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391675" y="2370825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swap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5718700" y="1329400"/>
            <a:ext cx="2310600" cy="21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5"/>
          <p:cNvCxnSpPr/>
          <p:nvPr/>
        </p:nvCxnSpPr>
        <p:spPr>
          <a:xfrm>
            <a:off x="5726275" y="3084400"/>
            <a:ext cx="2325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5"/>
          <p:cNvCxnSpPr/>
          <p:nvPr/>
        </p:nvCxnSpPr>
        <p:spPr>
          <a:xfrm>
            <a:off x="5715100" y="2700250"/>
            <a:ext cx="23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5"/>
          <p:cNvCxnSpPr/>
          <p:nvPr/>
        </p:nvCxnSpPr>
        <p:spPr>
          <a:xfrm>
            <a:off x="5715100" y="2316100"/>
            <a:ext cx="23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5"/>
          <p:cNvCxnSpPr/>
          <p:nvPr/>
        </p:nvCxnSpPr>
        <p:spPr>
          <a:xfrm>
            <a:off x="5711200" y="1872638"/>
            <a:ext cx="23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5"/>
          <p:cNvSpPr txBox="1"/>
          <p:nvPr/>
        </p:nvSpPr>
        <p:spPr>
          <a:xfrm>
            <a:off x="5715100" y="3114775"/>
            <a:ext cx="22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aptr = &amp;a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5715100" y="2730625"/>
            <a:ext cx="22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ptr = &amp;b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5715100" y="2338450"/>
            <a:ext cx="22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b (bptr)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5715100" y="1954300"/>
            <a:ext cx="21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temp (aptr)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5462775" y="3527850"/>
            <a:ext cx="25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After executing swap function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5715100" y="1502825"/>
            <a:ext cx="23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temp = a (aptr)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88" name="Google Shape;288;p25"/>
          <p:cNvCxnSpPr/>
          <p:nvPr/>
        </p:nvCxnSpPr>
        <p:spPr>
          <a:xfrm>
            <a:off x="5108775" y="328900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5"/>
          <p:cNvCxnSpPr/>
          <p:nvPr/>
        </p:nvCxnSpPr>
        <p:spPr>
          <a:xfrm>
            <a:off x="5108775" y="251670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5"/>
          <p:cNvSpPr txBox="1"/>
          <p:nvPr/>
        </p:nvSpPr>
        <p:spPr>
          <a:xfrm>
            <a:off x="4182300" y="3114775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main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4182300" y="2308800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swap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26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6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6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6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6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What is the solution?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745700" y="1883000"/>
            <a:ext cx="7886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Times"/>
              <a:buChar char="●"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Same as before, but rather passing pointer to int, we will pass pointer to the pointer itself. </a:t>
            </a:r>
            <a:r>
              <a:rPr lang="en" sz="1900">
                <a:latin typeface="Times"/>
                <a:ea typeface="Times"/>
                <a:cs typeface="Times"/>
                <a:sym typeface="Times"/>
              </a:rPr>
              <a:t>Because</a:t>
            </a:r>
            <a:r>
              <a:rPr lang="en" sz="1900">
                <a:latin typeface="Times"/>
                <a:ea typeface="Times"/>
                <a:cs typeface="Times"/>
                <a:sym typeface="Times"/>
              </a:rPr>
              <a:t> we want to change the content of the pointer itself.</a:t>
            </a:r>
            <a:endParaRPr sz="21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27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7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7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7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7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Solution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11" name="Google Shape;3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63" y="1317850"/>
            <a:ext cx="6498476" cy="29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28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8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8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8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8"/>
          <p:cNvSpPr txBox="1"/>
          <p:nvPr/>
        </p:nvSpPr>
        <p:spPr>
          <a:xfrm>
            <a:off x="1904700" y="5724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Solution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21" name="Google Shape;3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935" y="1286775"/>
            <a:ext cx="5352124" cy="247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38" y="3909863"/>
            <a:ext cx="72485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29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9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9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9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9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What happened?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1920575" y="1391425"/>
            <a:ext cx="1725000" cy="21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29"/>
          <p:cNvCxnSpPr/>
          <p:nvPr/>
        </p:nvCxnSpPr>
        <p:spPr>
          <a:xfrm>
            <a:off x="1935650" y="3146425"/>
            <a:ext cx="17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9"/>
          <p:cNvCxnSpPr/>
          <p:nvPr/>
        </p:nvCxnSpPr>
        <p:spPr>
          <a:xfrm>
            <a:off x="1924475" y="2762275"/>
            <a:ext cx="17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9"/>
          <p:cNvCxnSpPr/>
          <p:nvPr/>
        </p:nvCxnSpPr>
        <p:spPr>
          <a:xfrm>
            <a:off x="1924475" y="2378125"/>
            <a:ext cx="17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9"/>
          <p:cNvCxnSpPr/>
          <p:nvPr/>
        </p:nvCxnSpPr>
        <p:spPr>
          <a:xfrm>
            <a:off x="1920575" y="1934663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29"/>
          <p:cNvSpPr txBox="1"/>
          <p:nvPr/>
        </p:nvSpPr>
        <p:spPr>
          <a:xfrm>
            <a:off x="1935650" y="315902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aptr = &amp;a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1935650" y="277487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bptr = &amp;b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1935650" y="2382700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&amp;aptr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1935650" y="1998550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&amp;bptr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1672150" y="3589875"/>
            <a:ext cx="25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After calling swap function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1935650" y="154707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temp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343" name="Google Shape;343;p29"/>
          <p:cNvCxnSpPr/>
          <p:nvPr/>
        </p:nvCxnSpPr>
        <p:spPr>
          <a:xfrm>
            <a:off x="1318150" y="3351025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9"/>
          <p:cNvCxnSpPr/>
          <p:nvPr/>
        </p:nvCxnSpPr>
        <p:spPr>
          <a:xfrm>
            <a:off x="1318150" y="2578725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29"/>
          <p:cNvSpPr txBox="1"/>
          <p:nvPr/>
        </p:nvSpPr>
        <p:spPr>
          <a:xfrm>
            <a:off x="391675" y="3176800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main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391675" y="2370825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swap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5718700" y="1329400"/>
            <a:ext cx="2310600" cy="21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29"/>
          <p:cNvCxnSpPr/>
          <p:nvPr/>
        </p:nvCxnSpPr>
        <p:spPr>
          <a:xfrm>
            <a:off x="5726275" y="3084400"/>
            <a:ext cx="2325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9"/>
          <p:cNvCxnSpPr/>
          <p:nvPr/>
        </p:nvCxnSpPr>
        <p:spPr>
          <a:xfrm>
            <a:off x="5715100" y="2700250"/>
            <a:ext cx="23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9"/>
          <p:cNvCxnSpPr/>
          <p:nvPr/>
        </p:nvCxnSpPr>
        <p:spPr>
          <a:xfrm>
            <a:off x="5715100" y="2316100"/>
            <a:ext cx="23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9"/>
          <p:cNvCxnSpPr/>
          <p:nvPr/>
        </p:nvCxnSpPr>
        <p:spPr>
          <a:xfrm>
            <a:off x="5711200" y="1872638"/>
            <a:ext cx="23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9"/>
          <p:cNvSpPr txBox="1"/>
          <p:nvPr/>
        </p:nvSpPr>
        <p:spPr>
          <a:xfrm>
            <a:off x="5715100" y="3114775"/>
            <a:ext cx="22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aptr = *b (*&amp;bptr)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5715100" y="2730625"/>
            <a:ext cx="22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bptr = temp (*&amp;aptr)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4" name="Google Shape;354;p29"/>
          <p:cNvSpPr txBox="1"/>
          <p:nvPr/>
        </p:nvSpPr>
        <p:spPr>
          <a:xfrm>
            <a:off x="5715100" y="1954300"/>
            <a:ext cx="21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&amp;bptr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5" name="Google Shape;355;p29"/>
          <p:cNvSpPr txBox="1"/>
          <p:nvPr/>
        </p:nvSpPr>
        <p:spPr>
          <a:xfrm>
            <a:off x="5715100" y="2338450"/>
            <a:ext cx="22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&amp;aptr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5462775" y="3527850"/>
            <a:ext cx="25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After executing swap function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5715100" y="1502825"/>
            <a:ext cx="23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temp = *a (*&amp;aptr)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358" name="Google Shape;358;p29"/>
          <p:cNvCxnSpPr/>
          <p:nvPr/>
        </p:nvCxnSpPr>
        <p:spPr>
          <a:xfrm>
            <a:off x="5108775" y="328900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9"/>
          <p:cNvCxnSpPr/>
          <p:nvPr/>
        </p:nvCxnSpPr>
        <p:spPr>
          <a:xfrm>
            <a:off x="5108775" y="251670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9"/>
          <p:cNvSpPr txBox="1"/>
          <p:nvPr/>
        </p:nvSpPr>
        <p:spPr>
          <a:xfrm>
            <a:off x="4182300" y="3114775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main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4182300" y="2308800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swap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30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0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0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30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30"/>
          <p:cNvSpPr txBox="1"/>
          <p:nvPr/>
        </p:nvSpPr>
        <p:spPr>
          <a:xfrm>
            <a:off x="1401000" y="557375"/>
            <a:ext cx="63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Now say, is below code logically correct?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71" name="Google Shape;3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958" y="1739213"/>
            <a:ext cx="5912085" cy="12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6" name="Google Shape;376;p31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1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1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1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1"/>
          <p:cNvSpPr txBox="1"/>
          <p:nvPr/>
        </p:nvSpPr>
        <p:spPr>
          <a:xfrm>
            <a:off x="1392600" y="549850"/>
            <a:ext cx="63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Correct solution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81" name="Google Shape;3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75" y="1860150"/>
            <a:ext cx="54578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What will be the output?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3" y="1266299"/>
            <a:ext cx="6750275" cy="31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32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2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2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2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32"/>
          <p:cNvSpPr txBox="1"/>
          <p:nvPr/>
        </p:nvSpPr>
        <p:spPr>
          <a:xfrm>
            <a:off x="997950" y="2086375"/>
            <a:ext cx="7148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Times"/>
              <a:buChar char="●"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Use single pointer when you want to make changes to usual variables of a function within another function.</a:t>
            </a:r>
            <a:endParaRPr sz="1900">
              <a:latin typeface="Times"/>
              <a:ea typeface="Times"/>
              <a:cs typeface="Times"/>
              <a:sym typeface="Time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Times"/>
              <a:buChar char="●"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Use double pointers when you want to make changes to pointers of a function within another function.</a:t>
            </a:r>
            <a:endParaRPr sz="19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1392600" y="549850"/>
            <a:ext cx="63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Summary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33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3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3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3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3"/>
          <p:cNvSpPr txBox="1"/>
          <p:nvPr/>
        </p:nvSpPr>
        <p:spPr>
          <a:xfrm>
            <a:off x="1392600" y="2214325"/>
            <a:ext cx="634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The End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What will be the output?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96" y="1763425"/>
            <a:ext cx="4606976" cy="21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0" r="12273" t="0"/>
          <a:stretch/>
        </p:blipFill>
        <p:spPr>
          <a:xfrm>
            <a:off x="5210225" y="1763425"/>
            <a:ext cx="36136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210225" y="1310600"/>
            <a:ext cx="24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Output:</a:t>
            </a:r>
            <a:endParaRPr sz="1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6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Why it didn’t change?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95050" y="2154175"/>
            <a:ext cx="822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Times"/>
              <a:buChar char="●"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Because we are changing the local variable inside the function argument, not the actual variables that were inside the main function.</a:t>
            </a:r>
            <a:endParaRPr sz="19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7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Why it didn’t change?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1920575" y="1391425"/>
            <a:ext cx="1725000" cy="21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7"/>
          <p:cNvCxnSpPr/>
          <p:nvPr/>
        </p:nvCxnSpPr>
        <p:spPr>
          <a:xfrm>
            <a:off x="1935650" y="3146425"/>
            <a:ext cx="17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1924475" y="2762275"/>
            <a:ext cx="17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1924475" y="2378125"/>
            <a:ext cx="17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1920575" y="1934663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2455350" y="3146425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10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455350" y="2762275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20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455350" y="2370100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10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455350" y="1985950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20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672150" y="3589875"/>
            <a:ext cx="25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After calling swap function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455350" y="1534475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temp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>
            <a:off x="1318150" y="3351025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1318150" y="2578725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391675" y="3176800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main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91675" y="2370825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swap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5711200" y="1329400"/>
            <a:ext cx="1725000" cy="21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>
            <a:off x="5726275" y="3084400"/>
            <a:ext cx="17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5715100" y="2700250"/>
            <a:ext cx="17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5715100" y="2316100"/>
            <a:ext cx="17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5711200" y="1872638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 txBox="1"/>
          <p:nvPr/>
        </p:nvSpPr>
        <p:spPr>
          <a:xfrm>
            <a:off x="6245975" y="3084400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10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245975" y="2700250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20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245975" y="2308075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20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245975" y="1923925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10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462775" y="3527850"/>
            <a:ext cx="25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After executing swap function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245975" y="1472450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t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emp = 10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5108775" y="328900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5108775" y="251670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 txBox="1"/>
          <p:nvPr/>
        </p:nvSpPr>
        <p:spPr>
          <a:xfrm>
            <a:off x="4182300" y="3114775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main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182300" y="2308800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swap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8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Why it didn’t change?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120038" y="1329400"/>
            <a:ext cx="1725000" cy="21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8"/>
          <p:cNvCxnSpPr/>
          <p:nvPr/>
        </p:nvCxnSpPr>
        <p:spPr>
          <a:xfrm>
            <a:off x="4135113" y="3084400"/>
            <a:ext cx="17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4123938" y="2700250"/>
            <a:ext cx="17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4123938" y="2316100"/>
            <a:ext cx="17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4120038" y="1872638"/>
            <a:ext cx="17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 txBox="1"/>
          <p:nvPr/>
        </p:nvSpPr>
        <p:spPr>
          <a:xfrm>
            <a:off x="4654819" y="3084400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 = 10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654819" y="2700250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b = 20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654819" y="2308075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Times"/>
                <a:ea typeface="Times"/>
                <a:cs typeface="Times"/>
                <a:sym typeface="Times"/>
              </a:rPr>
              <a:t>a = 20</a:t>
            </a:r>
            <a:endParaRPr>
              <a:solidFill>
                <a:srgbClr val="999999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654819" y="1923925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Times"/>
                <a:ea typeface="Times"/>
                <a:cs typeface="Times"/>
                <a:sym typeface="Times"/>
              </a:rPr>
              <a:t>b = 10</a:t>
            </a:r>
            <a:endParaRPr>
              <a:solidFill>
                <a:srgbClr val="999999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871613" y="3527850"/>
            <a:ext cx="25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After returning to main function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654819" y="1472450"/>
            <a:ext cx="10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Times"/>
                <a:ea typeface="Times"/>
                <a:cs typeface="Times"/>
                <a:sym typeface="Times"/>
              </a:rPr>
              <a:t>temp = 10</a:t>
            </a:r>
            <a:endParaRPr>
              <a:solidFill>
                <a:srgbClr val="999999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51" name="Google Shape;151;p18"/>
          <p:cNvCxnSpPr/>
          <p:nvPr/>
        </p:nvCxnSpPr>
        <p:spPr>
          <a:xfrm>
            <a:off x="3510063" y="3277463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3510063" y="2505163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53" name="Google Shape;153;p18"/>
          <p:cNvSpPr txBox="1"/>
          <p:nvPr/>
        </p:nvSpPr>
        <p:spPr>
          <a:xfrm>
            <a:off x="2583588" y="3103238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main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773911" y="2297275"/>
            <a:ext cx="17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wap popped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55" name="Google Shape;155;p18"/>
          <p:cNvCxnSpPr/>
          <p:nvPr/>
        </p:nvCxnSpPr>
        <p:spPr>
          <a:xfrm rot="10800000">
            <a:off x="6108625" y="1611875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8"/>
          <p:cNvSpPr txBox="1"/>
          <p:nvPr/>
        </p:nvSpPr>
        <p:spPr>
          <a:xfrm>
            <a:off x="6788263" y="1391425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popped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 rot="10800000">
            <a:off x="6108625" y="2144150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6788263" y="1923700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popped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59" name="Google Shape;159;p18"/>
          <p:cNvCxnSpPr/>
          <p:nvPr/>
        </p:nvCxnSpPr>
        <p:spPr>
          <a:xfrm rot="10800000">
            <a:off x="6108625" y="2542475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8"/>
          <p:cNvSpPr txBox="1"/>
          <p:nvPr/>
        </p:nvSpPr>
        <p:spPr>
          <a:xfrm>
            <a:off x="6788263" y="2322025"/>
            <a:ext cx="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popped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9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What is the solution?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45700" y="1883000"/>
            <a:ext cx="788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Times"/>
              <a:buChar char="●"/>
            </a:pPr>
            <a:r>
              <a:rPr lang="en" sz="1900">
                <a:latin typeface="Times"/>
                <a:ea typeface="Times"/>
                <a:cs typeface="Times"/>
                <a:sym typeface="Times"/>
              </a:rPr>
              <a:t>Pass the addresses of the variables to the function, so that any changes made to the variables takes place directly inside the addresses.</a:t>
            </a:r>
            <a:endParaRPr sz="21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0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0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0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Solution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-5715" l="-5715" r="-5704" t="-5704"/>
          <a:stretch/>
        </p:blipFill>
        <p:spPr>
          <a:xfrm>
            <a:off x="1023925" y="1024500"/>
            <a:ext cx="70961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1"/>
          <p:cNvCxnSpPr/>
          <p:nvPr/>
        </p:nvCxnSpPr>
        <p:spPr>
          <a:xfrm>
            <a:off x="316350" y="3238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/>
          <p:nvPr/>
        </p:nvCxnSpPr>
        <p:spPr>
          <a:xfrm>
            <a:off x="320100" y="38590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1"/>
          <p:cNvCxnSpPr/>
          <p:nvPr/>
        </p:nvCxnSpPr>
        <p:spPr>
          <a:xfrm>
            <a:off x="320100" y="4720375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/>
          <p:nvPr/>
        </p:nvCxnSpPr>
        <p:spPr>
          <a:xfrm>
            <a:off x="311700" y="4771350"/>
            <a:ext cx="8503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1"/>
          <p:cNvSpPr txBox="1"/>
          <p:nvPr/>
        </p:nvSpPr>
        <p:spPr>
          <a:xfrm>
            <a:off x="1913100" y="549850"/>
            <a:ext cx="53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Solution</a:t>
            </a:r>
            <a:endParaRPr sz="2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10" t="9"/>
          <a:stretch/>
        </p:blipFill>
        <p:spPr>
          <a:xfrm>
            <a:off x="481625" y="1709600"/>
            <a:ext cx="4751074" cy="233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525" y="1752950"/>
            <a:ext cx="3205600" cy="4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5501525" y="1329400"/>
            <a:ext cx="24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rPr>
              <a:t>Output:</a:t>
            </a:r>
            <a:endParaRPr sz="1800">
              <a:solidFill>
                <a:schemeClr val="accent5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