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penml.org/new/flow" TargetMode="External"/><Relationship Id="rId3" Type="http://schemas.openxmlformats.org/officeDocument/2006/relationships/hyperlink" Target="https://docs.openml.org/API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7775b94e7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7775b94e7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Short summarization of what is done and what is in progress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7775b94e7_2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7775b94e7_2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7775b94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7775b94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bg" sz="1200"/>
              <a:t>Structure of the presentation.</a:t>
            </a:r>
            <a:endParaRPr sz="1200"/>
          </a:p>
          <a:p>
            <a:pPr indent="0" lvl="0" marL="0" rtl="0" algn="l">
              <a:lnSpc>
                <a:spcPct val="115000"/>
              </a:lnSpc>
              <a:spcBef>
                <a:spcPts val="1600"/>
              </a:spcBef>
              <a:spcAft>
                <a:spcPts val="0"/>
              </a:spcAft>
              <a:buNone/>
            </a:pPr>
            <a:r>
              <a:rPr lang="bg" sz="1200"/>
              <a:t>The following aspects will be discussed in the same order as in this slide. </a:t>
            </a:r>
            <a:endParaRPr sz="1200"/>
          </a:p>
          <a:p>
            <a:pPr indent="-304800" lvl="0" marL="457200" rtl="0" algn="l">
              <a:lnSpc>
                <a:spcPct val="115000"/>
              </a:lnSpc>
              <a:spcBef>
                <a:spcPts val="1600"/>
              </a:spcBef>
              <a:spcAft>
                <a:spcPts val="0"/>
              </a:spcAft>
              <a:buSzPts val="1200"/>
              <a:buChar char="●"/>
            </a:pPr>
            <a:r>
              <a:rPr lang="bg" sz="1200"/>
              <a:t>OpenML brief introduction and description</a:t>
            </a:r>
            <a:endParaRPr sz="1200"/>
          </a:p>
          <a:p>
            <a:pPr indent="-304800" lvl="0" marL="457200" rtl="0" algn="l">
              <a:lnSpc>
                <a:spcPct val="115000"/>
              </a:lnSpc>
              <a:spcBef>
                <a:spcPts val="0"/>
              </a:spcBef>
              <a:spcAft>
                <a:spcPts val="0"/>
              </a:spcAft>
              <a:buSzPts val="1200"/>
              <a:buChar char="●"/>
            </a:pPr>
            <a:r>
              <a:rPr lang="bg" sz="1200"/>
              <a:t>The extension to be developed - Extension DL Library - for the following libraries listed in order of </a:t>
            </a:r>
            <a:r>
              <a:rPr lang="bg" sz="1200"/>
              <a:t>priority</a:t>
            </a:r>
            <a:r>
              <a:rPr lang="bg" sz="1200"/>
              <a:t>.</a:t>
            </a:r>
            <a:endParaRPr sz="1200"/>
          </a:p>
          <a:p>
            <a:pPr indent="-304800" lvl="0" marL="457200" rtl="0" algn="l">
              <a:lnSpc>
                <a:spcPct val="115000"/>
              </a:lnSpc>
              <a:spcBef>
                <a:spcPts val="0"/>
              </a:spcBef>
              <a:spcAft>
                <a:spcPts val="0"/>
              </a:spcAft>
              <a:buSzPts val="1200"/>
              <a:buChar char="●"/>
            </a:pPr>
            <a:r>
              <a:rPr lang="bg" sz="1200"/>
              <a:t>Current progress; what we have achieved so far </a:t>
            </a:r>
            <a:endParaRPr sz="1200"/>
          </a:p>
          <a:p>
            <a:pPr indent="-304800" lvl="0" marL="457200" rtl="0" algn="l">
              <a:lnSpc>
                <a:spcPct val="115000"/>
              </a:lnSpc>
              <a:spcBef>
                <a:spcPts val="0"/>
              </a:spcBef>
              <a:spcAft>
                <a:spcPts val="0"/>
              </a:spcAft>
              <a:buSzPts val="1200"/>
              <a:buChar char="●"/>
            </a:pPr>
            <a:r>
              <a:rPr lang="bg" sz="1200"/>
              <a:t>A short demo, presenting the progress.</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7775b94e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7775b94e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bg" sz="1200"/>
              <a:t>OpenML is an online, open-source machine learning platform for sharing models built on different frameworks. </a:t>
            </a:r>
            <a:r>
              <a:rPr lang="bg" sz="1200"/>
              <a:t>For clarification, OpenML is not a platform which runs and trains machine learning models,it only deals with sharing and comparing them. This includes supporting the following aspects:</a:t>
            </a:r>
            <a:endParaRPr sz="1200"/>
          </a:p>
          <a:p>
            <a:pPr indent="-304800" lvl="1" marL="914400" rtl="0" algn="l">
              <a:spcBef>
                <a:spcPts val="0"/>
              </a:spcBef>
              <a:spcAft>
                <a:spcPts val="0"/>
              </a:spcAft>
              <a:buSzPts val="1200"/>
              <a:buChar char="○"/>
            </a:pPr>
            <a:r>
              <a:rPr lang="bg" sz="1200"/>
              <a:t>uploading / downloading / referencing datasets; </a:t>
            </a:r>
            <a:r>
              <a:rPr lang="bg" sz="1200"/>
              <a:t>analyzing</a:t>
            </a:r>
            <a:r>
              <a:rPr lang="bg" sz="1200">
                <a:latin typeface="Roboto"/>
                <a:ea typeface="Roboto"/>
                <a:cs typeface="Roboto"/>
                <a:sym typeface="Roboto"/>
              </a:rPr>
              <a:t> the data, checking for problems and visualizing it.</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bg" sz="1200">
                <a:latin typeface="Roboto"/>
                <a:ea typeface="Roboto"/>
                <a:cs typeface="Roboto"/>
                <a:sym typeface="Roboto"/>
              </a:rPr>
              <a:t>algorithms can be uploaded through the </a:t>
            </a:r>
            <a:r>
              <a:rPr lang="bg" sz="1200" u="sng">
                <a:solidFill>
                  <a:srgbClr val="3F51B5"/>
                </a:solidFill>
                <a:latin typeface="Roboto"/>
                <a:ea typeface="Roboto"/>
                <a:cs typeface="Roboto"/>
                <a:sym typeface="Roboto"/>
                <a:hlinkClick r:id="rId2"/>
              </a:rPr>
              <a:t>website</a:t>
            </a:r>
            <a:r>
              <a:rPr lang="bg" sz="1200">
                <a:latin typeface="Roboto"/>
                <a:ea typeface="Roboto"/>
                <a:cs typeface="Roboto"/>
                <a:sym typeface="Roboto"/>
              </a:rPr>
              <a:t>, or </a:t>
            </a:r>
            <a:r>
              <a:rPr lang="bg" sz="1200" u="sng">
                <a:solidFill>
                  <a:srgbClr val="3F51B5"/>
                </a:solidFill>
                <a:latin typeface="Roboto"/>
                <a:ea typeface="Roboto"/>
                <a:cs typeface="Roboto"/>
                <a:sym typeface="Roboto"/>
                <a:hlinkClick r:id="rId3"/>
              </a:rPr>
              <a:t>APIs</a:t>
            </a:r>
            <a:r>
              <a:rPr lang="bg" sz="1200">
                <a:latin typeface="Roboto"/>
                <a:ea typeface="Roboto"/>
                <a:cs typeface="Roboto"/>
                <a:sym typeface="Roboto"/>
              </a:rPr>
              <a:t>. Code hosted elsewhere (e.g., GitHub) can be referenced by URL. Every flow gets a dedicated page with all known information, including a wiki, hyperparameters, evaluations on all tasks, and user discussions.</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bg" sz="1200">
                <a:latin typeface="Roboto"/>
                <a:ea typeface="Roboto"/>
                <a:cs typeface="Roboto"/>
                <a:sym typeface="Roboto"/>
              </a:rPr>
              <a:t>automates and facilitates experimentation and model building</a:t>
            </a:r>
            <a:endParaRPr sz="1200">
              <a:latin typeface="Roboto"/>
              <a:ea typeface="Roboto"/>
              <a:cs typeface="Roboto"/>
              <a:sym typeface="Roboto"/>
            </a:endParaRPr>
          </a:p>
          <a:p>
            <a:pPr indent="0" lvl="0" marL="457200" rtl="0" algn="l">
              <a:spcBef>
                <a:spcPts val="0"/>
              </a:spcBef>
              <a:spcAft>
                <a:spcPts val="0"/>
              </a:spcAft>
              <a:buNone/>
            </a:pPr>
            <a:r>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bg" sz="1200"/>
              <a:t>OpenML operates on a number of core concepts which are important to understand:</a:t>
            </a:r>
            <a:endParaRPr sz="1200"/>
          </a:p>
          <a:p>
            <a:pPr indent="-304800" lvl="1" marL="914400" rtl="0" algn="l">
              <a:spcBef>
                <a:spcPts val="0"/>
              </a:spcBef>
              <a:spcAft>
                <a:spcPts val="0"/>
              </a:spcAft>
              <a:buSzPts val="1200"/>
              <a:buChar char="○"/>
            </a:pPr>
            <a:r>
              <a:rPr lang="bg" sz="1200"/>
              <a:t>The datasets simply consist of a number of rows, also called </a:t>
            </a:r>
            <a:r>
              <a:rPr i="1" lang="bg" sz="1200"/>
              <a:t>instances</a:t>
            </a:r>
            <a:r>
              <a:rPr lang="bg" sz="1200"/>
              <a:t>, usually in tabular form. They are automatically analyzed, annotated, and organized online.</a:t>
            </a:r>
            <a:endParaRPr sz="1200"/>
          </a:p>
          <a:p>
            <a:pPr indent="-304800" lvl="1" marL="914400" rtl="0" algn="l">
              <a:spcBef>
                <a:spcPts val="0"/>
              </a:spcBef>
              <a:spcAft>
                <a:spcPts val="0"/>
              </a:spcAft>
              <a:buSzPts val="1200"/>
              <a:buChar char="○"/>
            </a:pPr>
            <a:r>
              <a:rPr lang="bg" sz="1200"/>
              <a:t>Tasks describe what to do with the data from the dataset. OpenML supports 8 different tasks; two of them are Supervised classification and regression, which are the main focus of this project. </a:t>
            </a:r>
            <a:endParaRPr sz="1200"/>
          </a:p>
          <a:p>
            <a:pPr indent="-304800" lvl="1" marL="914400" rtl="0" algn="l">
              <a:spcBef>
                <a:spcPts val="0"/>
              </a:spcBef>
              <a:spcAft>
                <a:spcPts val="0"/>
              </a:spcAft>
              <a:buSzPts val="1200"/>
              <a:buFont typeface="Roboto"/>
              <a:buChar char="○"/>
            </a:pPr>
            <a:r>
              <a:rPr lang="bg" sz="1200">
                <a:latin typeface="Roboto"/>
                <a:ea typeface="Roboto"/>
                <a:cs typeface="Roboto"/>
                <a:sym typeface="Roboto"/>
              </a:rPr>
              <a:t>Flows are algorithms, workflows or scripts solving tasks. Usually a flow is specific to a task-type, i.e. you can not run a classification model on a clustering task.</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bg" sz="1200">
                <a:latin typeface="Roboto"/>
                <a:ea typeface="Roboto"/>
                <a:cs typeface="Roboto"/>
                <a:sym typeface="Roboto"/>
              </a:rPr>
              <a:t>Runs are applications of flows to a specific task. Basically it is is a particular algorithm, with a particular parameter setting, applied to a particular task.</a:t>
            </a:r>
            <a:endParaRPr sz="1200">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7775b94e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7775b94e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The team needs to build a series of libraries to support the different deep learning libraries that are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bg"/>
              <a:t>These libraries are implementations of the “Extension” class in the python API, which currently only supports sklearn.</a:t>
            </a:r>
            <a:endParaRPr/>
          </a:p>
          <a:p>
            <a:pPr indent="0" lvl="0" marL="0" rtl="0" algn="l">
              <a:spcBef>
                <a:spcPts val="0"/>
              </a:spcBef>
              <a:spcAft>
                <a:spcPts val="0"/>
              </a:spcAft>
              <a:buNone/>
            </a:pPr>
            <a:r>
              <a:rPr lang="bg"/>
              <a:t>Sklearn does not have deep learning capabilities so neither does OpenML. However, DL models are important for scientists who want to do tasks like this.</a:t>
            </a:r>
            <a:endParaRPr/>
          </a:p>
          <a:p>
            <a:pPr indent="0" lvl="0" marL="0" rtl="0" algn="l">
              <a:spcBef>
                <a:spcPts val="0"/>
              </a:spcBef>
              <a:spcAft>
                <a:spcPts val="0"/>
              </a:spcAft>
              <a:buNone/>
            </a:pPr>
            <a:r>
              <a:rPr lang="bg"/>
              <a:t>This is why it is important to also include DL libraries.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bg"/>
              <a:t>There are many DL libraries like KR, PT, C2, etc.</a:t>
            </a:r>
            <a:endParaRPr/>
          </a:p>
          <a:p>
            <a:pPr indent="0" lvl="0" marL="0" rtl="0" algn="l">
              <a:spcBef>
                <a:spcPts val="0"/>
              </a:spcBef>
              <a:spcAft>
                <a:spcPts val="0"/>
              </a:spcAft>
              <a:buNone/>
            </a:pPr>
            <a:r>
              <a:rPr lang="bg"/>
              <a:t>Default format: “ONNX” not a model itself, but a standard representation of one. Mappings for model &gt; ONNX exist for many of these.</a:t>
            </a:r>
            <a:endParaRPr/>
          </a:p>
          <a:p>
            <a:pPr indent="0" lvl="0" marL="0" rtl="0" algn="l">
              <a:spcBef>
                <a:spcPts val="0"/>
              </a:spcBef>
              <a:spcAft>
                <a:spcPts val="0"/>
              </a:spcAft>
              <a:buNone/>
            </a:pPr>
            <a:r>
              <a:t/>
            </a:r>
            <a:endParaRPr/>
          </a:p>
          <a:p>
            <a:pPr indent="0" lvl="0" marL="0" rtl="0" algn="l">
              <a:spcBef>
                <a:spcPts val="0"/>
              </a:spcBef>
              <a:spcAft>
                <a:spcPts val="0"/>
              </a:spcAft>
              <a:buNone/>
            </a:pPr>
            <a:r>
              <a:rPr lang="bg"/>
              <a:t>We need to convert them to OpenML flows, a format which is supported by OpenML and on which some tasks can be done that OpenML supports.</a:t>
            </a:r>
            <a:endParaRPr/>
          </a:p>
          <a:p>
            <a:pPr indent="0" lvl="0" marL="0" rtl="0" algn="l">
              <a:spcBef>
                <a:spcPts val="0"/>
              </a:spcBef>
              <a:spcAft>
                <a:spcPts val="0"/>
              </a:spcAft>
              <a:buNone/>
            </a:pPr>
            <a:r>
              <a:rPr lang="bg"/>
              <a:t>Want to compare them as runs.</a:t>
            </a:r>
            <a:endParaRPr/>
          </a:p>
          <a:p>
            <a:pPr indent="0" lvl="0" marL="0" rtl="0" algn="l">
              <a:spcBef>
                <a:spcPts val="0"/>
              </a:spcBef>
              <a:spcAft>
                <a:spcPts val="0"/>
              </a:spcAft>
              <a:buNone/>
            </a:pPr>
            <a:r>
              <a:t/>
            </a:r>
            <a:endParaRPr/>
          </a:p>
          <a:p>
            <a:pPr indent="0" lvl="0" marL="0" rtl="0" algn="l">
              <a:spcBef>
                <a:spcPts val="0"/>
              </a:spcBef>
              <a:spcAft>
                <a:spcPts val="0"/>
              </a:spcAft>
              <a:buNone/>
            </a:pPr>
            <a:r>
              <a:rPr lang="bg"/>
              <a:t>OpenML does not run the model, but only stores information about the runs. This is used to compare models on a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bg"/>
              <a:t>We need to support Classification and Regression tasks for DL.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7775b94e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7775b94e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bg"/>
              <a:t>Keras is a high-level neural network API. It is very modular and user friendly. Models are defined in Python which allows for easy extensibility and is compact and easy to debug. It is also a library that is used quite a lot to describe neural networks</a:t>
            </a:r>
            <a:endParaRPr/>
          </a:p>
          <a:p>
            <a:pPr indent="-298450" lvl="0" marL="457200" rtl="0" algn="l">
              <a:spcBef>
                <a:spcPts val="0"/>
              </a:spcBef>
              <a:spcAft>
                <a:spcPts val="0"/>
              </a:spcAft>
              <a:buSzPts val="1100"/>
              <a:buChar char="●"/>
            </a:pPr>
            <a:r>
              <a:rPr lang="bg"/>
              <a:t>This was part of our first user story during the first sprint. </a:t>
            </a:r>
            <a:endParaRPr/>
          </a:p>
          <a:p>
            <a:pPr indent="-298450" lvl="1" marL="914400" rtl="0" algn="l">
              <a:spcBef>
                <a:spcPts val="0"/>
              </a:spcBef>
              <a:spcAft>
                <a:spcPts val="0"/>
              </a:spcAft>
              <a:buSzPts val="1100"/>
              <a:buChar char="○"/>
            </a:pPr>
            <a:r>
              <a:rPr lang="bg"/>
              <a:t>This means that is was very important to the client and it was also something that was </a:t>
            </a:r>
            <a:r>
              <a:rPr lang="bg"/>
              <a:t>feasible</a:t>
            </a:r>
            <a:r>
              <a:rPr lang="bg"/>
              <a:t> for us to do as the first library since it has a relatively simple structure. A direct mapping for a library that is used this much is very useful.</a:t>
            </a:r>
            <a:endParaRPr/>
          </a:p>
          <a:p>
            <a:pPr indent="-298450" lvl="0" marL="457200" rtl="0" algn="l">
              <a:spcBef>
                <a:spcPts val="0"/>
              </a:spcBef>
              <a:spcAft>
                <a:spcPts val="0"/>
              </a:spcAft>
              <a:buSzPts val="1100"/>
              <a:buChar char="●"/>
            </a:pPr>
            <a:r>
              <a:rPr lang="bg"/>
              <a:t>In order to make this library work, we had to implement the “Extension” interface that already exists in OpenML. We had to implement all of the functions in the interface for it to be compatible.</a:t>
            </a:r>
            <a:endParaRPr/>
          </a:p>
          <a:p>
            <a:pPr indent="-298450" lvl="1" marL="914400" rtl="0" algn="l">
              <a:spcBef>
                <a:spcPts val="0"/>
              </a:spcBef>
              <a:spcAft>
                <a:spcPts val="0"/>
              </a:spcAft>
              <a:buSzPts val="1100"/>
              <a:buChar char="○"/>
            </a:pPr>
            <a:r>
              <a:rPr lang="bg"/>
              <a:t>Serialization and Deserialization were first which allows us to map the model to a flow. This had to be done without any changes to the model. So if we serialize and then deserialize a model, it should remain the same as it was before serialization.</a:t>
            </a:r>
            <a:endParaRPr/>
          </a:p>
          <a:p>
            <a:pPr indent="-298450" lvl="1" marL="914400" rtl="0" algn="l">
              <a:spcBef>
                <a:spcPts val="0"/>
              </a:spcBef>
              <a:spcAft>
                <a:spcPts val="0"/>
              </a:spcAft>
              <a:buSzPts val="1100"/>
              <a:buChar char="○"/>
            </a:pPr>
            <a:r>
              <a:rPr lang="bg"/>
              <a:t>We also had to implement run_model_on_fold. </a:t>
            </a:r>
            <a:r>
              <a:rPr lang="bg"/>
              <a:t>Run a model on a repeat, fold, sub-sample triplet of the task and return prediction information. Furthermore, it will measure run time measures in case multi-core behaviour allows this. Returns the data that is necessary to construct the openml run object. Necessary to create and upload runs.</a:t>
            </a:r>
            <a:endParaRPr/>
          </a:p>
          <a:p>
            <a:pPr indent="-298450" lvl="1" marL="914400" rtl="0" algn="l">
              <a:spcBef>
                <a:spcPts val="0"/>
              </a:spcBef>
              <a:spcAft>
                <a:spcPts val="0"/>
              </a:spcAft>
              <a:buSzPts val="1100"/>
              <a:buChar char="○"/>
            </a:pPr>
            <a:r>
              <a:rPr lang="bg"/>
              <a:t>Finally we also implemented the additional functions.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7775b94e7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7775b94e7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bg"/>
              <a:t>Pytorch is another library that supports deep learning models. It is a very low-level library, which allows for a lot of flexibility but is also hard to work with. </a:t>
            </a:r>
            <a:endParaRPr/>
          </a:p>
          <a:p>
            <a:pPr indent="-298450" lvl="1" marL="914400" rtl="0" algn="l">
              <a:spcBef>
                <a:spcPts val="0"/>
              </a:spcBef>
              <a:spcAft>
                <a:spcPts val="0"/>
              </a:spcAft>
              <a:buSzPts val="1100"/>
              <a:buChar char="○"/>
            </a:pPr>
            <a:r>
              <a:rPr lang="bg"/>
              <a:t>There are no real abstractions for what a model should consist of and thus serialization and deserialization etc can be very hard to implement in OpenML</a:t>
            </a:r>
            <a:endParaRPr/>
          </a:p>
          <a:p>
            <a:pPr indent="-298450" lvl="1" marL="914400" rtl="0" algn="l">
              <a:spcBef>
                <a:spcPts val="0"/>
              </a:spcBef>
              <a:spcAft>
                <a:spcPts val="0"/>
              </a:spcAft>
              <a:buSzPts val="1100"/>
              <a:buChar char="○"/>
            </a:pPr>
            <a:r>
              <a:rPr lang="bg"/>
              <a:t>We discussed this with the client in the hope that we would only have to implement sequential models in pytorch, which should be a bit easier but is still no walk in the park. </a:t>
            </a:r>
            <a:endParaRPr/>
          </a:p>
          <a:p>
            <a:pPr indent="-298450" lvl="1" marL="914400" rtl="0" algn="l">
              <a:spcBef>
                <a:spcPts val="0"/>
              </a:spcBef>
              <a:spcAft>
                <a:spcPts val="0"/>
              </a:spcAft>
              <a:buSzPts val="1100"/>
              <a:buChar char="○"/>
            </a:pPr>
            <a:r>
              <a:rPr lang="bg"/>
              <a:t>The client agreed and we worked on only implementing the extension for pytorch sequential models.</a:t>
            </a:r>
            <a:endParaRPr/>
          </a:p>
          <a:p>
            <a:pPr indent="-298450" lvl="0" marL="457200" rtl="0" algn="l">
              <a:spcBef>
                <a:spcPts val="0"/>
              </a:spcBef>
              <a:spcAft>
                <a:spcPts val="0"/>
              </a:spcAft>
              <a:buSzPts val="1100"/>
              <a:buChar char="●"/>
            </a:pPr>
            <a:r>
              <a:rPr lang="bg"/>
              <a:t>Still had some difficulties………………………</a:t>
            </a:r>
            <a:endParaRPr/>
          </a:p>
          <a:p>
            <a:pPr indent="-298450" lvl="0" marL="457200" rtl="0" algn="l">
              <a:spcBef>
                <a:spcPts val="0"/>
              </a:spcBef>
              <a:spcAft>
                <a:spcPts val="0"/>
              </a:spcAft>
              <a:buSzPts val="1100"/>
              <a:buChar char="●"/>
            </a:pPr>
            <a:r>
              <a:rPr lang="bg"/>
              <a:t>Also implements functions talked about before: Serialization, Deserialization, Run on fold, Additional functions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7775b94e7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7775b94e7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bg"/>
              <a:t>ONNX stands for Open Neural Network eXchange format.</a:t>
            </a:r>
            <a:endParaRPr/>
          </a:p>
          <a:p>
            <a:pPr indent="-298450" lvl="1" marL="914400" rtl="0" algn="l">
              <a:spcBef>
                <a:spcPts val="0"/>
              </a:spcBef>
              <a:spcAft>
                <a:spcPts val="0"/>
              </a:spcAft>
              <a:buSzPts val="1100"/>
              <a:buChar char="○"/>
            </a:pPr>
            <a:r>
              <a:rPr lang="bg"/>
              <a:t>It is a specification and not a model in itself.</a:t>
            </a:r>
            <a:endParaRPr/>
          </a:p>
          <a:p>
            <a:pPr indent="-298450" lvl="1" marL="914400" rtl="0" algn="l">
              <a:spcBef>
                <a:spcPts val="0"/>
              </a:spcBef>
              <a:spcAft>
                <a:spcPts val="0"/>
              </a:spcAft>
              <a:buSzPts val="1100"/>
              <a:buChar char="○"/>
            </a:pPr>
            <a:r>
              <a:rPr lang="bg"/>
              <a:t>It is used as a format which allows for changing between libraries. These changes might lose some small functionality, but the main structure of the models should remain intact.</a:t>
            </a:r>
            <a:endParaRPr/>
          </a:p>
          <a:p>
            <a:pPr indent="-298450" lvl="0" marL="457200" rtl="0" algn="l">
              <a:spcBef>
                <a:spcPts val="0"/>
              </a:spcBef>
              <a:spcAft>
                <a:spcPts val="0"/>
              </a:spcAft>
              <a:buSzPts val="1100"/>
              <a:buChar char="●"/>
            </a:pPr>
            <a:r>
              <a:rPr lang="bg"/>
              <a:t>Because of its nature it allows for mapping between the models that are library specific to other libraries.</a:t>
            </a:r>
            <a:endParaRPr/>
          </a:p>
          <a:p>
            <a:pPr indent="-298450" lvl="1" marL="914400" rtl="0" algn="l">
              <a:spcBef>
                <a:spcPts val="0"/>
              </a:spcBef>
              <a:spcAft>
                <a:spcPts val="0"/>
              </a:spcAft>
              <a:buSzPts val="1100"/>
              <a:buChar char="○"/>
            </a:pPr>
            <a:r>
              <a:rPr lang="bg"/>
              <a:t>These mappings already exist. We could make a mapping from ONNX to flow and allow many libraries that we do not directly support to be uploaded via ONNX. This would make it a lot easier and broaden our coverage a lot.</a:t>
            </a:r>
            <a:endParaRPr/>
          </a:p>
          <a:p>
            <a:pPr indent="-298450" lvl="1" marL="914400" rtl="0" algn="l">
              <a:spcBef>
                <a:spcPts val="0"/>
              </a:spcBef>
              <a:spcAft>
                <a:spcPts val="0"/>
              </a:spcAft>
              <a:buSzPts val="1100"/>
              <a:buChar char="○"/>
            </a:pPr>
            <a:r>
              <a:rPr lang="bg"/>
              <a:t>It could be used as a default mapping for libraries that are not supported yet directly.</a:t>
            </a:r>
            <a:endParaRPr/>
          </a:p>
          <a:p>
            <a:pPr indent="-298450" lvl="0" marL="457200" rtl="0" algn="l">
              <a:spcBef>
                <a:spcPts val="0"/>
              </a:spcBef>
              <a:spcAft>
                <a:spcPts val="0"/>
              </a:spcAft>
              <a:buSzPts val="1100"/>
              <a:buChar char="●"/>
            </a:pPr>
            <a:r>
              <a:rPr lang="bg"/>
              <a:t>There could be some difficulty when running on a task as people would have to choose library that is used to run.</a:t>
            </a:r>
            <a:endParaRPr/>
          </a:p>
          <a:p>
            <a:pPr indent="-298450" lvl="1" marL="914400" rtl="0" algn="l">
              <a:spcBef>
                <a:spcPts val="0"/>
              </a:spcBef>
              <a:spcAft>
                <a:spcPts val="0"/>
              </a:spcAft>
              <a:buSzPts val="1100"/>
              <a:buChar char="○"/>
            </a:pPr>
            <a:r>
              <a:rPr lang="bg"/>
              <a:t>ONNX does not run directly so they should use other libraries. Can choose but is still important to know what is actually used in order to convert from/to onnx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7775b94e7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7775b94e7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Building web visualizations of the models / performance is an additional </a:t>
            </a:r>
            <a:r>
              <a:rPr lang="bg"/>
              <a:t>requirement for the Extension DL Library. </a:t>
            </a:r>
            <a:endParaRPr/>
          </a:p>
          <a:p>
            <a:pPr indent="0" lvl="0" marL="0" rtl="0" algn="l">
              <a:spcBef>
                <a:spcPts val="0"/>
              </a:spcBef>
              <a:spcAft>
                <a:spcPts val="0"/>
              </a:spcAft>
              <a:buNone/>
            </a:pPr>
            <a:r>
              <a:rPr lang="bg"/>
              <a:t>Based on the client’s request, it should be preferably done in the python framework Dash. </a:t>
            </a:r>
            <a:endParaRPr/>
          </a:p>
          <a:p>
            <a:pPr indent="0" lvl="0" marL="0" rtl="0" algn="l">
              <a:spcBef>
                <a:spcPts val="0"/>
              </a:spcBef>
              <a:spcAft>
                <a:spcPts val="0"/>
              </a:spcAft>
              <a:buNone/>
            </a:pPr>
            <a:r>
              <a:rPr lang="bg"/>
              <a:t>Dash is an open-source library, which abstracts away all of the technologies and protocols that are required to build an interactive web-based application. Furthermore, Dash’s apps are rendered in the web browser. </a:t>
            </a:r>
            <a:endParaRPr/>
          </a:p>
          <a:p>
            <a:pPr indent="0" lvl="0" marL="0" rtl="0" algn="l">
              <a:spcBef>
                <a:spcPts val="0"/>
              </a:spcBef>
              <a:spcAft>
                <a:spcPts val="0"/>
              </a:spcAft>
              <a:buNone/>
            </a:pPr>
            <a:r>
              <a:rPr lang="bg"/>
              <a:t>The learning curve graph of models and the structure of the ONNX neural network are the aspects have been requested to be visualized.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7775b94e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7775b94e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0" name="Shape 70"/>
        <p:cNvGrpSpPr/>
        <p:nvPr/>
      </p:nvGrpSpPr>
      <p:grpSpPr>
        <a:xfrm>
          <a:off x="0" y="0"/>
          <a:ext cx="0" cy="0"/>
          <a:chOff x="0" y="0"/>
          <a:chExt cx="0" cy="0"/>
        </a:xfrm>
      </p:grpSpPr>
      <p:grpSp>
        <p:nvGrpSpPr>
          <p:cNvPr id="71" name="Google Shape;71;p11"/>
          <p:cNvGrpSpPr/>
          <p:nvPr/>
        </p:nvGrpSpPr>
        <p:grpSpPr>
          <a:xfrm>
            <a:off x="6098378" y="5"/>
            <a:ext cx="3045625" cy="2030570"/>
            <a:chOff x="6098378" y="5"/>
            <a:chExt cx="3045625" cy="2030570"/>
          </a:xfrm>
        </p:grpSpPr>
        <p:sp>
          <p:nvSpPr>
            <p:cNvPr id="72" name="Google Shape;72;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8" name="Google Shape;78;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9" name="Google Shape;79;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pic>
        <p:nvPicPr>
          <p:cNvPr id="38" name="Google Shape;38;p4"/>
          <p:cNvPicPr preferRelativeResize="0"/>
          <p:nvPr/>
        </p:nvPicPr>
        <p:blipFill>
          <a:blip r:embed="rId2">
            <a:alphaModFix/>
          </a:blip>
          <a:stretch>
            <a:fillRect/>
          </a:stretch>
        </p:blipFill>
        <p:spPr>
          <a:xfrm>
            <a:off x="7351494" y="4028900"/>
            <a:ext cx="1657631" cy="7575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 name="Google Shape;50;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1" name="Shape 51"/>
        <p:cNvGrpSpPr/>
        <p:nvPr/>
      </p:nvGrpSpPr>
      <p:grpSpPr>
        <a:xfrm>
          <a:off x="0" y="0"/>
          <a:ext cx="0" cy="0"/>
          <a:chOff x="0" y="0"/>
          <a:chExt cx="0" cy="0"/>
        </a:xfrm>
      </p:grpSpPr>
      <p:grpSp>
        <p:nvGrpSpPr>
          <p:cNvPr id="52" name="Google Shape;52;p8"/>
          <p:cNvGrpSpPr/>
          <p:nvPr/>
        </p:nvGrpSpPr>
        <p:grpSpPr>
          <a:xfrm>
            <a:off x="6098378" y="5"/>
            <a:ext cx="3045625" cy="2030570"/>
            <a:chOff x="6098378" y="5"/>
            <a:chExt cx="3045625" cy="2030570"/>
          </a:xfrm>
        </p:grpSpPr>
        <p:sp>
          <p:nvSpPr>
            <p:cNvPr id="53" name="Google Shape;53;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4" name="Google Shape;64;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6" name="Google Shape;66;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 name="Shape 67"/>
        <p:cNvGrpSpPr/>
        <p:nvPr/>
      </p:nvGrpSpPr>
      <p:grpSpPr>
        <a:xfrm>
          <a:off x="0" y="0"/>
          <a:ext cx="0" cy="0"/>
          <a:chOff x="0" y="0"/>
          <a:chExt cx="0" cy="0"/>
        </a:xfrm>
      </p:grpSpPr>
      <p:sp>
        <p:nvSpPr>
          <p:cNvPr id="68" name="Google Shape;68;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9" name="Google Shape;69;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Google Shape;86;p13"/>
          <p:cNvSpPr txBox="1"/>
          <p:nvPr>
            <p:ph idx="1" type="subTitle"/>
          </p:nvPr>
        </p:nvSpPr>
        <p:spPr>
          <a:xfrm>
            <a:off x="460951" y="41637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bg">
                <a:solidFill>
                  <a:schemeClr val="dk1"/>
                </a:solidFill>
              </a:rPr>
              <a:t>Deep Learning e</a:t>
            </a:r>
            <a:r>
              <a:rPr lang="bg">
                <a:solidFill>
                  <a:schemeClr val="dk1"/>
                </a:solidFill>
              </a:rPr>
              <a:t>xtension made by OpenML Support Squad</a:t>
            </a:r>
            <a:endParaRPr>
              <a:solidFill>
                <a:schemeClr val="dk1"/>
              </a:solidFill>
            </a:endParaRPr>
          </a:p>
        </p:txBody>
      </p:sp>
      <p:pic>
        <p:nvPicPr>
          <p:cNvPr id="87" name="Google Shape;87;p13"/>
          <p:cNvPicPr preferRelativeResize="0"/>
          <p:nvPr/>
        </p:nvPicPr>
        <p:blipFill>
          <a:blip r:embed="rId3">
            <a:alphaModFix/>
          </a:blip>
          <a:stretch>
            <a:fillRect/>
          </a:stretch>
        </p:blipFill>
        <p:spPr>
          <a:xfrm>
            <a:off x="905563" y="641000"/>
            <a:ext cx="7332875" cy="3351275"/>
          </a:xfrm>
          <a:prstGeom prst="rect">
            <a:avLst/>
          </a:prstGeom>
          <a:noFill/>
          <a:ln>
            <a:noFill/>
          </a:ln>
        </p:spPr>
      </p:pic>
      <p:sp>
        <p:nvSpPr>
          <p:cNvPr id="88" name="Google Shape;88;p13"/>
          <p:cNvSpPr txBox="1"/>
          <p:nvPr/>
        </p:nvSpPr>
        <p:spPr>
          <a:xfrm>
            <a:off x="453150" y="4533175"/>
            <a:ext cx="8237700" cy="47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bg" sz="1000"/>
              <a:t>A.Danila, B.Enache, G.Goncheva, L.A.Hijl, A.Mares, V.Minev, T.Nguyen, A.L.L.Nijhuis, C.T. Nohai, D.M.Serban, T.Zahariev, S.Zarkova</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Progress</a:t>
            </a:r>
            <a:endParaRPr/>
          </a:p>
        </p:txBody>
      </p:sp>
      <p:sp>
        <p:nvSpPr>
          <p:cNvPr id="155" name="Google Shape;155;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bg"/>
              <a:t>Finished documentation:</a:t>
            </a:r>
            <a:endParaRPr/>
          </a:p>
          <a:p>
            <a:pPr indent="-317500" lvl="1" marL="914400" rtl="0" algn="l">
              <a:lnSpc>
                <a:spcPct val="150000"/>
              </a:lnSpc>
              <a:spcBef>
                <a:spcPts val="0"/>
              </a:spcBef>
              <a:spcAft>
                <a:spcPts val="0"/>
              </a:spcAft>
              <a:buSzPts val="1400"/>
              <a:buChar char="○"/>
            </a:pPr>
            <a:r>
              <a:rPr lang="bg"/>
              <a:t>URD</a:t>
            </a:r>
            <a:endParaRPr/>
          </a:p>
          <a:p>
            <a:pPr indent="-342900" lvl="0" marL="457200" rtl="0" algn="l">
              <a:lnSpc>
                <a:spcPct val="150000"/>
              </a:lnSpc>
              <a:spcBef>
                <a:spcPts val="0"/>
              </a:spcBef>
              <a:spcAft>
                <a:spcPts val="0"/>
              </a:spcAft>
              <a:buSzPts val="1800"/>
              <a:buChar char="●"/>
            </a:pPr>
            <a:r>
              <a:rPr lang="bg"/>
              <a:t>Finished implementation:</a:t>
            </a:r>
            <a:endParaRPr/>
          </a:p>
          <a:p>
            <a:pPr indent="-317500" lvl="1" marL="914400" rtl="0" algn="l">
              <a:lnSpc>
                <a:spcPct val="150000"/>
              </a:lnSpc>
              <a:spcBef>
                <a:spcPts val="0"/>
              </a:spcBef>
              <a:spcAft>
                <a:spcPts val="0"/>
              </a:spcAft>
              <a:buSzPts val="1400"/>
              <a:buChar char="○"/>
            </a:pPr>
            <a:r>
              <a:rPr lang="bg"/>
              <a:t>Keras</a:t>
            </a:r>
            <a:endParaRPr/>
          </a:p>
          <a:p>
            <a:pPr indent="-342900" lvl="0" marL="457200" rtl="0" algn="l">
              <a:lnSpc>
                <a:spcPct val="150000"/>
              </a:lnSpc>
              <a:spcBef>
                <a:spcPts val="0"/>
              </a:spcBef>
              <a:spcAft>
                <a:spcPts val="0"/>
              </a:spcAft>
              <a:buSzPts val="1800"/>
              <a:buChar char="●"/>
            </a:pPr>
            <a:r>
              <a:rPr lang="bg"/>
              <a:t>In progress:</a:t>
            </a:r>
            <a:endParaRPr/>
          </a:p>
          <a:p>
            <a:pPr indent="-317500" lvl="1" marL="914400" rtl="0" algn="l">
              <a:lnSpc>
                <a:spcPct val="150000"/>
              </a:lnSpc>
              <a:spcBef>
                <a:spcPts val="0"/>
              </a:spcBef>
              <a:spcAft>
                <a:spcPts val="0"/>
              </a:spcAft>
              <a:buSzPts val="1400"/>
              <a:buChar char="○"/>
            </a:pPr>
            <a:r>
              <a:rPr lang="bg"/>
              <a:t>SRD</a:t>
            </a:r>
            <a:endParaRPr/>
          </a:p>
          <a:p>
            <a:pPr indent="-317500" lvl="1" marL="914400" rtl="0" algn="l">
              <a:lnSpc>
                <a:spcPct val="150000"/>
              </a:lnSpc>
              <a:spcBef>
                <a:spcPts val="0"/>
              </a:spcBef>
              <a:spcAft>
                <a:spcPts val="0"/>
              </a:spcAft>
              <a:buSzPts val="1400"/>
              <a:buChar char="○"/>
            </a:pPr>
            <a:r>
              <a:rPr lang="bg"/>
              <a:t>ADD</a:t>
            </a:r>
            <a:endParaRPr/>
          </a:p>
          <a:p>
            <a:pPr indent="-317500" lvl="1" marL="914400" rtl="0" algn="l">
              <a:lnSpc>
                <a:spcPct val="150000"/>
              </a:lnSpc>
              <a:spcBef>
                <a:spcPts val="0"/>
              </a:spcBef>
              <a:spcAft>
                <a:spcPts val="0"/>
              </a:spcAft>
              <a:buSzPts val="1400"/>
              <a:buChar char="○"/>
            </a:pPr>
            <a:r>
              <a:rPr lang="bg"/>
              <a:t>Pytorch</a:t>
            </a:r>
            <a:endParaRPr/>
          </a:p>
          <a:p>
            <a:pPr indent="-317500" lvl="1" marL="914400" rtl="0" algn="l">
              <a:lnSpc>
                <a:spcPct val="150000"/>
              </a:lnSpc>
              <a:spcBef>
                <a:spcPts val="0"/>
              </a:spcBef>
              <a:spcAft>
                <a:spcPts val="0"/>
              </a:spcAft>
              <a:buSzPts val="1400"/>
              <a:buChar char="○"/>
            </a:pPr>
            <a:r>
              <a:rPr lang="bg"/>
              <a:t>ONNX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0" y="526350"/>
            <a:ext cx="914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bg"/>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Overview</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bg"/>
              <a:t>OpenML</a:t>
            </a:r>
            <a:endParaRPr/>
          </a:p>
          <a:p>
            <a:pPr indent="-342900" lvl="0" marL="457200" rtl="0" algn="l">
              <a:spcBef>
                <a:spcPts val="0"/>
              </a:spcBef>
              <a:spcAft>
                <a:spcPts val="0"/>
              </a:spcAft>
              <a:buSzPts val="1800"/>
              <a:buChar char="●"/>
            </a:pPr>
            <a:r>
              <a:rPr lang="bg"/>
              <a:t>DL Extension Library </a:t>
            </a:r>
            <a:endParaRPr/>
          </a:p>
          <a:p>
            <a:pPr indent="-317500" lvl="1" marL="914400" rtl="0" algn="l">
              <a:lnSpc>
                <a:spcPct val="150000"/>
              </a:lnSpc>
              <a:spcBef>
                <a:spcPts val="0"/>
              </a:spcBef>
              <a:spcAft>
                <a:spcPts val="0"/>
              </a:spcAft>
              <a:buSzPts val="1400"/>
              <a:buChar char="○"/>
            </a:pPr>
            <a:r>
              <a:t/>
            </a:r>
            <a:endParaRPr/>
          </a:p>
          <a:p>
            <a:pPr indent="-317500" lvl="1" marL="914400" rtl="0" algn="l">
              <a:lnSpc>
                <a:spcPct val="150000"/>
              </a:lnSpc>
              <a:spcBef>
                <a:spcPts val="0"/>
              </a:spcBef>
              <a:spcAft>
                <a:spcPts val="0"/>
              </a:spcAft>
              <a:buSzPts val="1400"/>
              <a:buChar char="○"/>
            </a:pPr>
            <a:r>
              <a:rPr lang="bg"/>
              <a:t> </a:t>
            </a:r>
            <a:endParaRPr/>
          </a:p>
          <a:p>
            <a:pPr indent="-317500" lvl="1" marL="914400" rtl="0" algn="l">
              <a:lnSpc>
                <a:spcPct val="150000"/>
              </a:lnSpc>
              <a:spcBef>
                <a:spcPts val="0"/>
              </a:spcBef>
              <a:spcAft>
                <a:spcPts val="0"/>
              </a:spcAft>
              <a:buSzPts val="1400"/>
              <a:buChar char="○"/>
            </a:pPr>
            <a:r>
              <a:t/>
            </a:r>
            <a:endParaRPr/>
          </a:p>
          <a:p>
            <a:pPr indent="-342900" lvl="0" marL="457200" rtl="0" algn="l">
              <a:spcBef>
                <a:spcPts val="0"/>
              </a:spcBef>
              <a:spcAft>
                <a:spcPts val="0"/>
              </a:spcAft>
              <a:buSzPts val="1800"/>
              <a:buChar char="●"/>
            </a:pPr>
            <a:r>
              <a:rPr lang="bg"/>
              <a:t>Visualization</a:t>
            </a:r>
            <a:endParaRPr/>
          </a:p>
          <a:p>
            <a:pPr indent="-342900" lvl="0" marL="457200" rtl="0" algn="l">
              <a:spcBef>
                <a:spcPts val="0"/>
              </a:spcBef>
              <a:spcAft>
                <a:spcPts val="0"/>
              </a:spcAft>
              <a:buSzPts val="1800"/>
              <a:buChar char="●"/>
            </a:pPr>
            <a:r>
              <a:rPr lang="bg"/>
              <a:t>Documentation</a:t>
            </a:r>
            <a:endParaRPr/>
          </a:p>
          <a:p>
            <a:pPr indent="-342900" lvl="0" marL="457200" rtl="0" algn="l">
              <a:spcBef>
                <a:spcPts val="0"/>
              </a:spcBef>
              <a:spcAft>
                <a:spcPts val="0"/>
              </a:spcAft>
              <a:buSzPts val="1800"/>
              <a:buChar char="●"/>
            </a:pPr>
            <a:r>
              <a:rPr lang="bg"/>
              <a:t>Progress</a:t>
            </a:r>
            <a:endParaRPr/>
          </a:p>
          <a:p>
            <a:pPr indent="-342900" lvl="0" marL="457200" rtl="0" algn="l">
              <a:spcBef>
                <a:spcPts val="0"/>
              </a:spcBef>
              <a:spcAft>
                <a:spcPts val="0"/>
              </a:spcAft>
              <a:buSzPts val="1800"/>
              <a:buChar char="●"/>
            </a:pPr>
            <a:r>
              <a:rPr lang="bg"/>
              <a:t>Demo</a:t>
            </a:r>
            <a:endParaRPr/>
          </a:p>
        </p:txBody>
      </p:sp>
      <p:pic>
        <p:nvPicPr>
          <p:cNvPr id="95" name="Google Shape;95;p14"/>
          <p:cNvPicPr preferRelativeResize="0"/>
          <p:nvPr/>
        </p:nvPicPr>
        <p:blipFill>
          <a:blip r:embed="rId3">
            <a:alphaModFix/>
          </a:blip>
          <a:stretch>
            <a:fillRect/>
          </a:stretch>
        </p:blipFill>
        <p:spPr>
          <a:xfrm>
            <a:off x="1282287" y="2106925"/>
            <a:ext cx="822529" cy="607801"/>
          </a:xfrm>
          <a:prstGeom prst="rect">
            <a:avLst/>
          </a:prstGeom>
          <a:noFill/>
          <a:ln>
            <a:noFill/>
          </a:ln>
        </p:spPr>
      </p:pic>
      <p:sp>
        <p:nvSpPr>
          <p:cNvPr id="96" name="Google Shape;96;p14"/>
          <p:cNvSpPr txBox="1"/>
          <p:nvPr/>
        </p:nvSpPr>
        <p:spPr>
          <a:xfrm>
            <a:off x="7353300" y="824875"/>
            <a:ext cx="54864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7" name="Google Shape;97;p14"/>
          <p:cNvPicPr preferRelativeResize="0"/>
          <p:nvPr/>
        </p:nvPicPr>
        <p:blipFill>
          <a:blip r:embed="rId4">
            <a:alphaModFix/>
          </a:blip>
          <a:stretch>
            <a:fillRect/>
          </a:stretch>
        </p:blipFill>
        <p:spPr>
          <a:xfrm>
            <a:off x="1282275" y="2505084"/>
            <a:ext cx="822550" cy="452241"/>
          </a:xfrm>
          <a:prstGeom prst="rect">
            <a:avLst/>
          </a:prstGeom>
          <a:noFill/>
          <a:ln>
            <a:noFill/>
          </a:ln>
        </p:spPr>
      </p:pic>
      <p:pic>
        <p:nvPicPr>
          <p:cNvPr id="98" name="Google Shape;98;p14"/>
          <p:cNvPicPr preferRelativeResize="0"/>
          <p:nvPr/>
        </p:nvPicPr>
        <p:blipFill>
          <a:blip r:embed="rId5">
            <a:alphaModFix/>
          </a:blip>
          <a:stretch>
            <a:fillRect/>
          </a:stretch>
        </p:blipFill>
        <p:spPr>
          <a:xfrm>
            <a:off x="2222200" y="2901000"/>
            <a:ext cx="939600" cy="325975"/>
          </a:xfrm>
          <a:prstGeom prst="rect">
            <a:avLst/>
          </a:prstGeom>
          <a:noFill/>
          <a:ln>
            <a:noFill/>
          </a:ln>
        </p:spPr>
      </p:pic>
      <p:pic>
        <p:nvPicPr>
          <p:cNvPr id="99" name="Google Shape;99;p14"/>
          <p:cNvPicPr preferRelativeResize="0"/>
          <p:nvPr/>
        </p:nvPicPr>
        <p:blipFill>
          <a:blip r:embed="rId6">
            <a:alphaModFix/>
          </a:blip>
          <a:stretch>
            <a:fillRect/>
          </a:stretch>
        </p:blipFill>
        <p:spPr>
          <a:xfrm>
            <a:off x="1304919" y="1948825"/>
            <a:ext cx="529090" cy="205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OpenML</a:t>
            </a:r>
            <a:endParaRPr/>
          </a:p>
        </p:txBody>
      </p:sp>
      <p:sp>
        <p:nvSpPr>
          <p:cNvPr id="105" name="Google Shape;105;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bg"/>
              <a:t>Online machine learning platform for sharing &amp; organizing</a:t>
            </a:r>
            <a:endParaRPr/>
          </a:p>
          <a:p>
            <a:pPr indent="-317500" lvl="1" marL="914400" rtl="0" algn="l">
              <a:spcBef>
                <a:spcPts val="0"/>
              </a:spcBef>
              <a:spcAft>
                <a:spcPts val="0"/>
              </a:spcAft>
              <a:buSzPts val="1400"/>
              <a:buChar char="○"/>
            </a:pPr>
            <a:r>
              <a:rPr lang="bg"/>
              <a:t>Data</a:t>
            </a:r>
            <a:endParaRPr/>
          </a:p>
          <a:p>
            <a:pPr indent="-317500" lvl="1" marL="914400" rtl="0" algn="l">
              <a:spcBef>
                <a:spcPts val="0"/>
              </a:spcBef>
              <a:spcAft>
                <a:spcPts val="0"/>
              </a:spcAft>
              <a:buSzPts val="1400"/>
              <a:buChar char="○"/>
            </a:pPr>
            <a:r>
              <a:rPr lang="bg"/>
              <a:t>Machine learning algorithms</a:t>
            </a:r>
            <a:endParaRPr/>
          </a:p>
          <a:p>
            <a:pPr indent="-317500" lvl="1" marL="914400" rtl="0" algn="l">
              <a:lnSpc>
                <a:spcPct val="200000"/>
              </a:lnSpc>
              <a:spcBef>
                <a:spcPts val="0"/>
              </a:spcBef>
              <a:spcAft>
                <a:spcPts val="0"/>
              </a:spcAft>
              <a:buSzPts val="1400"/>
              <a:buChar char="○"/>
            </a:pPr>
            <a:r>
              <a:rPr lang="bg"/>
              <a:t>Experiments</a:t>
            </a:r>
            <a:endParaRPr/>
          </a:p>
          <a:p>
            <a:pPr indent="-342900" lvl="0" marL="457200" rtl="0" algn="l">
              <a:spcBef>
                <a:spcPts val="0"/>
              </a:spcBef>
              <a:spcAft>
                <a:spcPts val="0"/>
              </a:spcAft>
              <a:buSzPts val="1800"/>
              <a:buChar char="●"/>
            </a:pPr>
            <a:r>
              <a:rPr lang="bg"/>
              <a:t>Core concepts</a:t>
            </a:r>
            <a:endParaRPr/>
          </a:p>
          <a:p>
            <a:pPr indent="-317500" lvl="1" marL="914400" rtl="0" algn="l">
              <a:spcBef>
                <a:spcPts val="0"/>
              </a:spcBef>
              <a:spcAft>
                <a:spcPts val="0"/>
              </a:spcAft>
              <a:buSzPts val="1400"/>
              <a:buChar char="○"/>
            </a:pPr>
            <a:r>
              <a:rPr lang="bg"/>
              <a:t>Datasets</a:t>
            </a:r>
            <a:endParaRPr/>
          </a:p>
          <a:p>
            <a:pPr indent="-317500" lvl="1" marL="914400" rtl="0" algn="l">
              <a:spcBef>
                <a:spcPts val="0"/>
              </a:spcBef>
              <a:spcAft>
                <a:spcPts val="0"/>
              </a:spcAft>
              <a:buSzPts val="1400"/>
              <a:buChar char="○"/>
            </a:pPr>
            <a:r>
              <a:rPr lang="bg"/>
              <a:t>Tasks</a:t>
            </a:r>
            <a:endParaRPr/>
          </a:p>
          <a:p>
            <a:pPr indent="-317500" lvl="1" marL="914400" rtl="0" algn="l">
              <a:spcBef>
                <a:spcPts val="0"/>
              </a:spcBef>
              <a:spcAft>
                <a:spcPts val="0"/>
              </a:spcAft>
              <a:buSzPts val="1400"/>
              <a:buChar char="○"/>
            </a:pPr>
            <a:r>
              <a:rPr lang="bg"/>
              <a:t>Flows</a:t>
            </a:r>
            <a:endParaRPr/>
          </a:p>
          <a:p>
            <a:pPr indent="-317500" lvl="1" marL="914400" rtl="0" algn="l">
              <a:spcBef>
                <a:spcPts val="0"/>
              </a:spcBef>
              <a:spcAft>
                <a:spcPts val="0"/>
              </a:spcAft>
              <a:buSzPts val="1400"/>
              <a:buChar char="○"/>
            </a:pPr>
            <a:r>
              <a:rPr lang="bg"/>
              <a:t>Runs</a:t>
            </a:r>
            <a:endParaRPr/>
          </a:p>
        </p:txBody>
      </p:sp>
      <p:pic>
        <p:nvPicPr>
          <p:cNvPr id="106" name="Google Shape;106;p15"/>
          <p:cNvPicPr preferRelativeResize="0"/>
          <p:nvPr/>
        </p:nvPicPr>
        <p:blipFill>
          <a:blip r:embed="rId3">
            <a:alphaModFix/>
          </a:blip>
          <a:stretch>
            <a:fillRect/>
          </a:stretch>
        </p:blipFill>
        <p:spPr>
          <a:xfrm>
            <a:off x="1803326" y="3142250"/>
            <a:ext cx="142534" cy="175426"/>
          </a:xfrm>
          <a:prstGeom prst="rect">
            <a:avLst/>
          </a:prstGeom>
          <a:noFill/>
          <a:ln>
            <a:noFill/>
          </a:ln>
        </p:spPr>
      </p:pic>
      <p:pic>
        <p:nvPicPr>
          <p:cNvPr id="107" name="Google Shape;107;p15"/>
          <p:cNvPicPr preferRelativeResize="0"/>
          <p:nvPr/>
        </p:nvPicPr>
        <p:blipFill>
          <a:blip r:embed="rId4">
            <a:alphaModFix/>
          </a:blip>
          <a:stretch>
            <a:fillRect/>
          </a:stretch>
        </p:blipFill>
        <p:spPr>
          <a:xfrm>
            <a:off x="2071100" y="2901550"/>
            <a:ext cx="142524" cy="142524"/>
          </a:xfrm>
          <a:prstGeom prst="rect">
            <a:avLst/>
          </a:prstGeom>
          <a:noFill/>
          <a:ln>
            <a:noFill/>
          </a:ln>
        </p:spPr>
      </p:pic>
      <p:pic>
        <p:nvPicPr>
          <p:cNvPr id="108" name="Google Shape;108;p15"/>
          <p:cNvPicPr preferRelativeResize="0"/>
          <p:nvPr/>
        </p:nvPicPr>
        <p:blipFill>
          <a:blip r:embed="rId5">
            <a:alphaModFix/>
          </a:blip>
          <a:stretch>
            <a:fillRect/>
          </a:stretch>
        </p:blipFill>
        <p:spPr>
          <a:xfrm>
            <a:off x="1803325" y="3389225"/>
            <a:ext cx="175425" cy="175425"/>
          </a:xfrm>
          <a:prstGeom prst="rect">
            <a:avLst/>
          </a:prstGeom>
          <a:noFill/>
          <a:ln>
            <a:noFill/>
          </a:ln>
        </p:spPr>
      </p:pic>
      <p:pic>
        <p:nvPicPr>
          <p:cNvPr id="109" name="Google Shape;109;p15"/>
          <p:cNvPicPr preferRelativeResize="0"/>
          <p:nvPr/>
        </p:nvPicPr>
        <p:blipFill>
          <a:blip r:embed="rId6">
            <a:alphaModFix/>
          </a:blip>
          <a:stretch>
            <a:fillRect/>
          </a:stretch>
        </p:blipFill>
        <p:spPr>
          <a:xfrm>
            <a:off x="1744152" y="3636195"/>
            <a:ext cx="201701" cy="175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DL Extension Library</a:t>
            </a:r>
            <a:endParaRPr/>
          </a:p>
        </p:txBody>
      </p:sp>
      <p:sp>
        <p:nvSpPr>
          <p:cNvPr id="115" name="Google Shape;115;p16"/>
          <p:cNvSpPr txBox="1"/>
          <p:nvPr>
            <p:ph idx="1" type="body"/>
          </p:nvPr>
        </p:nvSpPr>
        <p:spPr>
          <a:xfrm>
            <a:off x="378375" y="1258450"/>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bg"/>
              <a:t>Extension of the OpenML Python API</a:t>
            </a:r>
            <a:endParaRPr/>
          </a:p>
          <a:p>
            <a:pPr indent="-317500" lvl="1" marL="914400" rtl="0" algn="l">
              <a:lnSpc>
                <a:spcPct val="150000"/>
              </a:lnSpc>
              <a:spcBef>
                <a:spcPts val="0"/>
              </a:spcBef>
              <a:spcAft>
                <a:spcPts val="0"/>
              </a:spcAft>
              <a:buSzPts val="1400"/>
              <a:buChar char="○"/>
            </a:pPr>
            <a:r>
              <a:rPr lang="bg"/>
              <a:t>Currently supports only Sklearn</a:t>
            </a:r>
            <a:endParaRPr/>
          </a:p>
          <a:p>
            <a:pPr indent="-317500" lvl="1" marL="914400" rtl="0" algn="l">
              <a:lnSpc>
                <a:spcPct val="150000"/>
              </a:lnSpc>
              <a:spcBef>
                <a:spcPts val="0"/>
              </a:spcBef>
              <a:spcAft>
                <a:spcPts val="0"/>
              </a:spcAft>
              <a:buSzPts val="1400"/>
              <a:buChar char="○"/>
            </a:pPr>
            <a:r>
              <a:rPr lang="bg"/>
              <a:t>Provides support for DL libraries</a:t>
            </a:r>
            <a:endParaRPr/>
          </a:p>
          <a:p>
            <a:pPr indent="-342900" lvl="0" marL="457200" rtl="0" algn="l">
              <a:lnSpc>
                <a:spcPct val="150000"/>
              </a:lnSpc>
              <a:spcBef>
                <a:spcPts val="0"/>
              </a:spcBef>
              <a:spcAft>
                <a:spcPts val="0"/>
              </a:spcAft>
              <a:buSzPts val="1800"/>
              <a:buChar char="●"/>
            </a:pPr>
            <a:r>
              <a:rPr lang="bg"/>
              <a:t>Widely used deep learning libraries</a:t>
            </a:r>
            <a:endParaRPr/>
          </a:p>
          <a:p>
            <a:pPr indent="-317500" lvl="1" marL="914400" rtl="0" algn="l">
              <a:lnSpc>
                <a:spcPct val="150000"/>
              </a:lnSpc>
              <a:spcBef>
                <a:spcPts val="0"/>
              </a:spcBef>
              <a:spcAft>
                <a:spcPts val="0"/>
              </a:spcAft>
              <a:buSzPts val="1400"/>
              <a:buChar char="○"/>
            </a:pPr>
            <a:r>
              <a:rPr lang="bg"/>
              <a:t>Keras, Pytorch, Caffe2, MXNet, fast.ai, CNTK</a:t>
            </a:r>
            <a:endParaRPr/>
          </a:p>
          <a:p>
            <a:pPr indent="-342900" lvl="0" marL="457200" rtl="0" algn="l">
              <a:lnSpc>
                <a:spcPct val="150000"/>
              </a:lnSpc>
              <a:spcBef>
                <a:spcPts val="0"/>
              </a:spcBef>
              <a:spcAft>
                <a:spcPts val="0"/>
              </a:spcAft>
              <a:buSzPts val="1800"/>
              <a:buChar char="●"/>
            </a:pPr>
            <a:r>
              <a:rPr lang="bg"/>
              <a:t>Neural Network transfer specifications: </a:t>
            </a:r>
            <a:endParaRPr/>
          </a:p>
          <a:p>
            <a:pPr indent="-317500" lvl="1" marL="914400" rtl="0" algn="l">
              <a:lnSpc>
                <a:spcPct val="150000"/>
              </a:lnSpc>
              <a:spcBef>
                <a:spcPts val="0"/>
              </a:spcBef>
              <a:spcAft>
                <a:spcPts val="0"/>
              </a:spcAft>
              <a:buSzPts val="1400"/>
              <a:buChar char="○"/>
            </a:pPr>
            <a:r>
              <a:rPr lang="bg"/>
              <a:t>ONNX, MLFlow</a:t>
            </a:r>
            <a:endParaRPr/>
          </a:p>
          <a:p>
            <a:pPr indent="-342900" lvl="0" marL="457200" rtl="0" algn="l">
              <a:lnSpc>
                <a:spcPct val="150000"/>
              </a:lnSpc>
              <a:spcBef>
                <a:spcPts val="0"/>
              </a:spcBef>
              <a:spcAft>
                <a:spcPts val="0"/>
              </a:spcAft>
              <a:buSzPts val="1800"/>
              <a:buChar char="●"/>
            </a:pPr>
            <a:r>
              <a:rPr lang="bg"/>
              <a:t>Classification and Regression</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Keras</a:t>
            </a:r>
            <a:r>
              <a:rPr lang="bg"/>
              <a:t> Extension</a:t>
            </a:r>
            <a:endParaRPr/>
          </a:p>
        </p:txBody>
      </p:sp>
      <p:sp>
        <p:nvSpPr>
          <p:cNvPr id="121" name="Google Shape;12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bg"/>
              <a:t>High Level neural networks API</a:t>
            </a:r>
            <a:endParaRPr/>
          </a:p>
          <a:p>
            <a:pPr indent="-342900" lvl="0" marL="457200" rtl="0" algn="l">
              <a:lnSpc>
                <a:spcPct val="150000"/>
              </a:lnSpc>
              <a:spcBef>
                <a:spcPts val="0"/>
              </a:spcBef>
              <a:spcAft>
                <a:spcPts val="0"/>
              </a:spcAft>
              <a:buSzPts val="1800"/>
              <a:buChar char="●"/>
            </a:pPr>
            <a:r>
              <a:rPr lang="bg"/>
              <a:t>First user story</a:t>
            </a:r>
            <a:endParaRPr/>
          </a:p>
          <a:p>
            <a:pPr indent="-317500" lvl="1" marL="914400" rtl="0" algn="l">
              <a:lnSpc>
                <a:spcPct val="150000"/>
              </a:lnSpc>
              <a:spcBef>
                <a:spcPts val="0"/>
              </a:spcBef>
              <a:spcAft>
                <a:spcPts val="0"/>
              </a:spcAft>
              <a:buSzPts val="1400"/>
              <a:buChar char="○"/>
            </a:pPr>
            <a:r>
              <a:rPr lang="bg"/>
              <a:t>Important to client</a:t>
            </a:r>
            <a:endParaRPr/>
          </a:p>
          <a:p>
            <a:pPr indent="-342900" lvl="0" marL="457200" rtl="0" algn="l">
              <a:lnSpc>
                <a:spcPct val="150000"/>
              </a:lnSpc>
              <a:spcBef>
                <a:spcPts val="0"/>
              </a:spcBef>
              <a:spcAft>
                <a:spcPts val="0"/>
              </a:spcAft>
              <a:buSzPts val="1800"/>
              <a:buChar char="●"/>
            </a:pPr>
            <a:r>
              <a:rPr lang="bg"/>
              <a:t>Main capabilities of the extension for Keras</a:t>
            </a:r>
            <a:endParaRPr/>
          </a:p>
          <a:p>
            <a:pPr indent="-317500" lvl="1" marL="914400" rtl="0" algn="l">
              <a:lnSpc>
                <a:spcPct val="150000"/>
              </a:lnSpc>
              <a:spcBef>
                <a:spcPts val="0"/>
              </a:spcBef>
              <a:spcAft>
                <a:spcPts val="0"/>
              </a:spcAft>
              <a:buSzPts val="1400"/>
              <a:buChar char="○"/>
            </a:pPr>
            <a:r>
              <a:rPr lang="bg"/>
              <a:t>Serialize (to flow)</a:t>
            </a:r>
            <a:endParaRPr/>
          </a:p>
          <a:p>
            <a:pPr indent="-317500" lvl="1" marL="914400" rtl="0" algn="l">
              <a:lnSpc>
                <a:spcPct val="150000"/>
              </a:lnSpc>
              <a:spcBef>
                <a:spcPts val="0"/>
              </a:spcBef>
              <a:spcAft>
                <a:spcPts val="0"/>
              </a:spcAft>
              <a:buSzPts val="1400"/>
              <a:buChar char="○"/>
            </a:pPr>
            <a:r>
              <a:rPr lang="bg"/>
              <a:t>Deserialize (from flow)</a:t>
            </a:r>
            <a:endParaRPr/>
          </a:p>
          <a:p>
            <a:pPr indent="-317500" lvl="1" marL="914400" rtl="0" algn="l">
              <a:lnSpc>
                <a:spcPct val="150000"/>
              </a:lnSpc>
              <a:spcBef>
                <a:spcPts val="0"/>
              </a:spcBef>
              <a:spcAft>
                <a:spcPts val="0"/>
              </a:spcAft>
              <a:buSzPts val="1400"/>
              <a:buChar char="○"/>
            </a:pPr>
            <a:r>
              <a:rPr lang="bg"/>
              <a:t>Run on fold</a:t>
            </a:r>
            <a:endParaRPr/>
          </a:p>
        </p:txBody>
      </p:sp>
      <p:pic>
        <p:nvPicPr>
          <p:cNvPr id="122" name="Google Shape;122;p17"/>
          <p:cNvPicPr preferRelativeResize="0"/>
          <p:nvPr/>
        </p:nvPicPr>
        <p:blipFill>
          <a:blip r:embed="rId3">
            <a:alphaModFix/>
          </a:blip>
          <a:stretch>
            <a:fillRect/>
          </a:stretch>
        </p:blipFill>
        <p:spPr>
          <a:xfrm>
            <a:off x="6883325" y="431300"/>
            <a:ext cx="1948974" cy="56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PyTorch Extension</a:t>
            </a:r>
            <a:endParaRPr/>
          </a:p>
        </p:txBody>
      </p:sp>
      <p:sp>
        <p:nvSpPr>
          <p:cNvPr id="128" name="Google Shape;12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bg"/>
              <a:t>Low-level tensor library</a:t>
            </a:r>
            <a:endParaRPr/>
          </a:p>
          <a:p>
            <a:pPr indent="-317500" lvl="1" marL="914400" rtl="0" algn="l">
              <a:lnSpc>
                <a:spcPct val="150000"/>
              </a:lnSpc>
              <a:spcBef>
                <a:spcPts val="0"/>
              </a:spcBef>
              <a:spcAft>
                <a:spcPts val="0"/>
              </a:spcAft>
              <a:buSzPts val="1400"/>
              <a:buChar char="○"/>
            </a:pPr>
            <a:r>
              <a:rPr lang="bg"/>
              <a:t>Tensors as building blocks</a:t>
            </a:r>
            <a:endParaRPr/>
          </a:p>
          <a:p>
            <a:pPr indent="-317500" lvl="1" marL="914400" rtl="0" algn="l">
              <a:lnSpc>
                <a:spcPct val="150000"/>
              </a:lnSpc>
              <a:spcBef>
                <a:spcPts val="0"/>
              </a:spcBef>
              <a:spcAft>
                <a:spcPts val="0"/>
              </a:spcAft>
              <a:buSzPts val="1400"/>
              <a:buChar char="○"/>
            </a:pPr>
            <a:r>
              <a:rPr lang="bg"/>
              <a:t>Highly encourages one to create their own layers manually</a:t>
            </a:r>
            <a:endParaRPr/>
          </a:p>
          <a:p>
            <a:pPr indent="-317500" lvl="1" marL="914400" rtl="0" algn="l">
              <a:lnSpc>
                <a:spcPct val="150000"/>
              </a:lnSpc>
              <a:spcBef>
                <a:spcPts val="0"/>
              </a:spcBef>
              <a:spcAft>
                <a:spcPts val="0"/>
              </a:spcAft>
              <a:buSzPts val="1400"/>
              <a:buChar char="○"/>
            </a:pPr>
            <a:r>
              <a:rPr lang="bg"/>
              <a:t>The layers can not be serialized safely</a:t>
            </a:r>
            <a:endParaRPr/>
          </a:p>
          <a:p>
            <a:pPr indent="-317500" lvl="1" marL="914400" rtl="0" algn="l">
              <a:lnSpc>
                <a:spcPct val="150000"/>
              </a:lnSpc>
              <a:spcBef>
                <a:spcPts val="0"/>
              </a:spcBef>
              <a:spcAft>
                <a:spcPts val="0"/>
              </a:spcAft>
              <a:buSzPts val="1400"/>
              <a:buChar char="○"/>
            </a:pPr>
            <a:r>
              <a:rPr lang="bg"/>
              <a:t>A subset of possible networks, namely Sequential containers, can be serialized</a:t>
            </a:r>
            <a:endParaRPr/>
          </a:p>
          <a:p>
            <a:pPr indent="-342900" lvl="0" marL="457200" rtl="0" algn="l">
              <a:lnSpc>
                <a:spcPct val="150000"/>
              </a:lnSpc>
              <a:spcBef>
                <a:spcPts val="0"/>
              </a:spcBef>
              <a:spcAft>
                <a:spcPts val="0"/>
              </a:spcAft>
              <a:buSzPts val="1800"/>
              <a:buChar char="●"/>
            </a:pPr>
            <a:r>
              <a:rPr lang="bg"/>
              <a:t>Fitting procedure is not standardized and it had to be implemented manually</a:t>
            </a:r>
            <a:endParaRPr/>
          </a:p>
          <a:p>
            <a:pPr indent="-317500" lvl="1" marL="914400" rtl="0" algn="l">
              <a:lnSpc>
                <a:spcPct val="150000"/>
              </a:lnSpc>
              <a:spcBef>
                <a:spcPts val="0"/>
              </a:spcBef>
              <a:spcAft>
                <a:spcPts val="0"/>
              </a:spcAft>
              <a:buSzPts val="1400"/>
              <a:buChar char="○"/>
            </a:pPr>
            <a:r>
              <a:rPr lang="bg"/>
              <a:t>Manually selecting loss criterion, optimizer and learning rate scheduler</a:t>
            </a:r>
            <a:endParaRPr/>
          </a:p>
          <a:p>
            <a:pPr indent="-317500" lvl="1" marL="914400" rtl="0" algn="l">
              <a:lnSpc>
                <a:spcPct val="150000"/>
              </a:lnSpc>
              <a:spcBef>
                <a:spcPts val="0"/>
              </a:spcBef>
              <a:spcAft>
                <a:spcPts val="0"/>
              </a:spcAft>
              <a:buSzPts val="1400"/>
              <a:buChar char="○"/>
            </a:pPr>
            <a:r>
              <a:rPr lang="bg"/>
              <a:t>Configuration is callback-based</a:t>
            </a:r>
            <a:endParaRPr/>
          </a:p>
          <a:p>
            <a:pPr indent="0" lvl="0" marL="457200" rtl="0" algn="l">
              <a:lnSpc>
                <a:spcPct val="150000"/>
              </a:lnSpc>
              <a:spcBef>
                <a:spcPts val="1600"/>
              </a:spcBef>
              <a:spcAft>
                <a:spcPts val="1600"/>
              </a:spcAft>
              <a:buNone/>
            </a:pPr>
            <a:r>
              <a:t/>
            </a:r>
            <a:endParaRPr/>
          </a:p>
        </p:txBody>
      </p:sp>
      <p:pic>
        <p:nvPicPr>
          <p:cNvPr id="129" name="Google Shape;129;p18"/>
          <p:cNvPicPr preferRelativeResize="0"/>
          <p:nvPr/>
        </p:nvPicPr>
        <p:blipFill>
          <a:blip r:embed="rId3">
            <a:alphaModFix/>
          </a:blip>
          <a:stretch>
            <a:fillRect/>
          </a:stretch>
        </p:blipFill>
        <p:spPr>
          <a:xfrm>
            <a:off x="7004425" y="559725"/>
            <a:ext cx="1827874" cy="45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ONNX Extension</a:t>
            </a:r>
            <a:endParaRPr/>
          </a:p>
        </p:txBody>
      </p:sp>
      <p:sp>
        <p:nvSpPr>
          <p:cNvPr id="135" name="Google Shape;135;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bg"/>
              <a:t>Open Neural Network eXchange format</a:t>
            </a:r>
            <a:endParaRPr/>
          </a:p>
          <a:p>
            <a:pPr indent="-317500" lvl="1" marL="914400" rtl="0" algn="l">
              <a:lnSpc>
                <a:spcPct val="150000"/>
              </a:lnSpc>
              <a:spcBef>
                <a:spcPts val="0"/>
              </a:spcBef>
              <a:spcAft>
                <a:spcPts val="0"/>
              </a:spcAft>
              <a:buSzPts val="1400"/>
              <a:buChar char="○"/>
            </a:pPr>
            <a:r>
              <a:rPr lang="bg"/>
              <a:t>Network Format Transfer Specification</a:t>
            </a:r>
            <a:endParaRPr/>
          </a:p>
          <a:p>
            <a:pPr indent="-317500" lvl="1" marL="914400" rtl="0" algn="l">
              <a:lnSpc>
                <a:spcPct val="150000"/>
              </a:lnSpc>
              <a:spcBef>
                <a:spcPts val="0"/>
              </a:spcBef>
              <a:spcAft>
                <a:spcPts val="0"/>
              </a:spcAft>
              <a:buSzPts val="1400"/>
              <a:buChar char="○"/>
            </a:pPr>
            <a:r>
              <a:rPr lang="bg"/>
              <a:t>Attempts to be the official way of transferring models between libraries</a:t>
            </a:r>
            <a:endParaRPr/>
          </a:p>
          <a:p>
            <a:pPr indent="-317500" lvl="1" marL="914400" rtl="0" algn="l">
              <a:lnSpc>
                <a:spcPct val="150000"/>
              </a:lnSpc>
              <a:spcBef>
                <a:spcPts val="0"/>
              </a:spcBef>
              <a:spcAft>
                <a:spcPts val="0"/>
              </a:spcAft>
              <a:buSzPts val="1400"/>
              <a:buChar char="○"/>
            </a:pPr>
            <a:r>
              <a:rPr lang="bg"/>
              <a:t>Compatibility breaks often</a:t>
            </a:r>
            <a:endParaRPr/>
          </a:p>
          <a:p>
            <a:pPr indent="-342900" lvl="0" marL="457200" rtl="0" algn="l">
              <a:lnSpc>
                <a:spcPct val="150000"/>
              </a:lnSpc>
              <a:spcBef>
                <a:spcPts val="0"/>
              </a:spcBef>
              <a:spcAft>
                <a:spcPts val="0"/>
              </a:spcAft>
              <a:buSzPts val="1800"/>
              <a:buChar char="●"/>
            </a:pPr>
            <a:r>
              <a:rPr lang="bg"/>
              <a:t>Maps the network as a graph to Protocol Buffers</a:t>
            </a:r>
            <a:endParaRPr/>
          </a:p>
          <a:p>
            <a:pPr indent="-317500" lvl="1" marL="914400" rtl="0" algn="l">
              <a:lnSpc>
                <a:spcPct val="150000"/>
              </a:lnSpc>
              <a:spcBef>
                <a:spcPts val="0"/>
              </a:spcBef>
              <a:spcAft>
                <a:spcPts val="0"/>
              </a:spcAft>
              <a:buSzPts val="1400"/>
              <a:buChar char="○"/>
            </a:pPr>
            <a:r>
              <a:rPr lang="bg"/>
              <a:t>Most of the Deep Learning libraries support exporting to ONNX</a:t>
            </a:r>
            <a:endParaRPr/>
          </a:p>
          <a:p>
            <a:pPr indent="-317500" lvl="1" marL="914400" rtl="0" algn="l">
              <a:lnSpc>
                <a:spcPct val="150000"/>
              </a:lnSpc>
              <a:spcBef>
                <a:spcPts val="0"/>
              </a:spcBef>
              <a:spcAft>
                <a:spcPts val="0"/>
              </a:spcAft>
              <a:buSzPts val="1400"/>
              <a:buChar char="○"/>
            </a:pPr>
            <a:r>
              <a:rPr lang="bg"/>
              <a:t>Importing is highly unstable, due to breaking changes between versions</a:t>
            </a:r>
            <a:endParaRPr/>
          </a:p>
          <a:p>
            <a:pPr indent="-342900" lvl="0" marL="457200" rtl="0" algn="l">
              <a:lnSpc>
                <a:spcPct val="150000"/>
              </a:lnSpc>
              <a:spcBef>
                <a:spcPts val="0"/>
              </a:spcBef>
              <a:spcAft>
                <a:spcPts val="0"/>
              </a:spcAft>
              <a:buSzPts val="1800"/>
              <a:buChar char="●"/>
            </a:pPr>
            <a:r>
              <a:rPr lang="bg"/>
              <a:t>Can not be used to run or train the neural network</a:t>
            </a:r>
            <a:endParaRPr/>
          </a:p>
          <a:p>
            <a:pPr indent="-317500" lvl="1" marL="914400" rtl="0" algn="l">
              <a:lnSpc>
                <a:spcPct val="150000"/>
              </a:lnSpc>
              <a:spcBef>
                <a:spcPts val="0"/>
              </a:spcBef>
              <a:spcAft>
                <a:spcPts val="0"/>
              </a:spcAft>
              <a:buSzPts val="1400"/>
              <a:buChar char="○"/>
            </a:pPr>
            <a:r>
              <a:rPr lang="bg"/>
              <a:t>Initially attempted to use Keras as a backend for running and training</a:t>
            </a:r>
            <a:endParaRPr/>
          </a:p>
          <a:p>
            <a:pPr indent="-317500" lvl="1" marL="914400" rtl="0" algn="l">
              <a:lnSpc>
                <a:spcPct val="150000"/>
              </a:lnSpc>
              <a:spcBef>
                <a:spcPts val="0"/>
              </a:spcBef>
              <a:spcAft>
                <a:spcPts val="0"/>
              </a:spcAft>
              <a:buSzPts val="1400"/>
              <a:buChar char="○"/>
            </a:pPr>
            <a:r>
              <a:rPr lang="bg"/>
              <a:t>MXNet seems to be the right choice for now</a:t>
            </a:r>
            <a:endParaRPr/>
          </a:p>
        </p:txBody>
      </p:sp>
      <p:pic>
        <p:nvPicPr>
          <p:cNvPr id="136" name="Google Shape;136;p19"/>
          <p:cNvPicPr preferRelativeResize="0"/>
          <p:nvPr/>
        </p:nvPicPr>
        <p:blipFill>
          <a:blip r:embed="rId3">
            <a:alphaModFix/>
          </a:blip>
          <a:stretch>
            <a:fillRect/>
          </a:stretch>
        </p:blipFill>
        <p:spPr>
          <a:xfrm>
            <a:off x="7017725" y="551000"/>
            <a:ext cx="1814573" cy="46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Visualization</a:t>
            </a:r>
            <a:endParaRPr/>
          </a:p>
        </p:txBody>
      </p:sp>
      <p:sp>
        <p:nvSpPr>
          <p:cNvPr id="142" name="Google Shape;142;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bg"/>
              <a:t>Built using Dash Python framework</a:t>
            </a:r>
            <a:endParaRPr/>
          </a:p>
          <a:p>
            <a:pPr indent="-317500" lvl="1" marL="914400" rtl="0" algn="l">
              <a:lnSpc>
                <a:spcPct val="150000"/>
              </a:lnSpc>
              <a:spcBef>
                <a:spcPts val="0"/>
              </a:spcBef>
              <a:spcAft>
                <a:spcPts val="0"/>
              </a:spcAft>
              <a:buSzPts val="1400"/>
              <a:buChar char="○"/>
            </a:pPr>
            <a:r>
              <a:rPr lang="bg"/>
              <a:t>A derivative of Plot.ly</a:t>
            </a:r>
            <a:endParaRPr/>
          </a:p>
          <a:p>
            <a:pPr indent="-342900" lvl="0" marL="457200" rtl="0" algn="l">
              <a:lnSpc>
                <a:spcPct val="150000"/>
              </a:lnSpc>
              <a:spcBef>
                <a:spcPts val="0"/>
              </a:spcBef>
              <a:spcAft>
                <a:spcPts val="0"/>
              </a:spcAft>
              <a:buSzPts val="1800"/>
              <a:buChar char="●"/>
            </a:pPr>
            <a:r>
              <a:rPr lang="bg"/>
              <a:t>Visualize networks and their performance</a:t>
            </a:r>
            <a:endParaRPr/>
          </a:p>
          <a:p>
            <a:pPr indent="-317500" lvl="1" marL="914400" rtl="0" algn="l">
              <a:lnSpc>
                <a:spcPct val="150000"/>
              </a:lnSpc>
              <a:spcBef>
                <a:spcPts val="0"/>
              </a:spcBef>
              <a:spcAft>
                <a:spcPts val="0"/>
              </a:spcAft>
              <a:buSzPts val="1400"/>
              <a:buChar char="○"/>
            </a:pPr>
            <a:r>
              <a:rPr lang="bg"/>
              <a:t>Learning curve of the neworks</a:t>
            </a:r>
            <a:endParaRPr/>
          </a:p>
          <a:p>
            <a:pPr indent="-317500" lvl="1" marL="914400" rtl="0" algn="l">
              <a:lnSpc>
                <a:spcPct val="150000"/>
              </a:lnSpc>
              <a:spcBef>
                <a:spcPts val="0"/>
              </a:spcBef>
              <a:spcAft>
                <a:spcPts val="0"/>
              </a:spcAft>
              <a:buSzPts val="1400"/>
              <a:buChar char="○"/>
            </a:pPr>
            <a:r>
              <a:rPr lang="bg"/>
              <a:t>Structure of the neural network</a:t>
            </a:r>
            <a:endParaRPr/>
          </a:p>
          <a:p>
            <a:pPr indent="-317500" lvl="1" marL="914400" rtl="0" algn="l">
              <a:lnSpc>
                <a:spcPct val="150000"/>
              </a:lnSpc>
              <a:spcBef>
                <a:spcPts val="0"/>
              </a:spcBef>
              <a:spcAft>
                <a:spcPts val="0"/>
              </a:spcAft>
              <a:buSzPts val="1400"/>
              <a:buChar char="○"/>
            </a:pPr>
            <a:r>
              <a:rPr lang="bg"/>
              <a:t>Evolution of the loss during training</a:t>
            </a:r>
            <a:endParaRPr/>
          </a:p>
        </p:txBody>
      </p:sp>
      <p:pic>
        <p:nvPicPr>
          <p:cNvPr id="143" name="Google Shape;143;p20"/>
          <p:cNvPicPr preferRelativeResize="0"/>
          <p:nvPr/>
        </p:nvPicPr>
        <p:blipFill>
          <a:blip r:embed="rId3">
            <a:alphaModFix/>
          </a:blip>
          <a:stretch>
            <a:fillRect/>
          </a:stretch>
        </p:blipFill>
        <p:spPr>
          <a:xfrm>
            <a:off x="6943175" y="386175"/>
            <a:ext cx="1889133" cy="65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Documentation</a:t>
            </a:r>
            <a:endParaRPr/>
          </a:p>
        </p:txBody>
      </p:sp>
      <p:sp>
        <p:nvSpPr>
          <p:cNvPr id="149" name="Google Shape;14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bg"/>
              <a:t>Documenting is an important part of this project:</a:t>
            </a:r>
            <a:endParaRPr/>
          </a:p>
          <a:p>
            <a:pPr indent="-317500" lvl="1" marL="914400" rtl="0" algn="l">
              <a:lnSpc>
                <a:spcPct val="150000"/>
              </a:lnSpc>
              <a:spcBef>
                <a:spcPts val="0"/>
              </a:spcBef>
              <a:spcAft>
                <a:spcPts val="0"/>
              </a:spcAft>
              <a:buSzPts val="1400"/>
              <a:buChar char="○"/>
            </a:pPr>
            <a:r>
              <a:rPr lang="bg"/>
              <a:t>URD, SRD, ADD, SUM, STD, UTP, ATP</a:t>
            </a:r>
            <a:endParaRPr/>
          </a:p>
          <a:p>
            <a:pPr indent="-317500" lvl="1" marL="914400" rtl="0" algn="l">
              <a:lnSpc>
                <a:spcPct val="150000"/>
              </a:lnSpc>
              <a:spcBef>
                <a:spcPts val="0"/>
              </a:spcBef>
              <a:spcAft>
                <a:spcPts val="0"/>
              </a:spcAft>
              <a:buSzPts val="1400"/>
              <a:buChar char="○"/>
            </a:pPr>
            <a:r>
              <a:rPr lang="bg"/>
              <a:t>Constant updating</a:t>
            </a:r>
            <a:endParaRPr/>
          </a:p>
          <a:p>
            <a:pPr indent="-342900" lvl="0" marL="457200" rtl="0" algn="l">
              <a:lnSpc>
                <a:spcPct val="150000"/>
              </a:lnSpc>
              <a:spcBef>
                <a:spcPts val="0"/>
              </a:spcBef>
              <a:spcAft>
                <a:spcPts val="0"/>
              </a:spcAft>
              <a:buSzPts val="1800"/>
              <a:buChar char="●"/>
            </a:pPr>
            <a:r>
              <a:rPr lang="bg"/>
              <a:t>Self-documenting code</a:t>
            </a:r>
            <a:endParaRPr/>
          </a:p>
          <a:p>
            <a:pPr indent="-317500" lvl="1" marL="914400" rtl="0" algn="l">
              <a:lnSpc>
                <a:spcPct val="150000"/>
              </a:lnSpc>
              <a:spcBef>
                <a:spcPts val="0"/>
              </a:spcBef>
              <a:spcAft>
                <a:spcPts val="0"/>
              </a:spcAft>
              <a:buSzPts val="1400"/>
              <a:buChar char="○"/>
            </a:pPr>
            <a:r>
              <a:rPr lang="bg"/>
              <a:t>In-line code documentation results in automatically generated HTML documentation pages</a:t>
            </a:r>
            <a:endParaRPr/>
          </a:p>
          <a:p>
            <a:pPr indent="-317500" lvl="1" marL="914400" rtl="0" algn="l">
              <a:lnSpc>
                <a:spcPct val="150000"/>
              </a:lnSpc>
              <a:spcBef>
                <a:spcPts val="0"/>
              </a:spcBef>
              <a:spcAft>
                <a:spcPts val="0"/>
              </a:spcAft>
              <a:buSzPts val="1400"/>
              <a:buChar char="○"/>
            </a:pPr>
            <a:r>
              <a:rPr lang="bg"/>
              <a:t>Helps developers who continue the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212D74"/>
      </a:accent3>
      <a:accent4>
        <a:srgbClr val="2A3990"/>
      </a:accent4>
      <a:accent5>
        <a:srgbClr val="3949AB"/>
      </a:accent5>
      <a:accent6>
        <a:srgbClr val="7890CD"/>
      </a:accent6>
      <a:hlink>
        <a:srgbClr val="FF0000"/>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