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95" r:id="rId3"/>
    <p:sldId id="263" r:id="rId4"/>
    <p:sldId id="260" r:id="rId5"/>
    <p:sldId id="262" r:id="rId6"/>
    <p:sldId id="261" r:id="rId7"/>
    <p:sldId id="265" r:id="rId8"/>
    <p:sldId id="266" r:id="rId9"/>
    <p:sldId id="267" r:id="rId10"/>
    <p:sldId id="288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7" r:id="rId19"/>
    <p:sldId id="275" r:id="rId20"/>
    <p:sldId id="278" r:id="rId21"/>
    <p:sldId id="300" r:id="rId22"/>
    <p:sldId id="301" r:id="rId23"/>
    <p:sldId id="302" r:id="rId24"/>
    <p:sldId id="303" r:id="rId25"/>
    <p:sldId id="279" r:id="rId26"/>
    <p:sldId id="280" r:id="rId27"/>
    <p:sldId id="281" r:id="rId28"/>
    <p:sldId id="283" r:id="rId29"/>
    <p:sldId id="284" r:id="rId30"/>
    <p:sldId id="291" r:id="rId31"/>
    <p:sldId id="285" r:id="rId32"/>
    <p:sldId id="290" r:id="rId33"/>
    <p:sldId id="293" r:id="rId34"/>
    <p:sldId id="294" r:id="rId35"/>
    <p:sldId id="292" r:id="rId36"/>
    <p:sldId id="297" r:id="rId37"/>
    <p:sldId id="296" r:id="rId38"/>
    <p:sldId id="287" r:id="rId39"/>
    <p:sldId id="286" r:id="rId40"/>
    <p:sldId id="289" r:id="rId41"/>
    <p:sldId id="298" r:id="rId42"/>
    <p:sldId id="299" r:id="rId4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0033CC"/>
    <a:srgbClr val="43FF98"/>
    <a:srgbClr val="5DD5FF"/>
    <a:srgbClr val="CCFFCC"/>
    <a:srgbClr val="572314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淡色スタイル 3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822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DB63F-E356-4429-A90F-7161AE73E287}" type="datetimeFigureOut">
              <a:rPr kumimoji="1" lang="ja-JP" altLang="en-US" smtClean="0"/>
              <a:pPr/>
              <a:t>2008/7/1</a:t>
            </a:fld>
            <a:endParaRPr kumimoji="1"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624527-A992-4C5E-B132-DEFCCCFA2532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61C587-CD26-4A8D-A4C4-CFA452D69B2B}" type="slidenum">
              <a:rPr lang="ja-JP" altLang="fi-FI"/>
              <a:pPr/>
              <a:t>5</a:t>
            </a:fld>
            <a:endParaRPr lang="fi-FI" altLang="ja-JP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343400"/>
            <a:ext cx="6324600" cy="4114800"/>
          </a:xfrm>
        </p:spPr>
        <p:txBody>
          <a:bodyPr/>
          <a:lstStyle/>
          <a:p>
            <a:endParaRPr lang="ja-JP" altLang="en-US"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 smtClean="0"/>
              <a:t>Karpinski</a:t>
            </a:r>
            <a:r>
              <a:rPr kumimoji="1" lang="en-US" altLang="ja-JP" baseline="0" dirty="0" smtClean="0"/>
              <a:t> et al showed that the set of overlaps can be represented by O(n) arithmetic progressions,</a:t>
            </a:r>
          </a:p>
          <a:p>
            <a:r>
              <a:rPr kumimoji="1" lang="en-US" altLang="ja-JP" baseline="0" dirty="0" smtClean="0"/>
              <a:t>although there can be exponential number of elements.</a:t>
            </a:r>
          </a:p>
          <a:p>
            <a:endParaRPr kumimoji="1" lang="en-US" altLang="ja-JP" baseline="0" dirty="0" smtClean="0"/>
          </a:p>
          <a:p>
            <a:r>
              <a:rPr kumimoji="1" lang="en-US" altLang="ja-JP" baseline="0" dirty="0" smtClean="0"/>
              <a:t>They also showed that  it can be computed in order n to the fourth log n time and n cube space.</a:t>
            </a:r>
          </a:p>
          <a:p>
            <a:endParaRPr kumimoji="1" lang="en-US" altLang="ja-JP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3449-F56D-4BEC-9F70-5F2CE15A536D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13EAB6-C508-499D-805D-71117804F0E5}" type="slidenum">
              <a:rPr kumimoji="1" lang="ja-JP" altLang="en-US" smtClean="0"/>
              <a:pPr/>
              <a:t>36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3449-F56D-4BEC-9F70-5F2CE15A536D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3449-F56D-4BEC-9F70-5F2CE15A536D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3449-F56D-4BEC-9F70-5F2CE15A536D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D3DDF-6EFB-4AE6-B193-8713544B3334}" type="slidenum">
              <a:rPr lang="ja-JP" altLang="fi-FI"/>
              <a:pPr/>
              <a:t>14</a:t>
            </a:fld>
            <a:endParaRPr lang="fi-FI" altLang="ja-JP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4343400"/>
            <a:ext cx="6400800" cy="4114800"/>
          </a:xfrm>
        </p:spPr>
        <p:txBody>
          <a:bodyPr/>
          <a:lstStyle/>
          <a:p>
            <a:endParaRPr lang="ja-JP" altLang="ja-JP" sz="1800">
              <a:latin typeface="Courier New" pitchFamily="49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B6D238-939E-45B4-9D24-82E908DF9DC7}" type="slidenum">
              <a:rPr lang="ja-JP" altLang="fi-FI"/>
              <a:pPr/>
              <a:t>15</a:t>
            </a:fld>
            <a:endParaRPr lang="fi-FI" altLang="ja-JP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4343400"/>
            <a:ext cx="6629400" cy="4114800"/>
          </a:xfrm>
        </p:spPr>
        <p:txBody>
          <a:bodyPr/>
          <a:lstStyle/>
          <a:p>
            <a:endParaRPr lang="ja-JP" altLang="ja-JP" sz="1800">
              <a:latin typeface="Courier New" pitchFamily="49" charset="0"/>
              <a:ea typeface="ＭＳ Ｐゴシック" pitchFamily="50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3449-F56D-4BEC-9F70-5F2CE15A536D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3449-F56D-4BEC-9F70-5F2CE15A536D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en-US" altLang="ja-JP" baseline="0" dirty="0" smtClean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F93449-F56D-4BEC-9F70-5F2CE15A536D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/>
          <p:cNvSpPr>
            <a:spLocks noGrp="1"/>
          </p:cNvSpPr>
          <p:nvPr>
            <p:ph type="ctrTitle"/>
          </p:nvPr>
        </p:nvSpPr>
        <p:spPr>
          <a:xfrm>
            <a:off x="1432560" y="1242436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22" name="サブタイトル 21"/>
          <p:cNvSpPr>
            <a:spLocks noGrp="1"/>
          </p:cNvSpPr>
          <p:nvPr>
            <p:ph type="subTitle" idx="1"/>
          </p:nvPr>
        </p:nvSpPr>
        <p:spPr>
          <a:xfrm>
            <a:off x="1432560" y="3929066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ja-JP" altLang="en-US" dirty="0" smtClean="0"/>
              <a:t>マスタ サブタイトルの書式設定</a:t>
            </a:r>
            <a:endParaRPr kumimoji="0" lang="en-US" dirty="0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F70A73-6249-4A6B-8F88-3A0C69350A70}" type="datetimeFigureOut">
              <a:rPr kumimoji="1" lang="ja-JP" altLang="en-US" smtClean="0"/>
              <a:pPr/>
              <a:t>2008/7/1</a:t>
            </a:fld>
            <a:endParaRPr kumimoji="1" lang="ja-JP" altLang="en-US"/>
          </a:p>
        </p:txBody>
      </p:sp>
      <p:sp>
        <p:nvSpPr>
          <p:cNvPr id="20" name="フッター プレースホル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9CB74-AB39-452D-A339-621B0F82930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F70A73-6249-4A6B-8F88-3A0C69350A70}" type="datetimeFigureOut">
              <a:rPr kumimoji="1" lang="ja-JP" altLang="en-US" smtClean="0"/>
              <a:pPr/>
              <a:t>2008/7/1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9CB74-AB39-452D-A339-621B0F82930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F70A73-6249-4A6B-8F88-3A0C69350A70}" type="datetimeFigureOut">
              <a:rPr kumimoji="1" lang="ja-JP" altLang="en-US" smtClean="0"/>
              <a:pPr/>
              <a:t>2008/7/1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9CB74-AB39-452D-A339-621B0F82930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39784"/>
          </a:xfrm>
        </p:spPr>
        <p:txBody>
          <a:bodyPr/>
          <a:lstStyle>
            <a:extLst/>
          </a:lstStyle>
          <a:p>
            <a:r>
              <a:rPr kumimoji="0" lang="ja-JP" altLang="en-US" dirty="0" smtClean="0"/>
              <a:t>マスタ タイトルの書式設定</a:t>
            </a:r>
            <a:endParaRPr kumimoji="0" 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4910158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3581400" y="6429396"/>
            <a:ext cx="2133600" cy="352404"/>
          </a:xfrm>
        </p:spPr>
        <p:txBody>
          <a:bodyPr/>
          <a:lstStyle>
            <a:extLst/>
          </a:lstStyle>
          <a:p>
            <a:r>
              <a:rPr kumimoji="1" lang="en-US" altLang="ja-JP" dirty="0" smtClean="0"/>
              <a:t>2008/6/23</a:t>
            </a:r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5715000" y="6429396"/>
            <a:ext cx="2895600" cy="352404"/>
          </a:xfrm>
        </p:spPr>
        <p:txBody>
          <a:bodyPr/>
          <a:lstStyle>
            <a:extLst/>
          </a:lstStyle>
          <a:p>
            <a:r>
              <a:rPr kumimoji="1" lang="en-US" altLang="ja-JP" dirty="0" err="1" smtClean="0"/>
              <a:t>Dagstuhl</a:t>
            </a:r>
            <a:r>
              <a:rPr kumimoji="1" lang="en-US" altLang="ja-JP" dirty="0" smtClean="0"/>
              <a:t> Seminar</a:t>
            </a:r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8613648" y="6429396"/>
            <a:ext cx="457200" cy="352404"/>
          </a:xfrm>
        </p:spPr>
        <p:txBody>
          <a:bodyPr/>
          <a:lstStyle>
            <a:extLst/>
          </a:lstStyle>
          <a:p>
            <a:fld id="{81B9CB74-AB39-452D-A339-621B0F82930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F70A73-6249-4A6B-8F88-3A0C69350A70}" type="datetimeFigureOut">
              <a:rPr kumimoji="1" lang="ja-JP" altLang="en-US" smtClean="0"/>
              <a:pPr/>
              <a:t>2008/7/1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9CB74-AB39-452D-A339-621B0F82930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円/楕円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F70A73-6249-4A6B-8F88-3A0C69350A70}" type="datetimeFigureOut">
              <a:rPr kumimoji="1" lang="ja-JP" altLang="en-US" smtClean="0"/>
              <a:pPr/>
              <a:t>2008/7/1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9CB74-AB39-452D-A339-621B0F82930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5" name="コンテンツ プレースホルダ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F70A73-6249-4A6B-8F88-3A0C69350A70}" type="datetimeFigureOut">
              <a:rPr kumimoji="1" lang="ja-JP" altLang="en-US" smtClean="0"/>
              <a:pPr/>
              <a:t>2008/7/1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9CB74-AB39-452D-A339-621B0F82930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F70A73-6249-4A6B-8F88-3A0C69350A70}" type="datetimeFigureOut">
              <a:rPr kumimoji="1" lang="ja-JP" altLang="en-US" smtClean="0"/>
              <a:pPr/>
              <a:t>2008/7/1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9CB74-AB39-452D-A339-621B0F82930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F70A73-6249-4A6B-8F88-3A0C69350A70}" type="datetimeFigureOut">
              <a:rPr kumimoji="1" lang="ja-JP" altLang="en-US" smtClean="0"/>
              <a:pPr/>
              <a:t>2008/7/1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9CB74-AB39-452D-A339-621B0F82930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F70A73-6249-4A6B-8F88-3A0C69350A70}" type="datetimeFigureOut">
              <a:rPr kumimoji="1" lang="ja-JP" altLang="en-US" smtClean="0"/>
              <a:pPr/>
              <a:t>2008/7/1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9CB74-AB39-452D-A339-621B0F82930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F70A73-6249-4A6B-8F88-3A0C69350A70}" type="datetimeFigureOut">
              <a:rPr kumimoji="1" lang="ja-JP" altLang="en-US" smtClean="0"/>
              <a:pPr/>
              <a:t>2008/7/1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1B9CB74-AB39-452D-A339-621B0F82930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ja-JP" altLang="en-US" smtClean="0"/>
              <a:t>アイコンをクリックして図を追加</a:t>
            </a:r>
            <a:endParaRPr kumimoji="0" lang="en-US" dirty="0"/>
          </a:p>
        </p:txBody>
      </p:sp>
      <p:sp>
        <p:nvSpPr>
          <p:cNvPr id="9" name="フローチャート: 処理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フローチャート: 処理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パイ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円/楕円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ドーナツ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正方形/長方形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タイトル プレースホルダ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テキスト プレースホルダ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24" name="日付プレースホルダ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91F70A73-6249-4A6B-8F88-3A0C69350A70}" type="datetimeFigureOut">
              <a:rPr kumimoji="1" lang="ja-JP" altLang="en-US" smtClean="0"/>
              <a:pPr/>
              <a:t>2008/7/1</a:t>
            </a:fld>
            <a:endParaRPr kumimoji="1" lang="ja-JP" altLang="en-US"/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kumimoji="1" lang="ja-JP" altLang="en-US"/>
          </a:p>
        </p:txBody>
      </p:sp>
      <p:sp>
        <p:nvSpPr>
          <p:cNvPr id="22" name="スライド番号プレースホルダ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81B9CB74-AB39-452D-A339-621B0F82930E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latinLnBrk="0" hangingPunct="1">
        <a:spcBef>
          <a:spcPct val="0"/>
        </a:spcBef>
        <a:buNone/>
        <a:defRPr kumimoji="1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1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3.bin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17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71604" y="1000108"/>
            <a:ext cx="7358114" cy="2286016"/>
          </a:xfrm>
        </p:spPr>
        <p:txBody>
          <a:bodyPr>
            <a:normAutofit/>
          </a:bodyPr>
          <a:lstStyle/>
          <a:p>
            <a:r>
              <a:rPr kumimoji="1" lang="en-US" altLang="ja-JP" sz="4800" dirty="0" smtClean="0"/>
              <a:t>Pattern Matching on </a:t>
            </a:r>
            <a:br>
              <a:rPr kumimoji="1" lang="en-US" altLang="ja-JP" sz="4800" dirty="0" smtClean="0"/>
            </a:br>
            <a:r>
              <a:rPr kumimoji="1" lang="en-US" altLang="ja-JP" sz="4800" dirty="0" smtClean="0"/>
              <a:t>Compressed Texts II</a:t>
            </a:r>
            <a:endParaRPr kumimoji="1" lang="ja-JP" altLang="en-US" sz="48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71604" y="4429132"/>
            <a:ext cx="6711340" cy="1752600"/>
          </a:xfrm>
        </p:spPr>
        <p:txBody>
          <a:bodyPr>
            <a:normAutofit/>
          </a:bodyPr>
          <a:lstStyle/>
          <a:p>
            <a:r>
              <a:rPr kumimoji="1" lang="en-US" altLang="ja-JP" sz="3200" dirty="0" err="1" smtClean="0"/>
              <a:t>Shunsuke</a:t>
            </a:r>
            <a:r>
              <a:rPr kumimoji="1" lang="en-US" altLang="ja-JP" sz="3200" dirty="0" smtClean="0"/>
              <a:t> </a:t>
            </a:r>
            <a:r>
              <a:rPr kumimoji="1" lang="en-US" altLang="ja-JP" sz="3200" dirty="0" err="1" smtClean="0"/>
              <a:t>Inenaga</a:t>
            </a:r>
            <a:endParaRPr lang="en-US" altLang="ja-JP" sz="3200" dirty="0" smtClean="0"/>
          </a:p>
          <a:p>
            <a:r>
              <a:rPr lang="en-US" altLang="ja-JP" sz="3200" dirty="0" smtClean="0"/>
              <a:t>Kyushu University, Japan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en-US" altLang="ja-JP" sz="4400" dirty="0" smtClean="0"/>
              <a:t>From LZ77 to SLP</a:t>
            </a:r>
            <a:endParaRPr kumimoji="1" lang="ja-JP" altLang="en-US" sz="4400" dirty="0"/>
          </a:p>
        </p:txBody>
      </p:sp>
      <p:sp>
        <p:nvSpPr>
          <p:cNvPr id="10" name="角丸四角形 9"/>
          <p:cNvSpPr/>
          <p:nvPr/>
        </p:nvSpPr>
        <p:spPr>
          <a:xfrm>
            <a:off x="1214414" y="2143116"/>
            <a:ext cx="7572428" cy="2500330"/>
          </a:xfrm>
          <a:prstGeom prst="roundRect">
            <a:avLst/>
          </a:prstGeom>
          <a:solidFill>
            <a:schemeClr val="bg1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451665" y="4763168"/>
            <a:ext cx="30494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ea typeface="ＭＳ Ｐゴシック" pitchFamily="50" charset="-128"/>
              </a:rPr>
              <a:t>[</a:t>
            </a:r>
            <a:r>
              <a:rPr lang="en-US" altLang="ja-JP" sz="2800" dirty="0" err="1" smtClean="0">
                <a:ea typeface="ＭＳ Ｐゴシック" pitchFamily="50" charset="-128"/>
              </a:rPr>
              <a:t>Rytter</a:t>
            </a:r>
            <a:r>
              <a:rPr lang="en-US" altLang="ja-JP" sz="2800" dirty="0" smtClean="0">
                <a:ea typeface="ＭＳ Ｐゴシック" pitchFamily="50" charset="-128"/>
              </a:rPr>
              <a:t> ’00, ’03, ’04]</a:t>
            </a:r>
            <a:endParaRPr lang="ja-JP" altLang="en-US" sz="2800" dirty="0"/>
          </a:p>
        </p:txBody>
      </p:sp>
      <p:sp>
        <p:nvSpPr>
          <p:cNvPr id="6" name="正方形/長方形 5"/>
          <p:cNvSpPr/>
          <p:nvPr/>
        </p:nvSpPr>
        <p:spPr>
          <a:xfrm>
            <a:off x="1440246" y="2544071"/>
            <a:ext cx="7428252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 smtClean="0">
                <a:ea typeface="ＭＳ Ｐゴシック" pitchFamily="50" charset="-128"/>
              </a:rPr>
              <a:t>For any string </a:t>
            </a:r>
            <a:r>
              <a:rPr lang="en-US" altLang="ja-JP" sz="3200" b="1" i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T</a:t>
            </a:r>
            <a:r>
              <a:rPr lang="en-US" altLang="ja-JP" sz="3200" dirty="0" smtClean="0">
                <a:ea typeface="ＭＳ Ｐゴシック" pitchFamily="50" charset="-128"/>
              </a:rPr>
              <a:t> given in LZ77-compressed </a:t>
            </a:r>
          </a:p>
          <a:p>
            <a:r>
              <a:rPr lang="en-US" altLang="ja-JP" sz="3200" dirty="0" smtClean="0">
                <a:ea typeface="ＭＳ Ｐゴシック" pitchFamily="50" charset="-128"/>
              </a:rPr>
              <a:t>form of size </a:t>
            </a:r>
            <a:r>
              <a:rPr lang="en-US" altLang="ja-JP" sz="3200" b="1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k</a:t>
            </a:r>
            <a:r>
              <a:rPr lang="en-US" altLang="ja-JP" sz="3200" dirty="0" smtClean="0">
                <a:ea typeface="ＭＳ Ｐゴシック" pitchFamily="50" charset="-128"/>
              </a:rPr>
              <a:t>, an SLP generating </a:t>
            </a:r>
            <a:r>
              <a:rPr lang="en-US" altLang="ja-JP" sz="3200" b="1" i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T</a:t>
            </a:r>
            <a:r>
              <a:rPr lang="en-US" altLang="ja-JP" sz="3200" dirty="0" smtClean="0">
                <a:ea typeface="ＭＳ Ｐゴシック" pitchFamily="50" charset="-128"/>
              </a:rPr>
              <a:t> of size </a:t>
            </a:r>
          </a:p>
          <a:p>
            <a:r>
              <a:rPr lang="en-US" altLang="ja-JP" sz="3200" b="1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O</a:t>
            </a:r>
            <a:r>
              <a:rPr lang="en-US" altLang="ja-JP" sz="3200" b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(</a:t>
            </a:r>
            <a:r>
              <a:rPr lang="en-US" altLang="ja-JP" sz="3200" b="1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k</a:t>
            </a:r>
            <a:r>
              <a:rPr lang="en-US" altLang="ja-JP" sz="3200" b="1" baseline="30000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2</a:t>
            </a:r>
            <a:r>
              <a:rPr lang="en-US" altLang="ja-JP" sz="3200" b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)</a:t>
            </a:r>
            <a:r>
              <a:rPr lang="en-US" altLang="ja-JP" sz="3200" dirty="0" smtClean="0">
                <a:ea typeface="ＭＳ Ｐゴシック" pitchFamily="50" charset="-128"/>
              </a:rPr>
              <a:t> can be constructed in </a:t>
            </a:r>
            <a:r>
              <a:rPr lang="en-US" altLang="ja-JP" sz="3200" b="1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O</a:t>
            </a:r>
            <a:r>
              <a:rPr lang="en-US" altLang="ja-JP" sz="3200" b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(</a:t>
            </a:r>
            <a:r>
              <a:rPr lang="en-US" altLang="ja-JP" sz="3200" b="1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k</a:t>
            </a:r>
            <a:r>
              <a:rPr lang="en-US" altLang="ja-JP" sz="3200" b="1" baseline="30000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2</a:t>
            </a:r>
            <a:r>
              <a:rPr lang="en-US" altLang="ja-JP" sz="3200" b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)</a:t>
            </a:r>
            <a:r>
              <a:rPr lang="en-US" altLang="ja-JP" sz="3200" dirty="0" smtClean="0">
                <a:ea typeface="ＭＳ Ｐゴシック" pitchFamily="50" charset="-128"/>
              </a:rPr>
              <a:t>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1247381" y="1829691"/>
            <a:ext cx="7779053" cy="1815882"/>
          </a:xfrm>
          <a:prstGeom prst="rect">
            <a:avLst/>
          </a:prstGeom>
          <a:solidFill>
            <a:srgbClr val="DDDDDD">
              <a:alpha val="49804"/>
            </a:srgbClr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ja-JP" sz="2800" b="1" dirty="0" smtClean="0">
                <a:solidFill>
                  <a:srgbClr val="000000"/>
                </a:solidFill>
                <a:ea typeface="ＭＳ Ｐ明朝" pitchFamily="18" charset="-128"/>
              </a:rPr>
              <a:t>Input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: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SLP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Arial" charset="0"/>
                <a:ea typeface="ＭＳ Ｐ明朝" pitchFamily="18" charset="-128"/>
              </a:rPr>
              <a:t>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for text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and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SLP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Arial" charset="0"/>
                <a:ea typeface="ＭＳ Ｐ明朝" pitchFamily="18" charset="-128"/>
              </a:rPr>
              <a:t>P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for pattern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P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.</a:t>
            </a:r>
          </a:p>
          <a:p>
            <a:pPr eaLnBrk="0" hangingPunct="0"/>
            <a:endParaRPr kumimoji="1" lang="en-US" altLang="ja-JP" sz="2800" dirty="0" smtClean="0">
              <a:solidFill>
                <a:srgbClr val="000000"/>
              </a:solidFill>
              <a:ea typeface="ＭＳ Ｐ明朝" pitchFamily="18" charset="-128"/>
            </a:endParaRPr>
          </a:p>
          <a:p>
            <a:pPr eaLnBrk="0" hangingPunct="0"/>
            <a:r>
              <a:rPr lang="en-US" altLang="ja-JP" sz="2800" b="1" dirty="0" smtClean="0">
                <a:solidFill>
                  <a:srgbClr val="000000"/>
                </a:solidFill>
                <a:ea typeface="ＭＳ Ｐ明朝" pitchFamily="18" charset="-128"/>
              </a:rPr>
              <a:t>Output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: </a:t>
            </a:r>
            <a:r>
              <a:rPr kumimoji="1" lang="en-US" altLang="ja-JP" sz="2800" dirty="0" smtClean="0">
                <a:solidFill>
                  <a:srgbClr val="0033CC"/>
                </a:solidFill>
                <a:ea typeface="ＭＳ Ｐ明朝" pitchFamily="18" charset="-128"/>
              </a:rPr>
              <a:t>Compact representation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of set </a:t>
            </a:r>
            <a:r>
              <a:rPr lang="en-US" altLang="ja-JP" sz="2800" b="1" i="1" dirty="0" err="1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Occ</a:t>
            </a:r>
            <a:r>
              <a:rPr lang="en-US" altLang="ja-JP" sz="28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(</a:t>
            </a:r>
            <a:r>
              <a:rPr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T</a:t>
            </a:r>
            <a:r>
              <a:rPr lang="en-US" altLang="ja-JP" sz="28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, </a:t>
            </a:r>
            <a:r>
              <a:rPr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P</a:t>
            </a:r>
            <a:r>
              <a:rPr lang="en-US" altLang="ja-JP" sz="28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) </a:t>
            </a:r>
          </a:p>
          <a:p>
            <a:pPr eaLnBrk="0" hangingPunct="0"/>
            <a:r>
              <a:rPr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of substring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occurrences of </a:t>
            </a:r>
            <a:r>
              <a:rPr kumimoji="1" lang="en-US" altLang="ja-JP" sz="2800" b="1" i="1" dirty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P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in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.</a:t>
            </a:r>
            <a:endParaRPr kumimoji="1" lang="en-US" altLang="ja-JP" sz="2800" dirty="0">
              <a:solidFill>
                <a:srgbClr val="000000"/>
              </a:solidFill>
              <a:ea typeface="ＭＳ Ｐ明朝" pitchFamily="18" charset="-128"/>
            </a:endParaRPr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60200" y="142852"/>
            <a:ext cx="7498080" cy="939784"/>
          </a:xfrm>
        </p:spPr>
        <p:txBody>
          <a:bodyPr>
            <a:noAutofit/>
          </a:bodyPr>
          <a:lstStyle/>
          <a:p>
            <a:r>
              <a:rPr lang="en-US" altLang="ja-JP" dirty="0" smtClean="0">
                <a:ea typeface="ＭＳ Ｐゴシック" pitchFamily="50" charset="-128"/>
              </a:rPr>
              <a:t>FCPM for SLP</a:t>
            </a:r>
            <a:endParaRPr kumimoji="1" lang="ja-JP" altLang="en-US" dirty="0"/>
          </a:p>
        </p:txBody>
      </p:sp>
      <p:sp>
        <p:nvSpPr>
          <p:cNvPr id="16" name="コンテンツ プレースホルダ 2"/>
          <p:cNvSpPr>
            <a:spLocks noGrp="1"/>
          </p:cNvSpPr>
          <p:nvPr>
            <p:ph idx="1"/>
          </p:nvPr>
        </p:nvSpPr>
        <p:spPr>
          <a:xfrm>
            <a:off x="1214414" y="4000504"/>
            <a:ext cx="7498080" cy="2714644"/>
          </a:xfrm>
        </p:spPr>
        <p:txBody>
          <a:bodyPr>
            <a:normAutofit fontScale="92500"/>
          </a:bodyPr>
          <a:lstStyle/>
          <a:p>
            <a:r>
              <a:rPr kumimoji="1" lang="en-US" altLang="ja-JP" sz="2800" dirty="0" smtClean="0"/>
              <a:t>We want to solve the problem </a:t>
            </a:r>
            <a:r>
              <a:rPr lang="en-US" altLang="ja-JP" sz="2800" u="sng" dirty="0" smtClean="0"/>
              <a:t>efficiently</a:t>
            </a:r>
            <a:r>
              <a:rPr lang="en-US" altLang="ja-JP" sz="2800" dirty="0" smtClean="0"/>
              <a:t> </a:t>
            </a:r>
            <a:br>
              <a:rPr lang="en-US" altLang="ja-JP" sz="2800" dirty="0" smtClean="0"/>
            </a:br>
            <a:r>
              <a:rPr lang="en-US" altLang="ja-JP" sz="2800" dirty="0" smtClean="0"/>
              <a:t>(i.e., </a:t>
            </a:r>
            <a:r>
              <a:rPr lang="en-US" altLang="ja-JP" sz="2800" u="sng" dirty="0" smtClean="0"/>
              <a:t>polynomial</a:t>
            </a:r>
            <a:r>
              <a:rPr lang="en-US" altLang="ja-JP" sz="2800" dirty="0" smtClean="0"/>
              <a:t> time &amp; space in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ja-JP" sz="2800" dirty="0" smtClean="0"/>
              <a:t> and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altLang="ja-JP" sz="2800" dirty="0" smtClean="0"/>
              <a:t>). </a:t>
            </a:r>
          </a:p>
          <a:p>
            <a:pPr lvl="1"/>
            <a:r>
              <a:rPr lang="en-US" altLang="ja-JP" sz="24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n =</a:t>
            </a:r>
            <a:r>
              <a:rPr lang="en-US" altLang="ja-JP" sz="2400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 </a:t>
            </a:r>
            <a:r>
              <a:rPr lang="en-US" altLang="ja-JP" sz="2400" dirty="0" smtClean="0">
                <a:solidFill>
                  <a:srgbClr val="000000"/>
                </a:solidFill>
                <a:ea typeface="ＭＳ Ｐ明朝" pitchFamily="18" charset="-128"/>
                <a:cs typeface="Times New Roman" pitchFamily="18" charset="0"/>
              </a:rPr>
              <a:t>the size of SLP </a:t>
            </a:r>
            <a:r>
              <a:rPr lang="en-US" altLang="ja-JP" sz="2400" b="1" i="1" dirty="0" smtClean="0">
                <a:solidFill>
                  <a:srgbClr val="000000"/>
                </a:solidFill>
                <a:ea typeface="ＭＳ Ｐ明朝" pitchFamily="18" charset="-128"/>
                <a:cs typeface="Times New Roman" pitchFamily="18" charset="0"/>
              </a:rPr>
              <a:t>T</a:t>
            </a:r>
            <a:r>
              <a:rPr lang="en-US" altLang="ja-JP" sz="2400" dirty="0" smtClean="0">
                <a:solidFill>
                  <a:srgbClr val="000000"/>
                </a:solidFill>
                <a:ea typeface="ＭＳ Ｐ明朝" pitchFamily="18" charset="-128"/>
                <a:cs typeface="Times New Roman" pitchFamily="18" charset="0"/>
              </a:rPr>
              <a:t>,</a:t>
            </a:r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 m</a:t>
            </a:r>
            <a:r>
              <a:rPr lang="en-US" altLang="ja-JP" sz="2400" dirty="0" smtClean="0"/>
              <a:t> = the size of SLP </a:t>
            </a:r>
            <a:r>
              <a:rPr lang="en-US" altLang="ja-JP" sz="2400" b="1" i="1" dirty="0" smtClean="0"/>
              <a:t>P</a:t>
            </a:r>
          </a:p>
          <a:p>
            <a:pPr lvl="1"/>
            <a:endParaRPr lang="en-US" altLang="ja-JP" sz="2400" b="1" i="1" dirty="0" smtClean="0"/>
          </a:p>
          <a:p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|T| = O</a:t>
            </a:r>
            <a:r>
              <a:rPr lang="en-US" altLang="ja-JP" sz="2800" b="1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ja-JP" sz="2800" b="1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ja-JP" sz="2800" b="1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ja-JP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altLang="ja-JP" sz="2800" dirty="0" smtClean="0">
                <a:solidFill>
                  <a:srgbClr val="FF0000"/>
                </a:solidFill>
              </a:rPr>
              <a:t> (also </a:t>
            </a:r>
            <a:r>
              <a:rPr lang="en-US" altLang="ja-JP" sz="2800" b="1" i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</a:t>
            </a:r>
            <a:r>
              <a:rPr lang="en-US" altLang="ja-JP" sz="2800" dirty="0" smtClean="0">
                <a:solidFill>
                  <a:srgbClr val="FF0000"/>
                </a:solidFill>
              </a:rPr>
              <a:t>) cannot be decompressed</a:t>
            </a:r>
          </a:p>
          <a:p>
            <a:r>
              <a:rPr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|</a:t>
            </a:r>
            <a:r>
              <a:rPr lang="en-US" altLang="ja-JP" sz="2800" b="1" i="1" dirty="0" err="1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Occ</a:t>
            </a:r>
            <a:r>
              <a:rPr lang="en-US" altLang="ja-JP" sz="28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(</a:t>
            </a:r>
            <a:r>
              <a:rPr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T</a:t>
            </a:r>
            <a:r>
              <a:rPr lang="en-US" altLang="ja-JP" sz="28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,</a:t>
            </a:r>
            <a:r>
              <a:rPr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P</a:t>
            </a:r>
            <a:r>
              <a:rPr lang="en-US" altLang="ja-JP" sz="28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)| = </a:t>
            </a:r>
            <a:r>
              <a:rPr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O</a:t>
            </a:r>
            <a:r>
              <a:rPr lang="en-US" altLang="ja-JP" sz="28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(2</a:t>
            </a:r>
            <a:r>
              <a:rPr lang="en-US" altLang="ja-JP" sz="2800" b="1" i="1" baseline="30000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n</a:t>
            </a:r>
            <a:r>
              <a:rPr lang="en-US" altLang="ja-JP" sz="28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)</a:t>
            </a:r>
            <a:r>
              <a:rPr lang="ja-JP" altLang="en-US" sz="28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         </a:t>
            </a:r>
            <a:r>
              <a:rPr lang="en-US" altLang="ja-JP" sz="2800" dirty="0" smtClean="0">
                <a:solidFill>
                  <a:srgbClr val="0033CC"/>
                </a:solidFill>
                <a:ea typeface="ＭＳ Ｐ明朝" pitchFamily="18" charset="-128"/>
                <a:cs typeface="Times New Roman" pitchFamily="18" charset="0"/>
              </a:rPr>
              <a:t>compact representation</a:t>
            </a:r>
            <a:endParaRPr lang="en-US" altLang="ja-JP" sz="2800" b="1" dirty="0" smtClean="0">
              <a:solidFill>
                <a:srgbClr val="0033CC"/>
              </a:solidFill>
              <a:latin typeface="Times New Roman" pitchFamily="18" charset="0"/>
              <a:ea typeface="ＭＳ Ｐ明朝" pitchFamily="18" charset="-128"/>
              <a:cs typeface="Times New Roman" pitchFamily="18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142976" y="1214422"/>
            <a:ext cx="46932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 smtClean="0">
                <a:solidFill>
                  <a:schemeClr val="accent1">
                    <a:lumMod val="75000"/>
                  </a:schemeClr>
                </a:solidFill>
              </a:rPr>
              <a:t>FCPM Problem for SLP</a:t>
            </a:r>
            <a:endParaRPr lang="ja-JP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/>
        </p:nvGraphicFramePr>
        <p:xfrm>
          <a:off x="3143240" y="5773059"/>
          <a:ext cx="642942" cy="442023"/>
        </p:xfrm>
        <a:graphic>
          <a:graphicData uri="http://schemas.openxmlformats.org/presentationml/2006/ole">
            <p:oleObj spid="_x0000_s3074" name="Equation" r:id="rId3" imgW="203040" imgH="139680" progId="Equation.DSMT4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214814" y="6215082"/>
          <a:ext cx="642938" cy="441325"/>
        </p:xfrm>
        <a:graphic>
          <a:graphicData uri="http://schemas.openxmlformats.org/presentationml/2006/ole">
            <p:oleObj spid="_x0000_s3075" name="Equation" r:id="rId4" imgW="203040" imgH="139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390648" y="2420938"/>
            <a:ext cx="2895600" cy="4032250"/>
            <a:chOff x="3379" y="1492"/>
            <a:chExt cx="1824" cy="2540"/>
          </a:xfrm>
        </p:grpSpPr>
        <p:sp>
          <p:nvSpPr>
            <p:cNvPr id="338950" name="AutoShape 6"/>
            <p:cNvSpPr>
              <a:spLocks noChangeArrowheads="1"/>
            </p:cNvSpPr>
            <p:nvPr/>
          </p:nvSpPr>
          <p:spPr bwMode="auto">
            <a:xfrm>
              <a:off x="3379" y="2296"/>
              <a:ext cx="912" cy="78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00FF">
                    <a:gamma/>
                    <a:shade val="87843"/>
                    <a:invGamma/>
                  </a:srgbClr>
                </a:gs>
                <a:gs pos="50000">
                  <a:srgbClr val="0000FF"/>
                </a:gs>
                <a:gs pos="100000">
                  <a:srgbClr val="0000FF">
                    <a:gamma/>
                    <a:shade val="87843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38951" name="Text Box 7"/>
            <p:cNvSpPr txBox="1">
              <a:spLocks noChangeArrowheads="1"/>
            </p:cNvSpPr>
            <p:nvPr/>
          </p:nvSpPr>
          <p:spPr bwMode="auto">
            <a:xfrm>
              <a:off x="3689" y="1976"/>
              <a:ext cx="33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ja-JP" sz="2800" b="1" i="1">
                  <a:solidFill>
                    <a:srgbClr val="000000"/>
                  </a:solidFill>
                  <a:latin typeface="Times" pitchFamily="18" charset="0"/>
                  <a:ea typeface="Osaka" charset="-128"/>
                </a:rPr>
                <a:t>X</a:t>
              </a:r>
              <a:r>
                <a:rPr kumimoji="1" lang="en-US" altLang="ja-JP" sz="2800" b="1" i="1" baseline="-10000">
                  <a:solidFill>
                    <a:srgbClr val="000000"/>
                  </a:solidFill>
                  <a:latin typeface="Times" pitchFamily="18" charset="0"/>
                  <a:ea typeface="Osaka" charset="-128"/>
                </a:rPr>
                <a:t>l</a:t>
              </a:r>
            </a:p>
          </p:txBody>
        </p:sp>
        <p:sp>
          <p:nvSpPr>
            <p:cNvPr id="338952" name="Text Box 8"/>
            <p:cNvSpPr txBox="1">
              <a:spLocks noChangeArrowheads="1"/>
            </p:cNvSpPr>
            <p:nvPr/>
          </p:nvSpPr>
          <p:spPr bwMode="auto">
            <a:xfrm>
              <a:off x="4579" y="1976"/>
              <a:ext cx="33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ja-JP" sz="2800" b="1" i="1">
                  <a:solidFill>
                    <a:srgbClr val="000000"/>
                  </a:solidFill>
                  <a:latin typeface="Times" pitchFamily="18" charset="0"/>
                  <a:ea typeface="Osaka" charset="-128"/>
                </a:rPr>
                <a:t>X</a:t>
              </a:r>
              <a:r>
                <a:rPr kumimoji="1" lang="en-US" altLang="ja-JP" sz="2800" b="1" i="1" baseline="-10000">
                  <a:solidFill>
                    <a:srgbClr val="000000"/>
                  </a:solidFill>
                  <a:latin typeface="Times" pitchFamily="18" charset="0"/>
                  <a:ea typeface="Osaka" charset="-128"/>
                </a:rPr>
                <a:t>r</a:t>
              </a:r>
            </a:p>
          </p:txBody>
        </p:sp>
        <p:sp>
          <p:nvSpPr>
            <p:cNvPr id="338953" name="Text Box 9"/>
            <p:cNvSpPr txBox="1">
              <a:spLocks noChangeArrowheads="1"/>
            </p:cNvSpPr>
            <p:nvPr/>
          </p:nvSpPr>
          <p:spPr bwMode="auto">
            <a:xfrm>
              <a:off x="4147" y="1492"/>
              <a:ext cx="35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ja-JP" sz="2800" b="1" i="1" dirty="0">
                  <a:solidFill>
                    <a:srgbClr val="000000"/>
                  </a:solidFill>
                  <a:latin typeface="Times" pitchFamily="18" charset="0"/>
                  <a:ea typeface="Osaka" charset="-128"/>
                </a:rPr>
                <a:t>X</a:t>
              </a:r>
            </a:p>
          </p:txBody>
        </p:sp>
        <p:sp>
          <p:nvSpPr>
            <p:cNvPr id="338954" name="Line 10"/>
            <p:cNvSpPr>
              <a:spLocks noChangeShapeType="1"/>
            </p:cNvSpPr>
            <p:nvPr/>
          </p:nvSpPr>
          <p:spPr bwMode="auto">
            <a:xfrm flipH="1">
              <a:off x="3915" y="1796"/>
              <a:ext cx="336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38955" name="Line 11"/>
            <p:cNvSpPr>
              <a:spLocks noChangeShapeType="1"/>
            </p:cNvSpPr>
            <p:nvPr/>
          </p:nvSpPr>
          <p:spPr bwMode="auto">
            <a:xfrm>
              <a:off x="4305" y="1796"/>
              <a:ext cx="336" cy="24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38957" name="Line 13"/>
            <p:cNvSpPr>
              <a:spLocks noChangeShapeType="1"/>
            </p:cNvSpPr>
            <p:nvPr/>
          </p:nvSpPr>
          <p:spPr bwMode="auto">
            <a:xfrm>
              <a:off x="4291" y="3085"/>
              <a:ext cx="0" cy="93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38958" name="Text Box 14"/>
            <p:cNvSpPr txBox="1">
              <a:spLocks noChangeArrowheads="1"/>
            </p:cNvSpPr>
            <p:nvPr/>
          </p:nvSpPr>
          <p:spPr bwMode="auto">
            <a:xfrm>
              <a:off x="4291" y="3705"/>
              <a:ext cx="30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ja-JP" sz="2800" b="1" i="1">
                  <a:solidFill>
                    <a:srgbClr val="000000"/>
                  </a:solidFill>
                  <a:latin typeface="Times" pitchFamily="18" charset="0"/>
                  <a:ea typeface="Osaka" charset="-128"/>
                </a:rPr>
                <a:t>Y</a:t>
              </a:r>
            </a:p>
          </p:txBody>
        </p:sp>
        <p:sp>
          <p:nvSpPr>
            <p:cNvPr id="338959" name="AutoShape 15"/>
            <p:cNvSpPr>
              <a:spLocks noChangeArrowheads="1"/>
            </p:cNvSpPr>
            <p:nvPr/>
          </p:nvSpPr>
          <p:spPr bwMode="auto">
            <a:xfrm>
              <a:off x="4291" y="2296"/>
              <a:ext cx="912" cy="78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00FF">
                    <a:gamma/>
                    <a:shade val="87843"/>
                    <a:invGamma/>
                  </a:srgbClr>
                </a:gs>
                <a:gs pos="50000">
                  <a:srgbClr val="0000FF"/>
                </a:gs>
                <a:gs pos="100000">
                  <a:srgbClr val="0000FF">
                    <a:gamma/>
                    <a:shade val="87843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38956" name="AutoShape 12"/>
            <p:cNvSpPr>
              <a:spLocks noChangeArrowheads="1"/>
            </p:cNvSpPr>
            <p:nvPr/>
          </p:nvSpPr>
          <p:spPr bwMode="auto">
            <a:xfrm flipV="1">
              <a:off x="4147" y="3291"/>
              <a:ext cx="528" cy="457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0066">
                    <a:gamma/>
                    <a:shade val="90980"/>
                    <a:invGamma/>
                  </a:srgbClr>
                </a:gs>
                <a:gs pos="50000">
                  <a:srgbClr val="FF0066"/>
                </a:gs>
                <a:gs pos="100000">
                  <a:srgbClr val="FF0066">
                    <a:gamma/>
                    <a:shade val="90980"/>
                    <a:invGamma/>
                  </a:srgbClr>
                </a:gs>
              </a:gsLst>
              <a:lin ang="5400000" scaled="1"/>
            </a:gra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338961" name="Rectangle 17"/>
          <p:cNvSpPr>
            <a:spLocks noChangeArrowheads="1"/>
          </p:cNvSpPr>
          <p:nvPr/>
        </p:nvSpPr>
        <p:spPr bwMode="auto">
          <a:xfrm>
            <a:off x="1285852" y="1500174"/>
            <a:ext cx="74612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ja-JP" sz="2800" b="1" i="1" dirty="0" err="1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Occ</a:t>
            </a:r>
            <a:r>
              <a:rPr kumimoji="1" lang="en-US" altLang="ja-JP" sz="2800" b="1" i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 </a:t>
            </a:r>
            <a:r>
              <a:rPr kumimoji="1" lang="en-US" altLang="ja-JP" sz="2800" b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(</a:t>
            </a:r>
            <a:r>
              <a:rPr kumimoji="1" lang="en-US" altLang="ja-JP" sz="2800" b="1" i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, </a:t>
            </a:r>
            <a:r>
              <a:rPr kumimoji="1" lang="en-US" altLang="ja-JP" sz="2800" b="1" i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Y</a:t>
            </a:r>
            <a:r>
              <a:rPr kumimoji="1" lang="en-US" altLang="ja-JP" sz="2800" b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) = { </a:t>
            </a:r>
            <a:r>
              <a:rPr kumimoji="1" lang="en-US" altLang="ja-JP" sz="2800" b="1" i="1" dirty="0" err="1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i</a:t>
            </a:r>
            <a:r>
              <a:rPr kumimoji="1" lang="en-US" altLang="ja-JP" sz="2800" b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     </a:t>
            </a:r>
            <a:r>
              <a:rPr kumimoji="1" lang="en-US" altLang="ja-JP" sz="2800" b="1" i="1" dirty="0" err="1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Occ</a:t>
            </a:r>
            <a:r>
              <a:rPr kumimoji="1" lang="en-US" altLang="ja-JP" sz="2800" b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(</a:t>
            </a:r>
            <a:r>
              <a:rPr kumimoji="1" lang="en-US" altLang="ja-JP" sz="2800" b="1" i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, </a:t>
            </a:r>
            <a:r>
              <a:rPr kumimoji="1" lang="en-US" altLang="ja-JP" sz="2800" b="1" i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Y</a:t>
            </a:r>
            <a:r>
              <a:rPr kumimoji="1" lang="en-US" altLang="ja-JP" sz="2800" b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) |  |</a:t>
            </a:r>
            <a:r>
              <a:rPr kumimoji="1" lang="en-US" altLang="ja-JP" sz="2800" b="1" i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i="1" baseline="-10000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l</a:t>
            </a:r>
            <a:r>
              <a:rPr kumimoji="1" lang="en-US" altLang="ja-JP" sz="2800" b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| - |</a:t>
            </a:r>
            <a:r>
              <a:rPr kumimoji="1" lang="en-US" altLang="ja-JP" sz="2800" b="1" i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Y</a:t>
            </a:r>
            <a:r>
              <a:rPr kumimoji="1" lang="en-US" altLang="ja-JP" sz="2800" b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|     </a:t>
            </a:r>
            <a:r>
              <a:rPr kumimoji="1" lang="en-US" altLang="ja-JP" sz="2800" b="1" i="1" dirty="0" err="1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i</a:t>
            </a:r>
            <a:r>
              <a:rPr kumimoji="1" lang="en-US" altLang="ja-JP" sz="2800" b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     |</a:t>
            </a:r>
            <a:r>
              <a:rPr kumimoji="1" lang="en-US" altLang="ja-JP" sz="2800" b="1" i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i="1" baseline="-10000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l</a:t>
            </a:r>
            <a:r>
              <a:rPr kumimoji="1" lang="en-US" altLang="ja-JP" sz="2800" b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|}</a:t>
            </a:r>
            <a:endParaRPr kumimoji="1" lang="fi-FI" altLang="ja-JP" sz="2800" b="1" dirty="0">
              <a:solidFill>
                <a:srgbClr val="000000"/>
              </a:solidFill>
              <a:latin typeface="Times" pitchFamily="18" charset="0"/>
              <a:ea typeface="ＭＳ Ｐゴシック" pitchFamily="50" charset="-128"/>
            </a:endParaRPr>
          </a:p>
        </p:txBody>
      </p:sp>
      <p:grpSp>
        <p:nvGrpSpPr>
          <p:cNvPr id="4" name="Group 36"/>
          <p:cNvGrpSpPr>
            <a:grpSpLocks/>
          </p:cNvGrpSpPr>
          <p:nvPr/>
        </p:nvGrpSpPr>
        <p:grpSpPr bwMode="auto">
          <a:xfrm>
            <a:off x="3878240" y="1706549"/>
            <a:ext cx="182563" cy="155575"/>
            <a:chOff x="2245" y="1480"/>
            <a:chExt cx="136" cy="115"/>
          </a:xfrm>
        </p:grpSpPr>
        <p:grpSp>
          <p:nvGrpSpPr>
            <p:cNvPr id="5" name="Group 29"/>
            <p:cNvGrpSpPr>
              <a:grpSpLocks/>
            </p:cNvGrpSpPr>
            <p:nvPr/>
          </p:nvGrpSpPr>
          <p:grpSpPr bwMode="auto">
            <a:xfrm rot="-5400000">
              <a:off x="2255" y="1470"/>
              <a:ext cx="115" cy="136"/>
              <a:chOff x="4286" y="1117"/>
              <a:chExt cx="1152" cy="1360"/>
            </a:xfrm>
          </p:grpSpPr>
          <p:sp>
            <p:nvSpPr>
              <p:cNvPr id="338974" name="Arc 30"/>
              <p:cNvSpPr>
                <a:spLocks/>
              </p:cNvSpPr>
              <p:nvPr/>
            </p:nvSpPr>
            <p:spPr bwMode="auto">
              <a:xfrm>
                <a:off x="4286" y="1117"/>
                <a:ext cx="1152" cy="465"/>
              </a:xfrm>
              <a:custGeom>
                <a:avLst/>
                <a:gdLst>
                  <a:gd name="G0" fmla="+- 21600 0 0"/>
                  <a:gd name="G1" fmla="+- 21600 0 0"/>
                  <a:gd name="G2" fmla="+- 21600 0 0"/>
                  <a:gd name="T0" fmla="*/ 20 w 43200"/>
                  <a:gd name="T1" fmla="*/ 22531 h 22531"/>
                  <a:gd name="T2" fmla="*/ 43193 w 43200"/>
                  <a:gd name="T3" fmla="*/ 22153 h 22531"/>
                  <a:gd name="T4" fmla="*/ 21600 w 43200"/>
                  <a:gd name="T5" fmla="*/ 21600 h 225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200" h="22531" fill="none" extrusionOk="0">
                    <a:moveTo>
                      <a:pt x="20" y="22530"/>
                    </a:moveTo>
                    <a:cubicBezTo>
                      <a:pt x="6" y="22220"/>
                      <a:pt x="0" y="2191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784"/>
                      <a:pt x="43197" y="21968"/>
                      <a:pt x="43192" y="22152"/>
                    </a:cubicBezTo>
                  </a:path>
                  <a:path w="43200" h="22531" stroke="0" extrusionOk="0">
                    <a:moveTo>
                      <a:pt x="20" y="22530"/>
                    </a:moveTo>
                    <a:cubicBezTo>
                      <a:pt x="6" y="22220"/>
                      <a:pt x="0" y="21910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200" y="9670"/>
                      <a:pt x="43200" y="21600"/>
                    </a:cubicBezTo>
                    <a:cubicBezTo>
                      <a:pt x="43200" y="21784"/>
                      <a:pt x="43197" y="21968"/>
                      <a:pt x="43192" y="22152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ja-JP" altLang="en-US"/>
              </a:p>
            </p:txBody>
          </p:sp>
          <p:sp>
            <p:nvSpPr>
              <p:cNvPr id="338975" name="Line 31"/>
              <p:cNvSpPr>
                <a:spLocks noChangeShapeType="1"/>
              </p:cNvSpPr>
              <p:nvPr/>
            </p:nvSpPr>
            <p:spPr bwMode="auto">
              <a:xfrm>
                <a:off x="5438" y="1570"/>
                <a:ext cx="0" cy="9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338976" name="Line 32"/>
              <p:cNvSpPr>
                <a:spLocks noChangeShapeType="1"/>
              </p:cNvSpPr>
              <p:nvPr/>
            </p:nvSpPr>
            <p:spPr bwMode="auto">
              <a:xfrm>
                <a:off x="4286" y="1570"/>
                <a:ext cx="0" cy="90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338979" name="Line 35"/>
            <p:cNvSpPr>
              <a:spLocks noChangeShapeType="1"/>
            </p:cNvSpPr>
            <p:nvPr/>
          </p:nvSpPr>
          <p:spPr bwMode="auto">
            <a:xfrm>
              <a:off x="2251" y="1538"/>
              <a:ext cx="13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7218340" y="1695436"/>
            <a:ext cx="179388" cy="177800"/>
            <a:chOff x="4231" y="1891"/>
            <a:chExt cx="134" cy="133"/>
          </a:xfrm>
        </p:grpSpPr>
        <p:sp>
          <p:nvSpPr>
            <p:cNvPr id="338982" name="Line 38"/>
            <p:cNvSpPr>
              <a:spLocks noChangeShapeType="1"/>
            </p:cNvSpPr>
            <p:nvPr/>
          </p:nvSpPr>
          <p:spPr bwMode="auto">
            <a:xfrm rot="-685648" flipH="1" flipV="1">
              <a:off x="4237" y="1933"/>
              <a:ext cx="125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983" name="Line 39"/>
            <p:cNvSpPr>
              <a:spLocks noChangeShapeType="1"/>
            </p:cNvSpPr>
            <p:nvPr/>
          </p:nvSpPr>
          <p:spPr bwMode="auto">
            <a:xfrm rot="685648" flipH="1">
              <a:off x="4237" y="1891"/>
              <a:ext cx="125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984" name="Line 40"/>
            <p:cNvSpPr>
              <a:spLocks noChangeShapeType="1"/>
            </p:cNvSpPr>
            <p:nvPr/>
          </p:nvSpPr>
          <p:spPr bwMode="auto">
            <a:xfrm>
              <a:off x="4231" y="2024"/>
              <a:ext cx="1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7743802" y="1695436"/>
            <a:ext cx="179388" cy="177800"/>
            <a:chOff x="4231" y="1891"/>
            <a:chExt cx="134" cy="133"/>
          </a:xfrm>
        </p:grpSpPr>
        <p:sp>
          <p:nvSpPr>
            <p:cNvPr id="338987" name="Line 43"/>
            <p:cNvSpPr>
              <a:spLocks noChangeShapeType="1"/>
            </p:cNvSpPr>
            <p:nvPr/>
          </p:nvSpPr>
          <p:spPr bwMode="auto">
            <a:xfrm rot="-685648" flipH="1" flipV="1">
              <a:off x="4237" y="1933"/>
              <a:ext cx="125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988" name="Line 44"/>
            <p:cNvSpPr>
              <a:spLocks noChangeShapeType="1"/>
            </p:cNvSpPr>
            <p:nvPr/>
          </p:nvSpPr>
          <p:spPr bwMode="auto">
            <a:xfrm rot="685648" flipH="1">
              <a:off x="4237" y="1891"/>
              <a:ext cx="125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8989" name="Line 45"/>
            <p:cNvSpPr>
              <a:spLocks noChangeShapeType="1"/>
            </p:cNvSpPr>
            <p:nvPr/>
          </p:nvSpPr>
          <p:spPr bwMode="auto">
            <a:xfrm>
              <a:off x="4231" y="2024"/>
              <a:ext cx="1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8" name="Group 54"/>
          <p:cNvGrpSpPr>
            <a:grpSpLocks/>
          </p:cNvGrpSpPr>
          <p:nvPr/>
        </p:nvGrpSpPr>
        <p:grpSpPr bwMode="auto">
          <a:xfrm>
            <a:off x="4643439" y="3000372"/>
            <a:ext cx="4214842" cy="1873250"/>
            <a:chOff x="2858" y="1223"/>
            <a:chExt cx="2902" cy="1180"/>
          </a:xfrm>
        </p:grpSpPr>
        <p:sp>
          <p:nvSpPr>
            <p:cNvPr id="338995" name="AutoShape 51"/>
            <p:cNvSpPr>
              <a:spLocks noChangeArrowheads="1"/>
            </p:cNvSpPr>
            <p:nvPr/>
          </p:nvSpPr>
          <p:spPr bwMode="auto">
            <a:xfrm>
              <a:off x="2858" y="1223"/>
              <a:ext cx="2902" cy="1180"/>
            </a:xfrm>
            <a:prstGeom prst="roundRect">
              <a:avLst>
                <a:gd name="adj" fmla="val 16667"/>
              </a:avLst>
            </a:prstGeom>
            <a:solidFill>
              <a:srgbClr val="00007D">
                <a:alpha val="84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38996" name="Rectangle 52"/>
            <p:cNvSpPr>
              <a:spLocks noChangeArrowheads="1"/>
            </p:cNvSpPr>
            <p:nvPr/>
          </p:nvSpPr>
          <p:spPr bwMode="auto">
            <a:xfrm>
              <a:off x="2994" y="1344"/>
              <a:ext cx="2590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ja-JP" sz="2800">
                  <a:solidFill>
                    <a:srgbClr val="FFFF00"/>
                  </a:solidFill>
                  <a:ea typeface="ＭＳ Ｐゴシック" pitchFamily="50" charset="-128"/>
                </a:rPr>
                <a:t>set of occurrences of </a:t>
              </a:r>
              <a:r>
                <a:rPr kumimoji="1" lang="en-US" altLang="ja-JP" sz="2800" b="1" i="1">
                  <a:solidFill>
                    <a:srgbClr val="FFFF00"/>
                  </a:solidFill>
                  <a:latin typeface="Times New Roman" pitchFamily="18" charset="0"/>
                  <a:ea typeface="ＭＳ Ｐゴシック" pitchFamily="50" charset="-128"/>
                </a:rPr>
                <a:t>Y</a:t>
              </a:r>
            </a:p>
            <a:p>
              <a:r>
                <a:rPr kumimoji="1" lang="en-US" altLang="ja-JP" sz="2800">
                  <a:solidFill>
                    <a:srgbClr val="FFFF00"/>
                  </a:solidFill>
                  <a:ea typeface="ＭＳ Ｐゴシック" pitchFamily="50" charset="-128"/>
                </a:rPr>
                <a:t>that cover or touch the</a:t>
              </a:r>
            </a:p>
            <a:p>
              <a:r>
                <a:rPr kumimoji="1" lang="en-US" altLang="ja-JP" sz="2800">
                  <a:solidFill>
                    <a:srgbClr val="FFFF00"/>
                  </a:solidFill>
                  <a:ea typeface="ＭＳ Ｐゴシック" pitchFamily="50" charset="-128"/>
                </a:rPr>
                <a:t>boundary of </a:t>
              </a:r>
              <a:r>
                <a:rPr kumimoji="1" lang="en-US" altLang="ja-JP" sz="2800" b="1" i="1">
                  <a:solidFill>
                    <a:srgbClr val="FFFF00"/>
                  </a:solidFill>
                  <a:latin typeface="Times New Roman" pitchFamily="18" charset="0"/>
                  <a:ea typeface="ＭＳ Ｐゴシック" pitchFamily="50" charset="-128"/>
                </a:rPr>
                <a:t>X</a:t>
              </a:r>
              <a:r>
                <a:rPr kumimoji="1" lang="en-US" altLang="ja-JP" sz="2800" b="1" i="1" baseline="-10000">
                  <a:solidFill>
                    <a:srgbClr val="FFFF00"/>
                  </a:solidFill>
                  <a:latin typeface="Times New Roman" pitchFamily="18" charset="0"/>
                  <a:ea typeface="ＭＳ Ｐゴシック" pitchFamily="50" charset="-128"/>
                </a:rPr>
                <a:t>l</a:t>
              </a:r>
              <a:r>
                <a:rPr kumimoji="1" lang="en-US" altLang="ja-JP" sz="2800">
                  <a:solidFill>
                    <a:srgbClr val="FFFF00"/>
                  </a:solidFill>
                  <a:ea typeface="ＭＳ Ｐゴシック" pitchFamily="50" charset="-128"/>
                </a:rPr>
                <a:t> and </a:t>
              </a:r>
              <a:r>
                <a:rPr kumimoji="1" lang="en-US" altLang="ja-JP" sz="2800" b="1" i="1">
                  <a:solidFill>
                    <a:srgbClr val="FFFF00"/>
                  </a:solidFill>
                  <a:latin typeface="Times New Roman" pitchFamily="18" charset="0"/>
                  <a:ea typeface="ＭＳ Ｐゴシック" pitchFamily="50" charset="-128"/>
                </a:rPr>
                <a:t>X</a:t>
              </a:r>
              <a:r>
                <a:rPr kumimoji="1" lang="en-US" altLang="ja-JP" sz="2800" b="1" i="1" baseline="-10000">
                  <a:solidFill>
                    <a:srgbClr val="FFFF00"/>
                  </a:solidFill>
                  <a:latin typeface="Times New Roman" pitchFamily="18" charset="0"/>
                  <a:ea typeface="ＭＳ Ｐゴシック" pitchFamily="50" charset="-128"/>
                </a:rPr>
                <a:t>r</a:t>
              </a:r>
              <a:r>
                <a:rPr kumimoji="1" lang="en-US" altLang="ja-JP" sz="2800">
                  <a:solidFill>
                    <a:srgbClr val="FFFF00"/>
                  </a:solidFill>
                  <a:ea typeface="ＭＳ Ｐゴシック" pitchFamily="50" charset="-128"/>
                </a:rPr>
                <a:t>.</a:t>
              </a:r>
            </a:p>
          </p:txBody>
        </p:sp>
      </p:grpSp>
      <p:sp>
        <p:nvSpPr>
          <p:cNvPr id="339002" name="Rectangle 58"/>
          <p:cNvSpPr>
            <a:spLocks noChangeArrowheads="1"/>
          </p:cNvSpPr>
          <p:nvPr/>
        </p:nvSpPr>
        <p:spPr bwMode="auto">
          <a:xfrm>
            <a:off x="5479676" y="5429264"/>
            <a:ext cx="2378472" cy="95410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ja-JP" sz="2800" b="1" i="1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>
                <a:solidFill>
                  <a:srgbClr val="000000"/>
                </a:solidFill>
                <a:ea typeface="ＭＳ Ｐゴシック" pitchFamily="50" charset="-128"/>
              </a:rPr>
              <a:t>: variable of</a:t>
            </a:r>
            <a:r>
              <a:rPr kumimoji="1" lang="en-US" altLang="ja-JP" sz="2800" b="1" i="1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kumimoji="1" lang="en-US" altLang="ja-JP" sz="2800" b="1" i="1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t>T</a:t>
            </a:r>
          </a:p>
          <a:p>
            <a:r>
              <a:rPr kumimoji="1" lang="en-US" altLang="ja-JP" sz="2800" b="1" i="1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Y</a:t>
            </a:r>
            <a:r>
              <a:rPr kumimoji="1" lang="en-US" altLang="ja-JP" sz="2800">
                <a:solidFill>
                  <a:srgbClr val="000000"/>
                </a:solidFill>
                <a:ea typeface="ＭＳ Ｐゴシック" pitchFamily="50" charset="-128"/>
              </a:rPr>
              <a:t>: variable of</a:t>
            </a:r>
            <a:r>
              <a:rPr kumimoji="1" lang="en-US" altLang="ja-JP" sz="2800" b="1" i="1">
                <a:solidFill>
                  <a:srgbClr val="000000"/>
                </a:solidFill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kumimoji="1" lang="en-US" altLang="ja-JP" sz="2800" b="1" i="1">
                <a:solidFill>
                  <a:srgbClr val="000000"/>
                </a:solidFill>
                <a:latin typeface="Arial" charset="0"/>
                <a:ea typeface="ＭＳ Ｐゴシック" pitchFamily="50" charset="-128"/>
              </a:rPr>
              <a:t>P</a:t>
            </a:r>
          </a:p>
        </p:txBody>
      </p:sp>
      <p:sp>
        <p:nvSpPr>
          <p:cNvPr id="36" name="タイトル 1"/>
          <p:cNvSpPr>
            <a:spLocks noGrp="1"/>
          </p:cNvSpPr>
          <p:nvPr>
            <p:ph type="title"/>
          </p:nvPr>
        </p:nvSpPr>
        <p:spPr>
          <a:xfrm>
            <a:off x="1360200" y="274638"/>
            <a:ext cx="7498080" cy="939784"/>
          </a:xfrm>
        </p:spPr>
        <p:txBody>
          <a:bodyPr>
            <a:noAutofit/>
          </a:bodyPr>
          <a:lstStyle/>
          <a:p>
            <a:r>
              <a:rPr lang="en-US" altLang="ja-JP" dirty="0" smtClean="0">
                <a:ea typeface="ＭＳ Ｐゴシック" pitchFamily="50" charset="-128"/>
              </a:rPr>
              <a:t>Key Definition</a:t>
            </a:r>
            <a:endParaRPr kumimoji="1" lang="ja-JP" altLang="en-US" dirty="0"/>
          </a:p>
        </p:txBody>
      </p:sp>
      <p:sp>
        <p:nvSpPr>
          <p:cNvPr id="37" name="二等辺三角形 36"/>
          <p:cNvSpPr/>
          <p:nvPr/>
        </p:nvSpPr>
        <p:spPr>
          <a:xfrm>
            <a:off x="1928794" y="1571612"/>
            <a:ext cx="165736" cy="1428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 spd="med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3" name="Text Box 5"/>
          <p:cNvSpPr txBox="1">
            <a:spLocks noChangeArrowheads="1"/>
          </p:cNvSpPr>
          <p:nvPr/>
        </p:nvSpPr>
        <p:spPr bwMode="auto">
          <a:xfrm>
            <a:off x="1844661" y="2911466"/>
            <a:ext cx="5381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ja-JP" sz="2800" b="1" i="1">
                <a:solidFill>
                  <a:srgbClr val="000000"/>
                </a:solidFill>
                <a:latin typeface="Times" pitchFamily="18" charset="0"/>
                <a:ea typeface="Osaka" charset="-128"/>
              </a:rPr>
              <a:t>X</a:t>
            </a:r>
            <a:r>
              <a:rPr kumimoji="1" lang="en-US" altLang="ja-JP" sz="2800" b="1" i="1" baseline="-10000">
                <a:solidFill>
                  <a:srgbClr val="000000"/>
                </a:solidFill>
                <a:latin typeface="Times" pitchFamily="18" charset="0"/>
                <a:ea typeface="Osaka" charset="-128"/>
              </a:rPr>
              <a:t>l</a:t>
            </a:r>
          </a:p>
        </p:txBody>
      </p:sp>
      <p:sp>
        <p:nvSpPr>
          <p:cNvPr id="339974" name="Text Box 6"/>
          <p:cNvSpPr txBox="1">
            <a:spLocks noChangeArrowheads="1"/>
          </p:cNvSpPr>
          <p:nvPr/>
        </p:nvSpPr>
        <p:spPr bwMode="auto">
          <a:xfrm>
            <a:off x="3257536" y="2911466"/>
            <a:ext cx="5302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ja-JP" sz="2800" b="1" i="1">
                <a:solidFill>
                  <a:srgbClr val="000000"/>
                </a:solidFill>
                <a:latin typeface="Times" pitchFamily="18" charset="0"/>
                <a:ea typeface="Osaka" charset="-128"/>
              </a:rPr>
              <a:t>X</a:t>
            </a:r>
            <a:r>
              <a:rPr kumimoji="1" lang="en-US" altLang="ja-JP" sz="2800" b="1" i="1" baseline="-10000">
                <a:solidFill>
                  <a:srgbClr val="000000"/>
                </a:solidFill>
                <a:latin typeface="Times" pitchFamily="18" charset="0"/>
                <a:ea typeface="Osaka" charset="-128"/>
              </a:rPr>
              <a:t>r</a:t>
            </a:r>
          </a:p>
        </p:txBody>
      </p:sp>
      <p:sp>
        <p:nvSpPr>
          <p:cNvPr id="339975" name="Text Box 7"/>
          <p:cNvSpPr txBox="1">
            <a:spLocks noChangeArrowheads="1"/>
          </p:cNvSpPr>
          <p:nvPr/>
        </p:nvSpPr>
        <p:spPr bwMode="auto">
          <a:xfrm>
            <a:off x="2571736" y="2143116"/>
            <a:ext cx="5683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ja-JP" sz="2800" b="1" i="1" dirty="0">
                <a:solidFill>
                  <a:srgbClr val="000000"/>
                </a:solidFill>
                <a:latin typeface="Times" pitchFamily="18" charset="0"/>
                <a:ea typeface="Osaka" charset="-128"/>
              </a:rPr>
              <a:t>X</a:t>
            </a:r>
          </a:p>
        </p:txBody>
      </p:sp>
      <p:sp>
        <p:nvSpPr>
          <p:cNvPr id="339976" name="Line 8"/>
          <p:cNvSpPr>
            <a:spLocks noChangeShapeType="1"/>
          </p:cNvSpPr>
          <p:nvPr/>
        </p:nvSpPr>
        <p:spPr bwMode="auto">
          <a:xfrm flipH="1">
            <a:off x="2203436" y="2625716"/>
            <a:ext cx="5334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9977" name="Line 9"/>
          <p:cNvSpPr>
            <a:spLocks noChangeShapeType="1"/>
          </p:cNvSpPr>
          <p:nvPr/>
        </p:nvSpPr>
        <p:spPr bwMode="auto">
          <a:xfrm>
            <a:off x="2822561" y="2625716"/>
            <a:ext cx="533400" cy="3810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9978" name="Line 10"/>
          <p:cNvSpPr>
            <a:spLocks noChangeShapeType="1"/>
          </p:cNvSpPr>
          <p:nvPr/>
        </p:nvSpPr>
        <p:spPr bwMode="auto">
          <a:xfrm>
            <a:off x="2800336" y="4672004"/>
            <a:ext cx="0" cy="147796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9983" name="Rectangle 15"/>
          <p:cNvSpPr>
            <a:spLocks noChangeArrowheads="1"/>
          </p:cNvSpPr>
          <p:nvPr/>
        </p:nvSpPr>
        <p:spPr bwMode="auto">
          <a:xfrm>
            <a:off x="4357686" y="2428868"/>
            <a:ext cx="471712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ja-JP" sz="3200" b="1" i="1" dirty="0" err="1" smtClean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Occ</a:t>
            </a:r>
            <a:r>
              <a:rPr kumimoji="1" lang="en-US" altLang="ja-JP" sz="3200" b="1" i="1" dirty="0" smtClean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  </a:t>
            </a:r>
            <a:r>
              <a:rPr kumimoji="1" lang="en-US" altLang="ja-JP" sz="3200" b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(</a:t>
            </a:r>
            <a:r>
              <a:rPr kumimoji="1" lang="en-US" altLang="ja-JP" sz="3200" b="1" i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X</a:t>
            </a:r>
            <a:r>
              <a:rPr kumimoji="1" lang="en-US" altLang="ja-JP" sz="3200" b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, </a:t>
            </a:r>
            <a:r>
              <a:rPr kumimoji="1" lang="en-US" altLang="ja-JP" sz="3200" b="1" i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Y</a:t>
            </a:r>
            <a:r>
              <a:rPr kumimoji="1" lang="en-US" altLang="ja-JP" sz="3200" b="1" dirty="0">
                <a:solidFill>
                  <a:srgbClr val="000000"/>
                </a:solidFill>
                <a:latin typeface="Times" pitchFamily="18" charset="0"/>
                <a:ea typeface="ＭＳ Ｐゴシック" pitchFamily="50" charset="-128"/>
              </a:rPr>
              <a:t>) </a:t>
            </a:r>
            <a:r>
              <a:rPr kumimoji="1" lang="en-US" altLang="ja-JP" sz="3200" dirty="0">
                <a:solidFill>
                  <a:srgbClr val="000000"/>
                </a:solidFill>
                <a:ea typeface="ＭＳ Ｐゴシック" pitchFamily="50" charset="-128"/>
              </a:rPr>
              <a:t>forms </a:t>
            </a:r>
            <a:r>
              <a:rPr kumimoji="1" lang="en-US" altLang="ja-JP" sz="3200" b="1" dirty="0">
                <a:solidFill>
                  <a:srgbClr val="FF0000"/>
                </a:solidFill>
                <a:ea typeface="ＭＳ Ｐゴシック" pitchFamily="50" charset="-128"/>
              </a:rPr>
              <a:t>a</a:t>
            </a:r>
            <a:r>
              <a:rPr kumimoji="1" lang="en-US" altLang="ja-JP" sz="3200" dirty="0">
                <a:solidFill>
                  <a:srgbClr val="FF0000"/>
                </a:solidFill>
                <a:ea typeface="ＭＳ Ｐゴシック" pitchFamily="50" charset="-128"/>
              </a:rPr>
              <a:t> </a:t>
            </a:r>
            <a:r>
              <a:rPr kumimoji="1" lang="en-US" altLang="ja-JP" sz="3200" b="1" dirty="0">
                <a:solidFill>
                  <a:srgbClr val="FF0000"/>
                </a:solidFill>
                <a:ea typeface="ＭＳ Ｐゴシック" pitchFamily="50" charset="-128"/>
              </a:rPr>
              <a:t>single </a:t>
            </a:r>
            <a:endParaRPr kumimoji="1" lang="en-US" altLang="ja-JP" sz="3200" b="1" dirty="0" smtClean="0">
              <a:solidFill>
                <a:srgbClr val="FF0000"/>
              </a:solidFill>
              <a:ea typeface="ＭＳ Ｐゴシック" pitchFamily="50" charset="-128"/>
            </a:endParaRPr>
          </a:p>
          <a:p>
            <a:r>
              <a:rPr kumimoji="1" lang="en-US" altLang="ja-JP" sz="3200" b="1" dirty="0" smtClean="0">
                <a:solidFill>
                  <a:srgbClr val="FF0000"/>
                </a:solidFill>
                <a:ea typeface="ＭＳ Ｐゴシック" pitchFamily="50" charset="-128"/>
              </a:rPr>
              <a:t>arithmetic </a:t>
            </a:r>
            <a:r>
              <a:rPr kumimoji="1" lang="en-US" altLang="ja-JP" sz="3200" b="1" dirty="0">
                <a:solidFill>
                  <a:srgbClr val="FF0000"/>
                </a:solidFill>
                <a:ea typeface="ＭＳ Ｐゴシック" pitchFamily="50" charset="-128"/>
              </a:rPr>
              <a:t>progression</a:t>
            </a:r>
            <a:r>
              <a:rPr kumimoji="1" lang="en-US" altLang="ja-JP" sz="3200" dirty="0">
                <a:solidFill>
                  <a:srgbClr val="000000"/>
                </a:solidFill>
                <a:ea typeface="ＭＳ Ｐゴシック" pitchFamily="50" charset="-128"/>
              </a:rPr>
              <a:t>.</a:t>
            </a:r>
            <a:endParaRPr kumimoji="1" lang="fi-FI" altLang="ja-JP" sz="3200" dirty="0">
              <a:solidFill>
                <a:srgbClr val="000000"/>
              </a:solidFill>
              <a:ea typeface="ＭＳ Ｐゴシック" pitchFamily="50" charset="-128"/>
            </a:endParaRPr>
          </a:p>
        </p:txBody>
      </p:sp>
      <p:sp>
        <p:nvSpPr>
          <p:cNvPr id="340005" name="Rectangle 37"/>
          <p:cNvSpPr>
            <a:spLocks noChangeArrowheads="1"/>
          </p:cNvSpPr>
          <p:nvPr/>
        </p:nvSpPr>
        <p:spPr bwMode="auto">
          <a:xfrm>
            <a:off x="2058973" y="4857741"/>
            <a:ext cx="863600" cy="142875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tint val="57647"/>
                  <a:invGamma/>
                </a:srgbClr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0006" name="Rectangle 38"/>
          <p:cNvSpPr>
            <a:spLocks noChangeArrowheads="1"/>
          </p:cNvSpPr>
          <p:nvPr/>
        </p:nvSpPr>
        <p:spPr bwMode="auto">
          <a:xfrm>
            <a:off x="2274873" y="5073641"/>
            <a:ext cx="863600" cy="142875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tint val="57647"/>
                  <a:invGamma/>
                </a:srgbClr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0007" name="Rectangle 39"/>
          <p:cNvSpPr>
            <a:spLocks noChangeArrowheads="1"/>
          </p:cNvSpPr>
          <p:nvPr/>
        </p:nvSpPr>
        <p:spPr bwMode="auto">
          <a:xfrm>
            <a:off x="2490773" y="5289541"/>
            <a:ext cx="863600" cy="142875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tint val="57647"/>
                  <a:invGamma/>
                </a:srgbClr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0008" name="Rectangle 40"/>
          <p:cNvSpPr>
            <a:spLocks noChangeArrowheads="1"/>
          </p:cNvSpPr>
          <p:nvPr/>
        </p:nvSpPr>
        <p:spPr bwMode="auto">
          <a:xfrm>
            <a:off x="2706673" y="5505441"/>
            <a:ext cx="863600" cy="142875"/>
          </a:xfrm>
          <a:prstGeom prst="rect">
            <a:avLst/>
          </a:prstGeom>
          <a:gradFill rotWithShape="1">
            <a:gsLst>
              <a:gs pos="0">
                <a:srgbClr val="FF0066"/>
              </a:gs>
              <a:gs pos="100000">
                <a:srgbClr val="FF0066">
                  <a:gamma/>
                  <a:tint val="57647"/>
                  <a:invGamma/>
                </a:srgbClr>
              </a:gs>
            </a:gsLst>
            <a:lin ang="0" scaled="1"/>
          </a:gra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0011" name="AutoShape 43"/>
          <p:cNvSpPr>
            <a:spLocks noChangeArrowheads="1"/>
          </p:cNvSpPr>
          <p:nvPr/>
        </p:nvSpPr>
        <p:spPr bwMode="auto">
          <a:xfrm>
            <a:off x="1352536" y="3419466"/>
            <a:ext cx="1447800" cy="12525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0000FF">
                  <a:gamma/>
                  <a:shade val="87843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87843"/>
                  <a:invGamma/>
                </a:srgbClr>
              </a:gs>
            </a:gsLst>
            <a:lin ang="5400000" scaled="1"/>
          </a:gra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0012" name="AutoShape 44"/>
          <p:cNvSpPr>
            <a:spLocks noChangeArrowheads="1"/>
          </p:cNvSpPr>
          <p:nvPr/>
        </p:nvSpPr>
        <p:spPr bwMode="auto">
          <a:xfrm>
            <a:off x="2800336" y="3419466"/>
            <a:ext cx="1447800" cy="1252538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0000FF">
                  <a:gamma/>
                  <a:shade val="87843"/>
                  <a:invGamma/>
                </a:srgbClr>
              </a:gs>
              <a:gs pos="50000">
                <a:srgbClr val="0000FF"/>
              </a:gs>
              <a:gs pos="100000">
                <a:srgbClr val="0000FF">
                  <a:gamma/>
                  <a:shade val="87843"/>
                  <a:invGamma/>
                </a:srgbClr>
              </a:gs>
            </a:gsLst>
            <a:lin ang="5400000" scaled="1"/>
          </a:gradFill>
          <a:ln w="1905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0013" name="AutoShape 45"/>
          <p:cNvSpPr>
            <a:spLocks noChangeArrowheads="1"/>
          </p:cNvSpPr>
          <p:nvPr/>
        </p:nvSpPr>
        <p:spPr bwMode="auto">
          <a:xfrm>
            <a:off x="5286380" y="4286256"/>
            <a:ext cx="2590800" cy="1600200"/>
          </a:xfrm>
          <a:prstGeom prst="cloudCallout">
            <a:avLst>
              <a:gd name="adj1" fmla="val -17403"/>
              <a:gd name="adj2" fmla="val -81449"/>
            </a:avLst>
          </a:prstGeom>
          <a:gradFill rotWithShape="1">
            <a:gsLst>
              <a:gs pos="0">
                <a:srgbClr val="FFFFFF"/>
              </a:gs>
              <a:gs pos="100000">
                <a:srgbClr val="FFFF00"/>
              </a:gs>
            </a:gsLst>
            <a:path path="rect">
              <a:fillToRect l="50000" t="50000" r="50000" b="50000"/>
            </a:path>
          </a:gradFill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3200" b="1" i="1">
                <a:solidFill>
                  <a:srgbClr val="0000FF"/>
                </a:solidFill>
                <a:latin typeface="Times" pitchFamily="18" charset="0"/>
                <a:ea typeface="Osaka" charset="-128"/>
              </a:rPr>
              <a:t>O</a:t>
            </a:r>
            <a:r>
              <a:rPr kumimoji="1" lang="en-US" altLang="ja-JP" sz="3200" b="1">
                <a:solidFill>
                  <a:srgbClr val="0000FF"/>
                </a:solidFill>
                <a:latin typeface="Times" pitchFamily="18" charset="0"/>
                <a:ea typeface="Osaka" charset="-128"/>
              </a:rPr>
              <a:t>(</a:t>
            </a:r>
            <a:r>
              <a:rPr kumimoji="1" lang="en-US" altLang="ja-JP" sz="3200">
                <a:solidFill>
                  <a:srgbClr val="0000FF"/>
                </a:solidFill>
                <a:latin typeface="Times" pitchFamily="18" charset="0"/>
                <a:ea typeface="Osaka" charset="-128"/>
              </a:rPr>
              <a:t>1</a:t>
            </a:r>
            <a:r>
              <a:rPr kumimoji="1" lang="en-US" altLang="ja-JP" sz="3200" b="1">
                <a:solidFill>
                  <a:srgbClr val="0000FF"/>
                </a:solidFill>
                <a:latin typeface="Times" pitchFamily="18" charset="0"/>
                <a:ea typeface="Osaka" charset="-128"/>
              </a:rPr>
              <a:t>)</a:t>
            </a:r>
            <a:r>
              <a:rPr kumimoji="1" lang="en-US" altLang="ja-JP" sz="3200">
                <a:solidFill>
                  <a:srgbClr val="0000FF"/>
                </a:solidFill>
                <a:latin typeface="Times" pitchFamily="18" charset="0"/>
                <a:ea typeface="Osaka" charset="-128"/>
              </a:rPr>
              <a:t> </a:t>
            </a:r>
            <a:r>
              <a:rPr kumimoji="1" lang="en-US" altLang="ja-JP" sz="3200">
                <a:solidFill>
                  <a:srgbClr val="0000FF"/>
                </a:solidFill>
                <a:ea typeface="Osaka" charset="-128"/>
              </a:rPr>
              <a:t>space</a:t>
            </a:r>
          </a:p>
        </p:txBody>
      </p:sp>
      <p:sp>
        <p:nvSpPr>
          <p:cNvPr id="340014" name="Text Box 46"/>
          <p:cNvSpPr txBox="1">
            <a:spLocks noChangeArrowheads="1"/>
          </p:cNvSpPr>
          <p:nvPr/>
        </p:nvSpPr>
        <p:spPr bwMode="auto">
          <a:xfrm>
            <a:off x="2800336" y="5654666"/>
            <a:ext cx="4841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ja-JP" sz="2800" b="1" i="1">
                <a:solidFill>
                  <a:srgbClr val="000000"/>
                </a:solidFill>
                <a:latin typeface="Times" pitchFamily="18" charset="0"/>
                <a:ea typeface="Osaka" charset="-128"/>
              </a:rPr>
              <a:t>Y</a:t>
            </a:r>
          </a:p>
        </p:txBody>
      </p:sp>
      <p:sp>
        <p:nvSpPr>
          <p:cNvPr id="21" name="タイトル 1"/>
          <p:cNvSpPr>
            <a:spLocks noGrp="1"/>
          </p:cNvSpPr>
          <p:nvPr>
            <p:ph type="title"/>
          </p:nvPr>
        </p:nvSpPr>
        <p:spPr>
          <a:xfrm>
            <a:off x="1360200" y="274638"/>
            <a:ext cx="7498080" cy="939784"/>
          </a:xfrm>
        </p:spPr>
        <p:txBody>
          <a:bodyPr>
            <a:noAutofit/>
          </a:bodyPr>
          <a:lstStyle/>
          <a:p>
            <a:r>
              <a:rPr lang="en-US" altLang="ja-JP" dirty="0" smtClean="0">
                <a:ea typeface="ＭＳ Ｐゴシック" pitchFamily="50" charset="-128"/>
              </a:rPr>
              <a:t>Key Lemma</a:t>
            </a:r>
            <a:endParaRPr kumimoji="1" lang="ja-JP" altLang="en-US" sz="3200" dirty="0"/>
          </a:p>
        </p:txBody>
      </p:sp>
      <p:sp>
        <p:nvSpPr>
          <p:cNvPr id="22" name="二等辺三角形 21"/>
          <p:cNvSpPr/>
          <p:nvPr/>
        </p:nvSpPr>
        <p:spPr>
          <a:xfrm>
            <a:off x="5143504" y="2500306"/>
            <a:ext cx="165736" cy="142876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4357686" y="1785926"/>
            <a:ext cx="2950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ea typeface="ＭＳ Ｐゴシック" pitchFamily="50" charset="-128"/>
              </a:rPr>
              <a:t>[Miyazaki et al. ’97]</a:t>
            </a:r>
            <a:endParaRPr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01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4"/>
          <p:cNvGrpSpPr>
            <a:grpSpLocks/>
          </p:cNvGrpSpPr>
          <p:nvPr/>
        </p:nvGrpSpPr>
        <p:grpSpPr bwMode="auto">
          <a:xfrm>
            <a:off x="1041402" y="2925785"/>
            <a:ext cx="3744912" cy="3789363"/>
            <a:chOff x="1655" y="1678"/>
            <a:chExt cx="2359" cy="2387"/>
          </a:xfrm>
        </p:grpSpPr>
        <p:sp>
          <p:nvSpPr>
            <p:cNvPr id="336907" name="Text Box 11"/>
            <p:cNvSpPr txBox="1">
              <a:spLocks noChangeArrowheads="1"/>
            </p:cNvSpPr>
            <p:nvPr/>
          </p:nvSpPr>
          <p:spPr bwMode="auto">
            <a:xfrm>
              <a:off x="2705" y="1678"/>
              <a:ext cx="2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ja-JP" sz="2800" b="1" i="1" dirty="0">
                  <a:solidFill>
                    <a:srgbClr val="000000"/>
                  </a:solidFill>
                  <a:latin typeface="Times New Roman" pitchFamily="18" charset="0"/>
                  <a:ea typeface="Osaka" charset="-128"/>
                </a:rPr>
                <a:t>X</a:t>
              </a:r>
            </a:p>
          </p:txBody>
        </p:sp>
        <p:sp>
          <p:nvSpPr>
            <p:cNvPr id="336908" name="Text Box 12"/>
            <p:cNvSpPr txBox="1">
              <a:spLocks noChangeArrowheads="1"/>
            </p:cNvSpPr>
            <p:nvPr/>
          </p:nvSpPr>
          <p:spPr bwMode="auto">
            <a:xfrm>
              <a:off x="2095" y="2196"/>
              <a:ext cx="33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ja-JP" sz="2800" b="1" i="1">
                  <a:solidFill>
                    <a:srgbClr val="000000"/>
                  </a:solidFill>
                  <a:latin typeface="Times New Roman" pitchFamily="18" charset="0"/>
                  <a:ea typeface="Osaka" charset="-128"/>
                </a:rPr>
                <a:t>X</a:t>
              </a:r>
              <a:r>
                <a:rPr kumimoji="1" lang="en-US" altLang="ja-JP" sz="2800" b="1" i="1" baseline="-10000">
                  <a:solidFill>
                    <a:srgbClr val="000000"/>
                  </a:solidFill>
                  <a:latin typeface="Times New Roman" pitchFamily="18" charset="0"/>
                  <a:ea typeface="Osaka" charset="-128"/>
                </a:rPr>
                <a:t>l</a:t>
              </a:r>
            </a:p>
          </p:txBody>
        </p:sp>
        <p:sp>
          <p:nvSpPr>
            <p:cNvPr id="336909" name="Text Box 13"/>
            <p:cNvSpPr txBox="1">
              <a:spLocks noChangeArrowheads="1"/>
            </p:cNvSpPr>
            <p:nvPr/>
          </p:nvSpPr>
          <p:spPr bwMode="auto">
            <a:xfrm>
              <a:off x="3288" y="2196"/>
              <a:ext cx="35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ja-JP" sz="2800" b="1" i="1">
                  <a:solidFill>
                    <a:srgbClr val="000000"/>
                  </a:solidFill>
                  <a:latin typeface="Times New Roman" pitchFamily="18" charset="0"/>
                  <a:ea typeface="Osaka" charset="-128"/>
                </a:rPr>
                <a:t>X</a:t>
              </a:r>
              <a:r>
                <a:rPr kumimoji="1" lang="en-US" altLang="ja-JP" sz="2800" b="1" i="1" baseline="-10000">
                  <a:solidFill>
                    <a:srgbClr val="000000"/>
                  </a:solidFill>
                  <a:latin typeface="Times New Roman" pitchFamily="18" charset="0"/>
                  <a:ea typeface="Osaka" charset="-128"/>
                </a:rPr>
                <a:t>r</a:t>
              </a:r>
            </a:p>
          </p:txBody>
        </p:sp>
        <p:sp>
          <p:nvSpPr>
            <p:cNvPr id="336917" name="AutoShape 21"/>
            <p:cNvSpPr>
              <a:spLocks noChangeArrowheads="1"/>
            </p:cNvSpPr>
            <p:nvPr/>
          </p:nvSpPr>
          <p:spPr bwMode="auto">
            <a:xfrm>
              <a:off x="2834" y="2514"/>
              <a:ext cx="1180" cy="77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00FF">
                    <a:gamma/>
                    <a:shade val="87843"/>
                    <a:invGamma/>
                  </a:srgbClr>
                </a:gs>
                <a:gs pos="50000">
                  <a:srgbClr val="0000FF"/>
                </a:gs>
                <a:gs pos="100000">
                  <a:srgbClr val="0000FF">
                    <a:gamma/>
                    <a:shade val="87843"/>
                    <a:invGamma/>
                  </a:srgbClr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36935" name="Text Box 39"/>
            <p:cNvSpPr txBox="1">
              <a:spLocks noChangeArrowheads="1"/>
            </p:cNvSpPr>
            <p:nvPr/>
          </p:nvSpPr>
          <p:spPr bwMode="auto">
            <a:xfrm>
              <a:off x="1971" y="3738"/>
              <a:ext cx="2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ja-JP" sz="2800" b="1" i="1">
                  <a:solidFill>
                    <a:srgbClr val="000000"/>
                  </a:solidFill>
                  <a:latin typeface="Times New Roman" pitchFamily="18" charset="0"/>
                  <a:ea typeface="Osaka" charset="-128"/>
                </a:rPr>
                <a:t>Y</a:t>
              </a:r>
            </a:p>
          </p:txBody>
        </p:sp>
        <p:sp>
          <p:nvSpPr>
            <p:cNvPr id="336937" name="AutoShape 41"/>
            <p:cNvSpPr>
              <a:spLocks noChangeArrowheads="1"/>
            </p:cNvSpPr>
            <p:nvPr/>
          </p:nvSpPr>
          <p:spPr bwMode="auto">
            <a:xfrm flipV="1">
              <a:off x="1790" y="3466"/>
              <a:ext cx="636" cy="30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0066">
                    <a:gamma/>
                    <a:shade val="90980"/>
                    <a:invGamma/>
                  </a:srgbClr>
                </a:gs>
                <a:gs pos="50000">
                  <a:srgbClr val="FF0066"/>
                </a:gs>
                <a:gs pos="100000">
                  <a:srgbClr val="FF0066">
                    <a:gamma/>
                    <a:shade val="90980"/>
                    <a:invGamma/>
                  </a:srgbClr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36938" name="Text Box 42"/>
            <p:cNvSpPr txBox="1">
              <a:spLocks noChangeArrowheads="1"/>
            </p:cNvSpPr>
            <p:nvPr/>
          </p:nvSpPr>
          <p:spPr bwMode="auto">
            <a:xfrm>
              <a:off x="2696" y="3738"/>
              <a:ext cx="2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ja-JP" sz="2800" b="1" i="1">
                  <a:solidFill>
                    <a:srgbClr val="000000"/>
                  </a:solidFill>
                  <a:latin typeface="Times New Roman" pitchFamily="18" charset="0"/>
                  <a:ea typeface="Osaka" charset="-128"/>
                </a:rPr>
                <a:t>Y</a:t>
              </a:r>
            </a:p>
          </p:txBody>
        </p:sp>
        <p:sp>
          <p:nvSpPr>
            <p:cNvPr id="336939" name="AutoShape 43"/>
            <p:cNvSpPr>
              <a:spLocks noChangeArrowheads="1"/>
            </p:cNvSpPr>
            <p:nvPr/>
          </p:nvSpPr>
          <p:spPr bwMode="auto">
            <a:xfrm flipV="1">
              <a:off x="2515" y="3466"/>
              <a:ext cx="636" cy="30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0066">
                    <a:gamma/>
                    <a:shade val="90980"/>
                    <a:invGamma/>
                  </a:srgbClr>
                </a:gs>
                <a:gs pos="50000">
                  <a:srgbClr val="FF0066"/>
                </a:gs>
                <a:gs pos="100000">
                  <a:srgbClr val="FF0066">
                    <a:gamma/>
                    <a:shade val="90980"/>
                    <a:invGamma/>
                  </a:srgbClr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36940" name="Text Box 44"/>
            <p:cNvSpPr txBox="1">
              <a:spLocks noChangeArrowheads="1"/>
            </p:cNvSpPr>
            <p:nvPr/>
          </p:nvSpPr>
          <p:spPr bwMode="auto">
            <a:xfrm>
              <a:off x="3424" y="3738"/>
              <a:ext cx="295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ja-JP" sz="2800" b="1" i="1">
                  <a:solidFill>
                    <a:srgbClr val="000000"/>
                  </a:solidFill>
                  <a:latin typeface="Times New Roman" pitchFamily="18" charset="0"/>
                  <a:ea typeface="Osaka" charset="-128"/>
                </a:rPr>
                <a:t>Y</a:t>
              </a:r>
            </a:p>
          </p:txBody>
        </p:sp>
        <p:sp>
          <p:nvSpPr>
            <p:cNvPr id="336941" name="AutoShape 45"/>
            <p:cNvSpPr>
              <a:spLocks noChangeArrowheads="1"/>
            </p:cNvSpPr>
            <p:nvPr/>
          </p:nvSpPr>
          <p:spPr bwMode="auto">
            <a:xfrm flipV="1">
              <a:off x="3243" y="3466"/>
              <a:ext cx="636" cy="309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FF0066">
                    <a:gamma/>
                    <a:shade val="90980"/>
                    <a:invGamma/>
                  </a:srgbClr>
                </a:gs>
                <a:gs pos="50000">
                  <a:srgbClr val="FF0066"/>
                </a:gs>
                <a:gs pos="100000">
                  <a:srgbClr val="FF0066">
                    <a:gamma/>
                    <a:shade val="90980"/>
                    <a:invGamma/>
                  </a:srgbClr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36942" name="Line 46"/>
            <p:cNvSpPr>
              <a:spLocks noChangeShapeType="1"/>
            </p:cNvSpPr>
            <p:nvPr/>
          </p:nvSpPr>
          <p:spPr bwMode="auto">
            <a:xfrm flipV="1">
              <a:off x="2290" y="1975"/>
              <a:ext cx="482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6967" name="Line 71"/>
            <p:cNvSpPr>
              <a:spLocks noChangeShapeType="1"/>
            </p:cNvSpPr>
            <p:nvPr/>
          </p:nvSpPr>
          <p:spPr bwMode="auto">
            <a:xfrm flipH="1" flipV="1">
              <a:off x="2902" y="1975"/>
              <a:ext cx="522" cy="2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36969" name="AutoShape 73"/>
            <p:cNvSpPr>
              <a:spLocks noChangeArrowheads="1"/>
            </p:cNvSpPr>
            <p:nvPr/>
          </p:nvSpPr>
          <p:spPr bwMode="auto">
            <a:xfrm>
              <a:off x="1655" y="2514"/>
              <a:ext cx="1180" cy="771"/>
            </a:xfrm>
            <a:prstGeom prst="triangle">
              <a:avLst>
                <a:gd name="adj" fmla="val 50000"/>
              </a:avLst>
            </a:prstGeom>
            <a:gradFill rotWithShape="1">
              <a:gsLst>
                <a:gs pos="0">
                  <a:srgbClr val="0000FF">
                    <a:gamma/>
                    <a:shade val="87843"/>
                    <a:invGamma/>
                  </a:srgbClr>
                </a:gs>
                <a:gs pos="50000">
                  <a:srgbClr val="0000FF"/>
                </a:gs>
                <a:gs pos="100000">
                  <a:srgbClr val="0000FF">
                    <a:gamma/>
                    <a:shade val="87843"/>
                    <a:invGamma/>
                  </a:srgbClr>
                </a:gs>
              </a:gsLst>
              <a:lin ang="5400000" scaled="1"/>
            </a:gra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5000660" y="4000504"/>
            <a:ext cx="4000496" cy="1928826"/>
            <a:chOff x="5072098" y="3643314"/>
            <a:chExt cx="4000496" cy="1928826"/>
          </a:xfrm>
        </p:grpSpPr>
        <p:sp>
          <p:nvSpPr>
            <p:cNvPr id="336977" name="Rectangle 81"/>
            <p:cNvSpPr>
              <a:spLocks noChangeArrowheads="1"/>
            </p:cNvSpPr>
            <p:nvPr/>
          </p:nvSpPr>
          <p:spPr bwMode="auto">
            <a:xfrm>
              <a:off x="5072098" y="3643314"/>
              <a:ext cx="4000496" cy="1928826"/>
            </a:xfrm>
            <a:prstGeom prst="rect">
              <a:avLst/>
            </a:prstGeom>
            <a:solidFill>
              <a:srgbClr val="000000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36971" name="Rectangle 75"/>
            <p:cNvSpPr>
              <a:spLocks noChangeArrowheads="1"/>
            </p:cNvSpPr>
            <p:nvPr/>
          </p:nvSpPr>
          <p:spPr bwMode="auto">
            <a:xfrm>
              <a:off x="5294253" y="3881013"/>
              <a:ext cx="3770519" cy="1384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kumimoji="1" lang="en-US" altLang="ja-JP" sz="2800" dirty="0">
                  <a:solidFill>
                    <a:srgbClr val="FFFF00"/>
                  </a:solidFill>
                  <a:ea typeface="ＭＳ Ｐゴシック" pitchFamily="50" charset="-128"/>
                </a:rPr>
                <a:t>Computing</a:t>
              </a:r>
              <a:r>
                <a:rPr kumimoji="1" lang="en-US" altLang="ja-JP" sz="2800" b="1" dirty="0">
                  <a:solidFill>
                    <a:srgbClr val="FFFF00"/>
                  </a:solidFill>
                  <a:ea typeface="ＭＳ Ｐゴシック" pitchFamily="50" charset="-128"/>
                </a:rPr>
                <a:t> </a:t>
              </a:r>
              <a:r>
                <a:rPr kumimoji="1" lang="en-US" altLang="ja-JP" sz="2800" b="1" i="1" dirty="0" err="1">
                  <a:solidFill>
                    <a:srgbClr val="FFFF00"/>
                  </a:solidFill>
                  <a:latin typeface="Times" pitchFamily="18" charset="0"/>
                  <a:ea typeface="ＭＳ Ｐゴシック" pitchFamily="50" charset="-128"/>
                </a:rPr>
                <a:t>Occ</a:t>
              </a:r>
              <a:r>
                <a:rPr kumimoji="1" lang="en-US" altLang="ja-JP" sz="2800" b="1" dirty="0">
                  <a:solidFill>
                    <a:srgbClr val="FFFF00"/>
                  </a:solidFill>
                  <a:latin typeface="Times" pitchFamily="18" charset="0"/>
                  <a:ea typeface="ＭＳ Ｐゴシック" pitchFamily="50" charset="-128"/>
                </a:rPr>
                <a:t>(</a:t>
              </a:r>
              <a:r>
                <a:rPr kumimoji="1" lang="en-US" altLang="ja-JP" sz="2800" b="1" i="1" dirty="0">
                  <a:solidFill>
                    <a:srgbClr val="FFFF00"/>
                  </a:solidFill>
                  <a:latin typeface="Times" pitchFamily="18" charset="0"/>
                  <a:ea typeface="ＭＳ Ｐゴシック" pitchFamily="50" charset="-128"/>
                </a:rPr>
                <a:t>X, Y</a:t>
              </a:r>
              <a:r>
                <a:rPr kumimoji="1" lang="en-US" altLang="ja-JP" sz="2800" b="1" dirty="0">
                  <a:solidFill>
                    <a:srgbClr val="FFFF00"/>
                  </a:solidFill>
                  <a:latin typeface="Times" pitchFamily="18" charset="0"/>
                  <a:ea typeface="ＭＳ Ｐゴシック" pitchFamily="50" charset="-128"/>
                </a:rPr>
                <a:t>)</a:t>
              </a:r>
              <a:r>
                <a:rPr kumimoji="1" lang="en-US" altLang="ja-JP" sz="2800" dirty="0">
                  <a:solidFill>
                    <a:srgbClr val="FFFF00"/>
                  </a:solidFill>
                  <a:ea typeface="ＭＳ Ｐゴシック" pitchFamily="50" charset="-128"/>
                </a:rPr>
                <a:t> is </a:t>
              </a:r>
              <a:endParaRPr kumimoji="1" lang="en-US" altLang="ja-JP" sz="2800" dirty="0" smtClean="0">
                <a:solidFill>
                  <a:srgbClr val="FFFF00"/>
                </a:solidFill>
                <a:ea typeface="ＭＳ Ｐゴシック" pitchFamily="50" charset="-128"/>
              </a:endParaRPr>
            </a:p>
            <a:p>
              <a:r>
                <a:rPr lang="en-US" altLang="ja-JP" sz="2800" dirty="0">
                  <a:solidFill>
                    <a:srgbClr val="FFFF00"/>
                  </a:solidFill>
                  <a:ea typeface="ＭＳ Ｐゴシック" pitchFamily="50" charset="-128"/>
                </a:rPr>
                <a:t>r</a:t>
              </a:r>
              <a:r>
                <a:rPr kumimoji="1" lang="en-US" altLang="ja-JP" sz="2800" dirty="0" smtClean="0">
                  <a:solidFill>
                    <a:srgbClr val="FFFF00"/>
                  </a:solidFill>
                  <a:ea typeface="ＭＳ Ｐゴシック" pitchFamily="50" charset="-128"/>
                </a:rPr>
                <a:t>educed</a:t>
              </a:r>
              <a:r>
                <a:rPr lang="en-US" altLang="ja-JP" sz="2800" dirty="0" smtClean="0">
                  <a:solidFill>
                    <a:srgbClr val="FFFF00"/>
                  </a:solidFill>
                  <a:ea typeface="ＭＳ Ｐゴシック" pitchFamily="50" charset="-128"/>
                </a:rPr>
                <a:t> </a:t>
              </a:r>
              <a:r>
                <a:rPr kumimoji="1" lang="en-US" altLang="ja-JP" sz="2800" dirty="0" smtClean="0">
                  <a:solidFill>
                    <a:srgbClr val="FFFF00"/>
                  </a:solidFill>
                  <a:ea typeface="ＭＳ Ｐゴシック" pitchFamily="50" charset="-128"/>
                </a:rPr>
                <a:t>to </a:t>
              </a:r>
              <a:r>
                <a:rPr kumimoji="1" lang="en-US" altLang="ja-JP" sz="2800" dirty="0">
                  <a:solidFill>
                    <a:srgbClr val="FFFF00"/>
                  </a:solidFill>
                  <a:ea typeface="ＭＳ Ｐゴシック" pitchFamily="50" charset="-128"/>
                </a:rPr>
                <a:t>computing</a:t>
              </a:r>
              <a:r>
                <a:rPr kumimoji="1" lang="en-US" altLang="ja-JP" sz="2800" b="1" dirty="0">
                  <a:solidFill>
                    <a:srgbClr val="FFFF00"/>
                  </a:solidFill>
                  <a:ea typeface="ＭＳ Ｐゴシック" pitchFamily="50" charset="-128"/>
                </a:rPr>
                <a:t> </a:t>
              </a:r>
              <a:endParaRPr kumimoji="1" lang="en-US" altLang="ja-JP" sz="2800" b="1" dirty="0" smtClean="0">
                <a:solidFill>
                  <a:srgbClr val="FFFF00"/>
                </a:solidFill>
                <a:ea typeface="ＭＳ Ｐゴシック" pitchFamily="50" charset="-128"/>
              </a:endParaRPr>
            </a:p>
            <a:p>
              <a:r>
                <a:rPr kumimoji="1" lang="en-US" altLang="ja-JP" sz="2800" b="1" i="1" dirty="0" err="1" smtClean="0">
                  <a:solidFill>
                    <a:srgbClr val="FFFF00"/>
                  </a:solidFill>
                  <a:latin typeface="Times" pitchFamily="18" charset="0"/>
                  <a:ea typeface="ＭＳ Ｐゴシック" pitchFamily="50" charset="-128"/>
                </a:rPr>
                <a:t>Occ</a:t>
              </a:r>
              <a:r>
                <a:rPr kumimoji="1" lang="en-US" altLang="ja-JP" sz="2800" b="1" i="1" dirty="0" smtClean="0">
                  <a:solidFill>
                    <a:srgbClr val="FFFF00"/>
                  </a:solidFill>
                  <a:latin typeface="Times" pitchFamily="18" charset="0"/>
                  <a:ea typeface="ＭＳ Ｐゴシック" pitchFamily="50" charset="-128"/>
                </a:rPr>
                <a:t>  </a:t>
              </a:r>
              <a:r>
                <a:rPr kumimoji="1" lang="en-US" altLang="ja-JP" sz="2800" b="1" dirty="0">
                  <a:solidFill>
                    <a:srgbClr val="FFFF00"/>
                  </a:solidFill>
                  <a:latin typeface="Times" pitchFamily="18" charset="0"/>
                  <a:ea typeface="ＭＳ Ｐゴシック" pitchFamily="50" charset="-128"/>
                </a:rPr>
                <a:t>(</a:t>
              </a:r>
              <a:r>
                <a:rPr kumimoji="1" lang="en-US" altLang="ja-JP" sz="2800" b="1" i="1" dirty="0">
                  <a:solidFill>
                    <a:srgbClr val="FFFF00"/>
                  </a:solidFill>
                  <a:latin typeface="Times" pitchFamily="18" charset="0"/>
                  <a:ea typeface="ＭＳ Ｐゴシック" pitchFamily="50" charset="-128"/>
                </a:rPr>
                <a:t>X</a:t>
              </a:r>
              <a:r>
                <a:rPr kumimoji="1" lang="en-US" altLang="ja-JP" sz="2800" b="1" dirty="0">
                  <a:solidFill>
                    <a:srgbClr val="FFFF00"/>
                  </a:solidFill>
                  <a:latin typeface="Times" pitchFamily="18" charset="0"/>
                  <a:ea typeface="ＭＳ Ｐゴシック" pitchFamily="50" charset="-128"/>
                </a:rPr>
                <a:t>, </a:t>
              </a:r>
              <a:r>
                <a:rPr kumimoji="1" lang="en-US" altLang="ja-JP" sz="2800" b="1" i="1" dirty="0">
                  <a:solidFill>
                    <a:srgbClr val="FFFF00"/>
                  </a:solidFill>
                  <a:latin typeface="Times" pitchFamily="18" charset="0"/>
                  <a:ea typeface="ＭＳ Ｐゴシック" pitchFamily="50" charset="-128"/>
                </a:rPr>
                <a:t>Y</a:t>
              </a:r>
              <a:r>
                <a:rPr kumimoji="1" lang="en-US" altLang="ja-JP" sz="2800" b="1" dirty="0">
                  <a:solidFill>
                    <a:srgbClr val="FFFF00"/>
                  </a:solidFill>
                  <a:latin typeface="Times" pitchFamily="18" charset="0"/>
                  <a:ea typeface="ＭＳ Ｐゴシック" pitchFamily="50" charset="-128"/>
                </a:rPr>
                <a:t>)</a:t>
              </a:r>
              <a:r>
                <a:rPr kumimoji="1" lang="en-US" altLang="ja-JP" sz="2800" b="1" dirty="0">
                  <a:solidFill>
                    <a:srgbClr val="FFFF00"/>
                  </a:solidFill>
                  <a:ea typeface="ＭＳ Ｐゴシック" pitchFamily="50" charset="-128"/>
                </a:rPr>
                <a:t>.</a:t>
              </a:r>
              <a:endParaRPr kumimoji="1" lang="fi-FI" altLang="ja-JP" sz="2800" b="1" dirty="0">
                <a:solidFill>
                  <a:srgbClr val="FFFF00"/>
                </a:solidFill>
                <a:ea typeface="ＭＳ Ｐゴシック" pitchFamily="50" charset="-128"/>
              </a:endParaRPr>
            </a:p>
          </p:txBody>
        </p:sp>
        <p:sp>
          <p:nvSpPr>
            <p:cNvPr id="37" name="二等辺三角形 36"/>
            <p:cNvSpPr/>
            <p:nvPr/>
          </p:nvSpPr>
          <p:spPr>
            <a:xfrm>
              <a:off x="5977900" y="4786322"/>
              <a:ext cx="165736" cy="142876"/>
            </a:xfrm>
            <a:prstGeom prst="triangle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タイトル 1"/>
          <p:cNvSpPr txBox="1">
            <a:spLocks/>
          </p:cNvSpPr>
          <p:nvPr/>
        </p:nvSpPr>
        <p:spPr>
          <a:xfrm>
            <a:off x="1360200" y="357166"/>
            <a:ext cx="7498080" cy="9397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50" charset="-128"/>
                <a:cs typeface="+mj-cs"/>
              </a:rPr>
              <a:t>Key Observation</a:t>
            </a:r>
            <a:endParaRPr kumimoji="1" lang="ja-JP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5" name="オブジェクト 34"/>
          <p:cNvGraphicFramePr>
            <a:graphicFrameLocks noChangeAspect="1"/>
          </p:cNvGraphicFramePr>
          <p:nvPr/>
        </p:nvGraphicFramePr>
        <p:xfrm>
          <a:off x="1500166" y="1714500"/>
          <a:ext cx="7116790" cy="1024818"/>
        </p:xfrm>
        <a:graphic>
          <a:graphicData uri="http://schemas.openxmlformats.org/presentationml/2006/ole">
            <p:oleObj spid="_x0000_s2050" name="Equation" r:id="rId4" imgW="3174840" imgH="457200" progId="Equation.DSMT4">
              <p:embed/>
            </p:oleObj>
          </a:graphicData>
        </a:graphic>
      </p:graphicFrame>
      <p:sp>
        <p:nvSpPr>
          <p:cNvPr id="40" name="正方形/長方形 39"/>
          <p:cNvSpPr/>
          <p:nvPr/>
        </p:nvSpPr>
        <p:spPr>
          <a:xfrm>
            <a:off x="5715008" y="2857496"/>
            <a:ext cx="29507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ea typeface="ＭＳ Ｐゴシック" pitchFamily="50" charset="-128"/>
              </a:rPr>
              <a:t>[Miyazaki et al. ’97]</a:t>
            </a:r>
            <a:endParaRPr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方形/長方形 73"/>
          <p:cNvSpPr/>
          <p:nvPr/>
        </p:nvSpPr>
        <p:spPr>
          <a:xfrm>
            <a:off x="1142976" y="1285860"/>
            <a:ext cx="7143800" cy="35719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0997" name="Rectangle 5"/>
          <p:cNvSpPr>
            <a:spLocks noChangeArrowheads="1"/>
          </p:cNvSpPr>
          <p:nvPr/>
        </p:nvSpPr>
        <p:spPr bwMode="auto">
          <a:xfrm>
            <a:off x="1146148" y="1270014"/>
            <a:ext cx="7140575" cy="35719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0999" name="Line 7"/>
          <p:cNvSpPr>
            <a:spLocks noChangeShapeType="1"/>
          </p:cNvSpPr>
          <p:nvPr/>
        </p:nvSpPr>
        <p:spPr bwMode="auto">
          <a:xfrm>
            <a:off x="1146148" y="1736738"/>
            <a:ext cx="714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1001" name="Text Box 9"/>
          <p:cNvSpPr txBox="1">
            <a:spLocks noChangeArrowheads="1"/>
          </p:cNvSpPr>
          <p:nvPr/>
        </p:nvSpPr>
        <p:spPr bwMode="auto">
          <a:xfrm>
            <a:off x="1481111" y="3841781"/>
            <a:ext cx="58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ja-JP" sz="2400" b="1" i="1" dirty="0">
                <a:solidFill>
                  <a:srgbClr val="000000"/>
                </a:solidFill>
                <a:latin typeface="Times" pitchFamily="18" charset="0"/>
                <a:ea typeface="平成明朝" charset="-128"/>
              </a:rPr>
              <a:t>X</a:t>
            </a:r>
            <a:r>
              <a:rPr kumimoji="1" lang="en-US" altLang="ja-JP" sz="2400" b="1" baseline="-10000" dirty="0">
                <a:solidFill>
                  <a:srgbClr val="000000"/>
                </a:solidFill>
                <a:latin typeface="Times" pitchFamily="18" charset="0"/>
                <a:ea typeface="平成明朝" charset="-128"/>
              </a:rPr>
              <a:t>1</a:t>
            </a:r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1481111" y="2641613"/>
            <a:ext cx="58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ja-JP" sz="2400" b="1" i="1">
                <a:solidFill>
                  <a:srgbClr val="000000"/>
                </a:solidFill>
                <a:latin typeface="Times" pitchFamily="18" charset="0"/>
                <a:ea typeface="平成明朝" charset="-128"/>
              </a:rPr>
              <a:t>X</a:t>
            </a:r>
            <a:r>
              <a:rPr kumimoji="1" lang="en-US" altLang="ja-JP" sz="2400" b="1" i="1" baseline="-10000">
                <a:solidFill>
                  <a:srgbClr val="000000"/>
                </a:solidFill>
                <a:latin typeface="Times" pitchFamily="18" charset="0"/>
                <a:ea typeface="平成明朝" charset="-128"/>
              </a:rPr>
              <a:t>i</a:t>
            </a:r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1481111" y="1282713"/>
            <a:ext cx="58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ja-JP" sz="2400" b="1" i="1">
                <a:solidFill>
                  <a:srgbClr val="000000"/>
                </a:solidFill>
                <a:latin typeface="Times" pitchFamily="18" charset="0"/>
                <a:ea typeface="平成明朝" charset="-128"/>
              </a:rPr>
              <a:t>X</a:t>
            </a:r>
            <a:r>
              <a:rPr kumimoji="1" lang="en-US" altLang="ja-JP" sz="2400" b="1" i="1" baseline="-10000">
                <a:solidFill>
                  <a:srgbClr val="000000"/>
                </a:solidFill>
                <a:latin typeface="Times" pitchFamily="18" charset="0"/>
                <a:ea typeface="平成明朝" charset="-128"/>
              </a:rPr>
              <a:t>n</a:t>
            </a:r>
          </a:p>
        </p:txBody>
      </p:sp>
      <p:sp>
        <p:nvSpPr>
          <p:cNvPr id="341005" name="Line 13"/>
          <p:cNvSpPr>
            <a:spLocks noChangeShapeType="1"/>
          </p:cNvSpPr>
          <p:nvPr/>
        </p:nvSpPr>
        <p:spPr bwMode="auto">
          <a:xfrm>
            <a:off x="1733523" y="1887551"/>
            <a:ext cx="0" cy="6032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>
            <a:off x="1733523" y="3246451"/>
            <a:ext cx="0" cy="60325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1012" name="Line 20"/>
          <p:cNvSpPr>
            <a:spLocks noChangeShapeType="1"/>
          </p:cNvSpPr>
          <p:nvPr/>
        </p:nvSpPr>
        <p:spPr bwMode="auto">
          <a:xfrm>
            <a:off x="1146148" y="3913219"/>
            <a:ext cx="714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1013" name="Line 21"/>
          <p:cNvSpPr>
            <a:spLocks noChangeShapeType="1"/>
          </p:cNvSpPr>
          <p:nvPr/>
        </p:nvSpPr>
        <p:spPr bwMode="auto">
          <a:xfrm>
            <a:off x="1146148" y="3095638"/>
            <a:ext cx="714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1014" name="Line 22"/>
          <p:cNvSpPr>
            <a:spLocks noChangeShapeType="1"/>
          </p:cNvSpPr>
          <p:nvPr/>
        </p:nvSpPr>
        <p:spPr bwMode="auto">
          <a:xfrm>
            <a:off x="1146148" y="2643201"/>
            <a:ext cx="7140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1015" name="Line 23"/>
          <p:cNvSpPr>
            <a:spLocks noChangeShapeType="1"/>
          </p:cNvSpPr>
          <p:nvPr/>
        </p:nvSpPr>
        <p:spPr bwMode="auto">
          <a:xfrm>
            <a:off x="2309786" y="4341847"/>
            <a:ext cx="59769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1028" name="Line 36"/>
          <p:cNvSpPr>
            <a:spLocks noChangeShapeType="1"/>
          </p:cNvSpPr>
          <p:nvPr/>
        </p:nvSpPr>
        <p:spPr bwMode="auto">
          <a:xfrm>
            <a:off x="3749648" y="1511313"/>
            <a:ext cx="8397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1029" name="Line 37"/>
          <p:cNvSpPr>
            <a:spLocks noChangeShapeType="1"/>
          </p:cNvSpPr>
          <p:nvPr/>
        </p:nvSpPr>
        <p:spPr bwMode="auto">
          <a:xfrm>
            <a:off x="6186461" y="1511313"/>
            <a:ext cx="839787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41043" name="Text Box 51"/>
          <p:cNvSpPr txBox="1">
            <a:spLocks noChangeArrowheads="1"/>
          </p:cNvSpPr>
          <p:nvPr/>
        </p:nvSpPr>
        <p:spPr bwMode="auto">
          <a:xfrm>
            <a:off x="2697154" y="4313275"/>
            <a:ext cx="588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ja-JP" sz="2400" b="1" i="1" dirty="0">
                <a:solidFill>
                  <a:srgbClr val="000000"/>
                </a:solidFill>
                <a:latin typeface="Times" pitchFamily="18" charset="0"/>
                <a:ea typeface="平成明朝" charset="-128"/>
              </a:rPr>
              <a:t>Y</a:t>
            </a:r>
            <a:r>
              <a:rPr kumimoji="1" lang="en-US" altLang="ja-JP" sz="2400" b="1" baseline="-10000" dirty="0">
                <a:solidFill>
                  <a:srgbClr val="000000"/>
                </a:solidFill>
                <a:latin typeface="Times" pitchFamily="18" charset="0"/>
                <a:ea typeface="平成明朝" charset="-128"/>
              </a:rPr>
              <a:t>1</a:t>
            </a:r>
          </a:p>
        </p:txBody>
      </p:sp>
      <p:sp>
        <p:nvSpPr>
          <p:cNvPr id="341044" name="Text Box 52"/>
          <p:cNvSpPr txBox="1">
            <a:spLocks noChangeArrowheads="1"/>
          </p:cNvSpPr>
          <p:nvPr/>
        </p:nvSpPr>
        <p:spPr bwMode="auto">
          <a:xfrm>
            <a:off x="5178398" y="4313275"/>
            <a:ext cx="588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ja-JP" sz="2400" b="1" i="1">
                <a:solidFill>
                  <a:srgbClr val="000000"/>
                </a:solidFill>
                <a:latin typeface="Times" pitchFamily="18" charset="0"/>
                <a:ea typeface="平成明朝" charset="-128"/>
              </a:rPr>
              <a:t>Y</a:t>
            </a:r>
            <a:r>
              <a:rPr kumimoji="1" lang="en-US" altLang="ja-JP" sz="2400" b="1" i="1" baseline="-10000">
                <a:solidFill>
                  <a:srgbClr val="000000"/>
                </a:solidFill>
                <a:latin typeface="Times" pitchFamily="18" charset="0"/>
                <a:ea typeface="平成明朝" charset="-128"/>
              </a:rPr>
              <a:t>j</a:t>
            </a:r>
          </a:p>
        </p:txBody>
      </p:sp>
      <p:sp>
        <p:nvSpPr>
          <p:cNvPr id="341045" name="Text Box 53"/>
          <p:cNvSpPr txBox="1">
            <a:spLocks noChangeArrowheads="1"/>
          </p:cNvSpPr>
          <p:nvPr/>
        </p:nvSpPr>
        <p:spPr bwMode="auto">
          <a:xfrm>
            <a:off x="7410423" y="4313275"/>
            <a:ext cx="720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ja-JP" sz="2400" b="1" i="1">
                <a:solidFill>
                  <a:srgbClr val="000000"/>
                </a:solidFill>
                <a:latin typeface="Times" pitchFamily="18" charset="0"/>
                <a:ea typeface="平成明朝" charset="-128"/>
              </a:rPr>
              <a:t>Y</a:t>
            </a:r>
            <a:r>
              <a:rPr kumimoji="1" lang="en-US" altLang="ja-JP" sz="2400" b="1" i="1" baseline="-10000">
                <a:solidFill>
                  <a:srgbClr val="000000"/>
                </a:solidFill>
                <a:latin typeface="Times" pitchFamily="18" charset="0"/>
                <a:ea typeface="平成明朝" charset="-128"/>
              </a:rPr>
              <a:t>m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2316147" y="3917987"/>
            <a:ext cx="1331913" cy="369888"/>
            <a:chOff x="1359" y="2942"/>
            <a:chExt cx="839" cy="233"/>
          </a:xfrm>
        </p:grpSpPr>
        <p:sp>
          <p:nvSpPr>
            <p:cNvPr id="341007" name="Rectangle 15"/>
            <p:cNvSpPr>
              <a:spLocks noChangeArrowheads="1"/>
            </p:cNvSpPr>
            <p:nvPr/>
          </p:nvSpPr>
          <p:spPr bwMode="auto">
            <a:xfrm>
              <a:off x="1359" y="2942"/>
              <a:ext cx="83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Occ  </a:t>
              </a:r>
              <a:r>
                <a:rPr kumimoji="1" lang="en-US" altLang="ja-JP" b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(</a:t>
              </a:r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X</a:t>
              </a:r>
              <a:r>
                <a:rPr kumimoji="1" lang="en-US" altLang="ja-JP" b="1" baseline="-1000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1</a:t>
              </a:r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,Y</a:t>
              </a:r>
              <a:r>
                <a:rPr kumimoji="1" lang="en-US" altLang="ja-JP" b="1" baseline="-1000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1</a:t>
              </a:r>
              <a:r>
                <a:rPr kumimoji="1" lang="en-US" altLang="ja-JP" b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)</a:t>
              </a:r>
              <a:endParaRPr kumimoji="1" lang="ja-JP" altLang="en-US" b="1">
                <a:solidFill>
                  <a:srgbClr val="000000"/>
                </a:solidFill>
                <a:latin typeface="Times" pitchFamily="18" charset="0"/>
                <a:ea typeface="平成明朝" charset="-128"/>
              </a:endParaRPr>
            </a:p>
          </p:txBody>
        </p:sp>
        <p:sp>
          <p:nvSpPr>
            <p:cNvPr id="341046" name="AutoShape 54"/>
            <p:cNvSpPr>
              <a:spLocks noChangeArrowheads="1"/>
            </p:cNvSpPr>
            <p:nvPr/>
          </p:nvSpPr>
          <p:spPr bwMode="auto">
            <a:xfrm>
              <a:off x="1598" y="2970"/>
              <a:ext cx="56" cy="48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341048" name="Line 56"/>
          <p:cNvSpPr>
            <a:spLocks noChangeShapeType="1"/>
          </p:cNvSpPr>
          <p:nvPr/>
        </p:nvSpPr>
        <p:spPr bwMode="auto">
          <a:xfrm flipH="1">
            <a:off x="1146148" y="4341847"/>
            <a:ext cx="11509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ja-JP" altLang="en-US"/>
          </a:p>
        </p:txBody>
      </p:sp>
      <p:grpSp>
        <p:nvGrpSpPr>
          <p:cNvPr id="3" name="Group 58"/>
          <p:cNvGrpSpPr>
            <a:grpSpLocks/>
          </p:cNvGrpSpPr>
          <p:nvPr/>
        </p:nvGrpSpPr>
        <p:grpSpPr bwMode="auto">
          <a:xfrm>
            <a:off x="2285984" y="2709882"/>
            <a:ext cx="1298575" cy="369888"/>
            <a:chOff x="1359" y="2942"/>
            <a:chExt cx="818" cy="233"/>
          </a:xfrm>
        </p:grpSpPr>
        <p:sp>
          <p:nvSpPr>
            <p:cNvPr id="341051" name="Rectangle 59"/>
            <p:cNvSpPr>
              <a:spLocks noChangeArrowheads="1"/>
            </p:cNvSpPr>
            <p:nvPr/>
          </p:nvSpPr>
          <p:spPr bwMode="auto">
            <a:xfrm>
              <a:off x="1359" y="2942"/>
              <a:ext cx="8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Occ  </a:t>
              </a:r>
              <a:r>
                <a:rPr kumimoji="1" lang="en-US" altLang="ja-JP" b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(</a:t>
              </a:r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X</a:t>
              </a:r>
              <a:r>
                <a:rPr kumimoji="1" lang="en-US" altLang="ja-JP" b="1" i="1" baseline="-1000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i</a:t>
              </a:r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,Y</a:t>
              </a:r>
              <a:r>
                <a:rPr kumimoji="1" lang="en-US" altLang="ja-JP" b="1" baseline="-1000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1</a:t>
              </a:r>
              <a:r>
                <a:rPr kumimoji="1" lang="en-US" altLang="ja-JP" b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)</a:t>
              </a:r>
              <a:endParaRPr kumimoji="1" lang="ja-JP" altLang="en-US" b="1">
                <a:solidFill>
                  <a:srgbClr val="000000"/>
                </a:solidFill>
                <a:latin typeface="Times" pitchFamily="18" charset="0"/>
                <a:ea typeface="平成明朝" charset="-128"/>
              </a:endParaRPr>
            </a:p>
          </p:txBody>
        </p:sp>
        <p:sp>
          <p:nvSpPr>
            <p:cNvPr id="341052" name="AutoShape 60"/>
            <p:cNvSpPr>
              <a:spLocks noChangeArrowheads="1"/>
            </p:cNvSpPr>
            <p:nvPr/>
          </p:nvSpPr>
          <p:spPr bwMode="auto">
            <a:xfrm>
              <a:off x="1598" y="2970"/>
              <a:ext cx="56" cy="48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4" name="Group 61"/>
          <p:cNvGrpSpPr>
            <a:grpSpLocks/>
          </p:cNvGrpSpPr>
          <p:nvPr/>
        </p:nvGrpSpPr>
        <p:grpSpPr bwMode="auto">
          <a:xfrm>
            <a:off x="2287571" y="1373207"/>
            <a:ext cx="1339850" cy="369888"/>
            <a:chOff x="1359" y="2942"/>
            <a:chExt cx="844" cy="233"/>
          </a:xfrm>
        </p:grpSpPr>
        <p:sp>
          <p:nvSpPr>
            <p:cNvPr id="341054" name="Rectangle 62"/>
            <p:cNvSpPr>
              <a:spLocks noChangeArrowheads="1"/>
            </p:cNvSpPr>
            <p:nvPr/>
          </p:nvSpPr>
          <p:spPr bwMode="auto">
            <a:xfrm>
              <a:off x="1359" y="2942"/>
              <a:ext cx="84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kumimoji="1" lang="en-US" altLang="ja-JP" b="1" i="1" dirty="0" err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Occ</a:t>
              </a:r>
              <a:r>
                <a:rPr kumimoji="1" lang="en-US" altLang="ja-JP" b="1" i="1" dirty="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  </a:t>
              </a:r>
              <a:r>
                <a:rPr kumimoji="1" lang="en-US" altLang="ja-JP" b="1" dirty="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(</a:t>
              </a:r>
              <a:r>
                <a:rPr kumimoji="1" lang="en-US" altLang="ja-JP" b="1" i="1" dirty="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X</a:t>
              </a:r>
              <a:r>
                <a:rPr kumimoji="1" lang="en-US" altLang="ja-JP" b="1" i="1" baseline="-10000" dirty="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n</a:t>
              </a:r>
              <a:r>
                <a:rPr kumimoji="1" lang="en-US" altLang="ja-JP" b="1" i="1" dirty="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,Y</a:t>
              </a:r>
              <a:r>
                <a:rPr kumimoji="1" lang="en-US" altLang="ja-JP" b="1" baseline="-10000" dirty="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1</a:t>
              </a:r>
              <a:r>
                <a:rPr kumimoji="1" lang="en-US" altLang="ja-JP" b="1" dirty="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)</a:t>
              </a:r>
              <a:endParaRPr kumimoji="1" lang="ja-JP" altLang="en-US" b="1" dirty="0">
                <a:solidFill>
                  <a:srgbClr val="000000"/>
                </a:solidFill>
                <a:latin typeface="Times" pitchFamily="18" charset="0"/>
                <a:ea typeface="平成明朝" charset="-128"/>
              </a:endParaRPr>
            </a:p>
          </p:txBody>
        </p:sp>
        <p:sp>
          <p:nvSpPr>
            <p:cNvPr id="341055" name="AutoShape 63"/>
            <p:cNvSpPr>
              <a:spLocks noChangeArrowheads="1"/>
            </p:cNvSpPr>
            <p:nvPr/>
          </p:nvSpPr>
          <p:spPr bwMode="auto">
            <a:xfrm>
              <a:off x="1598" y="2970"/>
              <a:ext cx="56" cy="48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" name="Group 64"/>
          <p:cNvGrpSpPr>
            <a:grpSpLocks/>
          </p:cNvGrpSpPr>
          <p:nvPr/>
        </p:nvGrpSpPr>
        <p:grpSpPr bwMode="auto">
          <a:xfrm>
            <a:off x="4765687" y="1373207"/>
            <a:ext cx="1306511" cy="369888"/>
            <a:chOff x="1359" y="2942"/>
            <a:chExt cx="823" cy="233"/>
          </a:xfrm>
        </p:grpSpPr>
        <p:sp>
          <p:nvSpPr>
            <p:cNvPr id="341057" name="Rectangle 65"/>
            <p:cNvSpPr>
              <a:spLocks noChangeArrowheads="1"/>
            </p:cNvSpPr>
            <p:nvPr/>
          </p:nvSpPr>
          <p:spPr bwMode="auto">
            <a:xfrm>
              <a:off x="1359" y="2942"/>
              <a:ext cx="82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kumimoji="1" lang="en-US" altLang="ja-JP" b="1" i="1" dirty="0" err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Occ</a:t>
              </a:r>
              <a:r>
                <a:rPr kumimoji="1" lang="en-US" altLang="ja-JP" b="1" i="1" dirty="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  </a:t>
              </a:r>
              <a:r>
                <a:rPr kumimoji="1" lang="en-US" altLang="ja-JP" b="1" dirty="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(</a:t>
              </a:r>
              <a:r>
                <a:rPr kumimoji="1" lang="en-US" altLang="ja-JP" b="1" i="1" dirty="0" err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X</a:t>
              </a:r>
              <a:r>
                <a:rPr kumimoji="1" lang="en-US" altLang="ja-JP" b="1" i="1" baseline="-10000" dirty="0" err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n</a:t>
              </a:r>
              <a:r>
                <a:rPr kumimoji="1" lang="en-US" altLang="ja-JP" b="1" i="1" dirty="0" err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,Y</a:t>
              </a:r>
              <a:r>
                <a:rPr kumimoji="1" lang="en-US" altLang="ja-JP" b="1" i="1" baseline="-10000" dirty="0" err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j</a:t>
              </a:r>
              <a:r>
                <a:rPr kumimoji="1" lang="en-US" altLang="ja-JP" b="1" dirty="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)</a:t>
              </a:r>
              <a:endParaRPr kumimoji="1" lang="ja-JP" altLang="en-US" b="1" dirty="0">
                <a:solidFill>
                  <a:srgbClr val="000000"/>
                </a:solidFill>
                <a:latin typeface="Times" pitchFamily="18" charset="0"/>
                <a:ea typeface="平成明朝" charset="-128"/>
              </a:endParaRPr>
            </a:p>
          </p:txBody>
        </p:sp>
        <p:sp>
          <p:nvSpPr>
            <p:cNvPr id="341058" name="AutoShape 66"/>
            <p:cNvSpPr>
              <a:spLocks noChangeArrowheads="1"/>
            </p:cNvSpPr>
            <p:nvPr/>
          </p:nvSpPr>
          <p:spPr bwMode="auto">
            <a:xfrm>
              <a:off x="1598" y="2970"/>
              <a:ext cx="56" cy="48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6" name="Group 67"/>
          <p:cNvGrpSpPr>
            <a:grpSpLocks/>
          </p:cNvGrpSpPr>
          <p:nvPr/>
        </p:nvGrpSpPr>
        <p:grpSpPr bwMode="auto">
          <a:xfrm>
            <a:off x="4765689" y="2709882"/>
            <a:ext cx="1265237" cy="369888"/>
            <a:chOff x="1359" y="2942"/>
            <a:chExt cx="797" cy="233"/>
          </a:xfrm>
        </p:grpSpPr>
        <p:sp>
          <p:nvSpPr>
            <p:cNvPr id="341060" name="Rectangle 68"/>
            <p:cNvSpPr>
              <a:spLocks noChangeArrowheads="1"/>
            </p:cNvSpPr>
            <p:nvPr/>
          </p:nvSpPr>
          <p:spPr bwMode="auto">
            <a:xfrm>
              <a:off x="1359" y="2942"/>
              <a:ext cx="79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Occ  </a:t>
              </a:r>
              <a:r>
                <a:rPr kumimoji="1" lang="en-US" altLang="ja-JP" b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(</a:t>
              </a:r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X</a:t>
              </a:r>
              <a:r>
                <a:rPr kumimoji="1" lang="en-US" altLang="ja-JP" b="1" i="1" baseline="-1000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i</a:t>
              </a:r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,Y</a:t>
              </a:r>
              <a:r>
                <a:rPr kumimoji="1" lang="en-US" altLang="ja-JP" b="1" i="1" baseline="-1000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j</a:t>
              </a:r>
              <a:r>
                <a:rPr kumimoji="1" lang="en-US" altLang="ja-JP" b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)</a:t>
              </a:r>
              <a:endParaRPr kumimoji="1" lang="ja-JP" altLang="en-US" b="1">
                <a:solidFill>
                  <a:srgbClr val="000000"/>
                </a:solidFill>
                <a:latin typeface="Times" pitchFamily="18" charset="0"/>
                <a:ea typeface="平成明朝" charset="-128"/>
              </a:endParaRPr>
            </a:p>
          </p:txBody>
        </p:sp>
        <p:sp>
          <p:nvSpPr>
            <p:cNvPr id="341061" name="AutoShape 69"/>
            <p:cNvSpPr>
              <a:spLocks noChangeArrowheads="1"/>
            </p:cNvSpPr>
            <p:nvPr/>
          </p:nvSpPr>
          <p:spPr bwMode="auto">
            <a:xfrm>
              <a:off x="1598" y="2970"/>
              <a:ext cx="56" cy="48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9" name="Group 76"/>
          <p:cNvGrpSpPr>
            <a:grpSpLocks/>
          </p:cNvGrpSpPr>
          <p:nvPr/>
        </p:nvGrpSpPr>
        <p:grpSpPr bwMode="auto">
          <a:xfrm>
            <a:off x="4765688" y="3900525"/>
            <a:ext cx="1298574" cy="369888"/>
            <a:chOff x="1359" y="2942"/>
            <a:chExt cx="818" cy="233"/>
          </a:xfrm>
        </p:grpSpPr>
        <p:sp>
          <p:nvSpPr>
            <p:cNvPr id="341069" name="Rectangle 77"/>
            <p:cNvSpPr>
              <a:spLocks noChangeArrowheads="1"/>
            </p:cNvSpPr>
            <p:nvPr/>
          </p:nvSpPr>
          <p:spPr bwMode="auto">
            <a:xfrm>
              <a:off x="1359" y="2942"/>
              <a:ext cx="81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Occ  </a:t>
              </a:r>
              <a:r>
                <a:rPr kumimoji="1" lang="en-US" altLang="ja-JP" b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(</a:t>
              </a:r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X</a:t>
              </a:r>
              <a:r>
                <a:rPr kumimoji="1" lang="en-US" altLang="ja-JP" b="1" baseline="-1000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1</a:t>
              </a:r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,Y</a:t>
              </a:r>
              <a:r>
                <a:rPr kumimoji="1" lang="en-US" altLang="ja-JP" b="1" i="1" baseline="-1000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j</a:t>
              </a:r>
              <a:r>
                <a:rPr kumimoji="1" lang="en-US" altLang="ja-JP" b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)</a:t>
              </a:r>
              <a:endParaRPr kumimoji="1" lang="ja-JP" altLang="en-US" b="1">
                <a:solidFill>
                  <a:srgbClr val="000000"/>
                </a:solidFill>
                <a:latin typeface="Times" pitchFamily="18" charset="0"/>
                <a:ea typeface="平成明朝" charset="-128"/>
              </a:endParaRPr>
            </a:p>
          </p:txBody>
        </p:sp>
        <p:sp>
          <p:nvSpPr>
            <p:cNvPr id="341070" name="AutoShape 78"/>
            <p:cNvSpPr>
              <a:spLocks noChangeArrowheads="1"/>
            </p:cNvSpPr>
            <p:nvPr/>
          </p:nvSpPr>
          <p:spPr bwMode="auto">
            <a:xfrm>
              <a:off x="1598" y="2970"/>
              <a:ext cx="56" cy="48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0" name="Group 79"/>
          <p:cNvGrpSpPr>
            <a:grpSpLocks/>
          </p:cNvGrpSpPr>
          <p:nvPr/>
        </p:nvGrpSpPr>
        <p:grpSpPr bwMode="auto">
          <a:xfrm>
            <a:off x="6997685" y="3900525"/>
            <a:ext cx="1376363" cy="369888"/>
            <a:chOff x="1359" y="2942"/>
            <a:chExt cx="867" cy="233"/>
          </a:xfrm>
        </p:grpSpPr>
        <p:sp>
          <p:nvSpPr>
            <p:cNvPr id="341072" name="Rectangle 80"/>
            <p:cNvSpPr>
              <a:spLocks noChangeArrowheads="1"/>
            </p:cNvSpPr>
            <p:nvPr/>
          </p:nvSpPr>
          <p:spPr bwMode="auto">
            <a:xfrm>
              <a:off x="1359" y="2942"/>
              <a:ext cx="8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Occ  </a:t>
              </a:r>
              <a:r>
                <a:rPr kumimoji="1" lang="en-US" altLang="ja-JP" b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(</a:t>
              </a:r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X</a:t>
              </a:r>
              <a:r>
                <a:rPr kumimoji="1" lang="en-US" altLang="ja-JP" b="1" baseline="-1000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1</a:t>
              </a:r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,Y</a:t>
              </a:r>
              <a:r>
                <a:rPr kumimoji="1" lang="en-US" altLang="ja-JP" b="1" i="1" baseline="-1000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m</a:t>
              </a:r>
              <a:r>
                <a:rPr kumimoji="1" lang="en-US" altLang="ja-JP" b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)</a:t>
              </a:r>
              <a:endParaRPr kumimoji="1" lang="ja-JP" altLang="en-US" b="1">
                <a:solidFill>
                  <a:srgbClr val="000000"/>
                </a:solidFill>
                <a:latin typeface="Times" pitchFamily="18" charset="0"/>
                <a:ea typeface="平成明朝" charset="-128"/>
              </a:endParaRPr>
            </a:p>
          </p:txBody>
        </p:sp>
        <p:sp>
          <p:nvSpPr>
            <p:cNvPr id="341073" name="AutoShape 81"/>
            <p:cNvSpPr>
              <a:spLocks noChangeArrowheads="1"/>
            </p:cNvSpPr>
            <p:nvPr/>
          </p:nvSpPr>
          <p:spPr bwMode="auto">
            <a:xfrm>
              <a:off x="1598" y="2970"/>
              <a:ext cx="56" cy="48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2" name="Group 85"/>
          <p:cNvGrpSpPr>
            <a:grpSpLocks/>
          </p:cNvGrpSpPr>
          <p:nvPr/>
        </p:nvGrpSpPr>
        <p:grpSpPr bwMode="auto">
          <a:xfrm>
            <a:off x="6997685" y="2709882"/>
            <a:ext cx="1341438" cy="369888"/>
            <a:chOff x="1359" y="2942"/>
            <a:chExt cx="845" cy="233"/>
          </a:xfrm>
        </p:grpSpPr>
        <p:sp>
          <p:nvSpPr>
            <p:cNvPr id="341078" name="Rectangle 86"/>
            <p:cNvSpPr>
              <a:spLocks noChangeArrowheads="1"/>
            </p:cNvSpPr>
            <p:nvPr/>
          </p:nvSpPr>
          <p:spPr bwMode="auto">
            <a:xfrm>
              <a:off x="1359" y="2942"/>
              <a:ext cx="845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Occ  </a:t>
              </a:r>
              <a:r>
                <a:rPr kumimoji="1" lang="en-US" altLang="ja-JP" b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(</a:t>
              </a:r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X</a:t>
              </a:r>
              <a:r>
                <a:rPr kumimoji="1" lang="en-US" altLang="ja-JP" b="1" i="1" baseline="-1000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i</a:t>
              </a:r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,Y</a:t>
              </a:r>
              <a:r>
                <a:rPr kumimoji="1" lang="en-US" altLang="ja-JP" b="1" i="1" baseline="-1000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m</a:t>
              </a:r>
              <a:r>
                <a:rPr kumimoji="1" lang="en-US" altLang="ja-JP" b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)</a:t>
              </a:r>
              <a:endParaRPr kumimoji="1" lang="ja-JP" altLang="en-US" b="1">
                <a:solidFill>
                  <a:srgbClr val="000000"/>
                </a:solidFill>
                <a:latin typeface="Times" pitchFamily="18" charset="0"/>
                <a:ea typeface="平成明朝" charset="-128"/>
              </a:endParaRPr>
            </a:p>
          </p:txBody>
        </p:sp>
        <p:sp>
          <p:nvSpPr>
            <p:cNvPr id="341079" name="AutoShape 87"/>
            <p:cNvSpPr>
              <a:spLocks noChangeArrowheads="1"/>
            </p:cNvSpPr>
            <p:nvPr/>
          </p:nvSpPr>
          <p:spPr bwMode="auto">
            <a:xfrm>
              <a:off x="1598" y="2970"/>
              <a:ext cx="56" cy="48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13" name="Group 88"/>
          <p:cNvGrpSpPr>
            <a:grpSpLocks/>
          </p:cNvGrpSpPr>
          <p:nvPr/>
        </p:nvGrpSpPr>
        <p:grpSpPr bwMode="auto">
          <a:xfrm>
            <a:off x="6997686" y="1373207"/>
            <a:ext cx="1384301" cy="369888"/>
            <a:chOff x="1359" y="2942"/>
            <a:chExt cx="872" cy="233"/>
          </a:xfrm>
        </p:grpSpPr>
        <p:sp>
          <p:nvSpPr>
            <p:cNvPr id="341081" name="Rectangle 89"/>
            <p:cNvSpPr>
              <a:spLocks noChangeArrowheads="1"/>
            </p:cNvSpPr>
            <p:nvPr/>
          </p:nvSpPr>
          <p:spPr bwMode="auto">
            <a:xfrm>
              <a:off x="1359" y="2942"/>
              <a:ext cx="87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chemeClr val="bg1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Occ  </a:t>
              </a:r>
              <a:r>
                <a:rPr kumimoji="1" lang="en-US" altLang="ja-JP" b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(</a:t>
              </a:r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X</a:t>
              </a:r>
              <a:r>
                <a:rPr kumimoji="1" lang="en-US" altLang="ja-JP" b="1" i="1" baseline="-1000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n</a:t>
              </a:r>
              <a:r>
                <a:rPr kumimoji="1" lang="en-US" altLang="ja-JP" b="1" i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,Y</a:t>
              </a:r>
              <a:r>
                <a:rPr kumimoji="1" lang="en-US" altLang="ja-JP" b="1" i="1" baseline="-10000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m</a:t>
              </a:r>
              <a:r>
                <a:rPr kumimoji="1" lang="en-US" altLang="ja-JP" b="1">
                  <a:solidFill>
                    <a:srgbClr val="000000"/>
                  </a:solidFill>
                  <a:latin typeface="Times" pitchFamily="18" charset="0"/>
                  <a:ea typeface="平成明朝" charset="-128"/>
                </a:rPr>
                <a:t>)</a:t>
              </a:r>
              <a:endParaRPr kumimoji="1" lang="ja-JP" altLang="en-US" b="1">
                <a:solidFill>
                  <a:srgbClr val="000000"/>
                </a:solidFill>
                <a:latin typeface="Times" pitchFamily="18" charset="0"/>
                <a:ea typeface="平成明朝" charset="-128"/>
              </a:endParaRPr>
            </a:p>
          </p:txBody>
        </p:sp>
        <p:sp>
          <p:nvSpPr>
            <p:cNvPr id="341082" name="AutoShape 90"/>
            <p:cNvSpPr>
              <a:spLocks noChangeArrowheads="1"/>
            </p:cNvSpPr>
            <p:nvPr/>
          </p:nvSpPr>
          <p:spPr bwMode="auto">
            <a:xfrm>
              <a:off x="1598" y="2970"/>
              <a:ext cx="56" cy="48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341085" name="Rectangle 93"/>
          <p:cNvSpPr>
            <a:spLocks noChangeArrowheads="1"/>
          </p:cNvSpPr>
          <p:nvPr/>
        </p:nvSpPr>
        <p:spPr bwMode="auto">
          <a:xfrm>
            <a:off x="7072330" y="1274776"/>
            <a:ext cx="1214393" cy="471487"/>
          </a:xfrm>
          <a:prstGeom prst="rect">
            <a:avLst/>
          </a:prstGeom>
          <a:noFill/>
          <a:ln w="57150">
            <a:solidFill>
              <a:srgbClr val="FF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14" name="Group 96"/>
          <p:cNvGrpSpPr>
            <a:grpSpLocks/>
          </p:cNvGrpSpPr>
          <p:nvPr/>
        </p:nvGrpSpPr>
        <p:grpSpPr bwMode="auto">
          <a:xfrm>
            <a:off x="7000892" y="269881"/>
            <a:ext cx="1979613" cy="611188"/>
            <a:chOff x="3152" y="1684"/>
            <a:chExt cx="1247" cy="385"/>
          </a:xfrm>
        </p:grpSpPr>
        <p:sp>
          <p:nvSpPr>
            <p:cNvPr id="341086" name="AutoShape 94"/>
            <p:cNvSpPr>
              <a:spLocks noChangeArrowheads="1"/>
            </p:cNvSpPr>
            <p:nvPr/>
          </p:nvSpPr>
          <p:spPr bwMode="auto">
            <a:xfrm>
              <a:off x="3152" y="1684"/>
              <a:ext cx="1247" cy="385"/>
            </a:xfrm>
            <a:prstGeom prst="wedgeRoundRectCallout">
              <a:avLst>
                <a:gd name="adj1" fmla="val -11987"/>
                <a:gd name="adj2" fmla="val 104286"/>
                <a:gd name="adj3" fmla="val 16667"/>
              </a:avLst>
            </a:prstGeom>
            <a:solidFill>
              <a:srgbClr val="FF0066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/>
            <a:lstStyle/>
            <a:p>
              <a:r>
                <a:rPr lang="en-US" altLang="ja-JP" sz="2800" b="1" i="1">
                  <a:solidFill>
                    <a:schemeClr val="bg1"/>
                  </a:solidFill>
                  <a:latin typeface="Times New Roman" pitchFamily="18" charset="0"/>
                  <a:ea typeface="ＭＳ Ｐゴシック" pitchFamily="50" charset="-128"/>
                </a:rPr>
                <a:t>Occ  </a:t>
              </a:r>
              <a:r>
                <a:rPr lang="en-US" altLang="ja-JP" sz="2800" b="1">
                  <a:solidFill>
                    <a:schemeClr val="bg1"/>
                  </a:solidFill>
                  <a:latin typeface="Times New Roman" pitchFamily="18" charset="0"/>
                  <a:ea typeface="ＭＳ Ｐゴシック" pitchFamily="50" charset="-128"/>
                </a:rPr>
                <a:t>(</a:t>
              </a:r>
              <a:r>
                <a:rPr lang="en-US" altLang="ja-JP" sz="2800" b="1" i="1">
                  <a:solidFill>
                    <a:schemeClr val="bg1"/>
                  </a:solidFill>
                  <a:latin typeface="Times New Roman" pitchFamily="18" charset="0"/>
                  <a:ea typeface="ＭＳ Ｐゴシック" pitchFamily="50" charset="-128"/>
                </a:rPr>
                <a:t>T</a:t>
              </a:r>
              <a:r>
                <a:rPr lang="en-US" altLang="ja-JP" sz="2800" b="1">
                  <a:solidFill>
                    <a:schemeClr val="bg1"/>
                  </a:solidFill>
                  <a:latin typeface="Times New Roman" pitchFamily="18" charset="0"/>
                  <a:ea typeface="ＭＳ Ｐゴシック" pitchFamily="50" charset="-128"/>
                </a:rPr>
                <a:t>, </a:t>
              </a:r>
              <a:r>
                <a:rPr lang="en-US" altLang="ja-JP" sz="2800" b="1" i="1">
                  <a:solidFill>
                    <a:schemeClr val="bg1"/>
                  </a:solidFill>
                  <a:latin typeface="Times New Roman" pitchFamily="18" charset="0"/>
                  <a:ea typeface="ＭＳ Ｐゴシック" pitchFamily="50" charset="-128"/>
                </a:rPr>
                <a:t>P</a:t>
              </a:r>
              <a:r>
                <a:rPr lang="en-US" altLang="ja-JP" sz="2800" b="1">
                  <a:solidFill>
                    <a:schemeClr val="bg1"/>
                  </a:solidFill>
                  <a:latin typeface="Times New Roman" pitchFamily="18" charset="0"/>
                  <a:ea typeface="ＭＳ Ｐゴシック" pitchFamily="50" charset="-128"/>
                </a:rPr>
                <a:t>)</a:t>
              </a:r>
              <a:endParaRPr lang="ja-JP" altLang="en-US" sz="2800" i="1">
                <a:ea typeface="ＭＳ Ｐゴシック" pitchFamily="50" charset="-128"/>
              </a:endParaRPr>
            </a:p>
          </p:txBody>
        </p:sp>
        <p:sp>
          <p:nvSpPr>
            <p:cNvPr id="341087" name="AutoShape 95"/>
            <p:cNvSpPr>
              <a:spLocks noChangeArrowheads="1"/>
            </p:cNvSpPr>
            <p:nvPr/>
          </p:nvSpPr>
          <p:spPr bwMode="auto">
            <a:xfrm>
              <a:off x="3628" y="1752"/>
              <a:ext cx="82" cy="71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ja-JP" altLang="en-US" i="1">
                <a:solidFill>
                  <a:schemeClr val="bg1"/>
                </a:solidFill>
                <a:ea typeface="ＭＳ Ｐゴシック" pitchFamily="50" charset="-128"/>
              </a:endParaRPr>
            </a:p>
          </p:txBody>
        </p:sp>
      </p:grpSp>
      <p:sp>
        <p:nvSpPr>
          <p:cNvPr id="341089" name="Line 97"/>
          <p:cNvSpPr>
            <a:spLocks noChangeShapeType="1"/>
          </p:cNvSpPr>
          <p:nvPr/>
        </p:nvSpPr>
        <p:spPr bwMode="auto">
          <a:xfrm>
            <a:off x="2298673" y="5072074"/>
            <a:ext cx="5976938" cy="0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341090" name="Line 98"/>
          <p:cNvSpPr>
            <a:spLocks noChangeShapeType="1"/>
          </p:cNvSpPr>
          <p:nvPr/>
        </p:nvSpPr>
        <p:spPr bwMode="auto">
          <a:xfrm flipV="1">
            <a:off x="785786" y="1293826"/>
            <a:ext cx="0" cy="3063868"/>
          </a:xfrm>
          <a:prstGeom prst="line">
            <a:avLst/>
          </a:prstGeom>
          <a:noFill/>
          <a:ln w="76200">
            <a:solidFill>
              <a:srgbClr val="5F5F5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1" name="タイトル 1"/>
          <p:cNvSpPr txBox="1">
            <a:spLocks/>
          </p:cNvSpPr>
          <p:nvPr/>
        </p:nvSpPr>
        <p:spPr>
          <a:xfrm>
            <a:off x="1360200" y="274638"/>
            <a:ext cx="7498080" cy="9397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43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ＭＳ Ｐゴシック" pitchFamily="50" charset="-128"/>
                <a:cs typeface="+mj-cs"/>
              </a:rPr>
              <a:t>DP for </a:t>
            </a:r>
            <a:r>
              <a:rPr lang="en-US" altLang="ja-JP" sz="4300" b="1" i="1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Occ</a:t>
            </a:r>
            <a:r>
              <a:rPr lang="en-US" altLang="ja-JP" sz="4300" b="1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 </a:t>
            </a:r>
            <a:r>
              <a:rPr lang="en-US" altLang="ja-JP" sz="43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(</a:t>
            </a:r>
            <a:r>
              <a:rPr lang="en-US" altLang="ja-JP" sz="4300" b="1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X</a:t>
            </a:r>
            <a:r>
              <a:rPr lang="en-US" altLang="ja-JP" sz="4300" b="1" i="1" baseline="-10000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i</a:t>
            </a:r>
            <a:r>
              <a:rPr lang="en-US" altLang="ja-JP" sz="4300" b="1" i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, </a:t>
            </a:r>
            <a:r>
              <a:rPr lang="en-US" altLang="ja-JP" sz="4300" b="1" i="1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Y</a:t>
            </a:r>
            <a:r>
              <a:rPr lang="en-US" altLang="ja-JP" sz="4300" b="1" i="1" baseline="-10000" dirty="0" err="1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j</a:t>
            </a:r>
            <a:r>
              <a:rPr lang="en-US" altLang="ja-JP" sz="4300" b="1" dirty="0" smtClean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)</a:t>
            </a:r>
            <a:endParaRPr kumimoji="1" lang="ja-JP" altLang="en-US" sz="4300" b="1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2" name="二等辺三角形 71"/>
          <p:cNvSpPr/>
          <p:nvPr/>
        </p:nvSpPr>
        <p:spPr>
          <a:xfrm>
            <a:off x="3977636" y="428604"/>
            <a:ext cx="165736" cy="142876"/>
          </a:xfrm>
          <a:prstGeom prst="triangle">
            <a:avLst/>
          </a:prstGeom>
          <a:noFill/>
          <a:ln w="28575">
            <a:solidFill>
              <a:srgbClr val="57231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6" name="直線コネクタ 85"/>
          <p:cNvCxnSpPr/>
          <p:nvPr/>
        </p:nvCxnSpPr>
        <p:spPr>
          <a:xfrm rot="5400000">
            <a:off x="5285983" y="3069060"/>
            <a:ext cx="357110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コネクタ 88"/>
          <p:cNvCxnSpPr/>
          <p:nvPr/>
        </p:nvCxnSpPr>
        <p:spPr>
          <a:xfrm rot="5400000">
            <a:off x="4216001" y="3069060"/>
            <a:ext cx="357110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/>
          <p:cNvCxnSpPr/>
          <p:nvPr/>
        </p:nvCxnSpPr>
        <p:spPr>
          <a:xfrm rot="5400000">
            <a:off x="2999967" y="3069060"/>
            <a:ext cx="357110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/>
          <p:cNvCxnSpPr/>
          <p:nvPr/>
        </p:nvCxnSpPr>
        <p:spPr>
          <a:xfrm rot="5400000">
            <a:off x="1787109" y="3069060"/>
            <a:ext cx="3571106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/>
          <p:cNvCxnSpPr/>
          <p:nvPr/>
        </p:nvCxnSpPr>
        <p:spPr>
          <a:xfrm rot="5400000">
            <a:off x="501225" y="3069060"/>
            <a:ext cx="3571106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AutoShape 94"/>
          <p:cNvSpPr>
            <a:spLocks noChangeArrowheads="1"/>
          </p:cNvSpPr>
          <p:nvPr/>
        </p:nvSpPr>
        <p:spPr bwMode="auto">
          <a:xfrm>
            <a:off x="2928927" y="1889118"/>
            <a:ext cx="1857387" cy="611188"/>
          </a:xfrm>
          <a:prstGeom prst="wedgeRoundRectCallout">
            <a:avLst>
              <a:gd name="adj1" fmla="val 44468"/>
              <a:gd name="adj2" fmla="val 81429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altLang="ja-JP" sz="2800" b="1" i="1" dirty="0" smtClean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rPr>
              <a:t>O</a:t>
            </a:r>
            <a:r>
              <a:rPr lang="en-US" altLang="ja-JP" sz="2800" b="1" dirty="0" smtClean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rPr>
              <a:t>(1) </a:t>
            </a:r>
            <a:r>
              <a:rPr lang="en-US" altLang="ja-JP" sz="2800" dirty="0" smtClean="0">
                <a:solidFill>
                  <a:schemeClr val="bg1"/>
                </a:solidFill>
                <a:ea typeface="ＭＳ Ｐゴシック" pitchFamily="50" charset="-128"/>
              </a:rPr>
              <a:t>space</a:t>
            </a:r>
            <a:endParaRPr lang="ja-JP" altLang="en-US" sz="2800" i="1" dirty="0">
              <a:ea typeface="ＭＳ Ｐゴシック" pitchFamily="50" charset="-128"/>
            </a:endParaRPr>
          </a:p>
        </p:txBody>
      </p:sp>
      <p:sp>
        <p:nvSpPr>
          <p:cNvPr id="81" name="Rectangle 93"/>
          <p:cNvSpPr>
            <a:spLocks noChangeArrowheads="1"/>
          </p:cNvSpPr>
          <p:nvPr/>
        </p:nvSpPr>
        <p:spPr bwMode="auto">
          <a:xfrm>
            <a:off x="4762500" y="2643182"/>
            <a:ext cx="1238207" cy="471487"/>
          </a:xfrm>
          <a:prstGeom prst="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7072330" y="1285860"/>
            <a:ext cx="1214446" cy="3071834"/>
          </a:xfrm>
          <a:prstGeom prst="rect">
            <a:avLst/>
          </a:prstGeom>
          <a:noFill/>
          <a:ln w="57150">
            <a:solidFill>
              <a:srgbClr val="00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AutoShape 94"/>
          <p:cNvSpPr>
            <a:spLocks noChangeArrowheads="1"/>
          </p:cNvSpPr>
          <p:nvPr/>
        </p:nvSpPr>
        <p:spPr bwMode="auto">
          <a:xfrm>
            <a:off x="1785918" y="5214950"/>
            <a:ext cx="6000792" cy="1571612"/>
          </a:xfrm>
          <a:prstGeom prst="wedgeRoundRectCallout">
            <a:avLst>
              <a:gd name="adj1" fmla="val 37324"/>
              <a:gd name="adj2" fmla="val -102156"/>
              <a:gd name="adj3" fmla="val 16667"/>
            </a:avLst>
          </a:prstGeom>
          <a:solidFill>
            <a:srgbClr val="0033CC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/>
            <a:r>
              <a:rPr lang="en-US" altLang="ja-JP" sz="2800" dirty="0" smtClean="0">
                <a:solidFill>
                  <a:schemeClr val="bg1"/>
                </a:solidFill>
                <a:ea typeface="ＭＳ Ｐゴシック" pitchFamily="50" charset="-128"/>
              </a:rPr>
              <a:t>Compact representation of</a:t>
            </a:r>
            <a:r>
              <a:rPr lang="en-US" altLang="ja-JP" sz="2800" b="1" i="1" dirty="0" smtClean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lang="en-US" altLang="ja-JP" sz="2800" b="1" i="1" dirty="0" err="1" smtClean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rPr>
              <a:t>Occ</a:t>
            </a:r>
            <a:r>
              <a:rPr lang="en-US" altLang="ja-JP" sz="2800" b="1" dirty="0" smtClean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rPr>
              <a:t>(</a:t>
            </a:r>
            <a:r>
              <a:rPr lang="en-US" altLang="ja-JP" sz="2800" b="1" i="1" dirty="0" smtClean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rPr>
              <a:t>T</a:t>
            </a:r>
            <a:r>
              <a:rPr lang="en-US" altLang="ja-JP" sz="2800" b="1" dirty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rPr>
              <a:t>, </a:t>
            </a:r>
            <a:r>
              <a:rPr lang="en-US" altLang="ja-JP" sz="2800" b="1" i="1" dirty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rPr>
              <a:t>P</a:t>
            </a:r>
            <a:r>
              <a:rPr lang="en-US" altLang="ja-JP" sz="2800" b="1" dirty="0" smtClean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</a:rPr>
              <a:t>)</a:t>
            </a:r>
            <a:endParaRPr lang="en-US" altLang="ja-JP" sz="2800" b="1" i="1" dirty="0" smtClean="0">
              <a:solidFill>
                <a:schemeClr val="bg1"/>
              </a:solidFill>
              <a:latin typeface="Times New Roman" pitchFamily="18" charset="0"/>
              <a:ea typeface="ＭＳ Ｐゴシック" pitchFamily="50" charset="-128"/>
            </a:endParaRPr>
          </a:p>
          <a:p>
            <a:pPr algn="ctr"/>
            <a:r>
              <a:rPr lang="en-US" altLang="ja-JP" sz="2800" dirty="0" smtClean="0">
                <a:solidFill>
                  <a:schemeClr val="bg1"/>
                </a:solidFill>
                <a:ea typeface="ＭＳ Ｐゴシック" pitchFamily="50" charset="-128"/>
              </a:rPr>
              <a:t>which answers a membership query to </a:t>
            </a:r>
            <a:r>
              <a:rPr lang="en-US" altLang="ja-JP" sz="2800" b="1" i="1" dirty="0" err="1" smtClean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Occ</a:t>
            </a:r>
            <a:r>
              <a:rPr lang="en-US" altLang="ja-JP" sz="2800" b="1" dirty="0" smtClean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(</a:t>
            </a:r>
            <a:r>
              <a:rPr lang="en-US" altLang="ja-JP" sz="2800" b="1" i="1" dirty="0" smtClean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T, P</a:t>
            </a:r>
            <a:r>
              <a:rPr lang="en-US" altLang="ja-JP" sz="2800" b="1" dirty="0" smtClean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)</a:t>
            </a:r>
            <a:r>
              <a:rPr lang="en-US" altLang="ja-JP" sz="2800" b="1" i="1" dirty="0" smtClean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 </a:t>
            </a:r>
            <a:r>
              <a:rPr lang="en-US" altLang="ja-JP" sz="2800" dirty="0" smtClean="0">
                <a:solidFill>
                  <a:schemeClr val="bg1"/>
                </a:solidFill>
                <a:ea typeface="ＭＳ Ｐゴシック" pitchFamily="50" charset="-128"/>
              </a:rPr>
              <a:t>in </a:t>
            </a:r>
            <a:r>
              <a:rPr lang="en-US" altLang="ja-JP" sz="2800" b="1" i="1" dirty="0" smtClean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O</a:t>
            </a:r>
            <a:r>
              <a:rPr lang="en-US" altLang="ja-JP" sz="2800" b="1" dirty="0" smtClean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(</a:t>
            </a:r>
            <a:r>
              <a:rPr lang="en-US" altLang="ja-JP" sz="2800" b="1" i="1" dirty="0" smtClean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n</a:t>
            </a:r>
            <a:r>
              <a:rPr lang="en-US" altLang="ja-JP" sz="2800" b="1" dirty="0" smtClean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)</a:t>
            </a:r>
            <a:r>
              <a:rPr lang="en-US" altLang="ja-JP" sz="2800" b="1" i="1" dirty="0" smtClean="0">
                <a:solidFill>
                  <a:schemeClr val="bg1"/>
                </a:solidFill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 </a:t>
            </a:r>
            <a:r>
              <a:rPr lang="en-US" altLang="ja-JP" sz="2800" dirty="0" smtClean="0">
                <a:solidFill>
                  <a:schemeClr val="bg1"/>
                </a:solidFill>
                <a:ea typeface="ＭＳ Ｐゴシック" pitchFamily="50" charset="-128"/>
              </a:rPr>
              <a:t>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1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41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10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10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1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1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85" grpId="0" animBg="1"/>
      <p:bldP spid="341089" grpId="0" animBg="1"/>
      <p:bldP spid="341090" grpId="0" animBg="1"/>
      <p:bldP spid="83" grpId="0" animBg="1"/>
      <p:bldP spid="81" grpId="0" animBg="1"/>
      <p:bldP spid="79" grpId="0" animBg="1"/>
      <p:bldP spid="7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Known Results</a:t>
            </a:r>
            <a:endParaRPr kumimoji="1" lang="ja-JP" altLang="en-US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/>
        </p:nvGraphicFramePr>
        <p:xfrm>
          <a:off x="3848100" y="2120900"/>
          <a:ext cx="914400" cy="198438"/>
        </p:xfrm>
        <a:graphic>
          <a:graphicData uri="http://schemas.openxmlformats.org/presentationml/2006/ole">
            <p:oleObj spid="_x0000_s1026" name="Equation" r:id="rId3" imgW="914400" imgH="198720" progId="Equation.DSMT4">
              <p:embed/>
            </p:oleObj>
          </a:graphicData>
        </a:graphic>
      </p:graphicFrame>
      <p:grpSp>
        <p:nvGrpSpPr>
          <p:cNvPr id="11" name="グループ化 10"/>
          <p:cNvGrpSpPr/>
          <p:nvPr/>
        </p:nvGrpSpPr>
        <p:grpSpPr>
          <a:xfrm>
            <a:off x="3786182" y="4214818"/>
            <a:ext cx="4000528" cy="2500330"/>
            <a:chOff x="3786182" y="4214818"/>
            <a:chExt cx="4000528" cy="2500330"/>
          </a:xfrm>
        </p:grpSpPr>
        <p:sp>
          <p:nvSpPr>
            <p:cNvPr id="9" name="角丸四角形 8"/>
            <p:cNvSpPr/>
            <p:nvPr/>
          </p:nvSpPr>
          <p:spPr>
            <a:xfrm>
              <a:off x="3786182" y="4214818"/>
              <a:ext cx="4000528" cy="250033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 descr="BSLP.jp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51067" y="4284301"/>
              <a:ext cx="3521329" cy="2359409"/>
            </a:xfrm>
            <a:prstGeom prst="rect">
              <a:avLst/>
            </a:prstGeom>
          </p:spPr>
        </p:pic>
      </p:grpSp>
      <p:graphicFrame>
        <p:nvGraphicFramePr>
          <p:cNvPr id="6" name="表 5"/>
          <p:cNvGraphicFramePr>
            <a:graphicFrameLocks noGrp="1"/>
          </p:cNvGraphicFramePr>
          <p:nvPr/>
        </p:nvGraphicFramePr>
        <p:xfrm>
          <a:off x="1214412" y="1491329"/>
          <a:ext cx="7715306" cy="1744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722"/>
                <a:gridCol w="1528503"/>
                <a:gridCol w="1455717"/>
                <a:gridCol w="2256364"/>
              </a:tblGrid>
              <a:tr h="642941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Time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Space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Compression</a:t>
                      </a:r>
                      <a:endParaRPr kumimoji="1" lang="ja-JP" altLang="en-US" sz="2000" dirty="0"/>
                    </a:p>
                  </a:txBody>
                  <a:tcPr anchor="ctr"/>
                </a:tc>
              </a:tr>
              <a:tr h="5506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+mn-lt"/>
                        </a:rPr>
                        <a:t>Miyazaki et al.</a:t>
                      </a:r>
                      <a:r>
                        <a:rPr kumimoji="1" lang="en-US" altLang="ja-JP" sz="2400" baseline="0" dirty="0" smtClean="0">
                          <a:latin typeface="+mn-lt"/>
                        </a:rPr>
                        <a:t> ’97</a:t>
                      </a:r>
                      <a:endParaRPr kumimoji="1" lang="ja-JP" altLang="en-US" sz="2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kumimoji="1" lang="en-US" altLang="ja-JP" sz="24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ja-JP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ja-JP" sz="2400" b="1" i="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ja-JP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ja-JP" sz="2400" b="1" i="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ja-JP" sz="24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1" lang="ja-JP" altLang="en-US" sz="24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kumimoji="1" lang="en-US" altLang="ja-JP" sz="24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ja-JP" sz="24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mn</a:t>
                      </a:r>
                      <a:r>
                        <a:rPr kumimoji="1" lang="en-US" altLang="ja-JP" sz="24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1" lang="ja-JP" altLang="en-US" sz="24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+mn-lt"/>
                          <a:cs typeface="Times New Roman" pitchFamily="18" charset="0"/>
                        </a:rPr>
                        <a:t>SLP</a:t>
                      </a:r>
                      <a:endParaRPr kumimoji="1" lang="ja-JP" altLang="en-US" sz="2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5506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Lifshits</a:t>
                      </a:r>
                      <a:r>
                        <a:rPr kumimoji="1" lang="en-US" altLang="ja-JP" sz="2400" baseline="0" dirty="0" smtClean="0"/>
                        <a:t> ’07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kumimoji="1" lang="en-US" altLang="ja-JP" sz="24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ja-JP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mn</a:t>
                      </a:r>
                      <a:r>
                        <a:rPr kumimoji="1" lang="en-US" altLang="ja-JP" sz="2400" b="1" i="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ja-JP" sz="24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1" lang="ja-JP" altLang="en-US" sz="24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kumimoji="1" lang="en-US" altLang="ja-JP" sz="24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ja-JP" sz="24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mn</a:t>
                      </a:r>
                      <a:r>
                        <a:rPr kumimoji="1" lang="en-US" altLang="ja-JP" sz="24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1" lang="ja-JP" altLang="en-US" sz="2400" b="1" i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>
                          <a:latin typeface="+mn-lt"/>
                          <a:cs typeface="Times New Roman" pitchFamily="18" charset="0"/>
                        </a:rPr>
                        <a:t>SLP</a:t>
                      </a:r>
                      <a:endParaRPr kumimoji="1" lang="ja-JP" altLang="en-US" sz="2400" dirty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/>
        </p:nvGraphicFramePr>
        <p:xfrm>
          <a:off x="1214414" y="3357562"/>
          <a:ext cx="7715306" cy="5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4722"/>
                <a:gridCol w="1528503"/>
                <a:gridCol w="1455717"/>
                <a:gridCol w="2256364"/>
              </a:tblGrid>
              <a:tr h="5506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err="1" smtClean="0">
                          <a:solidFill>
                            <a:schemeClr val="tx1"/>
                          </a:solidFill>
                        </a:rPr>
                        <a:t>Hirao</a:t>
                      </a:r>
                      <a:r>
                        <a:rPr kumimoji="1" lang="en-US" altLang="ja-JP" sz="2400" b="0" dirty="0" smtClean="0">
                          <a:solidFill>
                            <a:schemeClr val="tx1"/>
                          </a:solidFill>
                        </a:rPr>
                        <a:t> et al. ’00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kumimoji="1" lang="en-US" altLang="ja-JP" sz="2400" b="1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ja-JP" sz="2400" b="1" i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mn</a:t>
                      </a:r>
                      <a:r>
                        <a:rPr kumimoji="1" lang="en-US" altLang="ja-JP" sz="2400" b="1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1" lang="ja-JP" altLang="en-US" sz="2400" b="1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i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kumimoji="1" lang="en-US" altLang="ja-JP" sz="2400" b="1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ja-JP" sz="2400" b="1" i="1" dirty="0" err="1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mn</a:t>
                      </a:r>
                      <a:r>
                        <a:rPr kumimoji="1" lang="en-US" altLang="ja-JP" sz="2400" b="1" i="0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endParaRPr kumimoji="1" lang="ja-JP" altLang="en-US" sz="2400" b="1" i="0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Balanced</a:t>
                      </a:r>
                      <a:r>
                        <a:rPr kumimoji="1" lang="en-US" altLang="ja-JP" sz="2400" b="0" baseline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ja-JP" sz="2400" b="0" dirty="0" smtClean="0">
                          <a:solidFill>
                            <a:schemeClr val="tx1"/>
                          </a:solidFill>
                          <a:latin typeface="+mn-lt"/>
                          <a:cs typeface="Times New Roman" pitchFamily="18" charset="0"/>
                        </a:rPr>
                        <a:t>SLP</a:t>
                      </a:r>
                      <a:endParaRPr kumimoji="1" lang="ja-JP" altLang="en-US" sz="2400" b="0" dirty="0">
                        <a:solidFill>
                          <a:schemeClr val="tx1"/>
                        </a:solidFill>
                        <a:latin typeface="+mn-lt"/>
                        <a:cs typeface="Times New Roman" pitchFamily="18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1500166" y="5786454"/>
            <a:ext cx="21431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2400" dirty="0" smtClean="0">
                <a:cs typeface="Times New Roman" pitchFamily="18" charset="0"/>
              </a:rPr>
              <a:t>Balanced SLP</a:t>
            </a:r>
            <a:endParaRPr lang="ja-JP" altLang="en-US" sz="2400" dirty="0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431638" y="274638"/>
            <a:ext cx="7498080" cy="939784"/>
          </a:xfrm>
        </p:spPr>
        <p:txBody>
          <a:bodyPr>
            <a:noAutofit/>
          </a:bodyPr>
          <a:lstStyle/>
          <a:p>
            <a:r>
              <a:rPr lang="en-US" altLang="ja-JP" sz="3600" dirty="0" smtClean="0">
                <a:ea typeface="ＭＳ Ｐゴシック" pitchFamily="50" charset="-128"/>
              </a:rPr>
              <a:t>Fully Compressed Subsequence Pattern Matching [1/2]</a:t>
            </a:r>
            <a:endParaRPr kumimoji="1" lang="ja-JP" altLang="en-US" sz="3600" dirty="0"/>
          </a:p>
        </p:txBody>
      </p:sp>
      <p:sp>
        <p:nvSpPr>
          <p:cNvPr id="16" name="コンテンツ プレースホルダ 2"/>
          <p:cNvSpPr>
            <a:spLocks noGrp="1"/>
          </p:cNvSpPr>
          <p:nvPr>
            <p:ph idx="1"/>
          </p:nvPr>
        </p:nvSpPr>
        <p:spPr>
          <a:xfrm>
            <a:off x="1145886" y="4357694"/>
            <a:ext cx="7712394" cy="1357322"/>
          </a:xfrm>
        </p:spPr>
        <p:txBody>
          <a:bodyPr>
            <a:normAutofit lnSpcReduction="10000"/>
          </a:bodyPr>
          <a:lstStyle/>
          <a:p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800" dirty="0" smtClean="0">
                <a:cs typeface="Times New Roman" pitchFamily="18" charset="0"/>
              </a:rPr>
              <a:t> is said to be a </a:t>
            </a:r>
            <a:r>
              <a:rPr lang="en-US" altLang="ja-JP" sz="2800" u="sng" dirty="0" smtClean="0">
                <a:cs typeface="Times New Roman" pitchFamily="18" charset="0"/>
              </a:rPr>
              <a:t>subsequence</a:t>
            </a:r>
            <a:r>
              <a:rPr lang="en-US" altLang="ja-JP" sz="2800" dirty="0" smtClean="0">
                <a:cs typeface="Times New Roman" pitchFamily="18" charset="0"/>
              </a:rPr>
              <a:t> of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ja-JP" sz="2800" dirty="0" smtClean="0">
                <a:cs typeface="Times New Roman" pitchFamily="18" charset="0"/>
              </a:rPr>
              <a:t>, if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dirty="0" smtClean="0">
                <a:cs typeface="Times New Roman" pitchFamily="18" charset="0"/>
              </a:rPr>
              <a:t>can be obtained by removing zero or more characters from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ja-JP" sz="2800" dirty="0" smtClean="0">
                <a:cs typeface="Times New Roman" pitchFamily="18" charset="0"/>
              </a:rPr>
              <a:t>.</a:t>
            </a:r>
            <a:endParaRPr kumimoji="1" lang="ja-JP" altLang="en-US" sz="2800" dirty="0"/>
          </a:p>
        </p:txBody>
      </p:sp>
      <p:sp>
        <p:nvSpPr>
          <p:cNvPr id="17" name="正方形/長方形 16"/>
          <p:cNvSpPr/>
          <p:nvPr/>
        </p:nvSpPr>
        <p:spPr>
          <a:xfrm>
            <a:off x="1214414" y="1712229"/>
            <a:ext cx="58755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 smtClean="0">
                <a:solidFill>
                  <a:schemeClr val="accent1">
                    <a:lumMod val="75000"/>
                  </a:schemeClr>
                </a:solidFill>
              </a:rPr>
              <a:t>FC Subsequence PM Problem</a:t>
            </a:r>
            <a:endParaRPr lang="ja-JP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357290" y="2327498"/>
            <a:ext cx="7371185" cy="1384995"/>
          </a:xfrm>
          <a:prstGeom prst="rect">
            <a:avLst/>
          </a:prstGeom>
          <a:solidFill>
            <a:srgbClr val="DDDDDD">
              <a:alpha val="49804"/>
            </a:srgbClr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ja-JP" sz="2800" b="1" dirty="0" smtClean="0">
                <a:solidFill>
                  <a:srgbClr val="000000"/>
                </a:solidFill>
                <a:ea typeface="ＭＳ Ｐ明朝" pitchFamily="18" charset="-128"/>
              </a:rPr>
              <a:t>Input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: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SLP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Arial" charset="0"/>
                <a:ea typeface="ＭＳ Ｐ明朝" pitchFamily="18" charset="-128"/>
              </a:rPr>
              <a:t>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for text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and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SLP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Arial" charset="0"/>
                <a:ea typeface="ＭＳ Ｐ明朝" pitchFamily="18" charset="-128"/>
              </a:rPr>
              <a:t>P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for pattern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P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.</a:t>
            </a:r>
          </a:p>
          <a:p>
            <a:pPr eaLnBrk="0" hangingPunct="0"/>
            <a:endParaRPr kumimoji="1" lang="en-US" altLang="ja-JP" sz="2800" dirty="0" smtClean="0">
              <a:solidFill>
                <a:srgbClr val="000000"/>
              </a:solidFill>
              <a:ea typeface="ＭＳ Ｐ明朝" pitchFamily="18" charset="-128"/>
            </a:endParaRPr>
          </a:p>
          <a:p>
            <a:pPr eaLnBrk="0" hangingPunct="0"/>
            <a:r>
              <a:rPr lang="en-US" altLang="ja-JP" sz="2800" b="1" dirty="0" smtClean="0">
                <a:solidFill>
                  <a:srgbClr val="000000"/>
                </a:solidFill>
                <a:ea typeface="ＭＳ Ｐ明朝" pitchFamily="18" charset="-128"/>
              </a:rPr>
              <a:t>Output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: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Find whether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P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is a subsequence of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.</a:t>
            </a:r>
            <a:endParaRPr kumimoji="1" lang="en-US" altLang="ja-JP" sz="2800" dirty="0">
              <a:solidFill>
                <a:srgbClr val="000000"/>
              </a:solidFill>
              <a:ea typeface="ＭＳ Ｐ明朝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ja-JP" sz="3600" dirty="0" smtClean="0">
                <a:ea typeface="ＭＳ Ｐゴシック" pitchFamily="50" charset="-128"/>
              </a:rPr>
              <a:t>Fully Compressed Subsequence Pattern Matching [2/2]</a:t>
            </a:r>
            <a:endParaRPr kumimoji="1" lang="ja-JP" altLang="en-US" sz="3600" dirty="0"/>
          </a:p>
        </p:txBody>
      </p:sp>
      <p:sp>
        <p:nvSpPr>
          <p:cNvPr id="10" name="角丸四角形 9"/>
          <p:cNvSpPr/>
          <p:nvPr/>
        </p:nvSpPr>
        <p:spPr>
          <a:xfrm>
            <a:off x="1500166" y="2143116"/>
            <a:ext cx="7000924" cy="2214578"/>
          </a:xfrm>
          <a:prstGeom prst="roundRect">
            <a:avLst/>
          </a:prstGeom>
          <a:solidFill>
            <a:schemeClr val="bg1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928794" y="2430844"/>
            <a:ext cx="63579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cs typeface="Times New Roman" pitchFamily="18" charset="0"/>
              </a:rPr>
              <a:t>The Fully Compressed Subsequence Pattern Matching Problem on SLP compressed strings is NP-hard.</a:t>
            </a:r>
            <a:endParaRPr lang="ja-JP" altLang="en-US" sz="3200" dirty="0" smtClean="0"/>
          </a:p>
        </p:txBody>
      </p:sp>
      <p:sp>
        <p:nvSpPr>
          <p:cNvPr id="12" name="正方形/長方形 11"/>
          <p:cNvSpPr/>
          <p:nvPr/>
        </p:nvSpPr>
        <p:spPr>
          <a:xfrm>
            <a:off x="5175251" y="4548854"/>
            <a:ext cx="3397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ea typeface="ＭＳ Ｐゴシック" pitchFamily="50" charset="-128"/>
              </a:rPr>
              <a:t>[Lifshits &amp; </a:t>
            </a:r>
            <a:r>
              <a:rPr lang="en-US" altLang="ja-JP" sz="2800" dirty="0" err="1" smtClean="0">
                <a:ea typeface="ＭＳ Ｐゴシック" pitchFamily="50" charset="-128"/>
              </a:rPr>
              <a:t>Lohrey</a:t>
            </a:r>
            <a:r>
              <a:rPr lang="en-US" altLang="ja-JP" sz="2800" dirty="0" smtClean="0">
                <a:ea typeface="ＭＳ Ｐゴシック" pitchFamily="50" charset="-128"/>
              </a:rPr>
              <a:t> ’06]</a:t>
            </a:r>
            <a:endParaRPr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1247381" y="2401195"/>
            <a:ext cx="6902467" cy="1384995"/>
          </a:xfrm>
          <a:prstGeom prst="rect">
            <a:avLst/>
          </a:prstGeom>
          <a:solidFill>
            <a:srgbClr val="DDDDDD">
              <a:alpha val="49804"/>
            </a:srgbClr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ja-JP" sz="2800" b="1" dirty="0" smtClean="0">
                <a:solidFill>
                  <a:srgbClr val="000000"/>
                </a:solidFill>
                <a:ea typeface="ＭＳ Ｐ明朝" pitchFamily="18" charset="-128"/>
              </a:rPr>
              <a:t>Input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: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SLPs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Arial" charset="0"/>
                <a:ea typeface="ＭＳ Ｐ明朝" pitchFamily="18" charset="-128"/>
              </a:rPr>
              <a:t>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and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Arial" pitchFamily="34" charset="0"/>
                <a:ea typeface="Arial Unicode MS" pitchFamily="50" charset="-128"/>
                <a:cs typeface="Arial" pitchFamily="34" charset="0"/>
              </a:rPr>
              <a:t>S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for </a:t>
            </a:r>
            <a:r>
              <a:rPr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strings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and </a:t>
            </a:r>
            <a:r>
              <a:rPr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S</a:t>
            </a:r>
            <a:r>
              <a:rPr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, resp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.</a:t>
            </a:r>
          </a:p>
          <a:p>
            <a:pPr eaLnBrk="0" hangingPunct="0"/>
            <a:endParaRPr kumimoji="1" lang="en-US" altLang="ja-JP" sz="2800" dirty="0" smtClean="0">
              <a:solidFill>
                <a:srgbClr val="000000"/>
              </a:solidFill>
              <a:ea typeface="ＭＳ Ｐ明朝" pitchFamily="18" charset="-128"/>
            </a:endParaRPr>
          </a:p>
          <a:p>
            <a:pPr eaLnBrk="0" hangingPunct="0"/>
            <a:r>
              <a:rPr lang="en-US" altLang="ja-JP" sz="2800" b="1" dirty="0" smtClean="0">
                <a:solidFill>
                  <a:srgbClr val="000000"/>
                </a:solidFill>
                <a:ea typeface="ＭＳ Ｐ明朝" pitchFamily="18" charset="-128"/>
              </a:rPr>
              <a:t>Output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: </a:t>
            </a:r>
            <a:r>
              <a:rPr kumimoji="1" lang="en-US" altLang="ja-JP" sz="2800" dirty="0" err="1" smtClean="0">
                <a:ea typeface="ＭＳ Ｐ明朝" pitchFamily="18" charset="-128"/>
              </a:rPr>
              <a:t>Dis</a:t>
            </a:r>
            <a:r>
              <a:rPr kumimoji="1" lang="en-US" altLang="ja-JP" sz="2800" dirty="0" smtClean="0">
                <a:ea typeface="ＭＳ Ｐ明朝" pitchFamily="18" charset="-128"/>
              </a:rPr>
              <a:t>(similarity)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of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T</a:t>
            </a:r>
            <a:r>
              <a:rPr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and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S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.</a:t>
            </a:r>
            <a:endParaRPr kumimoji="1" lang="en-US" altLang="ja-JP" sz="2800" dirty="0">
              <a:solidFill>
                <a:srgbClr val="000000"/>
              </a:solidFill>
              <a:ea typeface="ＭＳ Ｐ明朝" pitchFamily="18" charset="-128"/>
            </a:endParaRPr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60200" y="142852"/>
            <a:ext cx="7498080" cy="939784"/>
          </a:xfrm>
        </p:spPr>
        <p:txBody>
          <a:bodyPr>
            <a:noAutofit/>
          </a:bodyPr>
          <a:lstStyle/>
          <a:p>
            <a:r>
              <a:rPr lang="en-US" altLang="ja-JP" sz="3600" dirty="0" smtClean="0"/>
              <a:t>Compressed String Comparison [1/2]</a:t>
            </a:r>
            <a:endParaRPr kumimoji="1" lang="ja-JP" altLang="en-US" sz="3600" dirty="0"/>
          </a:p>
        </p:txBody>
      </p:sp>
      <p:sp>
        <p:nvSpPr>
          <p:cNvPr id="17" name="正方形/長方形 16"/>
          <p:cNvSpPr/>
          <p:nvPr/>
        </p:nvSpPr>
        <p:spPr>
          <a:xfrm>
            <a:off x="1142976" y="1785926"/>
            <a:ext cx="28298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 smtClean="0">
                <a:solidFill>
                  <a:schemeClr val="accent1">
                    <a:lumMod val="75000"/>
                  </a:schemeClr>
                </a:solidFill>
              </a:rPr>
              <a:t>CSC Problem</a:t>
            </a:r>
            <a:endParaRPr lang="ja-JP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Fully Compressed Pattern Matching</a:t>
            </a:r>
          </a:p>
          <a:p>
            <a:r>
              <a:rPr lang="en-US" altLang="ja-JP" dirty="0" smtClean="0"/>
              <a:t>Straight Line Program</a:t>
            </a:r>
          </a:p>
          <a:p>
            <a:r>
              <a:rPr kumimoji="1" lang="en-US" altLang="ja-JP" dirty="0" smtClean="0"/>
              <a:t>Compressed String Comparison</a:t>
            </a:r>
          </a:p>
          <a:p>
            <a:r>
              <a:rPr lang="en-US" altLang="ja-JP" dirty="0" smtClean="0"/>
              <a:t>Period of Compressed String</a:t>
            </a:r>
          </a:p>
          <a:p>
            <a:r>
              <a:rPr lang="en-US" altLang="ja-JP" dirty="0" smtClean="0"/>
              <a:t>Pattern Discovery from Compressed String (Palindrome and Square)</a:t>
            </a:r>
          </a:p>
          <a:p>
            <a:r>
              <a:rPr kumimoji="1" lang="en-US" altLang="ja-JP" dirty="0" smtClean="0"/>
              <a:t>FCPM for 2D SLP</a:t>
            </a:r>
          </a:p>
          <a:p>
            <a:r>
              <a:rPr kumimoji="1" lang="en-US" altLang="ja-JP" dirty="0" smtClean="0"/>
              <a:t>Open Problems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60200" y="142852"/>
            <a:ext cx="7498080" cy="939784"/>
          </a:xfrm>
        </p:spPr>
        <p:txBody>
          <a:bodyPr>
            <a:noAutofit/>
          </a:bodyPr>
          <a:lstStyle/>
          <a:p>
            <a:r>
              <a:rPr lang="en-US" altLang="ja-JP" sz="3600" dirty="0" smtClean="0"/>
              <a:t>Compressed String Comparison [2/2]</a:t>
            </a:r>
            <a:endParaRPr kumimoji="1" lang="ja-JP" altLang="en-US" sz="3600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/>
        </p:nvGraphicFramePr>
        <p:xfrm>
          <a:off x="285721" y="1731660"/>
          <a:ext cx="8643997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1702"/>
                <a:gridCol w="2714644"/>
                <a:gridCol w="1500198"/>
                <a:gridCol w="235745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Measure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Time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Space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Reference</a:t>
                      </a:r>
                      <a:endParaRPr kumimoji="1" lang="ja-JP" alt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Equality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kumimoji="1" lang="en-US" altLang="ja-JP" sz="24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ja-JP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mn</a:t>
                      </a:r>
                      <a:r>
                        <a:rPr kumimoji="1" lang="en-US" altLang="ja-JP" sz="2400" b="1" i="0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1" lang="en-US" altLang="ja-JP" sz="24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kumimoji="1" lang="en-US" altLang="ja-JP" sz="24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ja-JP" sz="24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mn</a:t>
                      </a:r>
                      <a:r>
                        <a:rPr kumimoji="1" lang="en-US" altLang="ja-JP" sz="2400" b="1" i="0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0" dirty="0" smtClean="0">
                          <a:latin typeface="+mn-lt"/>
                          <a:cs typeface="Times New Roman" pitchFamily="18" charset="0"/>
                        </a:rPr>
                        <a:t>Lifshits</a:t>
                      </a:r>
                      <a:r>
                        <a:rPr kumimoji="1" lang="en-US" altLang="ja-JP" sz="2400" b="0" i="0" baseline="0" dirty="0" smtClean="0">
                          <a:latin typeface="+mn-lt"/>
                          <a:cs typeface="Times New Roman" pitchFamily="18" charset="0"/>
                        </a:rPr>
                        <a:t> ’07</a:t>
                      </a:r>
                      <a:endParaRPr kumimoji="1" lang="ja-JP" altLang="en-US" sz="2400" b="0" i="0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Hamming Distance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#P</a:t>
                      </a:r>
                      <a:r>
                        <a:rPr kumimoji="1" lang="en-US" altLang="ja-JP" sz="2400" baseline="0" dirty="0" smtClean="0"/>
                        <a:t>-complete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PSPACE</a:t>
                      </a:r>
                      <a:endParaRPr kumimoji="1" lang="ja-JP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aseline="0" dirty="0" smtClean="0"/>
                        <a:t>Lifshits ’07</a:t>
                      </a:r>
                      <a:endParaRPr kumimoji="1" lang="ja-JP" altLang="en-US" sz="2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Longest Common Substring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kumimoji="1" lang="en-US" altLang="ja-JP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((</a:t>
                      </a:r>
                      <a:r>
                        <a:rPr kumimoji="1" lang="en-US" altLang="ja-JP" sz="24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ja-JP" sz="2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ja-JP" sz="24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ja-JP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kumimoji="1" lang="en-US" altLang="ja-JP" sz="2400" b="1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kumimoji="1" lang="en-US" altLang="ja-JP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log(</a:t>
                      </a:r>
                      <a:r>
                        <a:rPr kumimoji="1" lang="en-US" altLang="ja-JP" sz="24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ja-JP" sz="2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ja-JP" sz="24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ja-JP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r>
                        <a:rPr kumimoji="1" lang="en-US" altLang="ja-JP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((</a:t>
                      </a:r>
                      <a:r>
                        <a:rPr kumimoji="1" lang="en-US" altLang="ja-JP" sz="24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ja-JP" sz="2400" b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+</a:t>
                      </a:r>
                      <a:r>
                        <a:rPr kumimoji="1" lang="en-US" altLang="ja-JP" sz="2400" b="1" i="1" dirty="0" err="1" smtClean="0"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1" lang="en-US" altLang="ja-JP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kumimoji="1" lang="en-US" altLang="ja-JP" sz="2400" b="1" baseline="30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1" lang="en-US" altLang="ja-JP" sz="24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dirty="0" smtClean="0">
                          <a:latin typeface="+mn-lt"/>
                          <a:cs typeface="Times New Roman" pitchFamily="18" charset="0"/>
                        </a:rPr>
                        <a:t>Matsubara et al.</a:t>
                      </a:r>
                      <a:r>
                        <a:rPr kumimoji="1" lang="en-US" altLang="ja-JP" sz="2400" b="0" baseline="0" dirty="0" smtClean="0">
                          <a:latin typeface="+mn-lt"/>
                          <a:cs typeface="Times New Roman" pitchFamily="18" charset="0"/>
                        </a:rPr>
                        <a:t> ’08</a:t>
                      </a:r>
                      <a:endParaRPr kumimoji="1" lang="ja-JP" altLang="en-US" sz="2400" b="0" dirty="0" smtClean="0">
                        <a:latin typeface="+mn-lt"/>
                        <a:cs typeface="Times New Roman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 dirty="0" smtClean="0"/>
                        <a:t>Longest</a:t>
                      </a:r>
                      <a:r>
                        <a:rPr kumimoji="1" lang="en-US" altLang="ja-JP" sz="2000" baseline="0" dirty="0" smtClean="0"/>
                        <a:t> Common Subsequence</a:t>
                      </a:r>
                      <a:endParaRPr kumimoji="1" lang="ja-JP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NP-hard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400" dirty="0" smtClean="0"/>
                        <a:t>PSPACE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 smtClean="0"/>
                        <a:t>Lifshits</a:t>
                      </a:r>
                      <a:r>
                        <a:rPr kumimoji="1" lang="en-US" altLang="ja-JP" sz="2400" baseline="0" dirty="0" smtClean="0"/>
                        <a:t> &amp; </a:t>
                      </a:r>
                      <a:r>
                        <a:rPr kumimoji="1" lang="en-US" altLang="ja-JP" sz="2400" baseline="0" dirty="0" err="1" smtClean="0"/>
                        <a:t>Lohrey</a:t>
                      </a:r>
                      <a:r>
                        <a:rPr kumimoji="1" lang="en-US" altLang="ja-JP" sz="2400" baseline="0" dirty="0" smtClean="0"/>
                        <a:t> ’06</a:t>
                      </a:r>
                      <a:endParaRPr kumimoji="1" lang="ja-JP" altLang="en-US" sz="2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角丸四角形 3"/>
          <p:cNvSpPr/>
          <p:nvPr/>
        </p:nvSpPr>
        <p:spPr>
          <a:xfrm>
            <a:off x="214282" y="3429000"/>
            <a:ext cx="8786874" cy="9286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71580" y="274638"/>
            <a:ext cx="7472386" cy="796908"/>
          </a:xfrm>
        </p:spPr>
        <p:txBody>
          <a:bodyPr>
            <a:noAutofit/>
          </a:bodyPr>
          <a:lstStyle/>
          <a:p>
            <a:r>
              <a:rPr lang="en-US" altLang="ja-JP" sz="3600" dirty="0" smtClean="0"/>
              <a:t>Property of common substrings [1/3]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857224" y="1214422"/>
            <a:ext cx="8358246" cy="2500330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For each common substring 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ja-JP" sz="2800" dirty="0" smtClean="0"/>
              <a:t> of string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ja-JP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dirty="0" smtClean="0"/>
              <a:t>and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ja-JP" sz="2800" dirty="0" smtClean="0"/>
              <a:t>,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there always exists a variable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2800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ja-JP" sz="28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b="1" i="1" baseline="-25000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ja-JP" sz="28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b="1" i="1" baseline="-25000" dirty="0" err="1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800" dirty="0" smtClean="0"/>
              <a:t> and </a:t>
            </a:r>
            <a:r>
              <a:rPr lang="en-US" altLang="ja-JP" sz="2800" b="1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28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ja-JP" sz="2800" b="1" i="1" baseline="-25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= Y</a:t>
            </a:r>
            <a:r>
              <a:rPr lang="en-US" altLang="ja-JP" sz="2800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2800" b="1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ja-JP" sz="2800" baseline="-25000" dirty="0" smtClean="0"/>
              <a:t>   </a:t>
            </a:r>
            <a:r>
              <a:rPr lang="en-US" altLang="ja-JP" sz="2800" dirty="0" smtClean="0"/>
              <a:t>such that:</a:t>
            </a:r>
          </a:p>
          <a:p>
            <a:pPr lvl="1"/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ja-JP" sz="2400" dirty="0" smtClean="0"/>
              <a:t> is a common substring of </a:t>
            </a:r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400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2400" dirty="0" smtClean="0"/>
              <a:t> and </a:t>
            </a:r>
            <a:r>
              <a:rPr lang="en-US" altLang="ja-JP" sz="2400" b="1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24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ja-JP" sz="2400" dirty="0" smtClean="0"/>
              <a:t> </a:t>
            </a:r>
          </a:p>
          <a:p>
            <a:pPr lvl="1"/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ja-JP" sz="2400" dirty="0" smtClean="0"/>
              <a:t> contains an overlap between </a:t>
            </a:r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400" b="1" i="1" baseline="-25000" dirty="0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ja-JP" sz="2400" dirty="0" smtClean="0"/>
              <a:t> and </a:t>
            </a:r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ja-JP" sz="2400" b="1" i="1" baseline="-25000" dirty="0" smtClean="0">
                <a:latin typeface="Times New Roman" pitchFamily="18" charset="0"/>
                <a:cs typeface="Times New Roman" pitchFamily="18" charset="0"/>
              </a:rPr>
              <a:t>R</a:t>
            </a:r>
            <a:endParaRPr kumimoji="1" lang="en-US" altLang="ja-JP" sz="24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円形吹き出し 26"/>
          <p:cNvSpPr/>
          <p:nvPr/>
        </p:nvSpPr>
        <p:spPr>
          <a:xfrm>
            <a:off x="500034" y="5000636"/>
            <a:ext cx="2000264" cy="1214446"/>
          </a:xfrm>
          <a:prstGeom prst="wedgeEllipseCallout">
            <a:avLst>
              <a:gd name="adj1" fmla="val 85991"/>
              <a:gd name="adj2" fmla="val -5209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common substring</a:t>
            </a:r>
            <a:endParaRPr kumimoji="1" lang="ja-JP" altLang="en-US" sz="2400" dirty="0"/>
          </a:p>
        </p:txBody>
      </p:sp>
      <p:grpSp>
        <p:nvGrpSpPr>
          <p:cNvPr id="4" name="グループ化 30"/>
          <p:cNvGrpSpPr/>
          <p:nvPr/>
        </p:nvGrpSpPr>
        <p:grpSpPr>
          <a:xfrm>
            <a:off x="1785918" y="3643314"/>
            <a:ext cx="5072097" cy="3053291"/>
            <a:chOff x="1785918" y="3643314"/>
            <a:chExt cx="5072097" cy="3053291"/>
          </a:xfrm>
        </p:grpSpPr>
        <p:sp>
          <p:nvSpPr>
            <p:cNvPr id="24" name="正方形/長方形 23"/>
            <p:cNvSpPr/>
            <p:nvPr/>
          </p:nvSpPr>
          <p:spPr>
            <a:xfrm>
              <a:off x="3214678" y="5421050"/>
              <a:ext cx="2286016" cy="293966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b="1" i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endParaRPr kumimoji="1" lang="ja-JP" altLang="en-US" sz="24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グループ化 23"/>
            <p:cNvGrpSpPr/>
            <p:nvPr/>
          </p:nvGrpSpPr>
          <p:grpSpPr>
            <a:xfrm>
              <a:off x="1785918" y="3643314"/>
              <a:ext cx="5072097" cy="3053291"/>
              <a:chOff x="1785918" y="3214686"/>
              <a:chExt cx="5072097" cy="3267605"/>
            </a:xfrm>
          </p:grpSpPr>
          <p:sp>
            <p:nvSpPr>
              <p:cNvPr id="13" name="二等辺三角形 12"/>
              <p:cNvSpPr/>
              <p:nvPr/>
            </p:nvSpPr>
            <p:spPr>
              <a:xfrm flipH="1" flipV="1">
                <a:off x="2500297" y="5429264"/>
                <a:ext cx="4357718" cy="1053027"/>
              </a:xfrm>
              <a:prstGeom prst="triangl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二等辺三角形 6"/>
              <p:cNvSpPr/>
              <p:nvPr/>
            </p:nvSpPr>
            <p:spPr>
              <a:xfrm>
                <a:off x="1785918" y="3214686"/>
                <a:ext cx="4357718" cy="1206593"/>
              </a:xfrm>
              <a:prstGeom prst="triangl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正方形/長方形 21"/>
              <p:cNvSpPr/>
              <p:nvPr/>
            </p:nvSpPr>
            <p:spPr>
              <a:xfrm>
                <a:off x="3214678" y="4429132"/>
                <a:ext cx="2286016" cy="3146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b="1" i="1" dirty="0" smtClean="0"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kumimoji="1" lang="ja-JP" altLang="en-US" sz="2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" name="二等辺三角形 8"/>
              <p:cNvSpPr/>
              <p:nvPr/>
            </p:nvSpPr>
            <p:spPr>
              <a:xfrm>
                <a:off x="4638243" y="3817983"/>
                <a:ext cx="1505393" cy="603297"/>
              </a:xfrm>
              <a:prstGeom prst="triangle">
                <a:avLst>
                  <a:gd name="adj" fmla="val 27398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二等辺三角形 7"/>
              <p:cNvSpPr/>
              <p:nvPr/>
            </p:nvSpPr>
            <p:spPr>
              <a:xfrm>
                <a:off x="1785918" y="3817983"/>
                <a:ext cx="2852325" cy="603297"/>
              </a:xfrm>
              <a:prstGeom prst="triangle">
                <a:avLst>
                  <a:gd name="adj" fmla="val 38147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/>
              <p:cNvSpPr/>
              <p:nvPr/>
            </p:nvSpPr>
            <p:spPr>
              <a:xfrm flipH="1" flipV="1">
                <a:off x="4000496" y="5429264"/>
                <a:ext cx="2852325" cy="526515"/>
              </a:xfrm>
              <a:prstGeom prst="triangle">
                <a:avLst>
                  <a:gd name="adj" fmla="val 38147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/>
              <p:cNvSpPr/>
              <p:nvPr/>
            </p:nvSpPr>
            <p:spPr>
              <a:xfrm flipH="1" flipV="1">
                <a:off x="2500297" y="5429264"/>
                <a:ext cx="1505393" cy="526514"/>
              </a:xfrm>
              <a:prstGeom prst="triangle">
                <a:avLst>
                  <a:gd name="adj" fmla="val 27398"/>
                </a:avLst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" name="直線コネクタ 5"/>
              <p:cNvCxnSpPr>
                <a:stCxn id="9" idx="2"/>
              </p:cNvCxnSpPr>
              <p:nvPr/>
            </p:nvCxnSpPr>
            <p:spPr>
              <a:xfrm rot="16200000" flipH="1">
                <a:off x="4279724" y="4779798"/>
                <a:ext cx="722234" cy="519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直線コネクタ 11"/>
              <p:cNvCxnSpPr>
                <a:stCxn id="15" idx="2"/>
              </p:cNvCxnSpPr>
              <p:nvPr/>
            </p:nvCxnSpPr>
            <p:spPr>
              <a:xfrm rot="16200000" flipV="1">
                <a:off x="3600913" y="5024486"/>
                <a:ext cx="804360" cy="5195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3" name="テキスト ボックス 22"/>
            <p:cNvSpPr txBox="1"/>
            <p:nvPr/>
          </p:nvSpPr>
          <p:spPr>
            <a:xfrm>
              <a:off x="3786182" y="3857628"/>
              <a:ext cx="50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1" lang="en-US" altLang="ja-JP" sz="2800" b="1" i="1" baseline="-25000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kumimoji="1" lang="ja-JP" altLang="en-US" sz="28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テキスト ボックス 24"/>
            <p:cNvSpPr txBox="1"/>
            <p:nvPr/>
          </p:nvSpPr>
          <p:spPr>
            <a:xfrm>
              <a:off x="2714612" y="4214818"/>
              <a:ext cx="50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1" lang="en-US" altLang="ja-JP" sz="2800" b="1" i="1" baseline="-25000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kumimoji="1" lang="ja-JP" altLang="en-US" sz="28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6" name="テキスト ボックス 25"/>
            <p:cNvSpPr txBox="1"/>
            <p:nvPr/>
          </p:nvSpPr>
          <p:spPr>
            <a:xfrm>
              <a:off x="4929190" y="4214818"/>
              <a:ext cx="571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i="1" dirty="0" err="1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kumimoji="1" lang="en-US" altLang="ja-JP" sz="2800" b="1" i="1" baseline="-25000" dirty="0" err="1" smtClean="0">
                  <a:latin typeface="Times New Roman" pitchFamily="18" charset="0"/>
                  <a:cs typeface="Times New Roman" pitchFamily="18" charset="0"/>
                </a:rPr>
                <a:t>r</a:t>
              </a:r>
              <a:endParaRPr kumimoji="1" lang="ja-JP" altLang="en-US" sz="28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286248" y="5929330"/>
              <a:ext cx="50006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i="1" dirty="0" err="1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1" lang="en-US" altLang="ja-JP" sz="2800" b="1" i="1" baseline="-25000" dirty="0" err="1" smtClean="0">
                  <a:latin typeface="Times New Roman" pitchFamily="18" charset="0"/>
                  <a:cs typeface="Times New Roman" pitchFamily="18" charset="0"/>
                </a:rPr>
                <a:t>j</a:t>
              </a:r>
              <a:endParaRPr kumimoji="1" lang="ja-JP" altLang="en-US" sz="28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9" name="テキスト ボックス 28"/>
            <p:cNvSpPr txBox="1"/>
            <p:nvPr/>
          </p:nvSpPr>
          <p:spPr>
            <a:xfrm>
              <a:off x="3143240" y="5643578"/>
              <a:ext cx="571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1" lang="en-US" altLang="ja-JP" sz="2800" b="1" i="1" baseline="-25000" dirty="0" smtClean="0">
                  <a:latin typeface="Times New Roman" pitchFamily="18" charset="0"/>
                  <a:cs typeface="Times New Roman" pitchFamily="18" charset="0"/>
                </a:rPr>
                <a:t>L</a:t>
              </a:r>
              <a:endParaRPr kumimoji="1" lang="ja-JP" altLang="en-US" sz="28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5357818" y="5643578"/>
              <a:ext cx="57150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2800" b="1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kumimoji="1" lang="en-US" altLang="ja-JP" sz="2800" b="1" i="1" baseline="-25000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endParaRPr kumimoji="1" lang="ja-JP" altLang="en-US" sz="28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4000496" y="5072074"/>
            <a:ext cx="642942" cy="35719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endParaRPr kumimoji="1" lang="ja-JP" altLang="en-US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円形吹き出し 32"/>
          <p:cNvSpPr/>
          <p:nvPr/>
        </p:nvSpPr>
        <p:spPr>
          <a:xfrm>
            <a:off x="6286480" y="3786190"/>
            <a:ext cx="2857520" cy="1071570"/>
          </a:xfrm>
          <a:prstGeom prst="wedgeEllipseCallout">
            <a:avLst>
              <a:gd name="adj1" fmla="val -106751"/>
              <a:gd name="adj2" fmla="val 805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cs typeface="Times New Roman" pitchFamily="18" charset="0"/>
              </a:rPr>
              <a:t>Overlap</a:t>
            </a:r>
            <a:endParaRPr kumimoji="1" lang="ja-JP" altLang="en-US" sz="3200" dirty="0">
              <a:cs typeface="Times New Roman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コンテンツ プレースホルダ 2"/>
          <p:cNvSpPr txBox="1">
            <a:spLocks/>
          </p:cNvSpPr>
          <p:nvPr/>
        </p:nvSpPr>
        <p:spPr>
          <a:xfrm>
            <a:off x="1071538" y="1214422"/>
            <a:ext cx="7929618" cy="2500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sz="2800" dirty="0" smtClean="0"/>
              <a:t>F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 each common substring  </a:t>
            </a:r>
            <a:r>
              <a:rPr kumimoji="1" lang="en-US" altLang="ja-JP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Z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string </a:t>
            </a:r>
            <a:r>
              <a:rPr kumimoji="1" lang="en-US" altLang="ja-JP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S</a:t>
            </a:r>
            <a:r>
              <a:rPr kumimoji="1" lang="en-US" altLang="ja-JP" sz="28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  <a:r>
              <a:rPr kumimoji="1" lang="en-US" altLang="ja-JP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T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</a:t>
            </a:r>
            <a:r>
              <a:rPr kumimoji="1" lang="ja-JP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/>
            </a:r>
            <a:b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always exists a string </a:t>
            </a:r>
            <a:r>
              <a:rPr kumimoji="1" lang="en-US" altLang="ja-JP" sz="28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</a:t>
            </a:r>
            <a:r>
              <a:rPr kumimoji="1" lang="en-US" altLang="ja-JP" sz="2800" b="0" i="0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</a:t>
            </a:r>
            <a:r>
              <a:rPr kumimoji="1" lang="en-US" altLang="ja-JP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such that: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ja-JP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 </a:t>
            </a:r>
            <a:r>
              <a:rPr kumimoji="1" lang="en-US" altLang="ja-JP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imes New Roman" pitchFamily="18" charset="0"/>
              </a:rPr>
              <a:t>is a substring of</a:t>
            </a:r>
            <a:r>
              <a:rPr kumimoji="1" lang="en-US" altLang="ja-JP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Z</a:t>
            </a:r>
          </a:p>
          <a:p>
            <a:pPr marL="742950" lvl="1" indent="-285750">
              <a:spcBef>
                <a:spcPct val="20000"/>
              </a:spcBef>
              <a:buFont typeface="Arial" pitchFamily="34" charset="0"/>
              <a:buChar char="–"/>
              <a:defRPr/>
            </a:pPr>
            <a:r>
              <a:rPr kumimoji="1" lang="en-US" altLang="ja-JP" sz="24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w </a:t>
            </a:r>
            <a:r>
              <a:rPr lang="en-US" altLang="ja-JP" sz="2400" dirty="0" smtClean="0">
                <a:cs typeface="Times New Roman" pitchFamily="18" charset="0"/>
              </a:rPr>
              <a:t>is an overlap of variables of </a:t>
            </a:r>
            <a:r>
              <a:rPr lang="en-US" altLang="ja-JP" sz="2400" b="1" i="1" dirty="0" smtClean="0">
                <a:latin typeface="Arial" pitchFamily="34" charset="0"/>
                <a:cs typeface="Arial" pitchFamily="34" charset="0"/>
              </a:rPr>
              <a:t>S</a:t>
            </a:r>
            <a:r>
              <a:rPr lang="en-US" altLang="ja-JP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dirty="0" smtClean="0"/>
              <a:t>and </a:t>
            </a:r>
            <a:r>
              <a:rPr lang="en-US" altLang="ja-JP" sz="2400" b="1" i="1" dirty="0" smtClean="0">
                <a:latin typeface="Arial" pitchFamily="34" charset="0"/>
                <a:cs typeface="Arial" pitchFamily="34" charset="0"/>
              </a:rPr>
              <a:t>T</a:t>
            </a:r>
            <a:endParaRPr kumimoji="1" lang="en-US" altLang="ja-JP" sz="2400" b="1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3" name="グループ化 53"/>
          <p:cNvGrpSpPr/>
          <p:nvPr/>
        </p:nvGrpSpPr>
        <p:grpSpPr>
          <a:xfrm>
            <a:off x="1785918" y="3643315"/>
            <a:ext cx="5072097" cy="3053292"/>
            <a:chOff x="1785918" y="3643315"/>
            <a:chExt cx="5072097" cy="3053292"/>
          </a:xfrm>
        </p:grpSpPr>
        <p:sp>
          <p:nvSpPr>
            <p:cNvPr id="25" name="正方形/長方形 24"/>
            <p:cNvSpPr/>
            <p:nvPr/>
          </p:nvSpPr>
          <p:spPr>
            <a:xfrm>
              <a:off x="4000496" y="5072074"/>
              <a:ext cx="642942" cy="3571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i="1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endParaRPr kumimoji="1" lang="ja-JP" altLang="en-US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4" name="グループ化 34"/>
            <p:cNvGrpSpPr/>
            <p:nvPr/>
          </p:nvGrpSpPr>
          <p:grpSpPr>
            <a:xfrm>
              <a:off x="1785918" y="3643315"/>
              <a:ext cx="5072097" cy="3053292"/>
              <a:chOff x="1785918" y="3643315"/>
              <a:chExt cx="5072097" cy="3053292"/>
            </a:xfrm>
          </p:grpSpPr>
          <p:grpSp>
            <p:nvGrpSpPr>
              <p:cNvPr id="5" name="グループ化 23"/>
              <p:cNvGrpSpPr/>
              <p:nvPr/>
            </p:nvGrpSpPr>
            <p:grpSpPr>
              <a:xfrm>
                <a:off x="1785918" y="3643315"/>
                <a:ext cx="5072097" cy="3053292"/>
                <a:chOff x="1785918" y="3214686"/>
                <a:chExt cx="5072097" cy="3267605"/>
              </a:xfrm>
            </p:grpSpPr>
            <p:sp>
              <p:nvSpPr>
                <p:cNvPr id="45" name="二等辺三角形 44"/>
                <p:cNvSpPr/>
                <p:nvPr/>
              </p:nvSpPr>
              <p:spPr>
                <a:xfrm flipH="1" flipV="1">
                  <a:off x="2500297" y="5429264"/>
                  <a:ext cx="4357718" cy="1053027"/>
                </a:xfrm>
                <a:prstGeom prst="triangle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6" name="二等辺三角形 45"/>
                <p:cNvSpPr/>
                <p:nvPr/>
              </p:nvSpPr>
              <p:spPr>
                <a:xfrm>
                  <a:off x="1785918" y="3214686"/>
                  <a:ext cx="4357718" cy="1206593"/>
                </a:xfrm>
                <a:prstGeom prst="triangle">
                  <a:avLst/>
                </a:prstGeom>
                <a:noFill/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8" name="二等辺三角形 47"/>
                <p:cNvSpPr/>
                <p:nvPr/>
              </p:nvSpPr>
              <p:spPr>
                <a:xfrm>
                  <a:off x="4638243" y="3817983"/>
                  <a:ext cx="1505393" cy="603297"/>
                </a:xfrm>
                <a:prstGeom prst="triangle">
                  <a:avLst>
                    <a:gd name="adj" fmla="val 27398"/>
                  </a:avLst>
                </a:pr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9" name="二等辺三角形 48"/>
                <p:cNvSpPr/>
                <p:nvPr/>
              </p:nvSpPr>
              <p:spPr>
                <a:xfrm>
                  <a:off x="1785918" y="3817983"/>
                  <a:ext cx="2852325" cy="603297"/>
                </a:xfrm>
                <a:prstGeom prst="triangle">
                  <a:avLst>
                    <a:gd name="adj" fmla="val 38147"/>
                  </a:avLst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二等辺三角形 49"/>
                <p:cNvSpPr/>
                <p:nvPr/>
              </p:nvSpPr>
              <p:spPr>
                <a:xfrm flipH="1" flipV="1">
                  <a:off x="4000496" y="5429264"/>
                  <a:ext cx="2852325" cy="526515"/>
                </a:xfrm>
                <a:prstGeom prst="triangle">
                  <a:avLst>
                    <a:gd name="adj" fmla="val 38147"/>
                  </a:avLst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1" name="二等辺三角形 50"/>
                <p:cNvSpPr/>
                <p:nvPr/>
              </p:nvSpPr>
              <p:spPr>
                <a:xfrm flipH="1" flipV="1">
                  <a:off x="2500297" y="5429264"/>
                  <a:ext cx="1505393" cy="526514"/>
                </a:xfrm>
                <a:prstGeom prst="triangle">
                  <a:avLst>
                    <a:gd name="adj" fmla="val 27398"/>
                  </a:avLst>
                </a:prstGeom>
                <a:noFill/>
                <a:ln>
                  <a:solidFill>
                    <a:schemeClr val="bg2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2" name="直線コネクタ 51"/>
                <p:cNvCxnSpPr>
                  <a:stCxn id="48" idx="2"/>
                </p:cNvCxnSpPr>
                <p:nvPr/>
              </p:nvCxnSpPr>
              <p:spPr>
                <a:xfrm rot="16200000" flipH="1">
                  <a:off x="4279724" y="4779798"/>
                  <a:ext cx="722234" cy="5197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線コネクタ 52"/>
                <p:cNvCxnSpPr>
                  <a:stCxn id="51" idx="2"/>
                </p:cNvCxnSpPr>
                <p:nvPr/>
              </p:nvCxnSpPr>
              <p:spPr>
                <a:xfrm rot="16200000" flipV="1">
                  <a:off x="3600913" y="5024486"/>
                  <a:ext cx="804360" cy="5195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テキスト ボックス 38"/>
              <p:cNvSpPr txBox="1"/>
              <p:nvPr/>
            </p:nvSpPr>
            <p:spPr>
              <a:xfrm>
                <a:off x="3786182" y="3857628"/>
                <a:ext cx="500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sz="2800" b="1" i="1" baseline="-250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kumimoji="1" lang="ja-JP" altLang="en-US" sz="2800" b="1" i="1" baseline="-25000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テキスト ボックス 39"/>
              <p:cNvSpPr txBox="1"/>
              <p:nvPr/>
            </p:nvSpPr>
            <p:spPr>
              <a:xfrm>
                <a:off x="2714612" y="4214818"/>
                <a:ext cx="500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sz="2800" b="1" i="1" baseline="-25000" dirty="0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kumimoji="1" lang="ja-JP" altLang="en-US" sz="2800" b="1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テキスト ボックス 40"/>
              <p:cNvSpPr txBox="1"/>
              <p:nvPr/>
            </p:nvSpPr>
            <p:spPr>
              <a:xfrm>
                <a:off x="4929190" y="4214818"/>
                <a:ext cx="5715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i="1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sz="2800" b="1" i="1" baseline="-250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kumimoji="1" lang="ja-JP" altLang="en-US" sz="2800" b="1" i="1" baseline="-25000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4286248" y="5929330"/>
                <a:ext cx="500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i="1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1" lang="en-US" altLang="ja-JP" sz="2800" b="1" i="1" baseline="-25000" dirty="0" err="1" smtClean="0">
                    <a:solidFill>
                      <a:schemeClr val="bg1">
                        <a:lumMod val="8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j</a:t>
                </a:r>
                <a:endParaRPr kumimoji="1" lang="ja-JP" altLang="en-US" sz="2800" b="1" i="1" baseline="-25000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3143240" y="5643578"/>
                <a:ext cx="5715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i="1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1" lang="en-US" altLang="ja-JP" sz="2800" b="1" i="1" baseline="-25000" dirty="0" smtClean="0">
                    <a:solidFill>
                      <a:schemeClr val="bg1">
                        <a:lumMod val="85000"/>
                      </a:schemeClr>
                    </a:solidFill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kumimoji="1" lang="ja-JP" altLang="en-US" sz="2800" b="1" i="1" baseline="-25000" dirty="0">
                  <a:solidFill>
                    <a:schemeClr val="bg1">
                      <a:lumMod val="85000"/>
                    </a:schemeClr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5357818" y="5643578"/>
                <a:ext cx="5715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i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1" lang="en-US" altLang="ja-JP" sz="2800" b="1" i="1" baseline="-25000" dirty="0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kumimoji="1" lang="ja-JP" altLang="en-US" sz="2800" b="1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23" name="円形吹き出し 22"/>
          <p:cNvSpPr/>
          <p:nvPr/>
        </p:nvSpPr>
        <p:spPr>
          <a:xfrm>
            <a:off x="6286480" y="3786190"/>
            <a:ext cx="2857520" cy="1071570"/>
          </a:xfrm>
          <a:prstGeom prst="wedgeEllipseCallout">
            <a:avLst>
              <a:gd name="adj1" fmla="val -106751"/>
              <a:gd name="adj2" fmla="val 805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cs typeface="Times New Roman" pitchFamily="18" charset="0"/>
              </a:rPr>
              <a:t>Overlap</a:t>
            </a:r>
            <a:endParaRPr kumimoji="1" lang="ja-JP" altLang="en-US" sz="3200" dirty="0">
              <a:cs typeface="Times New Roman" pitchFamily="18" charset="0"/>
            </a:endParaRPr>
          </a:p>
        </p:txBody>
      </p:sp>
      <p:sp>
        <p:nvSpPr>
          <p:cNvPr id="26" name="タイトル 1"/>
          <p:cNvSpPr>
            <a:spLocks noGrp="1"/>
          </p:cNvSpPr>
          <p:nvPr>
            <p:ph type="title"/>
          </p:nvPr>
        </p:nvSpPr>
        <p:spPr>
          <a:xfrm>
            <a:off x="1171580" y="274638"/>
            <a:ext cx="7472386" cy="796908"/>
          </a:xfrm>
        </p:spPr>
        <p:txBody>
          <a:bodyPr>
            <a:noAutofit/>
          </a:bodyPr>
          <a:lstStyle/>
          <a:p>
            <a:r>
              <a:rPr lang="en-US" altLang="ja-JP" sz="3600" dirty="0" smtClean="0"/>
              <a:t>Property of common substrings [2/3]</a:t>
            </a:r>
            <a:endParaRPr kumimoji="1" lang="ja-JP" altLang="en-US" sz="3600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071538" y="1214422"/>
            <a:ext cx="7858180" cy="2500330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For each common substring 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ja-JP" sz="2800" dirty="0" smtClean="0"/>
              <a:t> of string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ja-JP" sz="28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dirty="0" smtClean="0"/>
              <a:t>and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ja-JP" sz="2800" dirty="0" smtClean="0"/>
              <a:t>,</a:t>
            </a:r>
            <a:r>
              <a:rPr lang="ja-JP" altLang="en-US" sz="2800" dirty="0" smtClean="0"/>
              <a:t> 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>there always exists a string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ja-JP" sz="2800" baseline="-25000" dirty="0" smtClean="0"/>
              <a:t>   </a:t>
            </a:r>
            <a:r>
              <a:rPr lang="en-US" altLang="ja-JP" sz="2800" dirty="0" smtClean="0"/>
              <a:t>such that:</a:t>
            </a:r>
          </a:p>
          <a:p>
            <a:pPr lvl="1"/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altLang="ja-JP" sz="2400" dirty="0" smtClean="0">
                <a:ea typeface="+mj-ea"/>
                <a:cs typeface="Times New Roman" pitchFamily="18" charset="0"/>
              </a:rPr>
              <a:t>can be calculated by expanding</a:t>
            </a:r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 w</a:t>
            </a:r>
            <a:endParaRPr lang="en-US" altLang="ja-JP" sz="2400" dirty="0" smtClean="0"/>
          </a:p>
        </p:txBody>
      </p:sp>
      <p:sp>
        <p:nvSpPr>
          <p:cNvPr id="27" name="円形吹き出し 26"/>
          <p:cNvSpPr/>
          <p:nvPr/>
        </p:nvSpPr>
        <p:spPr>
          <a:xfrm>
            <a:off x="500034" y="5000636"/>
            <a:ext cx="2000264" cy="1214446"/>
          </a:xfrm>
          <a:prstGeom prst="wedgeEllipseCallout">
            <a:avLst>
              <a:gd name="adj1" fmla="val 85991"/>
              <a:gd name="adj2" fmla="val -5209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400" dirty="0" smtClean="0"/>
              <a:t>common substring</a:t>
            </a:r>
            <a:endParaRPr kumimoji="1" lang="ja-JP" altLang="en-US" sz="2400" dirty="0"/>
          </a:p>
        </p:txBody>
      </p:sp>
      <p:grpSp>
        <p:nvGrpSpPr>
          <p:cNvPr id="4" name="グループ化 32"/>
          <p:cNvGrpSpPr/>
          <p:nvPr/>
        </p:nvGrpSpPr>
        <p:grpSpPr>
          <a:xfrm>
            <a:off x="1785918" y="3643314"/>
            <a:ext cx="5072097" cy="3053291"/>
            <a:chOff x="1785918" y="3643314"/>
            <a:chExt cx="5072097" cy="3053291"/>
          </a:xfrm>
        </p:grpSpPr>
        <p:sp>
          <p:nvSpPr>
            <p:cNvPr id="38" name="正方形/長方形 37"/>
            <p:cNvSpPr/>
            <p:nvPr/>
          </p:nvSpPr>
          <p:spPr>
            <a:xfrm>
              <a:off x="4000496" y="5072074"/>
              <a:ext cx="642942" cy="35719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ja-JP" sz="2800" b="1" i="1" dirty="0" smtClean="0">
                  <a:latin typeface="Times New Roman" pitchFamily="18" charset="0"/>
                  <a:cs typeface="Times New Roman" pitchFamily="18" charset="0"/>
                </a:rPr>
                <a:t>w</a:t>
              </a:r>
              <a:endParaRPr kumimoji="1" lang="ja-JP" altLang="en-US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5" name="グループ化 34"/>
            <p:cNvGrpSpPr/>
            <p:nvPr/>
          </p:nvGrpSpPr>
          <p:grpSpPr>
            <a:xfrm>
              <a:off x="1785918" y="3643315"/>
              <a:ext cx="5072097" cy="3053292"/>
              <a:chOff x="1785918" y="3643315"/>
              <a:chExt cx="5072097" cy="3053292"/>
            </a:xfrm>
          </p:grpSpPr>
          <p:sp>
            <p:nvSpPr>
              <p:cNvPr id="40" name="正方形/長方形 39"/>
              <p:cNvSpPr/>
              <p:nvPr/>
            </p:nvSpPr>
            <p:spPr>
              <a:xfrm>
                <a:off x="3214678" y="5421050"/>
                <a:ext cx="2286016" cy="2939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ja-JP" sz="2400" b="1" i="1" dirty="0" smtClean="0">
                    <a:latin typeface="Times New Roman" pitchFamily="18" charset="0"/>
                    <a:cs typeface="Times New Roman" pitchFamily="18" charset="0"/>
                  </a:rPr>
                  <a:t>Z</a:t>
                </a:r>
                <a:endParaRPr kumimoji="1" lang="ja-JP" altLang="en-US" sz="24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" name="グループ化 23"/>
              <p:cNvGrpSpPr/>
              <p:nvPr/>
            </p:nvGrpSpPr>
            <p:grpSpPr>
              <a:xfrm>
                <a:off x="1785918" y="3643315"/>
                <a:ext cx="5072097" cy="3053292"/>
                <a:chOff x="1785918" y="3214686"/>
                <a:chExt cx="5072097" cy="3267605"/>
              </a:xfrm>
            </p:grpSpPr>
            <p:sp>
              <p:nvSpPr>
                <p:cNvPr id="48" name="二等辺三角形 47"/>
                <p:cNvSpPr/>
                <p:nvPr/>
              </p:nvSpPr>
              <p:spPr>
                <a:xfrm flipH="1" flipV="1">
                  <a:off x="2500297" y="5429264"/>
                  <a:ext cx="4357718" cy="1053027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49" name="二等辺三角形 48"/>
                <p:cNvSpPr/>
                <p:nvPr/>
              </p:nvSpPr>
              <p:spPr>
                <a:xfrm>
                  <a:off x="1785918" y="3214686"/>
                  <a:ext cx="4357718" cy="1206593"/>
                </a:xfrm>
                <a:prstGeom prst="triangl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0" name="正方形/長方形 49"/>
                <p:cNvSpPr/>
                <p:nvPr/>
              </p:nvSpPr>
              <p:spPr>
                <a:xfrm>
                  <a:off x="3214678" y="4429132"/>
                  <a:ext cx="2286016" cy="31460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ja-JP" sz="2400" b="1" i="1" dirty="0" smtClean="0">
                      <a:latin typeface="Times New Roman" pitchFamily="18" charset="0"/>
                      <a:cs typeface="Times New Roman" pitchFamily="18" charset="0"/>
                    </a:rPr>
                    <a:t>Z</a:t>
                  </a:r>
                  <a:endParaRPr kumimoji="1" lang="ja-JP" altLang="en-US" sz="2400" b="1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51" name="二等辺三角形 50"/>
                <p:cNvSpPr/>
                <p:nvPr/>
              </p:nvSpPr>
              <p:spPr>
                <a:xfrm>
                  <a:off x="4638243" y="3817983"/>
                  <a:ext cx="1505393" cy="603297"/>
                </a:xfrm>
                <a:prstGeom prst="triangle">
                  <a:avLst>
                    <a:gd name="adj" fmla="val 27398"/>
                  </a:avLst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2" name="二等辺三角形 51"/>
                <p:cNvSpPr/>
                <p:nvPr/>
              </p:nvSpPr>
              <p:spPr>
                <a:xfrm>
                  <a:off x="1785918" y="3817983"/>
                  <a:ext cx="2852325" cy="603297"/>
                </a:xfrm>
                <a:prstGeom prst="triangle">
                  <a:avLst>
                    <a:gd name="adj" fmla="val 38147"/>
                  </a:avLst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3" name="二等辺三角形 52"/>
                <p:cNvSpPr/>
                <p:nvPr/>
              </p:nvSpPr>
              <p:spPr>
                <a:xfrm flipH="1" flipV="1">
                  <a:off x="4000496" y="5429264"/>
                  <a:ext cx="2852325" cy="526515"/>
                </a:xfrm>
                <a:prstGeom prst="triangle">
                  <a:avLst>
                    <a:gd name="adj" fmla="val 38147"/>
                  </a:avLst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54" name="二等辺三角形 53"/>
                <p:cNvSpPr/>
                <p:nvPr/>
              </p:nvSpPr>
              <p:spPr>
                <a:xfrm flipH="1" flipV="1">
                  <a:off x="2500297" y="5429264"/>
                  <a:ext cx="1505393" cy="526514"/>
                </a:xfrm>
                <a:prstGeom prst="triangle">
                  <a:avLst>
                    <a:gd name="adj" fmla="val 27398"/>
                  </a:avLst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cxnSp>
              <p:nvCxnSpPr>
                <p:cNvPr id="55" name="直線コネクタ 54"/>
                <p:cNvCxnSpPr>
                  <a:stCxn id="51" idx="2"/>
                </p:cNvCxnSpPr>
                <p:nvPr/>
              </p:nvCxnSpPr>
              <p:spPr>
                <a:xfrm rot="16200000" flipH="1">
                  <a:off x="4279724" y="4779798"/>
                  <a:ext cx="722234" cy="5197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直線コネクタ 55"/>
                <p:cNvCxnSpPr>
                  <a:stCxn id="54" idx="2"/>
                </p:cNvCxnSpPr>
                <p:nvPr/>
              </p:nvCxnSpPr>
              <p:spPr>
                <a:xfrm rot="16200000" flipV="1">
                  <a:off x="3600913" y="5024486"/>
                  <a:ext cx="804360" cy="5195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テキスト ボックス 41"/>
              <p:cNvSpPr txBox="1"/>
              <p:nvPr/>
            </p:nvSpPr>
            <p:spPr>
              <a:xfrm>
                <a:off x="3786182" y="3857628"/>
                <a:ext cx="500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sz="2800" b="1" i="1" baseline="-250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endParaRPr kumimoji="1" lang="ja-JP" altLang="en-US" sz="2800" b="1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3" name="テキスト ボックス 42"/>
              <p:cNvSpPr txBox="1"/>
              <p:nvPr/>
            </p:nvSpPr>
            <p:spPr>
              <a:xfrm>
                <a:off x="2714612" y="4214818"/>
                <a:ext cx="500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i="1" dirty="0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sz="2800" b="1" i="1" baseline="-25000" dirty="0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kumimoji="1" lang="ja-JP" altLang="en-US" sz="2800" b="1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4929190" y="4214818"/>
                <a:ext cx="5715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i="1" dirty="0" err="1" smtClean="0">
                    <a:latin typeface="Times New Roman" pitchFamily="18" charset="0"/>
                    <a:cs typeface="Times New Roman" pitchFamily="18" charset="0"/>
                  </a:rPr>
                  <a:t>X</a:t>
                </a:r>
                <a:r>
                  <a:rPr kumimoji="1" lang="en-US" altLang="ja-JP" sz="2800" b="1" i="1" baseline="-25000" dirty="0" err="1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kumimoji="1" lang="ja-JP" altLang="en-US" sz="2800" b="1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4286248" y="5929330"/>
                <a:ext cx="50006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i="1" dirty="0" err="1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1" lang="en-US" altLang="ja-JP" sz="2800" b="1" i="1" baseline="-25000" dirty="0" err="1" smtClean="0">
                    <a:latin typeface="Times New Roman" pitchFamily="18" charset="0"/>
                    <a:cs typeface="Times New Roman" pitchFamily="18" charset="0"/>
                  </a:rPr>
                  <a:t>j</a:t>
                </a:r>
                <a:endParaRPr kumimoji="1" lang="ja-JP" altLang="en-US" sz="2800" b="1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6" name="テキスト ボックス 45"/>
              <p:cNvSpPr txBox="1"/>
              <p:nvPr/>
            </p:nvSpPr>
            <p:spPr>
              <a:xfrm>
                <a:off x="3143240" y="5643578"/>
                <a:ext cx="5715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i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1" lang="en-US" altLang="ja-JP" sz="2800" b="1" i="1" baseline="-25000" dirty="0" smtClean="0">
                    <a:latin typeface="Times New Roman" pitchFamily="18" charset="0"/>
                    <a:cs typeface="Times New Roman" pitchFamily="18" charset="0"/>
                  </a:rPr>
                  <a:t>L</a:t>
                </a:r>
                <a:endParaRPr kumimoji="1" lang="ja-JP" altLang="en-US" sz="2800" b="1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7" name="テキスト ボックス 46"/>
              <p:cNvSpPr txBox="1"/>
              <p:nvPr/>
            </p:nvSpPr>
            <p:spPr>
              <a:xfrm>
                <a:off x="5357818" y="5643578"/>
                <a:ext cx="5715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800" b="1" i="1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kumimoji="1" lang="en-US" altLang="ja-JP" sz="2800" b="1" i="1" baseline="-25000" dirty="0" smtClean="0">
                    <a:latin typeface="Times New Roman" pitchFamily="18" charset="0"/>
                    <a:cs typeface="Times New Roman" pitchFamily="18" charset="0"/>
                  </a:rPr>
                  <a:t>R</a:t>
                </a:r>
                <a:endParaRPr kumimoji="1" lang="ja-JP" altLang="en-US" sz="2800" b="1" i="1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58" name="直線矢印コネクタ 57"/>
          <p:cNvCxnSpPr/>
          <p:nvPr/>
        </p:nvCxnSpPr>
        <p:spPr>
          <a:xfrm>
            <a:off x="4643438" y="5284800"/>
            <a:ext cx="857256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 rot="10800000">
            <a:off x="3214678" y="5284799"/>
            <a:ext cx="78581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円形吹き出し 28"/>
          <p:cNvSpPr/>
          <p:nvPr/>
        </p:nvSpPr>
        <p:spPr>
          <a:xfrm>
            <a:off x="6286480" y="5786454"/>
            <a:ext cx="2857520" cy="1071570"/>
          </a:xfrm>
          <a:prstGeom prst="wedgeEllipseCallout">
            <a:avLst>
              <a:gd name="adj1" fmla="val -89931"/>
              <a:gd name="adj2" fmla="val -9448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cs typeface="Times New Roman" pitchFamily="18" charset="0"/>
              </a:rPr>
              <a:t>Expand Process</a:t>
            </a:r>
            <a:endParaRPr kumimoji="1" lang="ja-JP" altLang="en-US" sz="3200" dirty="0">
              <a:cs typeface="Times New Roman" pitchFamily="18" charset="0"/>
            </a:endParaRPr>
          </a:p>
        </p:txBody>
      </p:sp>
      <p:sp>
        <p:nvSpPr>
          <p:cNvPr id="30" name="円形吹き出し 29"/>
          <p:cNvSpPr/>
          <p:nvPr/>
        </p:nvSpPr>
        <p:spPr>
          <a:xfrm>
            <a:off x="6286512" y="3786190"/>
            <a:ext cx="2857520" cy="1071570"/>
          </a:xfrm>
          <a:prstGeom prst="wedgeEllipseCallout">
            <a:avLst>
              <a:gd name="adj1" fmla="val -106751"/>
              <a:gd name="adj2" fmla="val 8056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dirty="0" smtClean="0">
                <a:cs typeface="Times New Roman" pitchFamily="18" charset="0"/>
              </a:rPr>
              <a:t>Overlap</a:t>
            </a:r>
            <a:endParaRPr kumimoji="1" lang="ja-JP" altLang="en-US" sz="3200" dirty="0">
              <a:cs typeface="Times New Roman" pitchFamily="18" charset="0"/>
            </a:endParaRPr>
          </a:p>
        </p:txBody>
      </p:sp>
      <p:sp>
        <p:nvSpPr>
          <p:cNvPr id="32" name="タイトル 1"/>
          <p:cNvSpPr>
            <a:spLocks noGrp="1"/>
          </p:cNvSpPr>
          <p:nvPr>
            <p:ph type="title"/>
          </p:nvPr>
        </p:nvSpPr>
        <p:spPr>
          <a:xfrm>
            <a:off x="1171580" y="274638"/>
            <a:ext cx="7472386" cy="796908"/>
          </a:xfrm>
        </p:spPr>
        <p:txBody>
          <a:bodyPr>
            <a:noAutofit/>
          </a:bodyPr>
          <a:lstStyle/>
          <a:p>
            <a:r>
              <a:rPr lang="en-US" altLang="ja-JP" sz="3600" dirty="0" smtClean="0"/>
              <a:t>Property of common substrings [1/3]</a:t>
            </a:r>
            <a:endParaRPr kumimoji="1" lang="ja-JP" altLang="en-US" sz="36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Computing </a:t>
            </a:r>
            <a:r>
              <a:rPr kumimoji="1" lang="en-US" altLang="ja-JP" dirty="0" smtClean="0"/>
              <a:t>Overlaps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28596" y="1428736"/>
            <a:ext cx="8215370" cy="378621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altLang="ja-JP" sz="2800" dirty="0" smtClean="0"/>
              <a:t>Lemma [</a:t>
            </a:r>
            <a:r>
              <a:rPr lang="en-US" altLang="ja-JP" sz="2800" dirty="0" err="1" smtClean="0"/>
              <a:t>Karpinski</a:t>
            </a:r>
            <a:r>
              <a:rPr lang="en-US" altLang="ja-JP" sz="2800" dirty="0" smtClean="0"/>
              <a:t> et al. ’97]</a:t>
            </a:r>
          </a:p>
          <a:p>
            <a:pPr>
              <a:buNone/>
            </a:pPr>
            <a:r>
              <a:rPr lang="en-US" altLang="ja-JP" sz="2800" dirty="0" smtClean="0"/>
              <a:t>	For any variables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2800" dirty="0" smtClean="0"/>
              <a:t> and </a:t>
            </a:r>
            <a:r>
              <a:rPr lang="en-US" altLang="ja-JP" sz="28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ja-JP" sz="2800" dirty="0" smtClean="0"/>
              <a:t> of SLP </a:t>
            </a:r>
            <a:r>
              <a:rPr lang="en-US" altLang="ja-JP" sz="2800" b="1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altLang="ja-JP" sz="2800" dirty="0" smtClean="0"/>
              <a:t>,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ja-JP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8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28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ja-JP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2800" dirty="0" smtClean="0"/>
              <a:t> can be represented by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ja-JP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ja-JP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2800" dirty="0" smtClean="0"/>
              <a:t> arithmetic progressions.</a:t>
            </a:r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  <a:p>
            <a:pPr>
              <a:buNone/>
            </a:pPr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5506120" y="3259868"/>
            <a:ext cx="213409" cy="1470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2400" dirty="0" smtClean="0"/>
          </a:p>
        </p:txBody>
      </p:sp>
      <p:sp>
        <p:nvSpPr>
          <p:cNvPr id="5" name="正方形/長方形 4"/>
          <p:cNvSpPr/>
          <p:nvPr/>
        </p:nvSpPr>
        <p:spPr>
          <a:xfrm>
            <a:off x="4919243" y="3627573"/>
            <a:ext cx="800286" cy="1470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2400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4332366" y="3995278"/>
            <a:ext cx="1387163" cy="1470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2400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3745490" y="4362982"/>
            <a:ext cx="1974040" cy="1470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2400" dirty="0" smtClean="0"/>
          </a:p>
        </p:txBody>
      </p:sp>
      <p:sp>
        <p:nvSpPr>
          <p:cNvPr id="8" name="正方形/長方形 7"/>
          <p:cNvSpPr/>
          <p:nvPr/>
        </p:nvSpPr>
        <p:spPr>
          <a:xfrm>
            <a:off x="2571737" y="2928934"/>
            <a:ext cx="314327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400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endParaRPr kumimoji="1" lang="ja-JP" altLang="en-US" sz="2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745466" y="4714884"/>
            <a:ext cx="3041112" cy="2857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i="1" dirty="0" err="1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kumimoji="1" lang="en-US" altLang="ja-JP" sz="24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endParaRPr kumimoji="1" lang="ja-JP" altLang="en-US" sz="2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コンテンツ プレースホルダ 2"/>
          <p:cNvSpPr txBox="1">
            <a:spLocks/>
          </p:cNvSpPr>
          <p:nvPr/>
        </p:nvSpPr>
        <p:spPr>
          <a:xfrm>
            <a:off x="428596" y="5357826"/>
            <a:ext cx="8215370" cy="12858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None/>
            </a:pPr>
            <a:r>
              <a:rPr lang="en-US" altLang="ja-JP" sz="3200" dirty="0" smtClean="0"/>
              <a:t>Theorem </a:t>
            </a:r>
            <a:r>
              <a:rPr lang="en-US" altLang="ja-JP" sz="2600" dirty="0" smtClean="0"/>
              <a:t>[</a:t>
            </a:r>
            <a:r>
              <a:rPr lang="en-US" altLang="ja-JP" sz="2600" dirty="0" err="1" smtClean="0"/>
              <a:t>Karpinski</a:t>
            </a:r>
            <a:r>
              <a:rPr lang="en-US" altLang="ja-JP" sz="2600" dirty="0" smtClean="0"/>
              <a:t> et </a:t>
            </a:r>
            <a:r>
              <a:rPr lang="en-US" altLang="ja-JP" sz="2600" dirty="0" err="1" smtClean="0"/>
              <a:t>ai</a:t>
            </a:r>
            <a:r>
              <a:rPr lang="en-US" altLang="ja-JP" sz="2600" dirty="0" smtClean="0"/>
              <a:t>. ’97]</a:t>
            </a:r>
          </a:p>
          <a:p>
            <a:pPr>
              <a:buNone/>
            </a:pPr>
            <a:r>
              <a:rPr lang="en-US" altLang="ja-JP" sz="3000" dirty="0" smtClean="0"/>
              <a:t>For any SLP </a:t>
            </a:r>
            <a:r>
              <a:rPr lang="en-US" altLang="ja-JP" sz="3000" b="1" i="1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altLang="ja-JP" sz="3000" dirty="0" smtClean="0"/>
              <a:t>, </a:t>
            </a:r>
            <a:r>
              <a:rPr lang="en-US" altLang="ja-JP" sz="3000" b="1" i="1" dirty="0" smtClean="0">
                <a:latin typeface="Times New Roman" pitchFamily="18" charset="0"/>
                <a:cs typeface="Times New Roman" pitchFamily="18" charset="0"/>
              </a:rPr>
              <a:t>OL</a:t>
            </a:r>
            <a:r>
              <a:rPr lang="en-US" altLang="ja-JP" sz="3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30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3000" b="1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30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30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sz="3000" b="1" i="1" baseline="-25000" dirty="0" err="1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ja-JP" sz="3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3000" dirty="0" smtClean="0"/>
              <a:t> can be computed in total of </a:t>
            </a:r>
            <a:r>
              <a:rPr lang="en-US" altLang="ja-JP" sz="30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ja-JP" sz="3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3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ja-JP" sz="3000" b="1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ja-JP" sz="3000" b="1" dirty="0" smtClean="0">
                <a:latin typeface="Times New Roman" pitchFamily="18" charset="0"/>
                <a:cs typeface="Times New Roman" pitchFamily="18" charset="0"/>
              </a:rPr>
              <a:t>log</a:t>
            </a:r>
            <a:r>
              <a:rPr lang="en-US" altLang="ja-JP" sz="3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ja-JP" sz="3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3000" dirty="0" smtClean="0"/>
              <a:t> time and </a:t>
            </a:r>
            <a:r>
              <a:rPr lang="en-US" altLang="ja-JP" sz="3000" b="1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en-US" altLang="ja-JP" sz="30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ja-JP" sz="30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30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3000" dirty="0" smtClean="0"/>
              <a:t> space for each </a:t>
            </a:r>
            <a:r>
              <a:rPr lang="en-US" altLang="ja-JP" sz="3000" b="1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ja-JP" sz="3000" dirty="0" smtClean="0"/>
              <a:t>, </a:t>
            </a:r>
            <a:r>
              <a:rPr lang="en-US" altLang="ja-JP" sz="3000" b="1" i="1" dirty="0" smtClean="0"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ja-JP" sz="3000" dirty="0" smtClean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1214414" y="2215573"/>
            <a:ext cx="7689284" cy="1815882"/>
          </a:xfrm>
          <a:prstGeom prst="rect">
            <a:avLst/>
          </a:prstGeom>
          <a:solidFill>
            <a:srgbClr val="DDDDDD">
              <a:alpha val="49804"/>
            </a:srgbClr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ja-JP" sz="2800" b="1" dirty="0" smtClean="0">
                <a:solidFill>
                  <a:srgbClr val="000000"/>
                </a:solidFill>
                <a:ea typeface="ＭＳ Ｐ明朝" pitchFamily="18" charset="-128"/>
              </a:rPr>
              <a:t>Input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: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SLP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Arial" charset="0"/>
                <a:ea typeface="ＭＳ Ｐ明朝" pitchFamily="18" charset="-128"/>
              </a:rPr>
              <a:t>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for string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.</a:t>
            </a:r>
          </a:p>
          <a:p>
            <a:pPr eaLnBrk="0" hangingPunct="0"/>
            <a:endParaRPr kumimoji="1" lang="en-US" altLang="ja-JP" sz="2800" dirty="0" smtClean="0">
              <a:solidFill>
                <a:srgbClr val="000000"/>
              </a:solidFill>
              <a:ea typeface="ＭＳ Ｐ明朝" pitchFamily="18" charset="-128"/>
            </a:endParaRPr>
          </a:p>
          <a:p>
            <a:pPr eaLnBrk="0" hangingPunct="0"/>
            <a:r>
              <a:rPr lang="en-US" altLang="ja-JP" sz="2800" b="1" dirty="0" smtClean="0">
                <a:solidFill>
                  <a:srgbClr val="000000"/>
                </a:solidFill>
                <a:ea typeface="ＭＳ Ｐ明朝" pitchFamily="18" charset="-128"/>
              </a:rPr>
              <a:t>Output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: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Compact representation of s</a:t>
            </a:r>
            <a:r>
              <a:rPr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et </a:t>
            </a:r>
            <a:r>
              <a:rPr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Period</a:t>
            </a:r>
            <a:r>
              <a:rPr lang="en-US" altLang="ja-JP" sz="28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(</a:t>
            </a:r>
            <a:r>
              <a:rPr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T</a:t>
            </a:r>
            <a:r>
              <a:rPr lang="en-US" altLang="ja-JP" sz="28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)</a:t>
            </a:r>
          </a:p>
          <a:p>
            <a:pPr eaLnBrk="0" hangingPunct="0"/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of periods of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.</a:t>
            </a:r>
            <a:endParaRPr kumimoji="1" lang="en-US" altLang="ja-JP" sz="2800" dirty="0">
              <a:solidFill>
                <a:srgbClr val="000000"/>
              </a:solidFill>
              <a:ea typeface="ＭＳ Ｐ明朝" pitchFamily="18" charset="-128"/>
            </a:endParaRPr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60200" y="142852"/>
            <a:ext cx="7498080" cy="939784"/>
          </a:xfrm>
        </p:spPr>
        <p:txBody>
          <a:bodyPr>
            <a:noAutofit/>
          </a:bodyPr>
          <a:lstStyle/>
          <a:p>
            <a:r>
              <a:rPr lang="en-US" altLang="ja-JP" sz="3600" dirty="0" smtClean="0"/>
              <a:t>Periods of Compressed String [1/2]</a:t>
            </a:r>
            <a:endParaRPr kumimoji="1" lang="ja-JP" altLang="en-US" sz="3600" dirty="0"/>
          </a:p>
        </p:txBody>
      </p:sp>
      <p:sp>
        <p:nvSpPr>
          <p:cNvPr id="17" name="正方形/長方形 16"/>
          <p:cNvSpPr/>
          <p:nvPr/>
        </p:nvSpPr>
        <p:spPr>
          <a:xfrm>
            <a:off x="1142976" y="1600304"/>
            <a:ext cx="57130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 smtClean="0">
                <a:solidFill>
                  <a:schemeClr val="accent1">
                    <a:lumMod val="75000"/>
                  </a:schemeClr>
                </a:solidFill>
              </a:rPr>
              <a:t>Compressed Period Problem</a:t>
            </a:r>
            <a:endParaRPr lang="ja-JP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>
          <a:xfrm>
            <a:off x="1071538" y="4357694"/>
            <a:ext cx="7212328" cy="857256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 </a:t>
            </a:r>
            <a:endParaRPr kumimoji="1" lang="en-US" altLang="ja-JP" sz="2800" dirty="0" smtClean="0"/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/>
        </p:nvGraphicFramePr>
        <p:xfrm>
          <a:off x="1500166" y="4314948"/>
          <a:ext cx="7215238" cy="685688"/>
        </p:xfrm>
        <a:graphic>
          <a:graphicData uri="http://schemas.openxmlformats.org/presentationml/2006/ole">
            <p:oleObj spid="_x0000_s38914" name="Equation" r:id="rId3" imgW="3073320" imgH="291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60200" y="142852"/>
            <a:ext cx="7498080" cy="939784"/>
          </a:xfrm>
        </p:spPr>
        <p:txBody>
          <a:bodyPr>
            <a:noAutofit/>
          </a:bodyPr>
          <a:lstStyle/>
          <a:p>
            <a:r>
              <a:rPr lang="en-US" altLang="ja-JP" sz="3600" dirty="0" smtClean="0"/>
              <a:t>Periods of Compressed String [2/2]</a:t>
            </a:r>
            <a:endParaRPr kumimoji="1" lang="ja-JP" altLang="en-US" sz="3600" dirty="0"/>
          </a:p>
        </p:txBody>
      </p:sp>
      <p:sp>
        <p:nvSpPr>
          <p:cNvPr id="8" name="角丸四角形 7"/>
          <p:cNvSpPr/>
          <p:nvPr/>
        </p:nvSpPr>
        <p:spPr>
          <a:xfrm>
            <a:off x="1500166" y="2071678"/>
            <a:ext cx="7000924" cy="2000264"/>
          </a:xfrm>
          <a:prstGeom prst="roundRect">
            <a:avLst/>
          </a:prstGeom>
          <a:solidFill>
            <a:schemeClr val="bg1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072198" y="4405978"/>
            <a:ext cx="25403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ea typeface="ＭＳ Ｐゴシック" pitchFamily="50" charset="-128"/>
              </a:rPr>
              <a:t>[Lifshits ’06, ’07]</a:t>
            </a:r>
            <a:endParaRPr lang="ja-JP" altLang="en-US" sz="2800" dirty="0"/>
          </a:p>
        </p:txBody>
      </p:sp>
      <p:sp>
        <p:nvSpPr>
          <p:cNvPr id="10" name="正方形/長方形 9"/>
          <p:cNvSpPr/>
          <p:nvPr/>
        </p:nvSpPr>
        <p:spPr>
          <a:xfrm>
            <a:off x="1928794" y="2287968"/>
            <a:ext cx="63579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000000"/>
                </a:solidFill>
                <a:ea typeface="ＭＳ Ｐ明朝" pitchFamily="18" charset="-128"/>
                <a:cs typeface="Times New Roman" pitchFamily="18" charset="0"/>
              </a:rPr>
              <a:t>An </a:t>
            </a:r>
            <a:r>
              <a:rPr lang="en-US" altLang="ja-JP" sz="32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O</a:t>
            </a:r>
            <a:r>
              <a:rPr lang="en-US" altLang="ja-JP" sz="32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(</a:t>
            </a:r>
            <a:r>
              <a:rPr lang="en-US" altLang="ja-JP" sz="32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n</a:t>
            </a:r>
            <a:r>
              <a:rPr lang="en-US" altLang="ja-JP" sz="32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)</a:t>
            </a:r>
            <a:r>
              <a:rPr lang="en-US" altLang="ja-JP" sz="3200" dirty="0" smtClean="0">
                <a:solidFill>
                  <a:srgbClr val="000000"/>
                </a:solidFill>
                <a:ea typeface="ＭＳ Ｐ明朝" pitchFamily="18" charset="-128"/>
                <a:cs typeface="Times New Roman" pitchFamily="18" charset="0"/>
              </a:rPr>
              <a:t>-size representation of </a:t>
            </a:r>
            <a:r>
              <a:rPr lang="en-US" altLang="ja-JP" sz="32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Period</a:t>
            </a:r>
            <a:r>
              <a:rPr lang="en-US" altLang="ja-JP" sz="32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(</a:t>
            </a:r>
            <a:r>
              <a:rPr lang="en-US" altLang="ja-JP" sz="32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T</a:t>
            </a:r>
            <a:r>
              <a:rPr lang="en-US" altLang="ja-JP" sz="32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)</a:t>
            </a:r>
            <a:r>
              <a:rPr lang="en-US" altLang="ja-JP" sz="3200" dirty="0" smtClean="0">
                <a:cs typeface="Times New Roman" pitchFamily="18" charset="0"/>
              </a:rPr>
              <a:t> can be computed in </a:t>
            </a:r>
            <a:r>
              <a:rPr lang="en-US" altLang="ja-JP" sz="32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ja-JP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3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ja-JP" sz="3200" b="1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ja-JP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3200" dirty="0" smtClean="0">
                <a:cs typeface="Times New Roman" pitchFamily="18" charset="0"/>
              </a:rPr>
              <a:t> time with </a:t>
            </a:r>
            <a:r>
              <a:rPr lang="en-US" altLang="ja-JP" sz="32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ja-JP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3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ja-JP" sz="3200" b="1" baseline="30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3200" dirty="0" smtClean="0">
                <a:cs typeface="Times New Roman" pitchFamily="18" charset="0"/>
              </a:rPr>
              <a:t>space. </a:t>
            </a:r>
            <a:endParaRPr lang="ja-JP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1214414" y="2215573"/>
            <a:ext cx="7211590" cy="1815882"/>
          </a:xfrm>
          <a:prstGeom prst="rect">
            <a:avLst/>
          </a:prstGeom>
          <a:solidFill>
            <a:srgbClr val="DDDDDD">
              <a:alpha val="49804"/>
            </a:srgbClr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ja-JP" sz="2800" b="1" dirty="0" smtClean="0">
                <a:solidFill>
                  <a:srgbClr val="000000"/>
                </a:solidFill>
                <a:ea typeface="ＭＳ Ｐ明朝" pitchFamily="18" charset="-128"/>
              </a:rPr>
              <a:t>Input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: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SLP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Arial" charset="0"/>
                <a:ea typeface="ＭＳ Ｐ明朝" pitchFamily="18" charset="-128"/>
              </a:rPr>
              <a:t>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for string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.</a:t>
            </a:r>
          </a:p>
          <a:p>
            <a:pPr eaLnBrk="0" hangingPunct="0"/>
            <a:endParaRPr kumimoji="1" lang="en-US" altLang="ja-JP" sz="2800" dirty="0" smtClean="0">
              <a:solidFill>
                <a:srgbClr val="000000"/>
              </a:solidFill>
              <a:ea typeface="ＭＳ Ｐ明朝" pitchFamily="18" charset="-128"/>
            </a:endParaRPr>
          </a:p>
          <a:p>
            <a:pPr eaLnBrk="0" hangingPunct="0"/>
            <a:r>
              <a:rPr lang="en-US" altLang="ja-JP" sz="2800" b="1" dirty="0" smtClean="0">
                <a:solidFill>
                  <a:srgbClr val="000000"/>
                </a:solidFill>
                <a:ea typeface="ＭＳ Ｐ明朝" pitchFamily="18" charset="-128"/>
              </a:rPr>
              <a:t>Output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: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Compact representation of s</a:t>
            </a:r>
            <a:r>
              <a:rPr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et </a:t>
            </a:r>
            <a:r>
              <a:rPr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Pal</a:t>
            </a:r>
            <a:r>
              <a:rPr lang="en-US" altLang="ja-JP" sz="28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(</a:t>
            </a:r>
            <a:r>
              <a:rPr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T</a:t>
            </a:r>
            <a:r>
              <a:rPr lang="en-US" altLang="ja-JP" sz="28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)</a:t>
            </a:r>
          </a:p>
          <a:p>
            <a:pPr eaLnBrk="0" hangingPunct="0"/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of maximal palindromes of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.</a:t>
            </a:r>
            <a:endParaRPr kumimoji="1" lang="en-US" altLang="ja-JP" sz="2800" dirty="0">
              <a:solidFill>
                <a:srgbClr val="000000"/>
              </a:solidFill>
              <a:ea typeface="ＭＳ Ｐ明朝" pitchFamily="18" charset="-128"/>
            </a:endParaRPr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60200" y="142852"/>
            <a:ext cx="7498080" cy="939784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Compressed Palindrome Discovery [1/2]</a:t>
            </a:r>
            <a:endParaRPr kumimoji="1" lang="ja-JP" altLang="en-US" sz="3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1142976" y="1600304"/>
            <a:ext cx="76302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solidFill>
                  <a:schemeClr val="accent1">
                    <a:lumMod val="75000"/>
                  </a:schemeClr>
                </a:solidFill>
              </a:rPr>
              <a:t>Compressed Palindrome Discovery Problem</a:t>
            </a:r>
            <a:endParaRPr lang="ja-JP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>
          <a:xfrm>
            <a:off x="1142976" y="4286256"/>
            <a:ext cx="7572428" cy="2214578"/>
          </a:xfrm>
        </p:spPr>
        <p:txBody>
          <a:bodyPr>
            <a:normAutofit/>
          </a:bodyPr>
          <a:lstStyle/>
          <a:p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Pal</a:t>
            </a:r>
            <a:r>
              <a:rPr lang="en-US" altLang="ja-JP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ja-JP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ja-JP" sz="5400" dirty="0" smtClean="0">
                <a:latin typeface="Times New Roman" pitchFamily="18" charset="0"/>
                <a:cs typeface="Times New Roman" pitchFamily="18" charset="0"/>
              </a:rPr>
              <a:t>{                             }</a:t>
            </a:r>
          </a:p>
          <a:p>
            <a:endParaRPr kumimoji="1" lang="en-US" altLang="ja-JP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kumimoji="1" lang="en-US" altLang="ja-JP" sz="2800" dirty="0" smtClean="0">
                <a:cs typeface="Times New Roman" pitchFamily="18" charset="0"/>
              </a:rPr>
              <a:t>ex. </a:t>
            </a:r>
            <a:r>
              <a:rPr kumimoji="1"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T = </a:t>
            </a:r>
            <a:r>
              <a:rPr lang="en-US" altLang="ja-JP" sz="2800" b="1" i="1" dirty="0" err="1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1" lang="en-US" altLang="ja-JP" sz="2800" b="1" i="1" dirty="0" err="1" smtClean="0">
                <a:latin typeface="Times New Roman" pitchFamily="18" charset="0"/>
                <a:cs typeface="Times New Roman" pitchFamily="18" charset="0"/>
              </a:rPr>
              <a:t>aabbaa</a:t>
            </a:r>
            <a:endParaRPr kumimoji="1" lang="en-US" altLang="ja-JP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/>
        </p:nvGraphicFramePr>
        <p:xfrm>
          <a:off x="4643438" y="4855624"/>
          <a:ext cx="1500198" cy="430764"/>
        </p:xfrm>
        <a:graphic>
          <a:graphicData uri="http://schemas.openxmlformats.org/presentationml/2006/ole">
            <p:oleObj spid="_x0000_s44034" name="Equation" r:id="rId3" imgW="838080" imgH="241200" progId="Equation.DSMT4">
              <p:embed/>
            </p:oleObj>
          </a:graphicData>
        </a:graphic>
      </p:graphicFrame>
      <p:sp>
        <p:nvSpPr>
          <p:cNvPr id="7" name="正方形/長方形 6"/>
          <p:cNvSpPr/>
          <p:nvPr/>
        </p:nvSpPr>
        <p:spPr>
          <a:xfrm>
            <a:off x="3143240" y="4429132"/>
            <a:ext cx="52149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400" b="1" i="1" dirty="0" err="1" smtClean="0">
                <a:latin typeface="Times New Roman" pitchFamily="18" charset="0"/>
                <a:cs typeface="Times New Roman" pitchFamily="18" charset="0"/>
              </a:rPr>
              <a:t>p,q</a:t>
            </a:r>
            <a:r>
              <a:rPr lang="en-US" altLang="ja-JP" sz="24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US" altLang="ja-JP" sz="2400" b="1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ja-JP" sz="24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ja-JP" sz="2400" b="1" dirty="0" smtClean="0">
                <a:latin typeface="Times New Roman" pitchFamily="18" charset="0"/>
                <a:cs typeface="Times New Roman" pitchFamily="18" charset="0"/>
              </a:rPr>
              <a:t>]</a:t>
            </a:r>
            <a:r>
              <a:rPr lang="en-US" altLang="ja-JP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dirty="0" smtClean="0">
                <a:latin typeface="Times New Roman" pitchFamily="18" charset="0"/>
                <a:cs typeface="Times New Roman" pitchFamily="18" charset="0"/>
              </a:rPr>
              <a:t>is the maximal palindrome centered at </a:t>
            </a:r>
            <a:endParaRPr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60200" y="142852"/>
            <a:ext cx="7498080" cy="939784"/>
          </a:xfrm>
        </p:spPr>
        <p:txBody>
          <a:bodyPr>
            <a:noAutofit/>
          </a:bodyPr>
          <a:lstStyle/>
          <a:p>
            <a:r>
              <a:rPr lang="en-US" altLang="ja-JP" sz="3200" dirty="0" smtClean="0"/>
              <a:t>Compressed Palindrome Discovery [2/2]</a:t>
            </a:r>
            <a:endParaRPr kumimoji="1" lang="ja-JP" altLang="en-US" sz="3200" dirty="0"/>
          </a:p>
        </p:txBody>
      </p:sp>
      <p:sp>
        <p:nvSpPr>
          <p:cNvPr id="8" name="角丸四角形 7"/>
          <p:cNvSpPr/>
          <p:nvPr/>
        </p:nvSpPr>
        <p:spPr>
          <a:xfrm>
            <a:off x="1500166" y="2071678"/>
            <a:ext cx="7000924" cy="2000264"/>
          </a:xfrm>
          <a:prstGeom prst="roundRect">
            <a:avLst/>
          </a:prstGeom>
          <a:solidFill>
            <a:schemeClr val="bg1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271423" y="4405978"/>
            <a:ext cx="3229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ea typeface="ＭＳ Ｐゴシック" pitchFamily="50" charset="-128"/>
              </a:rPr>
              <a:t>[Matsubara et al. ’08]</a:t>
            </a:r>
            <a:endParaRPr lang="ja-JP" altLang="en-US" sz="2800" dirty="0"/>
          </a:p>
        </p:txBody>
      </p:sp>
      <p:sp>
        <p:nvSpPr>
          <p:cNvPr id="10" name="正方形/長方形 9"/>
          <p:cNvSpPr/>
          <p:nvPr/>
        </p:nvSpPr>
        <p:spPr>
          <a:xfrm>
            <a:off x="1928794" y="2287968"/>
            <a:ext cx="63579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000000"/>
                </a:solidFill>
                <a:ea typeface="ＭＳ Ｐ明朝" pitchFamily="18" charset="-128"/>
                <a:cs typeface="Times New Roman" pitchFamily="18" charset="0"/>
              </a:rPr>
              <a:t>An </a:t>
            </a:r>
            <a:r>
              <a:rPr lang="en-US" altLang="ja-JP" sz="32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O</a:t>
            </a:r>
            <a:r>
              <a:rPr lang="en-US" altLang="ja-JP" sz="32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(</a:t>
            </a:r>
            <a:r>
              <a:rPr lang="en-US" altLang="ja-JP" sz="32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n</a:t>
            </a:r>
            <a:r>
              <a:rPr lang="en-US" altLang="ja-JP" sz="3200" b="1" baseline="30000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2</a:t>
            </a:r>
            <a:r>
              <a:rPr lang="en-US" altLang="ja-JP" sz="32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)</a:t>
            </a:r>
            <a:r>
              <a:rPr lang="en-US" altLang="ja-JP" sz="3200" dirty="0" smtClean="0">
                <a:solidFill>
                  <a:srgbClr val="000000"/>
                </a:solidFill>
                <a:ea typeface="ＭＳ Ｐ明朝" pitchFamily="18" charset="-128"/>
                <a:cs typeface="Times New Roman" pitchFamily="18" charset="0"/>
              </a:rPr>
              <a:t>-size representation of </a:t>
            </a:r>
            <a:r>
              <a:rPr lang="en-US" altLang="ja-JP" sz="32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Pal</a:t>
            </a:r>
            <a:r>
              <a:rPr lang="en-US" altLang="ja-JP" sz="32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(</a:t>
            </a:r>
            <a:r>
              <a:rPr lang="en-US" altLang="ja-JP" sz="32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T</a:t>
            </a:r>
            <a:r>
              <a:rPr lang="en-US" altLang="ja-JP" sz="32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)</a:t>
            </a:r>
            <a:r>
              <a:rPr lang="en-US" altLang="ja-JP" sz="3200" dirty="0" smtClean="0">
                <a:cs typeface="Times New Roman" pitchFamily="18" charset="0"/>
              </a:rPr>
              <a:t> can be computed in </a:t>
            </a:r>
            <a:r>
              <a:rPr lang="en-US" altLang="ja-JP" sz="32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ja-JP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3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ja-JP" sz="3200" b="1" baseline="30000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ja-JP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3200" dirty="0" smtClean="0">
                <a:cs typeface="Times New Roman" pitchFamily="18" charset="0"/>
              </a:rPr>
              <a:t> time with </a:t>
            </a:r>
            <a:r>
              <a:rPr lang="en-US" altLang="ja-JP" sz="32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ja-JP" sz="32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32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ja-JP" sz="32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32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ja-JP" sz="32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3200" dirty="0" smtClean="0">
                <a:cs typeface="Times New Roman" pitchFamily="18" charset="0"/>
              </a:rPr>
              <a:t>space. </a:t>
            </a:r>
            <a:endParaRPr lang="ja-JP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Composition System</a:t>
            </a:r>
            <a:endParaRPr kumimoji="1" lang="ja-JP" altLang="en-US" dirty="0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1357290" y="1571612"/>
            <a:ext cx="7429552" cy="35719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ja-JP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71604" y="1698630"/>
            <a:ext cx="6929486" cy="35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ja-JP" sz="2800" dirty="0" smtClean="0">
                <a:ea typeface="ＭＳ Ｐ明朝" pitchFamily="18" charset="-128"/>
              </a:rPr>
              <a:t>CS</a:t>
            </a:r>
            <a:r>
              <a:rPr kumimoji="1" lang="en-US" altLang="ja-JP" sz="2800" b="1" i="1" dirty="0" smtClean="0">
                <a:latin typeface="Arial" charset="0"/>
                <a:ea typeface="ＭＳ Ｐ明朝" pitchFamily="18" charset="-128"/>
              </a:rPr>
              <a:t> T</a:t>
            </a:r>
            <a:r>
              <a:rPr kumimoji="1" lang="en-US" altLang="ja-JP" sz="2800" i="1" dirty="0" smtClean="0">
                <a:latin typeface="Arial" charset="0"/>
                <a:ea typeface="ＭＳ Ｐ明朝" pitchFamily="18" charset="-128"/>
              </a:rPr>
              <a:t> </a:t>
            </a:r>
            <a:r>
              <a:rPr kumimoji="1" lang="en-US" altLang="ja-JP" sz="2800" dirty="0">
                <a:latin typeface="Arial" charset="0"/>
                <a:ea typeface="ＭＳ Ｐ明朝" pitchFamily="18" charset="-128"/>
              </a:rPr>
              <a:t>:  </a:t>
            </a:r>
            <a:r>
              <a:rPr kumimoji="1" lang="en-US" altLang="ja-JP" sz="2800" dirty="0">
                <a:ea typeface="ＭＳ Ｐゴシック" pitchFamily="50" charset="-128"/>
              </a:rPr>
              <a:t>sequence of assignments</a:t>
            </a:r>
            <a:r>
              <a:rPr kumimoji="1" lang="en-US" altLang="ja-JP" sz="2800" dirty="0">
                <a:latin typeface="Arial" charset="0"/>
                <a:ea typeface="ＭＳ Ｐゴシック" pitchFamily="50" charset="-128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ja-JP" altLang="en-US" sz="2800" b="1" i="1" dirty="0">
                <a:latin typeface="Times New Roman" pitchFamily="18" charset="0"/>
                <a:ea typeface="ＭＳ Ｐゴシック" pitchFamily="50" charset="-128"/>
              </a:rPr>
              <a:t>　　　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baseline="-10000" dirty="0">
                <a:latin typeface="Times New Roman" pitchFamily="18" charset="0"/>
                <a:ea typeface="ＭＳ Ｐゴシック" pitchFamily="50" charset="-128"/>
              </a:rPr>
              <a:t>1 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= 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expr</a:t>
            </a:r>
            <a:r>
              <a:rPr kumimoji="1" lang="en-US" altLang="ja-JP" sz="2800" b="1" baseline="-10000" dirty="0">
                <a:latin typeface="Times New Roman" pitchFamily="18" charset="0"/>
                <a:ea typeface="ＭＳ Ｐゴシック" pitchFamily="50" charset="-128"/>
              </a:rPr>
              <a:t>1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; 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baseline="-10000" dirty="0">
                <a:latin typeface="Times New Roman" pitchFamily="18" charset="0"/>
                <a:ea typeface="ＭＳ Ｐゴシック" pitchFamily="50" charset="-128"/>
              </a:rPr>
              <a:t>2 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= 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expr</a:t>
            </a:r>
            <a:r>
              <a:rPr kumimoji="1" lang="en-US" altLang="ja-JP" sz="2800" b="1" baseline="-10000" dirty="0">
                <a:latin typeface="Times New Roman" pitchFamily="18" charset="0"/>
                <a:ea typeface="ＭＳ Ｐゴシック" pitchFamily="50" charset="-128"/>
              </a:rPr>
              <a:t>2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;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… ; 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i="1" baseline="-10000" dirty="0">
                <a:latin typeface="Times New Roman" pitchFamily="18" charset="0"/>
                <a:ea typeface="ＭＳ Ｐゴシック" pitchFamily="50" charset="-128"/>
              </a:rPr>
              <a:t>n</a:t>
            </a:r>
            <a:r>
              <a:rPr kumimoji="1" lang="en-US" altLang="ja-JP" sz="2800" b="1" baseline="-10000" dirty="0"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= 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expr</a:t>
            </a:r>
            <a:r>
              <a:rPr kumimoji="1" lang="en-US" altLang="ja-JP" sz="2800" b="1" i="1" baseline="-10000" dirty="0">
                <a:latin typeface="Times New Roman" pitchFamily="18" charset="0"/>
                <a:ea typeface="ＭＳ Ｐゴシック" pitchFamily="50" charset="-128"/>
              </a:rPr>
              <a:t>n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;</a:t>
            </a:r>
            <a:r>
              <a:rPr kumimoji="1" lang="en-US" altLang="ja-JP" sz="2800" dirty="0">
                <a:latin typeface="Times New Roman" pitchFamily="18" charset="0"/>
                <a:ea typeface="ＭＳ Ｐゴシック" pitchFamily="50" charset="-128"/>
              </a:rPr>
              <a:t/>
            </a:r>
            <a:br>
              <a:rPr kumimoji="1" lang="en-US" altLang="ja-JP" sz="2800" dirty="0">
                <a:latin typeface="Times New Roman" pitchFamily="18" charset="0"/>
                <a:ea typeface="ＭＳ Ｐゴシック" pitchFamily="50" charset="-128"/>
              </a:rPr>
            </a:br>
            <a:r>
              <a:rPr kumimoji="1" lang="en-US" altLang="ja-JP" sz="2800" dirty="0">
                <a:latin typeface="Times New Roman" pitchFamily="18" charset="0"/>
                <a:ea typeface="ＭＳ Ｐゴシック" pitchFamily="50" charset="-128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ja-JP" sz="2800" dirty="0">
                <a:latin typeface="Times New Roman" pitchFamily="18" charset="0"/>
                <a:ea typeface="ＭＳ Ｐゴシック" pitchFamily="50" charset="-128"/>
              </a:rPr>
              <a:t>	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i="1" baseline="-10000" dirty="0">
                <a:latin typeface="Times New Roman" pitchFamily="18" charset="0"/>
                <a:ea typeface="ＭＳ Ｐゴシック" pitchFamily="50" charset="-128"/>
              </a:rPr>
              <a:t>k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kumimoji="1" lang="en-US" altLang="ja-JP" sz="2800" dirty="0">
                <a:latin typeface="Arial" charset="0"/>
                <a:ea typeface="ＭＳ Ｐゴシック" pitchFamily="50" charset="-128"/>
              </a:rPr>
              <a:t>: </a:t>
            </a:r>
            <a:r>
              <a:rPr kumimoji="1" lang="en-US" altLang="ja-JP" sz="2800" dirty="0">
                <a:ea typeface="ＭＳ Ｐゴシック" pitchFamily="50" charset="-128"/>
              </a:rPr>
              <a:t>variable,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ja-JP" sz="2800" dirty="0">
                <a:latin typeface="Courier New" pitchFamily="49" charset="0"/>
                <a:ea typeface="ＭＳ Ｐ明朝" pitchFamily="18" charset="-128"/>
              </a:rPr>
              <a:t>			</a:t>
            </a:r>
            <a:r>
              <a:rPr kumimoji="1" lang="en-US" altLang="ja-JP" sz="2800" b="1" i="1" dirty="0">
                <a:latin typeface="Times New Roman" pitchFamily="18" charset="0"/>
                <a:ea typeface="ＭＳ Ｐ明朝" pitchFamily="18" charset="-128"/>
              </a:rPr>
              <a:t>a</a:t>
            </a:r>
            <a:r>
              <a:rPr kumimoji="1" lang="en-US" altLang="ja-JP" sz="2800" dirty="0">
                <a:latin typeface="ＭＳ Ｐ明朝" pitchFamily="18" charset="-128"/>
                <a:ea typeface="ＭＳ Ｐ明朝" pitchFamily="18" charset="-128"/>
              </a:rPr>
              <a:t>	     </a:t>
            </a:r>
            <a:r>
              <a:rPr lang="en-US" altLang="ja-JP" sz="2800" dirty="0" smtClean="0">
                <a:ea typeface="ＭＳ Ｐ明朝" pitchFamily="18" charset="-128"/>
              </a:rPr>
              <a:t>(</a:t>
            </a:r>
            <a:r>
              <a:rPr kumimoji="1" lang="en-US" altLang="ja-JP" sz="2800" dirty="0" smtClean="0">
                <a:latin typeface="Arial" charset="0"/>
                <a:ea typeface="ＭＳ Ｐ明朝" pitchFamily="18" charset="-128"/>
              </a:rPr>
              <a:t> </a:t>
            </a:r>
            <a:r>
              <a:rPr lang="en-US" altLang="ja-JP" sz="2800" b="1" dirty="0"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kumimoji="1" lang="en-US" altLang="ja-JP" sz="2800" b="1" dirty="0" smtClean="0">
                <a:latin typeface="Times New Roman" pitchFamily="18" charset="0"/>
                <a:ea typeface="ＭＳ Ｐゴシック" pitchFamily="50" charset="-128"/>
              </a:rPr>
              <a:t>  </a:t>
            </a:r>
            <a:r>
              <a:rPr lang="ja-JP" altLang="en-US" sz="2800" b="1" dirty="0" smtClean="0">
                <a:latin typeface="Times New Roman" pitchFamily="18" charset="0"/>
                <a:ea typeface="ＭＳ Ｐゴシック" pitchFamily="50" charset="-128"/>
              </a:rPr>
              <a:t>　　 </a:t>
            </a:r>
            <a:r>
              <a:rPr kumimoji="1" lang="en-US" altLang="ja-JP" sz="2800" b="1" dirty="0" smtClean="0">
                <a:latin typeface="Symbol" pitchFamily="18" charset="2"/>
                <a:ea typeface="ＭＳ Ｐ明朝" pitchFamily="18" charset="-128"/>
              </a:rPr>
              <a:t> </a:t>
            </a:r>
            <a:r>
              <a:rPr kumimoji="1" lang="en-US" altLang="ja-JP" sz="2800" dirty="0" smtClean="0">
                <a:latin typeface="Symbol" pitchFamily="18" charset="2"/>
                <a:ea typeface="ＭＳ Ｐ明朝" pitchFamily="18" charset="-128"/>
              </a:rPr>
              <a:t>),</a:t>
            </a:r>
            <a:endParaRPr kumimoji="1" lang="en-US" altLang="ja-JP" sz="2800" dirty="0">
              <a:latin typeface="ＭＳ Ｐ明朝" pitchFamily="18" charset="-128"/>
              <a:ea typeface="ＭＳ Ｐ明朝" pitchFamily="18" charset="-128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ja-JP" sz="2800" i="1" dirty="0">
                <a:latin typeface="Times New Roman" pitchFamily="18" charset="0"/>
                <a:ea typeface="ＭＳ Ｐゴシック" pitchFamily="50" charset="-128"/>
              </a:rPr>
              <a:t>			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i="1" baseline="-10000" dirty="0">
                <a:latin typeface="Times New Roman" pitchFamily="18" charset="0"/>
                <a:ea typeface="ＭＳ Ｐゴシック" pitchFamily="50" charset="-128"/>
              </a:rPr>
              <a:t>i 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i="1" baseline="-10000" dirty="0">
                <a:latin typeface="Times New Roman" pitchFamily="18" charset="0"/>
                <a:ea typeface="ＭＳ Ｐゴシック" pitchFamily="50" charset="-128"/>
              </a:rPr>
              <a:t>j</a:t>
            </a:r>
            <a:r>
              <a:rPr kumimoji="1" lang="ja-JP" altLang="en-US" sz="2800" i="1" dirty="0">
                <a:latin typeface="Times New Roman" pitchFamily="18" charset="0"/>
                <a:ea typeface="ＭＳ Ｐゴシック" pitchFamily="50" charset="-128"/>
              </a:rPr>
              <a:t>	 </a:t>
            </a:r>
            <a:r>
              <a:rPr kumimoji="1" lang="ja-JP" altLang="en-US" sz="2800" dirty="0">
                <a:latin typeface="Times New Roman" pitchFamily="18" charset="0"/>
                <a:ea typeface="ＭＳ Ｐゴシック" pitchFamily="50" charset="-128"/>
              </a:rPr>
              <a:t>     </a:t>
            </a:r>
            <a:r>
              <a:rPr kumimoji="1" lang="en-US" altLang="ja-JP" sz="2800" dirty="0" smtClean="0">
                <a:latin typeface="Times New Roman" pitchFamily="18" charset="0"/>
                <a:ea typeface="ＭＳ Ｐゴシック" pitchFamily="50" charset="-128"/>
              </a:rPr>
              <a:t>(</a:t>
            </a:r>
            <a:r>
              <a:rPr kumimoji="1" lang="en-US" altLang="ja-JP" sz="2800" dirty="0" smtClean="0">
                <a:latin typeface="Arial" charset="0"/>
                <a:ea typeface="ＭＳ Ｐゴシック" pitchFamily="50" charset="-128"/>
              </a:rPr>
              <a:t> 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i, j &lt; </a:t>
            </a:r>
            <a:r>
              <a:rPr kumimoji="1" lang="en-US" altLang="ja-JP" sz="2800" b="1" i="1" dirty="0" smtClean="0">
                <a:latin typeface="Times New Roman" pitchFamily="18" charset="0"/>
                <a:ea typeface="ＭＳ Ｐゴシック" pitchFamily="50" charset="-128"/>
              </a:rPr>
              <a:t>k </a:t>
            </a:r>
            <a:r>
              <a:rPr kumimoji="1" lang="en-US" altLang="ja-JP" sz="2800" dirty="0" smtClean="0">
                <a:latin typeface="Times New Roman" pitchFamily="18" charset="0"/>
                <a:ea typeface="ＭＳ Ｐゴシック" pitchFamily="50" charset="-128"/>
              </a:rPr>
              <a:t>)</a:t>
            </a:r>
            <a:r>
              <a:rPr lang="en-US" altLang="ja-JP" sz="2800" i="1" dirty="0" smtClean="0">
                <a:latin typeface="Times New Roman" pitchFamily="18" charset="0"/>
                <a:ea typeface="ＭＳ Ｐゴシック" pitchFamily="50" charset="-128"/>
              </a:rPr>
              <a:t>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ja-JP" sz="2800" i="1" dirty="0" smtClean="0">
                <a:latin typeface="Times New Roman" pitchFamily="18" charset="0"/>
                <a:ea typeface="ＭＳ Ｐゴシック" pitchFamily="50" charset="-128"/>
              </a:rPr>
              <a:t>			</a:t>
            </a:r>
            <a:r>
              <a:rPr lang="en-US" altLang="ja-JP" sz="2800" b="1" baseline="40000" dirty="0" smtClean="0">
                <a:latin typeface="Times New Roman" pitchFamily="18" charset="0"/>
                <a:ea typeface="ＭＳ Ｐゴシック" pitchFamily="50" charset="-128"/>
              </a:rPr>
              <a:t>[</a:t>
            </a:r>
            <a:r>
              <a:rPr lang="en-US" altLang="ja-JP" sz="2800" b="1" i="1" baseline="40000" dirty="0" smtClean="0">
                <a:latin typeface="Times New Roman" pitchFamily="18" charset="0"/>
                <a:ea typeface="ＭＳ Ｐゴシック" pitchFamily="50" charset="-128"/>
              </a:rPr>
              <a:t>p</a:t>
            </a:r>
            <a:r>
              <a:rPr lang="en-US" altLang="ja-JP" sz="2800" b="1" baseline="40000" dirty="0" smtClean="0">
                <a:latin typeface="Times New Roman" pitchFamily="18" charset="0"/>
                <a:ea typeface="ＭＳ Ｐゴシック" pitchFamily="50" charset="-128"/>
              </a:rPr>
              <a:t>]</a:t>
            </a:r>
            <a:r>
              <a:rPr kumimoji="1" lang="en-US" altLang="ja-JP" sz="2800" b="1" i="1" dirty="0" err="1" smtClean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i="1" baseline="-10000" dirty="0" err="1" smtClean="0">
                <a:latin typeface="Times New Roman" pitchFamily="18" charset="0"/>
                <a:ea typeface="ＭＳ Ｐゴシック" pitchFamily="50" charset="-128"/>
              </a:rPr>
              <a:t>i</a:t>
            </a:r>
            <a:r>
              <a:rPr kumimoji="1" lang="en-US" altLang="ja-JP" sz="2800" b="1" i="1" dirty="0" err="1" smtClean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i="1" baseline="-10000" dirty="0" err="1" smtClean="0">
                <a:latin typeface="Times New Roman" pitchFamily="18" charset="0"/>
                <a:ea typeface="ＭＳ Ｐゴシック" pitchFamily="50" charset="-128"/>
              </a:rPr>
              <a:t>j</a:t>
            </a:r>
            <a:r>
              <a:rPr kumimoji="1" lang="en-US" altLang="ja-JP" sz="2800" b="1" baseline="40000" dirty="0" smtClean="0">
                <a:latin typeface="Times New Roman" pitchFamily="18" charset="0"/>
                <a:ea typeface="ＭＳ Ｐゴシック" pitchFamily="50" charset="-128"/>
              </a:rPr>
              <a:t>[</a:t>
            </a:r>
            <a:r>
              <a:rPr kumimoji="1" lang="en-US" altLang="ja-JP" sz="2800" b="1" i="1" baseline="40000" dirty="0" smtClean="0">
                <a:latin typeface="Times New Roman" pitchFamily="18" charset="0"/>
                <a:ea typeface="ＭＳ Ｐゴシック" pitchFamily="50" charset="-128"/>
              </a:rPr>
              <a:t>q</a:t>
            </a:r>
            <a:r>
              <a:rPr kumimoji="1" lang="en-US" altLang="ja-JP" sz="2800" b="1" baseline="40000" dirty="0" smtClean="0">
                <a:latin typeface="Times New Roman" pitchFamily="18" charset="0"/>
                <a:ea typeface="ＭＳ Ｐゴシック" pitchFamily="50" charset="-128"/>
              </a:rPr>
              <a:t>]</a:t>
            </a:r>
            <a:r>
              <a:rPr kumimoji="1" lang="en-US" altLang="ja-JP" sz="2800" dirty="0" smtClean="0">
                <a:latin typeface="Times New Roman" pitchFamily="18" charset="0"/>
                <a:ea typeface="ＭＳ Ｐゴシック" pitchFamily="50" charset="-128"/>
              </a:rPr>
              <a:t>   ( </a:t>
            </a:r>
            <a:r>
              <a:rPr kumimoji="1" lang="en-US" altLang="ja-JP" sz="2800" b="1" i="1" dirty="0" err="1" smtClean="0">
                <a:latin typeface="Times New Roman" pitchFamily="18" charset="0"/>
                <a:ea typeface="ＭＳ Ｐゴシック" pitchFamily="50" charset="-128"/>
              </a:rPr>
              <a:t>i</a:t>
            </a:r>
            <a:r>
              <a:rPr kumimoji="1" lang="en-US" altLang="ja-JP" sz="2800" b="1" i="1" dirty="0" smtClean="0">
                <a:latin typeface="Times New Roman" pitchFamily="18" charset="0"/>
                <a:ea typeface="ＭＳ Ｐゴシック" pitchFamily="50" charset="-128"/>
              </a:rPr>
              <a:t>, j &lt; k </a:t>
            </a:r>
            <a:r>
              <a:rPr kumimoji="1" lang="en-US" altLang="ja-JP" sz="2800" dirty="0" smtClean="0">
                <a:latin typeface="Times New Roman" pitchFamily="18" charset="0"/>
                <a:ea typeface="ＭＳ Ｐゴシック" pitchFamily="50" charset="-128"/>
              </a:rPr>
              <a:t>).</a:t>
            </a:r>
            <a:endParaRPr kumimoji="1" lang="en-US" altLang="ja-JP" sz="2800" baseline="40000" dirty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3143240" y="3571876"/>
            <a:ext cx="214314" cy="1285884"/>
          </a:xfrm>
          <a:prstGeom prst="leftBrace">
            <a:avLst>
              <a:gd name="adj1" fmla="val 2482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 sz="2400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986945" y="3896029"/>
            <a:ext cx="10134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 b="1" i="1" dirty="0">
                <a:latin typeface="Times New Roman" pitchFamily="18" charset="0"/>
                <a:ea typeface="ＭＳ Ｐゴシック" pitchFamily="50" charset="-128"/>
              </a:rPr>
              <a:t>expr</a:t>
            </a:r>
            <a:r>
              <a:rPr lang="en-US" altLang="ja-JP" sz="2400" b="1" i="1" baseline="-10000" dirty="0">
                <a:latin typeface="Times New Roman" pitchFamily="18" charset="0"/>
                <a:ea typeface="ＭＳ Ｐゴシック" pitchFamily="50" charset="-128"/>
              </a:rPr>
              <a:t>k</a:t>
            </a:r>
            <a:r>
              <a:rPr lang="en-US" altLang="ja-JP" sz="2400" dirty="0">
                <a:latin typeface="Times New Roman" pitchFamily="18" charset="0"/>
                <a:ea typeface="ＭＳ Ｐゴシック" pitchFamily="50" charset="-128"/>
              </a:rPr>
              <a:t> :</a:t>
            </a:r>
            <a:endParaRPr lang="ja-JP" altLang="en-US" sz="2400" dirty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9" name="コンテンツ プレースホルダ 2"/>
          <p:cNvSpPr>
            <a:spLocks noGrp="1"/>
          </p:cNvSpPr>
          <p:nvPr>
            <p:ph idx="1"/>
          </p:nvPr>
        </p:nvSpPr>
        <p:spPr>
          <a:xfrm>
            <a:off x="4714876" y="5500702"/>
            <a:ext cx="4000528" cy="1285884"/>
          </a:xfrm>
        </p:spPr>
        <p:txBody>
          <a:bodyPr>
            <a:normAutofit/>
          </a:bodyPr>
          <a:lstStyle/>
          <a:p>
            <a:r>
              <a:rPr lang="en-US" altLang="ja-JP" sz="2800" b="1" baseline="40000" dirty="0" smtClean="0">
                <a:latin typeface="Times New Roman" pitchFamily="18" charset="0"/>
                <a:ea typeface="ＭＳ Ｐゴシック" pitchFamily="50" charset="-128"/>
              </a:rPr>
              <a:t>[</a:t>
            </a:r>
            <a:r>
              <a:rPr lang="en-US" altLang="ja-JP" sz="2800" b="1" i="1" baseline="40000" dirty="0" smtClean="0">
                <a:latin typeface="Times New Roman" pitchFamily="18" charset="0"/>
                <a:ea typeface="ＭＳ Ｐゴシック" pitchFamily="50" charset="-128"/>
              </a:rPr>
              <a:t>p</a:t>
            </a:r>
            <a:r>
              <a:rPr lang="en-US" altLang="ja-JP" sz="2800" b="1" baseline="40000" dirty="0" smtClean="0">
                <a:latin typeface="Times New Roman" pitchFamily="18" charset="0"/>
                <a:ea typeface="ＭＳ Ｐゴシック" pitchFamily="50" charset="-128"/>
              </a:rPr>
              <a:t>]</a:t>
            </a:r>
            <a:r>
              <a:rPr lang="en-US" altLang="ja-JP" sz="2800" b="1" i="1" dirty="0" smtClean="0">
                <a:latin typeface="Times New Roman" pitchFamily="18" charset="0"/>
                <a:ea typeface="ＭＳ Ｐゴシック" pitchFamily="50" charset="-128"/>
              </a:rPr>
              <a:t>X = X</a:t>
            </a:r>
            <a:r>
              <a:rPr lang="en-US" altLang="ja-JP" sz="2800" b="1" dirty="0" smtClean="0">
                <a:latin typeface="Times New Roman" pitchFamily="18" charset="0"/>
                <a:ea typeface="ＭＳ Ｐゴシック" pitchFamily="50" charset="-128"/>
              </a:rPr>
              <a:t>[1:</a:t>
            </a:r>
            <a:r>
              <a:rPr lang="en-US" altLang="ja-JP" sz="2800" b="1" i="1" dirty="0" smtClean="0">
                <a:latin typeface="Times New Roman" pitchFamily="18" charset="0"/>
                <a:ea typeface="ＭＳ Ｐゴシック" pitchFamily="50" charset="-128"/>
              </a:rPr>
              <a:t>p</a:t>
            </a:r>
            <a:r>
              <a:rPr lang="en-US" altLang="ja-JP" sz="2800" b="1" dirty="0" smtClean="0">
                <a:latin typeface="Times New Roman" pitchFamily="18" charset="0"/>
                <a:ea typeface="ＭＳ Ｐゴシック" pitchFamily="50" charset="-128"/>
              </a:rPr>
              <a:t>]</a:t>
            </a:r>
            <a:endParaRPr lang="en-US" altLang="ja-JP" sz="2800" b="1" baseline="-10000" dirty="0" smtClean="0">
              <a:latin typeface="Times New Roman" pitchFamily="18" charset="0"/>
              <a:ea typeface="ＭＳ Ｐゴシック" pitchFamily="50" charset="-128"/>
            </a:endParaRPr>
          </a:p>
          <a:p>
            <a:r>
              <a:rPr lang="en-US" altLang="ja-JP" sz="2800" b="1" i="1" dirty="0" smtClean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lang="en-US" altLang="ja-JP" sz="2800" b="1" baseline="40000" dirty="0" smtClean="0">
                <a:latin typeface="Times New Roman" pitchFamily="18" charset="0"/>
                <a:ea typeface="ＭＳ Ｐゴシック" pitchFamily="50" charset="-128"/>
              </a:rPr>
              <a:t>[</a:t>
            </a:r>
            <a:r>
              <a:rPr lang="en-US" altLang="ja-JP" sz="2800" b="1" i="1" baseline="40000" dirty="0" smtClean="0">
                <a:latin typeface="Times New Roman" pitchFamily="18" charset="0"/>
                <a:ea typeface="ＭＳ Ｐゴシック" pitchFamily="50" charset="-128"/>
              </a:rPr>
              <a:t>q</a:t>
            </a:r>
            <a:r>
              <a:rPr lang="en-US" altLang="ja-JP" sz="2800" b="1" baseline="40000" dirty="0" smtClean="0">
                <a:latin typeface="Times New Roman" pitchFamily="18" charset="0"/>
                <a:ea typeface="ＭＳ Ｐゴシック" pitchFamily="50" charset="-128"/>
              </a:rPr>
              <a:t>]</a:t>
            </a:r>
            <a:r>
              <a:rPr lang="en-US" altLang="ja-JP" sz="2800" b="1" dirty="0" smtClean="0">
                <a:latin typeface="Times New Roman" pitchFamily="18" charset="0"/>
                <a:ea typeface="ＭＳ Ｐゴシック" pitchFamily="50" charset="-128"/>
              </a:rPr>
              <a:t> = </a:t>
            </a:r>
            <a:r>
              <a:rPr lang="en-US" altLang="ja-JP" sz="2800" b="1" i="1" dirty="0" smtClean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lang="en-US" altLang="ja-JP" sz="2800" b="1" dirty="0" smtClean="0">
                <a:latin typeface="Times New Roman" pitchFamily="18" charset="0"/>
                <a:ea typeface="ＭＳ Ｐゴシック" pitchFamily="50" charset="-128"/>
              </a:rPr>
              <a:t>[|</a:t>
            </a:r>
            <a:r>
              <a:rPr lang="en-US" altLang="ja-JP" sz="2800" b="1" i="1" dirty="0" smtClean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lang="en-US" altLang="ja-JP" sz="2800" b="1" dirty="0" smtClean="0">
                <a:latin typeface="Times New Roman" pitchFamily="18" charset="0"/>
                <a:ea typeface="ＭＳ Ｐゴシック" pitchFamily="50" charset="-128"/>
              </a:rPr>
              <a:t>|-</a:t>
            </a:r>
            <a:r>
              <a:rPr lang="en-US" altLang="ja-JP" sz="2800" b="1" i="1" dirty="0" smtClean="0">
                <a:latin typeface="Times New Roman" pitchFamily="18" charset="0"/>
                <a:ea typeface="ＭＳ Ｐゴシック" pitchFamily="50" charset="-128"/>
              </a:rPr>
              <a:t>q</a:t>
            </a:r>
            <a:r>
              <a:rPr lang="en-US" altLang="ja-JP" sz="2800" b="1" dirty="0" smtClean="0">
                <a:latin typeface="Times New Roman" pitchFamily="18" charset="0"/>
                <a:ea typeface="ＭＳ Ｐゴシック" pitchFamily="50" charset="-128"/>
              </a:rPr>
              <a:t>+1</a:t>
            </a:r>
            <a:r>
              <a:rPr lang="en-US" altLang="ja-JP" sz="2800" b="1" dirty="0" smtClean="0">
                <a:latin typeface="Times New Roman" pitchFamily="18" charset="0"/>
                <a:ea typeface="ＭＳ Ｐゴシック" pitchFamily="50" charset="-128"/>
                <a:sym typeface="Wingdings" pitchFamily="2" charset="2"/>
              </a:rPr>
              <a:t>:|</a:t>
            </a:r>
            <a:r>
              <a:rPr lang="en-US" altLang="ja-JP" sz="2800" b="1" i="1" dirty="0" smtClean="0">
                <a:latin typeface="Times New Roman" pitchFamily="18" charset="0"/>
                <a:ea typeface="ＭＳ Ｐゴシック" pitchFamily="50" charset="-128"/>
                <a:sym typeface="Wingdings" pitchFamily="2" charset="2"/>
              </a:rPr>
              <a:t>X</a:t>
            </a:r>
            <a:r>
              <a:rPr lang="en-US" altLang="ja-JP" sz="2800" b="1" dirty="0" smtClean="0">
                <a:latin typeface="Times New Roman" pitchFamily="18" charset="0"/>
                <a:ea typeface="ＭＳ Ｐゴシック" pitchFamily="50" charset="-128"/>
                <a:sym typeface="Wingdings" pitchFamily="2" charset="2"/>
              </a:rPr>
              <a:t>|</a:t>
            </a:r>
            <a:r>
              <a:rPr lang="en-US" altLang="ja-JP" sz="2800" b="1" dirty="0" smtClean="0">
                <a:latin typeface="Times New Roman" pitchFamily="18" charset="0"/>
                <a:ea typeface="ＭＳ Ｐゴシック" pitchFamily="50" charset="-128"/>
              </a:rPr>
              <a:t>]</a:t>
            </a:r>
            <a:endParaRPr kumimoji="1" lang="en-US" altLang="ja-JP" sz="5400" dirty="0" smtClean="0"/>
          </a:p>
        </p:txBody>
      </p:sp>
      <p:graphicFrame>
        <p:nvGraphicFramePr>
          <p:cNvPr id="47106" name="Object 2"/>
          <p:cNvGraphicFramePr>
            <a:graphicFrameLocks noChangeAspect="1"/>
          </p:cNvGraphicFramePr>
          <p:nvPr/>
        </p:nvGraphicFramePr>
        <p:xfrm>
          <a:off x="5143504" y="3540129"/>
          <a:ext cx="928688" cy="388937"/>
        </p:xfrm>
        <a:graphic>
          <a:graphicData uri="http://schemas.openxmlformats.org/presentationml/2006/ole">
            <p:oleObj spid="_x0000_s47106" name="Equation" r:id="rId3" imgW="3934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60200" y="274638"/>
            <a:ext cx="7498080" cy="939784"/>
          </a:xfrm>
        </p:spPr>
        <p:txBody>
          <a:bodyPr>
            <a:noAutofit/>
          </a:bodyPr>
          <a:lstStyle/>
          <a:p>
            <a:r>
              <a:rPr lang="en-US" altLang="ja-JP" sz="3400" dirty="0" smtClean="0">
                <a:ea typeface="ＭＳ Ｐゴシック" pitchFamily="50" charset="-128"/>
              </a:rPr>
              <a:t>Fully Compressed Pattern Matching [1/3]</a:t>
            </a:r>
            <a:endParaRPr kumimoji="1" lang="ja-JP" altLang="en-US" sz="3400" dirty="0"/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110064" y="2290751"/>
            <a:ext cx="4176712" cy="1295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ja-JP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67026" y="1714488"/>
            <a:ext cx="116570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ja-JP" sz="2400" dirty="0">
                <a:ea typeface="ＭＳ Ｐゴシック" pitchFamily="50" charset="-128"/>
              </a:rPr>
              <a:t>pattern:</a:t>
            </a:r>
            <a:endParaRPr kumimoji="1" lang="ja-JP" altLang="en-US" sz="2400" dirty="0">
              <a:ea typeface="ＭＳ Ｐゴシック" pitchFamily="50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81735" y="3660763"/>
            <a:ext cx="23441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kumimoji="1" lang="en-US" altLang="ja-JP" sz="2400">
                <a:ea typeface="ＭＳ Ｐゴシック" pitchFamily="50" charset="-128"/>
              </a:rPr>
              <a:t>compressed text:</a:t>
            </a:r>
            <a:endParaRPr kumimoji="1" lang="ja-JP" altLang="en-US" sz="2400">
              <a:ea typeface="ＭＳ Ｐゴシック" pitchFamily="50" charset="-128"/>
            </a:endParaRP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3929058" y="3786190"/>
            <a:ext cx="4786346" cy="2786082"/>
          </a:xfrm>
          <a:prstGeom prst="roundRect">
            <a:avLst>
              <a:gd name="adj" fmla="val 5815"/>
            </a:avLst>
          </a:prstGeom>
          <a:gradFill rotWithShape="0">
            <a:gsLst>
              <a:gs pos="0">
                <a:srgbClr val="FFFF00">
                  <a:gamma/>
                  <a:tint val="10196"/>
                  <a:invGamma/>
                </a:srgbClr>
              </a:gs>
              <a:gs pos="100000">
                <a:srgbClr val="FFFF00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/>
          <a:lstStyle/>
          <a:p>
            <a:pPr eaLnBrk="0" hangingPunct="0"/>
            <a:r>
              <a:rPr lang="en-US" altLang="ja-JP" dirty="0" smtClean="0">
                <a:ea typeface="ＭＳ Ｐゴシック" pitchFamily="50" charset="-128"/>
              </a:rPr>
              <a:t>geoiy083qa0gj(#*</a:t>
            </a:r>
            <a:r>
              <a:rPr lang="en-US" altLang="ja-JP" dirty="0" err="1" smtClean="0">
                <a:ea typeface="ＭＳ Ｐゴシック" pitchFamily="50" charset="-128"/>
              </a:rPr>
              <a:t>gpfomo</a:t>
            </a:r>
            <a:r>
              <a:rPr lang="en-US" altLang="ja-JP" dirty="0" smtClean="0">
                <a:ea typeface="ＭＳ Ｐゴシック" pitchFamily="50" charset="-128"/>
              </a:rPr>
              <a:t>)#(JGWRE$(U)%ARY)(JPED(A%RJG)ER%U)JGODAAQWT$JGWRE)$RJ)REWJFDOPIJKSeoiy083qa0gj(#*</a:t>
            </a:r>
            <a:r>
              <a:rPr lang="en-US" altLang="ja-JP" dirty="0" err="1" smtClean="0">
                <a:ea typeface="ＭＳ Ｐゴシック" pitchFamily="50" charset="-128"/>
              </a:rPr>
              <a:t>gpfomo</a:t>
            </a:r>
            <a:r>
              <a:rPr lang="en-US" altLang="ja-JP" dirty="0" smtClean="0">
                <a:ea typeface="ＭＳ Ｐゴシック" pitchFamily="50" charset="-128"/>
              </a:rPr>
              <a:t>)#(JGWRE$(U)%ARY)(JPED(A%RJG)ER%U)JGODAAQWT$JGWRE)$geoiy083qa0gj(#*</a:t>
            </a:r>
            <a:r>
              <a:rPr lang="en-US" altLang="ja-JP" dirty="0" err="1" smtClean="0">
                <a:ea typeface="ＭＳ Ｐゴシック" pitchFamily="50" charset="-128"/>
              </a:rPr>
              <a:t>gpfomo</a:t>
            </a:r>
            <a:r>
              <a:rPr lang="en-US" altLang="ja-JP" dirty="0" smtClean="0">
                <a:ea typeface="ＭＳ Ｐゴシック" pitchFamily="50" charset="-128"/>
              </a:rPr>
              <a:t>)#(JGWRE$(U)%ARY)(JPED(A%RJG)ER%U)JGODAAQWT$JGWRE)$geoiy083qa0gj(#*</a:t>
            </a:r>
            <a:r>
              <a:rPr lang="en-US" altLang="ja-JP" dirty="0" err="1" smtClean="0">
                <a:ea typeface="ＭＳ Ｐゴシック" pitchFamily="50" charset="-128"/>
              </a:rPr>
              <a:t>gpfomo</a:t>
            </a:r>
            <a:r>
              <a:rPr lang="en-US" altLang="ja-JP" dirty="0" smtClean="0">
                <a:ea typeface="ＭＳ Ｐゴシック" pitchFamily="50" charset="-128"/>
              </a:rPr>
              <a:t>)#(JGWRE$(U)%ARY)(</a:t>
            </a: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3929058" y="1714488"/>
            <a:ext cx="1433513" cy="504825"/>
          </a:xfrm>
          <a:prstGeom prst="roundRect">
            <a:avLst>
              <a:gd name="adj" fmla="val 8801"/>
            </a:avLst>
          </a:prstGeom>
          <a:gradFill rotWithShape="0">
            <a:gsLst>
              <a:gs pos="0">
                <a:srgbClr val="FF99CC">
                  <a:gamma/>
                  <a:tint val="0"/>
                  <a:invGamma/>
                </a:srgbClr>
              </a:gs>
              <a:gs pos="100000">
                <a:srgbClr val="FF99CC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kumimoji="1" lang="en-US" altLang="ja-JP" sz="2000" dirty="0" err="1" smtClean="0">
                <a:ea typeface="ＭＳ Ｐ明朝" pitchFamily="18" charset="-128"/>
              </a:rPr>
              <a:t>Dagstuhl</a:t>
            </a:r>
            <a:endParaRPr kumimoji="1" lang="en-US" altLang="ja-JP" sz="2000" dirty="0">
              <a:ea typeface="ＭＳ Ｐ明朝" pitchFamily="18" charset="-128"/>
            </a:endParaRPr>
          </a:p>
        </p:txBody>
      </p:sp>
      <p:sp>
        <p:nvSpPr>
          <p:cNvPr id="10" name="AutoShape 39"/>
          <p:cNvSpPr>
            <a:spLocks noChangeArrowheads="1"/>
          </p:cNvSpPr>
          <p:nvPr/>
        </p:nvSpPr>
        <p:spPr bwMode="auto">
          <a:xfrm>
            <a:off x="4000496" y="1738281"/>
            <a:ext cx="1223962" cy="404835"/>
          </a:xfrm>
          <a:prstGeom prst="roundRect">
            <a:avLst>
              <a:gd name="adj" fmla="val 8801"/>
            </a:avLst>
          </a:prstGeom>
          <a:gradFill rotWithShape="0">
            <a:gsLst>
              <a:gs pos="0">
                <a:srgbClr val="66FF33">
                  <a:gamma/>
                  <a:shade val="57647"/>
                  <a:invGamma/>
                </a:srgbClr>
              </a:gs>
              <a:gs pos="100000">
                <a:srgbClr val="66FF33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kumimoji="1" lang="en-US" altLang="ja-JP" dirty="0" smtClean="0">
                <a:ea typeface="ＭＳ Ｐ明朝" pitchFamily="18" charset="-128"/>
              </a:rPr>
              <a:t>&amp;(</a:t>
            </a:r>
            <a:r>
              <a:rPr kumimoji="1" lang="en-US" altLang="ja-JP" dirty="0" err="1" smtClean="0">
                <a:ea typeface="ＭＳ Ｐ明朝" pitchFamily="18" charset="-128"/>
              </a:rPr>
              <a:t>aG</a:t>
            </a:r>
            <a:endParaRPr kumimoji="1" lang="en-US" altLang="ja-JP" dirty="0">
              <a:ea typeface="ＭＳ Ｐ明朝" pitchFamily="18" charset="-128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094371" y="1714488"/>
            <a:ext cx="28346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ja-JP" sz="2400" dirty="0" smtClean="0">
                <a:ea typeface="ＭＳ Ｐゴシック" pitchFamily="50" charset="-128"/>
              </a:rPr>
              <a:t>compressed pattern</a:t>
            </a:r>
            <a:r>
              <a:rPr kumimoji="1" lang="en-US" altLang="ja-JP" sz="2400" dirty="0">
                <a:ea typeface="ＭＳ Ｐゴシック" pitchFamily="50" charset="-128"/>
              </a:rPr>
              <a:t>:</a:t>
            </a:r>
            <a:endParaRPr kumimoji="1" lang="ja-JP" altLang="en-US" sz="2400" dirty="0">
              <a:ea typeface="ＭＳ Ｐゴシック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2" grpId="1" animBg="1"/>
      <p:bldP spid="10" grpId="1" animBg="1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39784"/>
          </a:xfrm>
        </p:spPr>
        <p:txBody>
          <a:bodyPr>
            <a:noAutofit/>
          </a:bodyPr>
          <a:lstStyle/>
          <a:p>
            <a:r>
              <a:rPr kumimoji="1" lang="en-US" altLang="ja-JP" sz="4400" dirty="0" smtClean="0"/>
              <a:t>From LZ77 to CS</a:t>
            </a:r>
            <a:endParaRPr kumimoji="1" lang="ja-JP" altLang="en-US" sz="4400" dirty="0"/>
          </a:p>
        </p:txBody>
      </p:sp>
      <p:sp>
        <p:nvSpPr>
          <p:cNvPr id="10" name="角丸四角形 9"/>
          <p:cNvSpPr/>
          <p:nvPr/>
        </p:nvSpPr>
        <p:spPr>
          <a:xfrm>
            <a:off x="1214414" y="1857364"/>
            <a:ext cx="7572428" cy="2643206"/>
          </a:xfrm>
          <a:prstGeom prst="roundRect">
            <a:avLst/>
          </a:prstGeom>
          <a:solidFill>
            <a:schemeClr val="bg1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1440246" y="2258319"/>
            <a:ext cx="7428252" cy="20621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dirty="0" smtClean="0">
                <a:ea typeface="ＭＳ Ｐゴシック" pitchFamily="50" charset="-128"/>
              </a:rPr>
              <a:t>For any string </a:t>
            </a:r>
            <a:r>
              <a:rPr lang="en-US" altLang="ja-JP" sz="3200" b="1" i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T</a:t>
            </a:r>
            <a:r>
              <a:rPr lang="en-US" altLang="ja-JP" sz="3200" dirty="0" smtClean="0">
                <a:ea typeface="ＭＳ Ｐゴシック" pitchFamily="50" charset="-128"/>
              </a:rPr>
              <a:t> given in LZ77-compressed </a:t>
            </a:r>
          </a:p>
          <a:p>
            <a:r>
              <a:rPr lang="en-US" altLang="ja-JP" sz="3200" dirty="0" smtClean="0">
                <a:ea typeface="ＭＳ Ｐゴシック" pitchFamily="50" charset="-128"/>
              </a:rPr>
              <a:t>form of size </a:t>
            </a:r>
            <a:r>
              <a:rPr lang="en-US" altLang="ja-JP" sz="3200" b="1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k</a:t>
            </a:r>
            <a:r>
              <a:rPr lang="en-US" altLang="ja-JP" sz="3200" dirty="0" smtClean="0">
                <a:ea typeface="ＭＳ Ｐゴシック" pitchFamily="50" charset="-128"/>
              </a:rPr>
              <a:t>, a CS generating </a:t>
            </a:r>
            <a:r>
              <a:rPr lang="en-US" altLang="ja-JP" sz="3200" b="1" i="1" dirty="0" smtClean="0">
                <a:latin typeface="Arial" pitchFamily="34" charset="0"/>
                <a:ea typeface="ＭＳ Ｐゴシック" pitchFamily="50" charset="-128"/>
                <a:cs typeface="Arial" pitchFamily="34" charset="0"/>
              </a:rPr>
              <a:t>T</a:t>
            </a:r>
            <a:r>
              <a:rPr lang="en-US" altLang="ja-JP" sz="3200" dirty="0" smtClean="0">
                <a:ea typeface="ＭＳ Ｐゴシック" pitchFamily="50" charset="-128"/>
              </a:rPr>
              <a:t> of size </a:t>
            </a:r>
          </a:p>
          <a:p>
            <a:r>
              <a:rPr lang="en-US" altLang="ja-JP" sz="3200" b="1" i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O</a:t>
            </a:r>
            <a:r>
              <a:rPr lang="en-US" altLang="ja-JP" sz="3200" b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(</a:t>
            </a:r>
            <a:r>
              <a:rPr lang="en-US" altLang="ja-JP" sz="3200" b="1" i="1" dirty="0" err="1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k</a:t>
            </a:r>
            <a:r>
              <a:rPr lang="en-US" altLang="ja-JP" sz="3200" b="1" dirty="0" err="1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log</a:t>
            </a:r>
            <a:r>
              <a:rPr lang="en-US" altLang="ja-JP" sz="3200" b="1" i="1" dirty="0" err="1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k</a:t>
            </a:r>
            <a:r>
              <a:rPr lang="en-US" altLang="ja-JP" sz="3200" b="1" dirty="0" smtClean="0">
                <a:latin typeface="Times New Roman" pitchFamily="18" charset="0"/>
                <a:ea typeface="ＭＳ Ｐゴシック" pitchFamily="50" charset="-128"/>
                <a:cs typeface="Times New Roman" pitchFamily="18" charset="0"/>
              </a:rPr>
              <a:t>)</a:t>
            </a:r>
            <a:r>
              <a:rPr lang="en-US" altLang="ja-JP" sz="3200" dirty="0" smtClean="0">
                <a:ea typeface="ＭＳ Ｐゴシック" pitchFamily="50" charset="-128"/>
              </a:rPr>
              <a:t> can be constructed in polynomial </a:t>
            </a:r>
          </a:p>
          <a:p>
            <a:r>
              <a:rPr lang="en-US" altLang="ja-JP" sz="3200" dirty="0" smtClean="0">
                <a:ea typeface="ＭＳ Ｐゴシック" pitchFamily="50" charset="-128"/>
              </a:rPr>
              <a:t>time.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5450263" y="4691730"/>
            <a:ext cx="31222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ea typeface="ＭＳ Ｐゴシック" pitchFamily="50" charset="-128"/>
              </a:rPr>
              <a:t>[</a:t>
            </a:r>
            <a:r>
              <a:rPr lang="en-US" sz="2800" dirty="0" err="1" smtClean="0"/>
              <a:t>Gasieniec</a:t>
            </a:r>
            <a:r>
              <a:rPr lang="en-US" altLang="ja-JP" sz="2800" dirty="0" smtClean="0">
                <a:ea typeface="ＭＳ Ｐゴシック" pitchFamily="50" charset="-128"/>
              </a:rPr>
              <a:t> et al. ’96]</a:t>
            </a:r>
            <a:endParaRPr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1214415" y="2215573"/>
            <a:ext cx="7786742" cy="1815882"/>
          </a:xfrm>
          <a:prstGeom prst="rect">
            <a:avLst/>
          </a:prstGeom>
          <a:solidFill>
            <a:srgbClr val="DDDDDD">
              <a:alpha val="49804"/>
            </a:srgbClr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eaLnBrk="0" hangingPunct="0"/>
            <a:r>
              <a:rPr kumimoji="1" lang="en-US" altLang="ja-JP" sz="2800" b="1" dirty="0" smtClean="0">
                <a:solidFill>
                  <a:srgbClr val="000000"/>
                </a:solidFill>
                <a:ea typeface="ＭＳ Ｐ明朝" pitchFamily="18" charset="-128"/>
              </a:rPr>
              <a:t>Input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: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CS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Arial" charset="0"/>
                <a:ea typeface="ＭＳ Ｐ明朝" pitchFamily="18" charset="-128"/>
              </a:rPr>
              <a:t>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for string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.</a:t>
            </a:r>
          </a:p>
          <a:p>
            <a:pPr eaLnBrk="0" hangingPunct="0"/>
            <a:endParaRPr kumimoji="1" lang="en-US" altLang="ja-JP" sz="2800" dirty="0" smtClean="0">
              <a:solidFill>
                <a:srgbClr val="000000"/>
              </a:solidFill>
              <a:ea typeface="ＭＳ Ｐ明朝" pitchFamily="18" charset="-128"/>
            </a:endParaRPr>
          </a:p>
          <a:p>
            <a:pPr eaLnBrk="0" hangingPunct="0"/>
            <a:r>
              <a:rPr lang="en-US" altLang="ja-JP" sz="2800" b="1" dirty="0" smtClean="0">
                <a:solidFill>
                  <a:srgbClr val="000000"/>
                </a:solidFill>
                <a:ea typeface="ＭＳ Ｐ明朝" pitchFamily="18" charset="-128"/>
              </a:rPr>
              <a:t>Output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: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Check the square freeness of </a:t>
            </a:r>
            <a:r>
              <a:rPr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T</a:t>
            </a:r>
            <a:endParaRPr lang="en-US" altLang="ja-JP" sz="2800" b="1" dirty="0" smtClean="0">
              <a:solidFill>
                <a:srgbClr val="000000"/>
              </a:solidFill>
              <a:latin typeface="Times New Roman" pitchFamily="18" charset="0"/>
              <a:ea typeface="ＭＳ Ｐ明朝" pitchFamily="18" charset="-128"/>
              <a:cs typeface="Times New Roman" pitchFamily="18" charset="0"/>
            </a:endParaRPr>
          </a:p>
          <a:p>
            <a:pPr eaLnBrk="0" hangingPunct="0"/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(whether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T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contains a square or not).</a:t>
            </a:r>
            <a:endParaRPr kumimoji="1" lang="en-US" altLang="ja-JP" sz="2800" dirty="0">
              <a:solidFill>
                <a:srgbClr val="000000"/>
              </a:solidFill>
              <a:ea typeface="ＭＳ Ｐ明朝" pitchFamily="18" charset="-128"/>
            </a:endParaRPr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60200" y="142852"/>
            <a:ext cx="7498080" cy="939784"/>
          </a:xfrm>
        </p:spPr>
        <p:txBody>
          <a:bodyPr>
            <a:noAutofit/>
          </a:bodyPr>
          <a:lstStyle/>
          <a:p>
            <a:r>
              <a:rPr lang="en-US" altLang="ja-JP" sz="3600" dirty="0" smtClean="0"/>
              <a:t>Compressed Square Discovery [1/2]</a:t>
            </a:r>
            <a:endParaRPr kumimoji="1" lang="ja-JP" altLang="en-US" sz="3600" dirty="0"/>
          </a:p>
        </p:txBody>
      </p:sp>
      <p:sp>
        <p:nvSpPr>
          <p:cNvPr id="17" name="正方形/長方形 16"/>
          <p:cNvSpPr/>
          <p:nvPr/>
        </p:nvSpPr>
        <p:spPr>
          <a:xfrm>
            <a:off x="1142976" y="1600304"/>
            <a:ext cx="52233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b="1" dirty="0" smtClean="0">
                <a:solidFill>
                  <a:schemeClr val="accent1">
                    <a:lumMod val="75000"/>
                  </a:schemeClr>
                </a:solidFill>
              </a:rPr>
              <a:t>Compressed Square Problem</a:t>
            </a:r>
            <a:endParaRPr lang="ja-JP" alt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コンテンツ プレースホルダ 2"/>
          <p:cNvSpPr>
            <a:spLocks noGrp="1"/>
          </p:cNvSpPr>
          <p:nvPr>
            <p:ph idx="1"/>
          </p:nvPr>
        </p:nvSpPr>
        <p:spPr>
          <a:xfrm>
            <a:off x="1214414" y="4500570"/>
            <a:ext cx="7572428" cy="1643074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>A square is any non-empty string of the form </a:t>
            </a:r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xx</a:t>
            </a:r>
            <a:r>
              <a:rPr kumimoji="1" lang="en-US" altLang="ja-JP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60200" y="142852"/>
            <a:ext cx="7498080" cy="939784"/>
          </a:xfrm>
        </p:spPr>
        <p:txBody>
          <a:bodyPr>
            <a:noAutofit/>
          </a:bodyPr>
          <a:lstStyle/>
          <a:p>
            <a:r>
              <a:rPr lang="en-US" altLang="ja-JP" sz="3600" dirty="0" smtClean="0"/>
              <a:t>Compressed Square Discovery [2/2]</a:t>
            </a:r>
            <a:endParaRPr kumimoji="1" lang="ja-JP" altLang="en-US" sz="3600" dirty="0"/>
          </a:p>
        </p:txBody>
      </p:sp>
      <p:sp>
        <p:nvSpPr>
          <p:cNvPr id="8" name="角丸四角形 7"/>
          <p:cNvSpPr/>
          <p:nvPr/>
        </p:nvSpPr>
        <p:spPr>
          <a:xfrm>
            <a:off x="1500166" y="2143116"/>
            <a:ext cx="7000924" cy="2214578"/>
          </a:xfrm>
          <a:prstGeom prst="roundRect">
            <a:avLst/>
          </a:prstGeom>
          <a:solidFill>
            <a:schemeClr val="bg1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3857620" y="4548854"/>
            <a:ext cx="46299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ea typeface="ＭＳ Ｐゴシック" pitchFamily="50" charset="-128"/>
              </a:rPr>
              <a:t>[</a:t>
            </a:r>
            <a:r>
              <a:rPr lang="en-US" sz="2800" dirty="0" err="1" smtClean="0"/>
              <a:t>Gasieniec</a:t>
            </a:r>
            <a:r>
              <a:rPr lang="en-US" altLang="ja-JP" sz="2800" dirty="0" smtClean="0">
                <a:ea typeface="ＭＳ Ｐゴシック" pitchFamily="50" charset="-128"/>
              </a:rPr>
              <a:t> et al. ’96, Rytter’00]</a:t>
            </a:r>
            <a:endParaRPr lang="ja-JP" altLang="en-US" sz="2800" dirty="0"/>
          </a:p>
        </p:txBody>
      </p:sp>
      <p:sp>
        <p:nvSpPr>
          <p:cNvPr id="10" name="正方形/長方形 9"/>
          <p:cNvSpPr/>
          <p:nvPr/>
        </p:nvSpPr>
        <p:spPr>
          <a:xfrm>
            <a:off x="1928794" y="2494658"/>
            <a:ext cx="63579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>
                <a:solidFill>
                  <a:srgbClr val="000000"/>
                </a:solidFill>
                <a:ea typeface="ＭＳ Ｐ明朝" pitchFamily="18" charset="-128"/>
                <a:cs typeface="Times New Roman" pitchFamily="18" charset="0"/>
              </a:rPr>
              <a:t>We can test square freeness of </a:t>
            </a:r>
            <a:r>
              <a:rPr lang="en-US" altLang="ja-JP" sz="32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T</a:t>
            </a:r>
            <a:r>
              <a:rPr lang="en-US" altLang="ja-JP" sz="3200" dirty="0" smtClean="0">
                <a:cs typeface="Times New Roman" pitchFamily="18" charset="0"/>
              </a:rPr>
              <a:t> in polynomial time in the size of given composition system </a:t>
            </a:r>
            <a:r>
              <a:rPr lang="en-US" altLang="ja-JP" sz="3200" b="1" i="1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T</a:t>
            </a:r>
            <a:r>
              <a:rPr lang="en-US" altLang="ja-JP" sz="3200" dirty="0" smtClean="0">
                <a:cs typeface="Times New Roman" pitchFamily="18" charset="0"/>
              </a:rPr>
              <a:t>. </a:t>
            </a:r>
            <a:endParaRPr lang="ja-JP" alt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2D SLP</a:t>
            </a:r>
            <a:endParaRPr kumimoji="1" lang="ja-JP" altLang="en-US" dirty="0"/>
          </a:p>
        </p:txBody>
      </p:sp>
      <p:sp>
        <p:nvSpPr>
          <p:cNvPr id="4" name="Rectangle 24"/>
          <p:cNvSpPr>
            <a:spLocks noChangeArrowheads="1"/>
          </p:cNvSpPr>
          <p:nvPr/>
        </p:nvSpPr>
        <p:spPr bwMode="auto">
          <a:xfrm>
            <a:off x="642910" y="1285860"/>
            <a:ext cx="8072494" cy="35719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ja-JP" altLang="en-US" sz="24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57224" y="1412878"/>
            <a:ext cx="7786742" cy="35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ja-JP" sz="2800" dirty="0" smtClean="0">
                <a:ea typeface="ＭＳ Ｐ明朝" pitchFamily="18" charset="-128"/>
              </a:rPr>
              <a:t>2D SLP</a:t>
            </a:r>
            <a:r>
              <a:rPr kumimoji="1" lang="en-US" altLang="ja-JP" sz="2800" b="1" i="1" dirty="0" smtClean="0">
                <a:latin typeface="Arial" charset="0"/>
                <a:ea typeface="ＭＳ Ｐ明朝" pitchFamily="18" charset="-128"/>
              </a:rPr>
              <a:t> T</a:t>
            </a:r>
            <a:r>
              <a:rPr kumimoji="1" lang="en-US" altLang="ja-JP" sz="2800" i="1" dirty="0" smtClean="0">
                <a:latin typeface="Arial" charset="0"/>
                <a:ea typeface="ＭＳ Ｐ明朝" pitchFamily="18" charset="-128"/>
              </a:rPr>
              <a:t> </a:t>
            </a:r>
            <a:r>
              <a:rPr kumimoji="1" lang="en-US" altLang="ja-JP" sz="2800" dirty="0">
                <a:latin typeface="Arial" charset="0"/>
                <a:ea typeface="ＭＳ Ｐ明朝" pitchFamily="18" charset="-128"/>
              </a:rPr>
              <a:t>:  </a:t>
            </a:r>
            <a:r>
              <a:rPr kumimoji="1" lang="en-US" altLang="ja-JP" sz="2800" dirty="0">
                <a:ea typeface="ＭＳ Ｐゴシック" pitchFamily="50" charset="-128"/>
              </a:rPr>
              <a:t>sequence of assignments</a:t>
            </a:r>
            <a:r>
              <a:rPr kumimoji="1" lang="en-US" altLang="ja-JP" sz="2800" dirty="0">
                <a:latin typeface="Arial" charset="0"/>
                <a:ea typeface="ＭＳ Ｐゴシック" pitchFamily="50" charset="-128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ja-JP" altLang="en-US" sz="2800" b="1" i="1" dirty="0">
                <a:latin typeface="Times New Roman" pitchFamily="18" charset="0"/>
                <a:ea typeface="ＭＳ Ｐゴシック" pitchFamily="50" charset="-128"/>
              </a:rPr>
              <a:t>　　　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baseline="-10000" dirty="0">
                <a:latin typeface="Times New Roman" pitchFamily="18" charset="0"/>
                <a:ea typeface="ＭＳ Ｐゴシック" pitchFamily="50" charset="-128"/>
              </a:rPr>
              <a:t>1 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= 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expr</a:t>
            </a:r>
            <a:r>
              <a:rPr kumimoji="1" lang="en-US" altLang="ja-JP" sz="2800" b="1" baseline="-10000" dirty="0">
                <a:latin typeface="Times New Roman" pitchFamily="18" charset="0"/>
                <a:ea typeface="ＭＳ Ｐゴシック" pitchFamily="50" charset="-128"/>
              </a:rPr>
              <a:t>1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; 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baseline="-10000" dirty="0">
                <a:latin typeface="Times New Roman" pitchFamily="18" charset="0"/>
                <a:ea typeface="ＭＳ Ｐゴシック" pitchFamily="50" charset="-128"/>
              </a:rPr>
              <a:t>2 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= 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expr</a:t>
            </a:r>
            <a:r>
              <a:rPr kumimoji="1" lang="en-US" altLang="ja-JP" sz="2800" b="1" baseline="-10000" dirty="0">
                <a:latin typeface="Times New Roman" pitchFamily="18" charset="0"/>
                <a:ea typeface="ＭＳ Ｐゴシック" pitchFamily="50" charset="-128"/>
              </a:rPr>
              <a:t>2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;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… ; 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i="1" baseline="-10000" dirty="0">
                <a:latin typeface="Times New Roman" pitchFamily="18" charset="0"/>
                <a:ea typeface="ＭＳ Ｐゴシック" pitchFamily="50" charset="-128"/>
              </a:rPr>
              <a:t>n</a:t>
            </a:r>
            <a:r>
              <a:rPr kumimoji="1" lang="en-US" altLang="ja-JP" sz="2800" b="1" baseline="-10000" dirty="0"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= 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expr</a:t>
            </a:r>
            <a:r>
              <a:rPr kumimoji="1" lang="en-US" altLang="ja-JP" sz="2800" b="1" i="1" baseline="-10000" dirty="0">
                <a:latin typeface="Times New Roman" pitchFamily="18" charset="0"/>
                <a:ea typeface="ＭＳ Ｐゴシック" pitchFamily="50" charset="-128"/>
              </a:rPr>
              <a:t>n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;</a:t>
            </a:r>
            <a:r>
              <a:rPr kumimoji="1" lang="en-US" altLang="ja-JP" sz="2800" dirty="0">
                <a:latin typeface="Times New Roman" pitchFamily="18" charset="0"/>
                <a:ea typeface="ＭＳ Ｐゴシック" pitchFamily="50" charset="-128"/>
              </a:rPr>
              <a:t/>
            </a:r>
            <a:br>
              <a:rPr kumimoji="1" lang="en-US" altLang="ja-JP" sz="2800" dirty="0">
                <a:latin typeface="Times New Roman" pitchFamily="18" charset="0"/>
                <a:ea typeface="ＭＳ Ｐゴシック" pitchFamily="50" charset="-128"/>
              </a:rPr>
            </a:br>
            <a:r>
              <a:rPr kumimoji="1" lang="en-US" altLang="ja-JP" sz="2800" dirty="0">
                <a:latin typeface="Times New Roman" pitchFamily="18" charset="0"/>
                <a:ea typeface="ＭＳ Ｐゴシック" pitchFamily="50" charset="-128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ja-JP" sz="2800" dirty="0">
                <a:latin typeface="Times New Roman" pitchFamily="18" charset="0"/>
                <a:ea typeface="ＭＳ Ｐゴシック" pitchFamily="50" charset="-128"/>
              </a:rPr>
              <a:t>	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i="1" baseline="-10000" dirty="0">
                <a:latin typeface="Times New Roman" pitchFamily="18" charset="0"/>
                <a:ea typeface="ＭＳ Ｐゴシック" pitchFamily="50" charset="-128"/>
              </a:rPr>
              <a:t>k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kumimoji="1" lang="en-US" altLang="ja-JP" sz="2800" dirty="0">
                <a:latin typeface="Arial" charset="0"/>
                <a:ea typeface="ＭＳ Ｐゴシック" pitchFamily="50" charset="-128"/>
              </a:rPr>
              <a:t>: </a:t>
            </a:r>
            <a:r>
              <a:rPr kumimoji="1" lang="en-US" altLang="ja-JP" sz="2800" dirty="0">
                <a:ea typeface="ＭＳ Ｐゴシック" pitchFamily="50" charset="-128"/>
              </a:rPr>
              <a:t>variable,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ja-JP" sz="2800" dirty="0">
                <a:latin typeface="Courier New" pitchFamily="49" charset="0"/>
                <a:ea typeface="ＭＳ Ｐ明朝" pitchFamily="18" charset="-128"/>
              </a:rPr>
              <a:t>			</a:t>
            </a:r>
            <a:r>
              <a:rPr kumimoji="1" lang="en-US" altLang="ja-JP" sz="2800" b="1" i="1" dirty="0">
                <a:latin typeface="Times New Roman" pitchFamily="18" charset="0"/>
                <a:ea typeface="ＭＳ Ｐ明朝" pitchFamily="18" charset="-128"/>
              </a:rPr>
              <a:t>a</a:t>
            </a:r>
            <a:r>
              <a:rPr kumimoji="1" lang="en-US" altLang="ja-JP" sz="2800" dirty="0">
                <a:latin typeface="ＭＳ Ｐ明朝" pitchFamily="18" charset="-128"/>
                <a:ea typeface="ＭＳ Ｐ明朝" pitchFamily="18" charset="-128"/>
              </a:rPr>
              <a:t>	     </a:t>
            </a:r>
            <a:r>
              <a:rPr lang="en-US" altLang="ja-JP" sz="2800" dirty="0" smtClean="0">
                <a:ea typeface="ＭＳ Ｐ明朝" pitchFamily="18" charset="-128"/>
              </a:rPr>
              <a:t>(</a:t>
            </a:r>
            <a:r>
              <a:rPr kumimoji="1" lang="en-US" altLang="ja-JP" sz="2800" dirty="0" smtClean="0">
                <a:latin typeface="Arial" charset="0"/>
                <a:ea typeface="ＭＳ Ｐ明朝" pitchFamily="18" charset="-128"/>
              </a:rPr>
              <a:t> </a:t>
            </a:r>
            <a:r>
              <a:rPr lang="en-US" altLang="ja-JP" sz="2800" b="1" dirty="0"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kumimoji="1" lang="en-US" altLang="ja-JP" sz="2800" b="1" dirty="0" smtClean="0">
                <a:latin typeface="Times New Roman" pitchFamily="18" charset="0"/>
                <a:ea typeface="ＭＳ Ｐゴシック" pitchFamily="50" charset="-128"/>
              </a:rPr>
              <a:t>  </a:t>
            </a:r>
            <a:r>
              <a:rPr lang="ja-JP" altLang="en-US" sz="2800" b="1" dirty="0" smtClean="0">
                <a:latin typeface="Times New Roman" pitchFamily="18" charset="0"/>
                <a:ea typeface="ＭＳ Ｐゴシック" pitchFamily="50" charset="-128"/>
              </a:rPr>
              <a:t>　　</a:t>
            </a:r>
            <a:r>
              <a:rPr kumimoji="1" lang="en-US" altLang="ja-JP" sz="2800" b="1" dirty="0" smtClean="0">
                <a:latin typeface="Symbol" pitchFamily="18" charset="2"/>
                <a:ea typeface="ＭＳ Ｐ明朝" pitchFamily="18" charset="-128"/>
              </a:rPr>
              <a:t>  </a:t>
            </a:r>
            <a:r>
              <a:rPr kumimoji="1" lang="en-US" altLang="ja-JP" sz="2800" dirty="0" smtClean="0">
                <a:latin typeface="Symbol" pitchFamily="18" charset="2"/>
                <a:ea typeface="ＭＳ Ｐ明朝" pitchFamily="18" charset="-128"/>
              </a:rPr>
              <a:t>),</a:t>
            </a:r>
            <a:endParaRPr kumimoji="1" lang="en-US" altLang="ja-JP" sz="2800" dirty="0">
              <a:latin typeface="ＭＳ Ｐ明朝" pitchFamily="18" charset="-128"/>
              <a:ea typeface="ＭＳ Ｐ明朝" pitchFamily="18" charset="-128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ja-JP" sz="2800" i="1" dirty="0">
                <a:latin typeface="Times New Roman" pitchFamily="18" charset="0"/>
                <a:ea typeface="ＭＳ Ｐゴシック" pitchFamily="50" charset="-128"/>
              </a:rPr>
              <a:t>			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i="1" baseline="-10000" dirty="0">
                <a:latin typeface="Times New Roman" pitchFamily="18" charset="0"/>
                <a:ea typeface="ＭＳ Ｐゴシック" pitchFamily="50" charset="-128"/>
              </a:rPr>
              <a:t>i </a:t>
            </a:r>
            <a:r>
              <a:rPr kumimoji="1" lang="en-US" altLang="ja-JP" sz="2800" b="1" i="1" baseline="-10000" dirty="0" smtClean="0">
                <a:latin typeface="Times New Roman" pitchFamily="18" charset="0"/>
                <a:ea typeface="ＭＳ Ｐゴシック" pitchFamily="50" charset="-128"/>
              </a:rPr>
              <a:t>    </a:t>
            </a:r>
            <a:r>
              <a:rPr kumimoji="1" lang="en-US" altLang="ja-JP" sz="2800" b="1" i="1" dirty="0" err="1" smtClean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i="1" baseline="-10000" dirty="0" err="1" smtClean="0">
                <a:latin typeface="Times New Roman" pitchFamily="18" charset="0"/>
                <a:ea typeface="ＭＳ Ｐゴシック" pitchFamily="50" charset="-128"/>
              </a:rPr>
              <a:t>j</a:t>
            </a:r>
            <a:r>
              <a:rPr kumimoji="1" lang="ja-JP" altLang="en-US" sz="2800" i="1" dirty="0">
                <a:latin typeface="Times New Roman" pitchFamily="18" charset="0"/>
                <a:ea typeface="ＭＳ Ｐゴシック" pitchFamily="50" charset="-128"/>
              </a:rPr>
              <a:t>	 </a:t>
            </a:r>
            <a:r>
              <a:rPr kumimoji="1" lang="ja-JP" altLang="en-US" sz="2800" dirty="0">
                <a:latin typeface="Times New Roman" pitchFamily="18" charset="0"/>
                <a:ea typeface="ＭＳ Ｐゴシック" pitchFamily="50" charset="-128"/>
              </a:rPr>
              <a:t>     </a:t>
            </a:r>
            <a:r>
              <a:rPr kumimoji="1" lang="en-US" altLang="ja-JP" sz="2400" dirty="0" smtClean="0">
                <a:latin typeface="Times New Roman" pitchFamily="18" charset="0"/>
                <a:ea typeface="ＭＳ Ｐゴシック" pitchFamily="50" charset="-128"/>
              </a:rPr>
              <a:t>(</a:t>
            </a:r>
            <a:r>
              <a:rPr kumimoji="1" lang="en-US" altLang="ja-JP" sz="2400" dirty="0" smtClean="0">
                <a:latin typeface="Arial" charset="0"/>
                <a:ea typeface="ＭＳ Ｐゴシック" pitchFamily="50" charset="-128"/>
              </a:rPr>
              <a:t> </a:t>
            </a:r>
            <a:r>
              <a:rPr kumimoji="1" lang="en-US" altLang="ja-JP" sz="2400" b="1" i="1" dirty="0" err="1" smtClean="0">
                <a:latin typeface="Times New Roman" pitchFamily="18" charset="0"/>
                <a:ea typeface="ＭＳ Ｐゴシック" pitchFamily="50" charset="-128"/>
              </a:rPr>
              <a:t>i</a:t>
            </a:r>
            <a:r>
              <a:rPr kumimoji="1" lang="en-US" altLang="ja-JP" sz="2400" b="1" i="1" dirty="0" smtClean="0">
                <a:latin typeface="Times New Roman" pitchFamily="18" charset="0"/>
                <a:ea typeface="ＭＳ Ｐゴシック" pitchFamily="50" charset="-128"/>
              </a:rPr>
              <a:t>, </a:t>
            </a:r>
            <a:r>
              <a:rPr kumimoji="1" lang="en-US" altLang="ja-JP" sz="2400" b="1" i="1" dirty="0">
                <a:latin typeface="Times New Roman" pitchFamily="18" charset="0"/>
                <a:ea typeface="ＭＳ Ｐゴシック" pitchFamily="50" charset="-128"/>
              </a:rPr>
              <a:t>j &lt; </a:t>
            </a:r>
            <a:r>
              <a:rPr kumimoji="1" lang="en-US" altLang="ja-JP" sz="2400" b="1" i="1" dirty="0" smtClean="0">
                <a:latin typeface="Times New Roman" pitchFamily="18" charset="0"/>
                <a:ea typeface="ＭＳ Ｐゴシック" pitchFamily="50" charset="-128"/>
              </a:rPr>
              <a:t>k, height</a:t>
            </a:r>
            <a:r>
              <a:rPr kumimoji="1" lang="en-US" altLang="ja-JP" sz="2400" b="1" dirty="0" smtClean="0">
                <a:latin typeface="Times New Roman" pitchFamily="18" charset="0"/>
                <a:ea typeface="ＭＳ Ｐゴシック" pitchFamily="50" charset="-128"/>
              </a:rPr>
              <a:t>(</a:t>
            </a:r>
            <a:r>
              <a:rPr kumimoji="1" lang="en-US" altLang="ja-JP" sz="2400" b="1" i="1" dirty="0" smtClean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400" b="1" i="1" baseline="-25000" dirty="0" smtClean="0">
                <a:latin typeface="Times New Roman" pitchFamily="18" charset="0"/>
                <a:ea typeface="ＭＳ Ｐゴシック" pitchFamily="50" charset="-128"/>
              </a:rPr>
              <a:t>i</a:t>
            </a:r>
            <a:r>
              <a:rPr kumimoji="1" lang="en-US" altLang="ja-JP" sz="2400" b="1" dirty="0" smtClean="0">
                <a:latin typeface="Times New Roman" pitchFamily="18" charset="0"/>
                <a:ea typeface="ＭＳ Ｐゴシック" pitchFamily="50" charset="-128"/>
              </a:rPr>
              <a:t>)</a:t>
            </a:r>
            <a:r>
              <a:rPr kumimoji="1" lang="en-US" altLang="ja-JP" sz="2400" b="1" i="1" dirty="0" smtClean="0">
                <a:latin typeface="Times New Roman" pitchFamily="18" charset="0"/>
                <a:ea typeface="ＭＳ Ｐゴシック" pitchFamily="50" charset="-128"/>
              </a:rPr>
              <a:t> = height</a:t>
            </a:r>
            <a:r>
              <a:rPr kumimoji="1" lang="en-US" altLang="ja-JP" sz="2400" b="1" dirty="0" smtClean="0">
                <a:latin typeface="Times New Roman" pitchFamily="18" charset="0"/>
                <a:ea typeface="ＭＳ Ｐゴシック" pitchFamily="50" charset="-128"/>
              </a:rPr>
              <a:t>(</a:t>
            </a:r>
            <a:r>
              <a:rPr kumimoji="1" lang="en-US" altLang="ja-JP" sz="2400" b="1" i="1" dirty="0" err="1" smtClean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400" b="1" i="1" baseline="-25000" dirty="0" err="1" smtClean="0">
                <a:latin typeface="Times New Roman" pitchFamily="18" charset="0"/>
                <a:ea typeface="ＭＳ Ｐゴシック" pitchFamily="50" charset="-128"/>
              </a:rPr>
              <a:t>j</a:t>
            </a:r>
            <a:r>
              <a:rPr kumimoji="1" lang="en-US" altLang="ja-JP" sz="2400" b="1" dirty="0" smtClean="0">
                <a:latin typeface="Times New Roman" pitchFamily="18" charset="0"/>
                <a:ea typeface="ＭＳ Ｐゴシック" pitchFamily="50" charset="-128"/>
              </a:rPr>
              <a:t>)</a:t>
            </a:r>
            <a:r>
              <a:rPr kumimoji="1" lang="en-US" altLang="ja-JP" sz="2400" b="1" i="1" dirty="0" smtClean="0"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kumimoji="1" lang="en-US" altLang="ja-JP" sz="2400" dirty="0" smtClean="0">
                <a:latin typeface="Times New Roman" pitchFamily="18" charset="0"/>
                <a:ea typeface="ＭＳ Ｐゴシック" pitchFamily="50" charset="-128"/>
              </a:rPr>
              <a:t>)</a:t>
            </a:r>
            <a:r>
              <a:rPr lang="en-US" altLang="ja-JP" sz="2400" i="1" dirty="0" smtClean="0">
                <a:latin typeface="Times New Roman" pitchFamily="18" charset="0"/>
                <a:ea typeface="ＭＳ Ｐゴシック" pitchFamily="50" charset="-128"/>
              </a:rPr>
              <a:t>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ja-JP" sz="2800" i="1" dirty="0" smtClean="0">
                <a:latin typeface="Times New Roman" pitchFamily="18" charset="0"/>
                <a:ea typeface="ＭＳ Ｐゴシック" pitchFamily="50" charset="-128"/>
              </a:rPr>
              <a:t>			</a:t>
            </a:r>
            <a:r>
              <a:rPr kumimoji="1" lang="en-US" altLang="ja-JP" sz="2800" b="1" i="1" dirty="0" smtClean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i="1" baseline="-10000" dirty="0" smtClean="0">
                <a:latin typeface="Times New Roman" pitchFamily="18" charset="0"/>
                <a:ea typeface="ＭＳ Ｐゴシック" pitchFamily="50" charset="-128"/>
              </a:rPr>
              <a:t>i     </a:t>
            </a:r>
            <a:r>
              <a:rPr kumimoji="1" lang="en-US" altLang="ja-JP" sz="2800" b="1" i="1" dirty="0" err="1" smtClean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i="1" baseline="-10000" dirty="0" err="1" smtClean="0">
                <a:latin typeface="Times New Roman" pitchFamily="18" charset="0"/>
                <a:ea typeface="ＭＳ Ｐゴシック" pitchFamily="50" charset="-128"/>
              </a:rPr>
              <a:t>j</a:t>
            </a:r>
            <a:r>
              <a:rPr kumimoji="1" lang="en-US" altLang="ja-JP" sz="2800" dirty="0" smtClean="0">
                <a:latin typeface="Times New Roman" pitchFamily="18" charset="0"/>
                <a:ea typeface="ＭＳ Ｐゴシック" pitchFamily="50" charset="-128"/>
              </a:rPr>
              <a:t>      </a:t>
            </a:r>
            <a:r>
              <a:rPr lang="en-US" altLang="ja-JP" sz="2400" dirty="0" smtClean="0">
                <a:latin typeface="Times New Roman" pitchFamily="18" charset="0"/>
                <a:ea typeface="ＭＳ Ｐゴシック" pitchFamily="50" charset="-128"/>
              </a:rPr>
              <a:t>(</a:t>
            </a:r>
            <a:r>
              <a:rPr lang="en-US" altLang="ja-JP" sz="2400" dirty="0" smtClean="0">
                <a:latin typeface="Arial" charset="0"/>
                <a:ea typeface="ＭＳ Ｐゴシック" pitchFamily="50" charset="-128"/>
              </a:rPr>
              <a:t> </a:t>
            </a:r>
            <a:r>
              <a:rPr lang="en-US" altLang="ja-JP" sz="2400" b="1" i="1" dirty="0" err="1" smtClean="0">
                <a:latin typeface="Times New Roman" pitchFamily="18" charset="0"/>
                <a:ea typeface="ＭＳ Ｐゴシック" pitchFamily="50" charset="-128"/>
              </a:rPr>
              <a:t>i</a:t>
            </a:r>
            <a:r>
              <a:rPr lang="en-US" altLang="ja-JP" sz="2400" b="1" i="1" dirty="0" smtClean="0">
                <a:latin typeface="Times New Roman" pitchFamily="18" charset="0"/>
                <a:ea typeface="ＭＳ Ｐゴシック" pitchFamily="50" charset="-128"/>
              </a:rPr>
              <a:t>, j &lt; k, width</a:t>
            </a:r>
            <a:r>
              <a:rPr lang="en-US" altLang="ja-JP" sz="2400" b="1" dirty="0" smtClean="0">
                <a:latin typeface="Times New Roman" pitchFamily="18" charset="0"/>
                <a:ea typeface="ＭＳ Ｐゴシック" pitchFamily="50" charset="-128"/>
              </a:rPr>
              <a:t>(</a:t>
            </a:r>
            <a:r>
              <a:rPr lang="en-US" altLang="ja-JP" sz="2400" b="1" i="1" dirty="0" smtClean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lang="en-US" altLang="ja-JP" sz="2400" b="1" i="1" baseline="-25000" dirty="0" smtClean="0">
                <a:latin typeface="Times New Roman" pitchFamily="18" charset="0"/>
                <a:ea typeface="ＭＳ Ｐゴシック" pitchFamily="50" charset="-128"/>
              </a:rPr>
              <a:t>i</a:t>
            </a:r>
            <a:r>
              <a:rPr lang="en-US" altLang="ja-JP" sz="2400" b="1" dirty="0" smtClean="0">
                <a:latin typeface="Times New Roman" pitchFamily="18" charset="0"/>
                <a:ea typeface="ＭＳ Ｐゴシック" pitchFamily="50" charset="-128"/>
              </a:rPr>
              <a:t>)</a:t>
            </a:r>
            <a:r>
              <a:rPr lang="en-US" altLang="ja-JP" sz="2400" b="1" i="1" dirty="0" smtClean="0">
                <a:latin typeface="Times New Roman" pitchFamily="18" charset="0"/>
                <a:ea typeface="ＭＳ Ｐゴシック" pitchFamily="50" charset="-128"/>
              </a:rPr>
              <a:t> = width</a:t>
            </a:r>
            <a:r>
              <a:rPr lang="en-US" altLang="ja-JP" sz="2400" b="1" dirty="0" smtClean="0">
                <a:latin typeface="Times New Roman" pitchFamily="18" charset="0"/>
                <a:ea typeface="ＭＳ Ｐゴシック" pitchFamily="50" charset="-128"/>
              </a:rPr>
              <a:t>(</a:t>
            </a:r>
            <a:r>
              <a:rPr lang="en-US" altLang="ja-JP" sz="2400" b="1" i="1" dirty="0" err="1" smtClean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lang="en-US" altLang="ja-JP" sz="2400" b="1" i="1" baseline="-25000" dirty="0" err="1" smtClean="0">
                <a:latin typeface="Times New Roman" pitchFamily="18" charset="0"/>
                <a:ea typeface="ＭＳ Ｐゴシック" pitchFamily="50" charset="-128"/>
              </a:rPr>
              <a:t>j</a:t>
            </a:r>
            <a:r>
              <a:rPr lang="en-US" altLang="ja-JP" sz="2400" b="1" dirty="0" smtClean="0">
                <a:latin typeface="Times New Roman" pitchFamily="18" charset="0"/>
                <a:ea typeface="ＭＳ Ｐゴシック" pitchFamily="50" charset="-128"/>
              </a:rPr>
              <a:t>)</a:t>
            </a:r>
            <a:r>
              <a:rPr lang="en-US" altLang="ja-JP" sz="2400" b="1" i="1" dirty="0" smtClean="0"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lang="en-US" altLang="ja-JP" sz="2400" dirty="0" smtClean="0">
                <a:latin typeface="Times New Roman" pitchFamily="18" charset="0"/>
                <a:ea typeface="ＭＳ Ｐゴシック" pitchFamily="50" charset="-128"/>
              </a:rPr>
              <a:t>)</a:t>
            </a:r>
            <a:r>
              <a:rPr lang="en-US" altLang="ja-JP" sz="2400" i="1" dirty="0" smtClean="0">
                <a:latin typeface="Times New Roman" pitchFamily="18" charset="0"/>
                <a:ea typeface="ＭＳ Ｐゴシック" pitchFamily="50" charset="-128"/>
              </a:rPr>
              <a:t>,</a:t>
            </a:r>
            <a:endParaRPr kumimoji="1" lang="en-US" altLang="ja-JP" sz="2400" baseline="40000" dirty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2428860" y="3286124"/>
            <a:ext cx="214314" cy="1285884"/>
          </a:xfrm>
          <a:prstGeom prst="leftBrace">
            <a:avLst>
              <a:gd name="adj1" fmla="val 2482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 sz="2400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272565" y="3610277"/>
            <a:ext cx="10134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 b="1" i="1" dirty="0">
                <a:latin typeface="Times New Roman" pitchFamily="18" charset="0"/>
                <a:ea typeface="ＭＳ Ｐゴシック" pitchFamily="50" charset="-128"/>
              </a:rPr>
              <a:t>expr</a:t>
            </a:r>
            <a:r>
              <a:rPr lang="en-US" altLang="ja-JP" sz="2400" b="1" i="1" baseline="-10000" dirty="0">
                <a:latin typeface="Times New Roman" pitchFamily="18" charset="0"/>
                <a:ea typeface="ＭＳ Ｐゴシック" pitchFamily="50" charset="-128"/>
              </a:rPr>
              <a:t>k</a:t>
            </a:r>
            <a:r>
              <a:rPr lang="en-US" altLang="ja-JP" sz="2400" dirty="0">
                <a:latin typeface="Times New Roman" pitchFamily="18" charset="0"/>
                <a:ea typeface="ＭＳ Ｐゴシック" pitchFamily="50" charset="-128"/>
              </a:rPr>
              <a:t> :</a:t>
            </a:r>
            <a:endParaRPr lang="ja-JP" altLang="en-US" sz="2400" dirty="0">
              <a:latin typeface="Times New Roman" pitchFamily="18" charset="0"/>
              <a:ea typeface="ＭＳ Ｐゴシック" pitchFamily="50" charset="-128"/>
            </a:endParaRPr>
          </a:p>
        </p:txBody>
      </p:sp>
      <p:graphicFrame>
        <p:nvGraphicFramePr>
          <p:cNvPr id="10" name="オブジェクト 9"/>
          <p:cNvGraphicFramePr>
            <a:graphicFrameLocks noChangeAspect="1"/>
          </p:cNvGraphicFramePr>
          <p:nvPr/>
        </p:nvGraphicFramePr>
        <p:xfrm>
          <a:off x="3071802" y="3765552"/>
          <a:ext cx="340513" cy="366706"/>
        </p:xfrm>
        <a:graphic>
          <a:graphicData uri="http://schemas.openxmlformats.org/presentationml/2006/ole">
            <p:oleObj spid="_x0000_s46082" name="Equation" r:id="rId3" imgW="164880" imgH="177480" progId="Equation.DSMT4">
              <p:embed/>
            </p:oleObj>
          </a:graphicData>
        </a:graphic>
      </p:graphicFrame>
      <p:graphicFrame>
        <p:nvGraphicFramePr>
          <p:cNvPr id="11" name="オブジェクト 10"/>
          <p:cNvGraphicFramePr>
            <a:graphicFrameLocks noChangeAspect="1"/>
          </p:cNvGraphicFramePr>
          <p:nvPr/>
        </p:nvGraphicFramePr>
        <p:xfrm>
          <a:off x="3071802" y="4187341"/>
          <a:ext cx="357190" cy="384667"/>
        </p:xfrm>
        <a:graphic>
          <a:graphicData uri="http://schemas.openxmlformats.org/presentationml/2006/ole">
            <p:oleObj spid="_x0000_s46083" name="Equation" r:id="rId4" imgW="164880" imgH="177480" progId="Equation.DSMT4">
              <p:embed/>
            </p:oleObj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1214414" y="5429264"/>
            <a:ext cx="1143008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800" b="1" i="1" baseline="-10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kumimoji="1" lang="ja-JP" altLang="en-US" sz="2800" b="1" i="1" baseline="-1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2928926" y="5429264"/>
            <a:ext cx="57150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800" b="1" i="1" baseline="-1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kumimoji="1" lang="ja-JP" altLang="en-US" sz="2800" b="1" i="1" baseline="-1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500430" y="5429264"/>
            <a:ext cx="57150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800" b="1" i="1" baseline="-10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kumimoji="1" lang="ja-JP" altLang="en-US" sz="2800" b="1" i="1" baseline="-1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2428860" y="5429264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 smtClean="0">
                <a:latin typeface="Times New Roman" pitchFamily="18" charset="0"/>
                <a:ea typeface="ＭＳ Ｐゴシック" pitchFamily="50" charset="-128"/>
              </a:rPr>
              <a:t>=</a:t>
            </a:r>
            <a:endParaRPr lang="ja-JP" altLang="en-US" sz="3200" dirty="0"/>
          </a:p>
        </p:txBody>
      </p:sp>
      <p:sp>
        <p:nvSpPr>
          <p:cNvPr id="17" name="正方形/長方形 16"/>
          <p:cNvSpPr/>
          <p:nvPr/>
        </p:nvSpPr>
        <p:spPr>
          <a:xfrm>
            <a:off x="7215206" y="5143512"/>
            <a:ext cx="57150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800" b="1" i="1" baseline="-1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endParaRPr kumimoji="1" lang="ja-JP" altLang="en-US" sz="2800" b="1" i="1" baseline="-1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215206" y="5715016"/>
            <a:ext cx="571504" cy="5715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800" b="1" i="1" baseline="-10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endParaRPr kumimoji="1" lang="ja-JP" altLang="en-US" sz="2800" b="1" i="1" baseline="-1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6072198" y="5143512"/>
            <a:ext cx="571504" cy="1143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i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800" b="1" i="1" baseline="-100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endParaRPr kumimoji="1" lang="ja-JP" altLang="en-US" sz="2800" b="1" i="1" baseline="-10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6725064" y="5429264"/>
            <a:ext cx="4187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 smtClean="0">
                <a:latin typeface="Times New Roman" pitchFamily="18" charset="0"/>
                <a:ea typeface="ＭＳ Ｐゴシック" pitchFamily="50" charset="-128"/>
              </a:rPr>
              <a:t>=</a:t>
            </a:r>
            <a:endParaRPr lang="ja-JP" altLang="en-US" sz="3200" dirty="0"/>
          </a:p>
        </p:txBody>
      </p:sp>
      <p:sp>
        <p:nvSpPr>
          <p:cNvPr id="21" name="正方形/長方形 20"/>
          <p:cNvSpPr/>
          <p:nvPr/>
        </p:nvSpPr>
        <p:spPr>
          <a:xfrm>
            <a:off x="996565" y="6110607"/>
            <a:ext cx="32896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ea typeface="ＭＳ Ｐゴシック" pitchFamily="50" charset="-128"/>
              </a:rPr>
              <a:t>horizontal concatenation</a:t>
            </a:r>
            <a:endParaRPr lang="ja-JP" altLang="en-US" sz="2400" dirty="0"/>
          </a:p>
        </p:txBody>
      </p:sp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4214810" y="6158083"/>
          <a:ext cx="339725" cy="366713"/>
        </p:xfrm>
        <a:graphic>
          <a:graphicData uri="http://schemas.openxmlformats.org/presentationml/2006/ole">
            <p:oleObj spid="_x0000_s46084" name="Equation" r:id="rId5" imgW="164880" imgH="177480" progId="Equation.DSMT4">
              <p:embed/>
            </p:oleObj>
          </a:graphicData>
        </a:graphic>
      </p:graphicFrame>
      <p:sp>
        <p:nvSpPr>
          <p:cNvPr id="22" name="正方形/長方形 21"/>
          <p:cNvSpPr/>
          <p:nvPr/>
        </p:nvSpPr>
        <p:spPr>
          <a:xfrm>
            <a:off x="5317775" y="6324921"/>
            <a:ext cx="2930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 smtClean="0">
                <a:ea typeface="ＭＳ Ｐゴシック" pitchFamily="50" charset="-128"/>
              </a:rPr>
              <a:t>vertical concatenation</a:t>
            </a:r>
            <a:endParaRPr lang="ja-JP" altLang="en-US" sz="2400" dirty="0"/>
          </a:p>
        </p:txBody>
      </p:sp>
      <p:graphicFrame>
        <p:nvGraphicFramePr>
          <p:cNvPr id="23" name="Object 4"/>
          <p:cNvGraphicFramePr>
            <a:graphicFrameLocks noChangeAspect="1"/>
          </p:cNvGraphicFramePr>
          <p:nvPr/>
        </p:nvGraphicFramePr>
        <p:xfrm>
          <a:off x="8215338" y="6372397"/>
          <a:ext cx="339725" cy="366713"/>
        </p:xfrm>
        <a:graphic>
          <a:graphicData uri="http://schemas.openxmlformats.org/presentationml/2006/ole">
            <p:oleObj spid="_x0000_s46085" name="Equation" r:id="rId6" imgW="164880" imgH="177480" progId="Equation.DSMT4">
              <p:embed/>
            </p:oleObj>
          </a:graphicData>
        </a:graphic>
      </p:graphicFrame>
      <p:graphicFrame>
        <p:nvGraphicFramePr>
          <p:cNvPr id="24" name="オブジェクト 23"/>
          <p:cNvGraphicFramePr>
            <a:graphicFrameLocks noChangeAspect="1"/>
          </p:cNvGraphicFramePr>
          <p:nvPr/>
        </p:nvGraphicFramePr>
        <p:xfrm>
          <a:off x="4429120" y="3230562"/>
          <a:ext cx="928693" cy="389452"/>
        </p:xfrm>
        <a:graphic>
          <a:graphicData uri="http://schemas.openxmlformats.org/presentationml/2006/ole">
            <p:oleObj spid="_x0000_s46086" name="Equation" r:id="rId7" imgW="393480" imgH="1648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/>
        </p:nvSpPr>
        <p:spPr>
          <a:xfrm>
            <a:off x="1500166" y="2071678"/>
            <a:ext cx="7000924" cy="2357454"/>
          </a:xfrm>
          <a:prstGeom prst="roundRect">
            <a:avLst/>
          </a:prstGeom>
          <a:solidFill>
            <a:schemeClr val="bg1"/>
          </a:solidFill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4281682" y="4763168"/>
            <a:ext cx="4362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 smtClean="0">
                <a:ea typeface="ＭＳ Ｐゴシック" pitchFamily="50" charset="-128"/>
              </a:rPr>
              <a:t>[Berman et al. ’97, Rytter’00]</a:t>
            </a:r>
            <a:endParaRPr lang="ja-JP" altLang="en-US" sz="2800" dirty="0"/>
          </a:p>
        </p:txBody>
      </p:sp>
      <p:sp>
        <p:nvSpPr>
          <p:cNvPr id="10" name="正方形/長方形 9"/>
          <p:cNvSpPr/>
          <p:nvPr/>
        </p:nvSpPr>
        <p:spPr>
          <a:xfrm>
            <a:off x="2214546" y="2494658"/>
            <a:ext cx="61436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dirty="0" smtClean="0"/>
              <a:t>The Fully Compressed Pattern Matching Problem for 2D SLP is </a:t>
            </a:r>
            <a:endParaRPr lang="en-US" altLang="ja-JP" sz="3200" dirty="0" smtClean="0"/>
          </a:p>
          <a:p>
            <a:r>
              <a:rPr lang="en-US" altLang="ja-JP" sz="3200" dirty="0" smtClean="0"/>
              <a:t>    -complete</a:t>
            </a:r>
            <a:r>
              <a:rPr lang="en-US" altLang="ja-JP" sz="3200" dirty="0" smtClean="0"/>
              <a:t>.</a:t>
            </a:r>
            <a:endParaRPr lang="ja-JP" altLang="en-US" sz="3200" dirty="0" smtClean="0"/>
          </a:p>
        </p:txBody>
      </p:sp>
      <p:sp>
        <p:nvSpPr>
          <p:cNvPr id="6" name="タイトル 1"/>
          <p:cNvSpPr txBox="1">
            <a:spLocks/>
          </p:cNvSpPr>
          <p:nvPr/>
        </p:nvSpPr>
        <p:spPr>
          <a:xfrm>
            <a:off x="1435608" y="274638"/>
            <a:ext cx="7498080" cy="939784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FCPM for 2D SLP</a:t>
            </a:r>
            <a:endParaRPr kumimoji="1" lang="ja-JP" altLang="en-US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オブジェクト 6"/>
          <p:cNvGraphicFramePr>
            <a:graphicFrameLocks noChangeAspect="1"/>
          </p:cNvGraphicFramePr>
          <p:nvPr/>
        </p:nvGraphicFramePr>
        <p:xfrm>
          <a:off x="2127284" y="3421054"/>
          <a:ext cx="714380" cy="714380"/>
        </p:xfrm>
        <a:graphic>
          <a:graphicData uri="http://schemas.openxmlformats.org/presentationml/2006/ole">
            <p:oleObj spid="_x0000_s63489" name="Equation" r:id="rId3" imgW="24120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Open Problems [1/2]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053034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smtClean="0"/>
              <a:t>Edit distance of two SLP-compressed strings.</a:t>
            </a:r>
          </a:p>
          <a:p>
            <a:endParaRPr lang="en-US" altLang="ja-JP" dirty="0" smtClean="0"/>
          </a:p>
          <a:p>
            <a:r>
              <a:rPr kumimoji="1" lang="en-US" altLang="ja-JP" dirty="0" smtClean="0"/>
              <a:t>Compact representation of all maximal runs of an SLP-compressed string.</a:t>
            </a:r>
          </a:p>
          <a:p>
            <a:pPr lvl="1"/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A run is any string </a:t>
            </a:r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ja-JP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dirty="0" smtClean="0"/>
              <a:t>whose minimal period </a:t>
            </a:r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kumimoji="1" lang="en-US" altLang="ja-JP" dirty="0" smtClean="0"/>
              <a:t> satisfies </a:t>
            </a:r>
            <a:r>
              <a:rPr kumimoji="1" lang="en-US" altLang="ja-JP" b="1" i="1" dirty="0" smtClean="0">
                <a:latin typeface="Times New Roman" pitchFamily="18" charset="0"/>
                <a:cs typeface="Times New Roman" pitchFamily="18" charset="0"/>
              </a:rPr>
              <a:t>p     |x|/</a:t>
            </a:r>
            <a:r>
              <a:rPr kumimoji="1" lang="en-US" altLang="ja-JP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ja-JP" dirty="0" smtClean="0"/>
              <a:t>.</a:t>
            </a:r>
          </a:p>
          <a:p>
            <a:pPr lvl="1"/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ex. </a:t>
            </a:r>
            <a:endParaRPr kumimoji="1" lang="ja-JP" altLang="en-US" dirty="0"/>
          </a:p>
        </p:txBody>
      </p:sp>
      <p:graphicFrame>
        <p:nvGraphicFramePr>
          <p:cNvPr id="4" name="オブジェクト 3"/>
          <p:cNvGraphicFramePr>
            <a:graphicFrameLocks noChangeAspect="1"/>
          </p:cNvGraphicFramePr>
          <p:nvPr/>
        </p:nvGraphicFramePr>
        <p:xfrm>
          <a:off x="3571868" y="4786322"/>
          <a:ext cx="342503" cy="373640"/>
        </p:xfrm>
        <a:graphic>
          <a:graphicData uri="http://schemas.openxmlformats.org/presentationml/2006/ole">
            <p:oleObj spid="_x0000_s55298" name="Equation" r:id="rId3" imgW="139680" imgH="152280" progId="Equation.DSMT4">
              <p:embed/>
            </p:oleObj>
          </a:graphicData>
        </a:graphic>
      </p:graphicFrame>
      <p:graphicFrame>
        <p:nvGraphicFramePr>
          <p:cNvPr id="5" name="オブジェクト 4"/>
          <p:cNvGraphicFramePr>
            <a:graphicFrameLocks noChangeAspect="1"/>
          </p:cNvGraphicFramePr>
          <p:nvPr/>
        </p:nvGraphicFramePr>
        <p:xfrm>
          <a:off x="2711864" y="5357826"/>
          <a:ext cx="2931706" cy="785818"/>
        </p:xfrm>
        <a:graphic>
          <a:graphicData uri="http://schemas.openxmlformats.org/presentationml/2006/ole">
            <p:oleObj spid="_x0000_s55299" name="Equation" r:id="rId4" imgW="123156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角丸四角形 138"/>
          <p:cNvSpPr/>
          <p:nvPr/>
        </p:nvSpPr>
        <p:spPr>
          <a:xfrm>
            <a:off x="4143372" y="1357298"/>
            <a:ext cx="4929190" cy="4714908"/>
          </a:xfrm>
          <a:prstGeom prst="roundRect">
            <a:avLst>
              <a:gd name="adj" fmla="val 8075"/>
            </a:avLst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500794" y="5131370"/>
            <a:ext cx="2286016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0.927N</a:t>
            </a:r>
          </a:p>
          <a:p>
            <a:r>
              <a:rPr kumimoji="1" lang="en-US" altLang="ja-JP" dirty="0" smtClean="0"/>
              <a:t>[Franek et al.</a:t>
            </a:r>
            <a:r>
              <a:rPr lang="en-US" altLang="ja-JP" dirty="0" smtClean="0"/>
              <a:t> ’</a:t>
            </a:r>
            <a:r>
              <a:rPr kumimoji="1" lang="en-US" altLang="ja-JP" dirty="0" smtClean="0"/>
              <a:t>03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cxnSp>
        <p:nvCxnSpPr>
          <p:cNvPr id="82" name="直線コネクタ 81"/>
          <p:cNvCxnSpPr/>
          <p:nvPr/>
        </p:nvCxnSpPr>
        <p:spPr>
          <a:xfrm>
            <a:off x="5071240" y="2701684"/>
            <a:ext cx="357190" cy="1588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線コネクタ 82"/>
          <p:cNvCxnSpPr/>
          <p:nvPr/>
        </p:nvCxnSpPr>
        <p:spPr>
          <a:xfrm>
            <a:off x="5071240" y="5487766"/>
            <a:ext cx="357190" cy="1588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/>
          <p:cNvCxnSpPr/>
          <p:nvPr/>
        </p:nvCxnSpPr>
        <p:spPr>
          <a:xfrm>
            <a:off x="5071240" y="3630378"/>
            <a:ext cx="357190" cy="1588"/>
          </a:xfrm>
          <a:prstGeom prst="line">
            <a:avLst/>
          </a:prstGeom>
          <a:solidFill>
            <a:schemeClr val="bg1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直線コネクタ 84"/>
          <p:cNvCxnSpPr/>
          <p:nvPr/>
        </p:nvCxnSpPr>
        <p:spPr>
          <a:xfrm>
            <a:off x="5071240" y="4559072"/>
            <a:ext cx="357190" cy="1588"/>
          </a:xfrm>
          <a:prstGeom prst="lin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4498942" y="2571744"/>
            <a:ext cx="7866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1.05N</a:t>
            </a:r>
            <a:endParaRPr kumimoji="1" lang="ja-JP" altLang="en-US" dirty="0"/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4499768" y="5286388"/>
            <a:ext cx="78578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0.90N</a:t>
            </a:r>
            <a:endParaRPr kumimoji="1" lang="ja-JP" altLang="en-US" dirty="0"/>
          </a:p>
        </p:txBody>
      </p:sp>
      <p:sp>
        <p:nvSpPr>
          <p:cNvPr id="93" name="テキスト ボックス 92"/>
          <p:cNvSpPr txBox="1"/>
          <p:nvPr/>
        </p:nvSpPr>
        <p:spPr>
          <a:xfrm>
            <a:off x="4500594" y="4416990"/>
            <a:ext cx="78496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0.95N</a:t>
            </a:r>
            <a:endParaRPr kumimoji="1" lang="ja-JP" altLang="en-US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5143504" y="1500174"/>
            <a:ext cx="78581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c</a:t>
            </a:r>
            <a:endParaRPr kumimoji="1" lang="ja-JP" altLang="en-US" sz="2400" dirty="0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6429388" y="4295009"/>
            <a:ext cx="2500298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0.944565N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dirty="0" smtClean="0"/>
              <a:t>[</a:t>
            </a:r>
            <a:r>
              <a:rPr kumimoji="1" lang="en-US" altLang="ja-JP" dirty="0" err="1" smtClean="0"/>
              <a:t>Kusano</a:t>
            </a:r>
            <a:r>
              <a:rPr kumimoji="1" lang="en-US" altLang="ja-JP" dirty="0" smtClean="0"/>
              <a:t> </a:t>
            </a:r>
            <a:r>
              <a:rPr lang="en-US" altLang="ja-JP" dirty="0" smtClean="0"/>
              <a:t>et al. ’08]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6500794" y="2500307"/>
            <a:ext cx="2500362" cy="6463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1.048N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Crochemore</a:t>
            </a:r>
            <a:r>
              <a:rPr lang="ja-JP" altLang="en-US" dirty="0" smtClean="0"/>
              <a:t> </a:t>
            </a:r>
            <a:r>
              <a:rPr lang="en-US" altLang="ja-JP" dirty="0" smtClean="0"/>
              <a:t>et al. ’08]</a:t>
            </a:r>
            <a:endParaRPr kumimoji="1" lang="ja-JP" altLang="en-US" dirty="0"/>
          </a:p>
        </p:txBody>
      </p:sp>
      <p:cxnSp>
        <p:nvCxnSpPr>
          <p:cNvPr id="103" name="直線矢印コネクタ 102"/>
          <p:cNvCxnSpPr/>
          <p:nvPr/>
        </p:nvCxnSpPr>
        <p:spPr>
          <a:xfrm rot="5400000" flipH="1" flipV="1">
            <a:off x="3358729" y="4000917"/>
            <a:ext cx="4141816" cy="762"/>
          </a:xfrm>
          <a:prstGeom prst="straightConnector1">
            <a:avLst/>
          </a:prstGeom>
          <a:solidFill>
            <a:schemeClr val="bg1"/>
          </a:solidFill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線矢印コネクタ 105"/>
          <p:cNvCxnSpPr>
            <a:stCxn id="102" idx="1"/>
          </p:cNvCxnSpPr>
          <p:nvPr/>
        </p:nvCxnSpPr>
        <p:spPr>
          <a:xfrm rot="10800000" flipV="1">
            <a:off x="5429224" y="2823473"/>
            <a:ext cx="1071570" cy="34022"/>
          </a:xfrm>
          <a:prstGeom prst="straightConnector1">
            <a:avLst/>
          </a:prstGeom>
          <a:solidFill>
            <a:schemeClr val="bg1"/>
          </a:solidFill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4" name="直線矢印コネクタ 123"/>
          <p:cNvCxnSpPr>
            <a:stCxn id="60" idx="1"/>
          </p:cNvCxnSpPr>
          <p:nvPr/>
        </p:nvCxnSpPr>
        <p:spPr>
          <a:xfrm rot="10800000">
            <a:off x="5429256" y="5000646"/>
            <a:ext cx="1071538" cy="453890"/>
          </a:xfrm>
          <a:prstGeom prst="straightConnector1">
            <a:avLst/>
          </a:prstGeom>
          <a:solidFill>
            <a:schemeClr val="bg1"/>
          </a:solidFill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 rot="10800000">
            <a:off x="5429256" y="4714884"/>
            <a:ext cx="1000132" cy="1588"/>
          </a:xfrm>
          <a:prstGeom prst="straightConnector1">
            <a:avLst/>
          </a:prstGeom>
          <a:solidFill>
            <a:schemeClr val="bg1"/>
          </a:solidFill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角丸四角形 137"/>
          <p:cNvSpPr/>
          <p:nvPr/>
        </p:nvSpPr>
        <p:spPr>
          <a:xfrm>
            <a:off x="71438" y="5631436"/>
            <a:ext cx="1428728" cy="2857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14678" y="214290"/>
            <a:ext cx="5640692" cy="1011222"/>
          </a:xfrm>
        </p:spPr>
        <p:txBody>
          <a:bodyPr>
            <a:normAutofit fontScale="90000"/>
          </a:bodyPr>
          <a:lstStyle/>
          <a:p>
            <a:pPr algn="r"/>
            <a:r>
              <a:rPr kumimoji="1" lang="en-US" altLang="ja-JP" sz="3600" dirty="0" smtClean="0"/>
              <a:t>Max Number of Runs</a:t>
            </a:r>
            <a:br>
              <a:rPr kumimoji="1" lang="en-US" altLang="ja-JP" sz="3600" dirty="0" smtClean="0"/>
            </a:br>
            <a:r>
              <a:rPr lang="en-US" altLang="ja-JP" sz="3600" dirty="0" smtClean="0"/>
              <a:t>in a String</a:t>
            </a:r>
            <a:endParaRPr kumimoji="1" lang="ja-JP" altLang="en-US" sz="3600" dirty="0"/>
          </a:p>
        </p:txBody>
      </p:sp>
      <p:cxnSp>
        <p:nvCxnSpPr>
          <p:cNvPr id="5" name="直線コネクタ 4"/>
          <p:cNvCxnSpPr/>
          <p:nvPr/>
        </p:nvCxnSpPr>
        <p:spPr>
          <a:xfrm rot="5400000">
            <a:off x="-1643900" y="4131238"/>
            <a:ext cx="5144330" cy="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714480" y="1904518"/>
            <a:ext cx="192882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5N  </a:t>
            </a:r>
            <a:r>
              <a:rPr kumimoji="1" lang="ja-JP" altLang="en-US" dirty="0" smtClean="0"/>
              <a:t>　</a:t>
            </a:r>
            <a:r>
              <a:rPr kumimoji="1" lang="en-US" altLang="ja-JP" dirty="0" smtClean="0"/>
              <a:t> </a:t>
            </a:r>
          </a:p>
          <a:p>
            <a:r>
              <a:rPr lang="en-US" altLang="ja-JP" dirty="0" smtClean="0"/>
              <a:t>[</a:t>
            </a:r>
            <a:r>
              <a:rPr kumimoji="1" lang="en-US" altLang="ja-JP" dirty="0" err="1" smtClean="0"/>
              <a:t>Rytter</a:t>
            </a:r>
            <a:r>
              <a:rPr kumimoji="1" lang="en-US" altLang="ja-JP" dirty="0" smtClean="0"/>
              <a:t> ’06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14480" y="3059668"/>
            <a:ext cx="228601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3.48N</a:t>
            </a:r>
            <a:r>
              <a:rPr kumimoji="1" lang="en-US" altLang="ja-JP" dirty="0" smtClean="0"/>
              <a:t> </a:t>
            </a:r>
          </a:p>
          <a:p>
            <a:r>
              <a:rPr kumimoji="1" lang="en-US" altLang="ja-JP" dirty="0" smtClean="0"/>
              <a:t>[Puglisi et</a:t>
            </a:r>
            <a:r>
              <a:rPr lang="ja-JP" altLang="en-US" dirty="0" smtClean="0"/>
              <a:t> </a:t>
            </a:r>
            <a:r>
              <a:rPr kumimoji="1" lang="en-US" altLang="ja-JP" dirty="0" smtClean="0"/>
              <a:t>al</a:t>
            </a:r>
            <a:r>
              <a:rPr lang="en-US" altLang="ja-JP" dirty="0" smtClean="0"/>
              <a:t>.</a:t>
            </a:r>
            <a:r>
              <a:rPr kumimoji="1" lang="en-US" altLang="ja-JP" dirty="0" smtClean="0"/>
              <a:t> ’08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grpSp>
        <p:nvGrpSpPr>
          <p:cNvPr id="4" name="グループ化 53"/>
          <p:cNvGrpSpPr/>
          <p:nvPr/>
        </p:nvGrpSpPr>
        <p:grpSpPr>
          <a:xfrm>
            <a:off x="571472" y="2059536"/>
            <a:ext cx="357190" cy="4645058"/>
            <a:chOff x="500034" y="1785926"/>
            <a:chExt cx="642942" cy="4645058"/>
          </a:xfrm>
        </p:grpSpPr>
        <p:cxnSp>
          <p:nvCxnSpPr>
            <p:cNvPr id="7" name="直線コネクタ 6"/>
            <p:cNvCxnSpPr/>
            <p:nvPr/>
          </p:nvCxnSpPr>
          <p:spPr>
            <a:xfrm>
              <a:off x="500034" y="3643314"/>
              <a:ext cx="642942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線コネクタ 8"/>
            <p:cNvCxnSpPr/>
            <p:nvPr/>
          </p:nvCxnSpPr>
          <p:spPr>
            <a:xfrm>
              <a:off x="500034" y="6429396"/>
              <a:ext cx="642942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線コネクタ 9"/>
            <p:cNvCxnSpPr/>
            <p:nvPr/>
          </p:nvCxnSpPr>
          <p:spPr>
            <a:xfrm>
              <a:off x="500034" y="4572008"/>
              <a:ext cx="642942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>
              <a:off x="500034" y="5500702"/>
              <a:ext cx="642942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線コネクタ 13"/>
            <p:cNvCxnSpPr/>
            <p:nvPr/>
          </p:nvCxnSpPr>
          <p:spPr>
            <a:xfrm>
              <a:off x="500034" y="1785926"/>
              <a:ext cx="642942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線コネクタ 14"/>
            <p:cNvCxnSpPr/>
            <p:nvPr/>
          </p:nvCxnSpPr>
          <p:spPr>
            <a:xfrm>
              <a:off x="500034" y="2714620"/>
              <a:ext cx="642942" cy="1588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8" name="テキスト ボックス 57"/>
          <p:cNvSpPr txBox="1"/>
          <p:nvPr/>
        </p:nvSpPr>
        <p:spPr>
          <a:xfrm>
            <a:off x="1714480" y="3702610"/>
            <a:ext cx="1928826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3.44N</a:t>
            </a:r>
            <a:r>
              <a:rPr kumimoji="1" lang="en-US" altLang="ja-JP" dirty="0" smtClean="0"/>
              <a:t>  </a:t>
            </a:r>
            <a:r>
              <a:rPr kumimoji="1" lang="ja-JP" altLang="en-US" dirty="0" smtClean="0"/>
              <a:t>　</a:t>
            </a:r>
            <a:endParaRPr kumimoji="1" lang="en-US" altLang="ja-JP" dirty="0" smtClean="0"/>
          </a:p>
          <a:p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Rytter</a:t>
            </a:r>
            <a:r>
              <a:rPr lang="en-US" altLang="ja-JP" dirty="0" smtClean="0"/>
              <a:t> ’</a:t>
            </a:r>
            <a:r>
              <a:rPr kumimoji="1" lang="en-US" altLang="ja-JP" dirty="0" smtClean="0"/>
              <a:t>07</a:t>
            </a:r>
            <a:r>
              <a:rPr lang="en-US" altLang="ja-JP" dirty="0" smtClean="0"/>
              <a:t>]</a:t>
            </a:r>
            <a:endParaRPr kumimoji="1" lang="ja-JP" altLang="en-US" dirty="0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1571604" y="4917056"/>
            <a:ext cx="250033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dirty="0" smtClean="0"/>
              <a:t>1.6N</a:t>
            </a:r>
          </a:p>
          <a:p>
            <a:r>
              <a:rPr kumimoji="1" lang="en-US" altLang="ja-JP" dirty="0" smtClean="0"/>
              <a:t>[</a:t>
            </a:r>
            <a:r>
              <a:rPr kumimoji="1" lang="en-US" altLang="ja-JP" dirty="0" err="1" smtClean="0"/>
              <a:t>Crochemore</a:t>
            </a:r>
            <a:r>
              <a:rPr lang="ja-JP" altLang="en-US" dirty="0" smtClean="0"/>
              <a:t> </a:t>
            </a:r>
            <a:r>
              <a:rPr lang="en-US" altLang="ja-JP" dirty="0" smtClean="0"/>
              <a:t>&amp;</a:t>
            </a:r>
            <a:r>
              <a:rPr kumimoji="1" lang="en-US" altLang="ja-JP" dirty="0" smtClean="0"/>
              <a:t> </a:t>
            </a:r>
            <a:r>
              <a:rPr lang="en-US" altLang="ja-JP" dirty="0" err="1" smtClean="0"/>
              <a:t>Ilie</a:t>
            </a:r>
            <a:r>
              <a:rPr lang="en-US" altLang="ja-JP" dirty="0" smtClean="0"/>
              <a:t> ’08]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214282" y="555999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N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142844" y="470274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2N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42844" y="3702610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3N</a:t>
            </a:r>
            <a:endParaRPr kumimoji="1" lang="ja-JP" altLang="en-US" dirty="0"/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142844" y="2845354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4N</a:t>
            </a:r>
            <a:endParaRPr kumimoji="1" lang="ja-JP" altLang="en-US" dirty="0"/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142844" y="1845222"/>
            <a:ext cx="50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5N</a:t>
            </a:r>
            <a:endParaRPr kumimoji="1" lang="ja-JP" altLang="en-US" dirty="0"/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285720" y="6488692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69" name="フリーフォーム 68"/>
          <p:cNvSpPr/>
          <p:nvPr/>
        </p:nvSpPr>
        <p:spPr>
          <a:xfrm>
            <a:off x="428596" y="1488032"/>
            <a:ext cx="928694" cy="142876"/>
          </a:xfrm>
          <a:custGeom>
            <a:avLst/>
            <a:gdLst>
              <a:gd name="connsiteX0" fmla="*/ 0 w 1233054"/>
              <a:gd name="connsiteY0" fmla="*/ 30018 h 325581"/>
              <a:gd name="connsiteX1" fmla="*/ 401782 w 1233054"/>
              <a:gd name="connsiteY1" fmla="*/ 320963 h 325581"/>
              <a:gd name="connsiteX2" fmla="*/ 845127 w 1233054"/>
              <a:gd name="connsiteY2" fmla="*/ 2309 h 325581"/>
              <a:gd name="connsiteX3" fmla="*/ 1233054 w 1233054"/>
              <a:gd name="connsiteY3" fmla="*/ 307109 h 32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054" h="325581">
                <a:moveTo>
                  <a:pt x="0" y="30018"/>
                </a:moveTo>
                <a:cubicBezTo>
                  <a:pt x="130464" y="177799"/>
                  <a:pt x="260928" y="325581"/>
                  <a:pt x="401782" y="320963"/>
                </a:cubicBezTo>
                <a:cubicBezTo>
                  <a:pt x="542636" y="316345"/>
                  <a:pt x="706582" y="4618"/>
                  <a:pt x="845127" y="2309"/>
                </a:cubicBezTo>
                <a:cubicBezTo>
                  <a:pt x="983672" y="0"/>
                  <a:pt x="1108363" y="153554"/>
                  <a:pt x="1233054" y="307109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フリーフォーム 69"/>
          <p:cNvSpPr/>
          <p:nvPr/>
        </p:nvSpPr>
        <p:spPr>
          <a:xfrm>
            <a:off x="428595" y="1345156"/>
            <a:ext cx="928694" cy="142876"/>
          </a:xfrm>
          <a:custGeom>
            <a:avLst/>
            <a:gdLst>
              <a:gd name="connsiteX0" fmla="*/ 0 w 1233054"/>
              <a:gd name="connsiteY0" fmla="*/ 30018 h 325581"/>
              <a:gd name="connsiteX1" fmla="*/ 401782 w 1233054"/>
              <a:gd name="connsiteY1" fmla="*/ 320963 h 325581"/>
              <a:gd name="connsiteX2" fmla="*/ 845127 w 1233054"/>
              <a:gd name="connsiteY2" fmla="*/ 2309 h 325581"/>
              <a:gd name="connsiteX3" fmla="*/ 1233054 w 1233054"/>
              <a:gd name="connsiteY3" fmla="*/ 307109 h 32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3054" h="325581">
                <a:moveTo>
                  <a:pt x="0" y="30018"/>
                </a:moveTo>
                <a:cubicBezTo>
                  <a:pt x="130464" y="177799"/>
                  <a:pt x="260928" y="325581"/>
                  <a:pt x="401782" y="320963"/>
                </a:cubicBezTo>
                <a:cubicBezTo>
                  <a:pt x="542636" y="316345"/>
                  <a:pt x="706582" y="4618"/>
                  <a:pt x="845127" y="2309"/>
                </a:cubicBezTo>
                <a:cubicBezTo>
                  <a:pt x="983672" y="0"/>
                  <a:pt x="1108363" y="153554"/>
                  <a:pt x="1233054" y="307109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矢印コネクタ 76"/>
          <p:cNvCxnSpPr/>
          <p:nvPr/>
        </p:nvCxnSpPr>
        <p:spPr>
          <a:xfrm rot="5400000" flipH="1" flipV="1">
            <a:off x="607191" y="1023685"/>
            <a:ext cx="64294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1285852" y="416462"/>
            <a:ext cx="2786082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ja-JP" dirty="0" err="1" smtClean="0"/>
              <a:t>cN</a:t>
            </a:r>
            <a:r>
              <a:rPr lang="en-US" altLang="ja-JP" dirty="0" smtClean="0"/>
              <a:t>  </a:t>
            </a:r>
            <a:br>
              <a:rPr lang="en-US" altLang="ja-JP" dirty="0" smtClean="0"/>
            </a:br>
            <a:r>
              <a:rPr lang="en-US" altLang="ja-JP" dirty="0" smtClean="0"/>
              <a:t>[</a:t>
            </a:r>
            <a:r>
              <a:rPr lang="en-US" altLang="ja-JP" dirty="0" err="1" smtClean="0"/>
              <a:t>Kolpakov</a:t>
            </a:r>
            <a:r>
              <a:rPr lang="en-US" altLang="ja-JP" dirty="0" smtClean="0"/>
              <a:t> &amp; </a:t>
            </a:r>
            <a:r>
              <a:rPr lang="en-US" altLang="ja-JP" dirty="0" err="1" smtClean="0"/>
              <a:t>Kucherov</a:t>
            </a:r>
            <a:r>
              <a:rPr lang="en-US" altLang="ja-JP" dirty="0" smtClean="0"/>
              <a:t> ’99]</a:t>
            </a:r>
            <a:endParaRPr kumimoji="1" lang="ja-JP" altLang="en-US" dirty="0"/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71472" y="416462"/>
            <a:ext cx="785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c</a:t>
            </a:r>
            <a:endParaRPr kumimoji="1" lang="ja-JP" altLang="en-US" sz="2400" dirty="0"/>
          </a:p>
        </p:txBody>
      </p:sp>
      <p:cxnSp>
        <p:nvCxnSpPr>
          <p:cNvPr id="108" name="直線矢印コネクタ 107"/>
          <p:cNvCxnSpPr>
            <a:stCxn id="13" idx="1"/>
          </p:cNvCxnSpPr>
          <p:nvPr/>
        </p:nvCxnSpPr>
        <p:spPr>
          <a:xfrm rot="10800000" flipV="1">
            <a:off x="928662" y="3382834"/>
            <a:ext cx="785818" cy="1054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>
            <a:stCxn id="58" idx="1"/>
          </p:cNvCxnSpPr>
          <p:nvPr/>
        </p:nvCxnSpPr>
        <p:spPr>
          <a:xfrm rot="10800000">
            <a:off x="928662" y="3488298"/>
            <a:ext cx="785818" cy="5374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2" name="直線矢印コネクタ 111"/>
          <p:cNvCxnSpPr>
            <a:stCxn id="12" idx="1"/>
          </p:cNvCxnSpPr>
          <p:nvPr/>
        </p:nvCxnSpPr>
        <p:spPr>
          <a:xfrm rot="10800000">
            <a:off x="928662" y="2059536"/>
            <a:ext cx="785818" cy="1681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" name="直線矢印コネクタ 113"/>
          <p:cNvCxnSpPr>
            <a:stCxn id="59" idx="1"/>
          </p:cNvCxnSpPr>
          <p:nvPr/>
        </p:nvCxnSpPr>
        <p:spPr>
          <a:xfrm rot="10800000">
            <a:off x="928662" y="5202812"/>
            <a:ext cx="642942" cy="37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1" name="右矢印 140"/>
          <p:cNvSpPr/>
          <p:nvPr/>
        </p:nvSpPr>
        <p:spPr>
          <a:xfrm>
            <a:off x="1500166" y="5559998"/>
            <a:ext cx="2571768" cy="428628"/>
          </a:xfrm>
          <a:prstGeom prst="rightArrow">
            <a:avLst>
              <a:gd name="adj1" fmla="val 19394"/>
              <a:gd name="adj2" fmla="val 116165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/>
          <p:cNvSpPr/>
          <p:nvPr/>
        </p:nvSpPr>
        <p:spPr>
          <a:xfrm>
            <a:off x="5572132" y="2928934"/>
            <a:ext cx="428628" cy="1714512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286248" y="3395963"/>
            <a:ext cx="100013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ja-JP" sz="2400" dirty="0" smtClean="0"/>
              <a:t>1.00N</a:t>
            </a:r>
            <a:endParaRPr kumimoji="1" lang="ja-JP" altLang="en-US" sz="2400" dirty="0"/>
          </a:p>
        </p:txBody>
      </p:sp>
      <p:sp>
        <p:nvSpPr>
          <p:cNvPr id="52" name="正方形/長方形 51"/>
          <p:cNvSpPr/>
          <p:nvPr/>
        </p:nvSpPr>
        <p:spPr>
          <a:xfrm>
            <a:off x="5679445" y="6357958"/>
            <a:ext cx="3035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N: (uncompressed) text length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Open Problems [2/2]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35608" y="1357298"/>
            <a:ext cx="7498080" cy="4910158"/>
          </a:xfrm>
        </p:spPr>
        <p:txBody>
          <a:bodyPr/>
          <a:lstStyle/>
          <a:p>
            <a:r>
              <a:rPr kumimoji="1" lang="en-US" altLang="ja-JP" sz="2800" dirty="0" smtClean="0"/>
              <a:t>Fully Compressed Tree Pattern Matching for grammar based XML compression.</a:t>
            </a:r>
          </a:p>
          <a:p>
            <a:pPr lvl="1"/>
            <a:r>
              <a:rPr lang="en-US" altLang="ja-JP" sz="2400" dirty="0" smtClean="0"/>
              <a:t>TGCA (Tree Grammar Compression Algorithm) [</a:t>
            </a:r>
            <a:r>
              <a:rPr lang="en-US" altLang="ja-JP" sz="2400" dirty="0" err="1" smtClean="0"/>
              <a:t>Onuma</a:t>
            </a:r>
            <a:r>
              <a:rPr lang="en-US" altLang="ja-JP" sz="2400" dirty="0" smtClean="0"/>
              <a:t> et al. ’06]</a:t>
            </a:r>
            <a:endParaRPr kumimoji="1" lang="ja-JP" altLang="en-US" sz="2400" dirty="0"/>
          </a:p>
        </p:txBody>
      </p:sp>
      <p:pic>
        <p:nvPicPr>
          <p:cNvPr id="4" name="図 3" descr="TGC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3251111"/>
            <a:ext cx="5786478" cy="3535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 [1/5]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35608" y="1428736"/>
            <a:ext cx="7498080" cy="5072098"/>
          </a:xfrm>
        </p:spPr>
        <p:txBody>
          <a:bodyPr>
            <a:normAutofit/>
          </a:bodyPr>
          <a:lstStyle/>
          <a:p>
            <a:r>
              <a:rPr lang="en-US" sz="1800" dirty="0" smtClean="0"/>
              <a:t>[Matsubara et al. ’08] W. Matsubara, S. </a:t>
            </a:r>
            <a:r>
              <a:rPr lang="en-US" sz="1800" dirty="0" err="1" smtClean="0"/>
              <a:t>Inenaga</a:t>
            </a:r>
            <a:r>
              <a:rPr lang="en-US" sz="1800" dirty="0" smtClean="0"/>
              <a:t>,  A. </a:t>
            </a:r>
            <a:r>
              <a:rPr lang="en-US" sz="1800" dirty="0" err="1" smtClean="0"/>
              <a:t>Ishino</a:t>
            </a:r>
            <a:r>
              <a:rPr lang="en-US" sz="1800" dirty="0" smtClean="0"/>
              <a:t>,  A. Shinohara,  T.  Nakamura,  and K. Hashimoto,  </a:t>
            </a:r>
            <a:r>
              <a:rPr lang="en-US" sz="1800" b="1" dirty="0" smtClean="0"/>
              <a:t>Computing longest common substring and all palindromes from compressed strings</a:t>
            </a:r>
            <a:r>
              <a:rPr lang="en-US" sz="1800" dirty="0" smtClean="0"/>
              <a:t>,  Proc. SOFSEM'08, LNCS4910, pp. 364-375, 2008</a:t>
            </a:r>
          </a:p>
          <a:p>
            <a:endParaRPr kumimoji="1" lang="en-US" altLang="ja-JP" sz="1800" dirty="0" smtClean="0"/>
          </a:p>
          <a:p>
            <a:r>
              <a:rPr lang="en-US" sz="1800" dirty="0" smtClean="0"/>
              <a:t>[Lifshits ’07] Y. Lifshits,</a:t>
            </a:r>
            <a:r>
              <a:rPr lang="en-US" sz="1800" b="1" dirty="0" smtClean="0"/>
              <a:t> Processing compressed texts: A tractability border</a:t>
            </a:r>
            <a:r>
              <a:rPr lang="en-US" sz="1800" dirty="0" smtClean="0"/>
              <a:t> , Proc. CPM'07, LNCS 4580, pp 228-240, 2007</a:t>
            </a:r>
            <a:endParaRPr kumimoji="1" lang="en-US" altLang="ja-JP" sz="1800" dirty="0" smtClean="0"/>
          </a:p>
          <a:p>
            <a:endParaRPr kumimoji="1" lang="en-US" altLang="ja-JP" sz="1800" dirty="0" smtClean="0"/>
          </a:p>
          <a:p>
            <a:r>
              <a:rPr lang="en-US" sz="1800" dirty="0" smtClean="0"/>
              <a:t>[Lifshits ’06] Y. Lifshits, </a:t>
            </a:r>
            <a:r>
              <a:rPr lang="en-US" sz="1800" b="1" dirty="0" smtClean="0"/>
              <a:t>Solving Classical String Problems an Compressed Texts</a:t>
            </a:r>
            <a:r>
              <a:rPr lang="en-US" sz="1800" dirty="0" smtClean="0"/>
              <a:t>, </a:t>
            </a:r>
            <a:r>
              <a:rPr lang="en-US" sz="1800" dirty="0" err="1" smtClean="0"/>
              <a:t>Dagstuhl</a:t>
            </a:r>
            <a:r>
              <a:rPr lang="en-US" sz="1800" dirty="0" smtClean="0"/>
              <a:t> Seminar Proceedings </a:t>
            </a:r>
            <a:r>
              <a:rPr lang="en-US" altLang="ja-JP" sz="1800" dirty="0" smtClean="0"/>
              <a:t>06201, </a:t>
            </a:r>
            <a:r>
              <a:rPr lang="en-US" sz="1800" dirty="0" err="1" smtClean="0"/>
              <a:t>Schloss</a:t>
            </a:r>
            <a:r>
              <a:rPr lang="en-US" sz="1800" dirty="0" smtClean="0"/>
              <a:t> </a:t>
            </a:r>
            <a:r>
              <a:rPr lang="en-US" sz="1800" dirty="0" err="1" smtClean="0"/>
              <a:t>Dagstuhl</a:t>
            </a:r>
            <a:r>
              <a:rPr lang="en-US" sz="1800" dirty="0" smtClean="0"/>
              <a:t>, 2006</a:t>
            </a:r>
            <a:endParaRPr kumimoji="1" lang="en-US" altLang="ja-JP" sz="1800" b="1" dirty="0" smtClean="0"/>
          </a:p>
          <a:p>
            <a:endParaRPr kumimoji="1" lang="en-US" altLang="ja-JP" sz="1800" dirty="0" smtClean="0"/>
          </a:p>
          <a:p>
            <a:r>
              <a:rPr lang="en-US" sz="1800" dirty="0" smtClean="0"/>
              <a:t>[</a:t>
            </a:r>
            <a:r>
              <a:rPr lang="en-US" sz="1800" dirty="0" err="1" smtClean="0"/>
              <a:t>Hirao</a:t>
            </a:r>
            <a:r>
              <a:rPr lang="en-US" sz="1800" dirty="0" smtClean="0"/>
              <a:t> et ail. ’00] M. </a:t>
            </a:r>
            <a:r>
              <a:rPr lang="en-US" sz="1800" dirty="0" err="1" smtClean="0"/>
              <a:t>Hirao</a:t>
            </a:r>
            <a:r>
              <a:rPr lang="en-US" sz="1800" dirty="0" smtClean="0"/>
              <a:t>,  A. Shinohara, M. Takeda, and S. </a:t>
            </a:r>
            <a:r>
              <a:rPr lang="en-US" sz="1800" dirty="0" err="1" smtClean="0"/>
              <a:t>Arikawa</a:t>
            </a:r>
            <a:r>
              <a:rPr lang="en-US" sz="1800" dirty="0" smtClean="0"/>
              <a:t>, </a:t>
            </a:r>
            <a:r>
              <a:rPr lang="en-US" sz="1800" b="1" dirty="0" smtClean="0"/>
              <a:t>Faster fully compressed pattern matching algorithm for balanced straight-line programs</a:t>
            </a:r>
            <a:r>
              <a:rPr lang="en-US" sz="1800" dirty="0" smtClean="0"/>
              <a:t>, Proc. of SPIRE2000, pp. 132-138, IEEE Computer Society,  2000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 [2/5]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35608" y="1357298"/>
            <a:ext cx="7498080" cy="5214974"/>
          </a:xfrm>
        </p:spPr>
        <p:txBody>
          <a:bodyPr>
            <a:normAutofit/>
          </a:bodyPr>
          <a:lstStyle/>
          <a:p>
            <a:r>
              <a:rPr lang="en-US" sz="1800" dirty="0" smtClean="0"/>
              <a:t>[Miyazaki et al. ’97] M. Miyazaki,  A. Shinohara, and M. Takeda, </a:t>
            </a:r>
            <a:r>
              <a:rPr lang="en-US" sz="1800" b="1" dirty="0" smtClean="0"/>
              <a:t>An improved pattern matching algorithm for strings in terms of straight-line programs</a:t>
            </a:r>
            <a:r>
              <a:rPr lang="en-US" sz="1800" dirty="0" smtClean="0"/>
              <a:t>, Proc. CPM'97, LNCS1264, pp.1-11, 1997</a:t>
            </a:r>
          </a:p>
          <a:p>
            <a:endParaRPr kumimoji="1" lang="en-US" altLang="ja-JP" sz="1800" dirty="0" smtClean="0"/>
          </a:p>
          <a:p>
            <a:r>
              <a:rPr lang="en-US" sz="1800" dirty="0" smtClean="0"/>
              <a:t>[Gasieniec ’96] L. Gasieniec, M. Karpinski, W. </a:t>
            </a:r>
            <a:r>
              <a:rPr lang="en-US" sz="1800" dirty="0" err="1" smtClean="0"/>
              <a:t>Plandowski</a:t>
            </a:r>
            <a:r>
              <a:rPr lang="en-US" sz="1800" dirty="0" smtClean="0"/>
              <a:t>, W. </a:t>
            </a:r>
            <a:r>
              <a:rPr lang="en-US" sz="1800" dirty="0" err="1" smtClean="0"/>
              <a:t>Rytter</a:t>
            </a:r>
            <a:r>
              <a:rPr lang="en-US" sz="1800" dirty="0" smtClean="0"/>
              <a:t>, </a:t>
            </a:r>
            <a:r>
              <a:rPr lang="en-US" sz="1800" b="1" dirty="0" smtClean="0"/>
              <a:t>Efficient Algorithms for Lempel-Zip Encoding (Extended Abstract)</a:t>
            </a:r>
            <a:r>
              <a:rPr lang="en-US" sz="1800" dirty="0" smtClean="0"/>
              <a:t>, Proc. SWAT’96, LNCS</a:t>
            </a:r>
            <a:r>
              <a:rPr lang="en-US" altLang="ja-JP" sz="1800" dirty="0" smtClean="0"/>
              <a:t>1097,</a:t>
            </a:r>
            <a:r>
              <a:rPr lang="en-US" sz="1800" dirty="0" smtClean="0"/>
              <a:t> pp. 392-403, 1996</a:t>
            </a:r>
          </a:p>
          <a:p>
            <a:endParaRPr kumimoji="1" lang="en-US" altLang="ja-JP" sz="1800" dirty="0" smtClean="0"/>
          </a:p>
          <a:p>
            <a:r>
              <a:rPr lang="en-US" sz="1800" dirty="0" smtClean="0"/>
              <a:t>[</a:t>
            </a:r>
            <a:r>
              <a:rPr lang="en-US" sz="1800" dirty="0" err="1" smtClean="0"/>
              <a:t>Lifsthis</a:t>
            </a:r>
            <a:r>
              <a:rPr lang="en-US" sz="1800" dirty="0" smtClean="0"/>
              <a:t> &amp; </a:t>
            </a:r>
            <a:r>
              <a:rPr lang="en-US" sz="1800" dirty="0" err="1" smtClean="0"/>
              <a:t>Lohrey</a:t>
            </a:r>
            <a:r>
              <a:rPr lang="en-US" sz="1800" dirty="0" smtClean="0"/>
              <a:t> ’06] Y. Lifshits and M. </a:t>
            </a:r>
            <a:r>
              <a:rPr lang="en-US" sz="1800" dirty="0" err="1" smtClean="0"/>
              <a:t>Lohrey</a:t>
            </a:r>
            <a:r>
              <a:rPr lang="en-US" sz="1800" dirty="0" smtClean="0"/>
              <a:t>, </a:t>
            </a:r>
            <a:r>
              <a:rPr lang="en-US" sz="1800" b="1" dirty="0" smtClean="0"/>
              <a:t>Querying and Embedding Compressed Texts</a:t>
            </a:r>
            <a:r>
              <a:rPr lang="en-US" sz="1800" dirty="0" smtClean="0"/>
              <a:t>, Proc. MFCS’06, LNCS4162, pp. 681-692, 2006</a:t>
            </a:r>
          </a:p>
          <a:p>
            <a:endParaRPr kumimoji="1" lang="en-US" altLang="ja-JP" sz="1800" dirty="0" smtClean="0"/>
          </a:p>
          <a:p>
            <a:r>
              <a:rPr lang="en-US" altLang="ja-JP" sz="1800" dirty="0" smtClean="0"/>
              <a:t>[</a:t>
            </a:r>
            <a:r>
              <a:rPr lang="en-US" altLang="ja-JP" sz="1800" dirty="0" err="1" smtClean="0"/>
              <a:t>Rytter</a:t>
            </a:r>
            <a:r>
              <a:rPr lang="en-US" altLang="ja-JP" sz="1800" dirty="0" smtClean="0"/>
              <a:t> ’04] </a:t>
            </a:r>
            <a:r>
              <a:rPr lang="en-US" sz="1800" dirty="0" smtClean="0"/>
              <a:t>W. </a:t>
            </a:r>
            <a:r>
              <a:rPr lang="en-US" sz="1800" dirty="0" err="1" smtClean="0"/>
              <a:t>Rytter</a:t>
            </a:r>
            <a:r>
              <a:rPr lang="en-US" sz="1800" dirty="0" smtClean="0"/>
              <a:t>, </a:t>
            </a:r>
            <a:r>
              <a:rPr lang="en-US" sz="1800" b="1" dirty="0" smtClean="0"/>
              <a:t>Grammar Compression, LZ-Encodings, and String Algorithms with Implicit Input</a:t>
            </a:r>
            <a:r>
              <a:rPr lang="en-US" sz="1800" dirty="0" smtClean="0"/>
              <a:t>, Proc. ICALP 2004, LNCS</a:t>
            </a:r>
            <a:r>
              <a:rPr lang="ja-JP" altLang="en-US" sz="1800" dirty="0" smtClean="0"/>
              <a:t> </a:t>
            </a:r>
            <a:r>
              <a:rPr lang="en-US" altLang="ja-JP" sz="1800" dirty="0" smtClean="0"/>
              <a:t>3142,  pp. </a:t>
            </a:r>
            <a:r>
              <a:rPr lang="en-US" sz="1800" dirty="0" smtClean="0"/>
              <a:t>15-27, 2004</a:t>
            </a:r>
            <a:endParaRPr kumimoji="1" lang="ja-JP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6" name="AutoShape 4"/>
          <p:cNvSpPr>
            <a:spLocks noChangeArrowheads="1"/>
          </p:cNvSpPr>
          <p:nvPr/>
        </p:nvSpPr>
        <p:spPr bwMode="auto">
          <a:xfrm>
            <a:off x="321439" y="3684596"/>
            <a:ext cx="1500198" cy="673098"/>
          </a:xfrm>
          <a:prstGeom prst="roundRect">
            <a:avLst>
              <a:gd name="adj" fmla="val 5815"/>
            </a:avLst>
          </a:prstGeom>
          <a:gradFill flip="none" rotWithShape="1">
            <a:gsLst>
              <a:gs pos="0">
                <a:srgbClr val="FFFF00">
                  <a:gamma/>
                  <a:tint val="10196"/>
                  <a:invGamma/>
                </a:srgbClr>
              </a:gs>
              <a:gs pos="100000">
                <a:srgbClr val="FFFF00"/>
              </a:gs>
            </a:gsLst>
            <a:lin ang="10800000" scaled="1"/>
            <a:tileRect/>
          </a:gradFill>
          <a:ln w="19050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/>
            <a:r>
              <a:rPr kumimoji="1" lang="en-US" altLang="ja-JP" b="1" dirty="0" smtClean="0">
                <a:solidFill>
                  <a:srgbClr val="000000"/>
                </a:solidFill>
                <a:ea typeface="ＭＳ Ｐ明朝" pitchFamily="18" charset="-128"/>
              </a:rPr>
              <a:t>compressed</a:t>
            </a:r>
            <a:endParaRPr kumimoji="1" lang="en-US" altLang="ja-JP" b="1" dirty="0">
              <a:solidFill>
                <a:srgbClr val="000000"/>
              </a:solidFill>
              <a:ea typeface="ＭＳ Ｐ明朝" pitchFamily="18" charset="-128"/>
            </a:endParaRPr>
          </a:p>
          <a:p>
            <a:pPr algn="ctr" eaLnBrk="0" hangingPunct="0"/>
            <a:r>
              <a:rPr kumimoji="1" lang="en-US" altLang="ja-JP" b="1" dirty="0">
                <a:solidFill>
                  <a:srgbClr val="000000"/>
                </a:solidFill>
                <a:ea typeface="ＭＳ Ｐ明朝" pitchFamily="18" charset="-128"/>
              </a:rPr>
              <a:t>text</a:t>
            </a:r>
          </a:p>
        </p:txBody>
      </p:sp>
      <p:sp>
        <p:nvSpPr>
          <p:cNvPr id="330763" name="Text Box 11"/>
          <p:cNvSpPr txBox="1">
            <a:spLocks noChangeArrowheads="1"/>
          </p:cNvSpPr>
          <p:nvPr/>
        </p:nvSpPr>
        <p:spPr bwMode="auto">
          <a:xfrm>
            <a:off x="6635750" y="1268411"/>
            <a:ext cx="2085444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altLang="ja-JP" sz="1600" b="1" dirty="0" smtClean="0">
                <a:solidFill>
                  <a:srgbClr val="000000"/>
                </a:solidFill>
                <a:ea typeface="ＭＳ Ｐ明朝" pitchFamily="18" charset="-128"/>
              </a:rPr>
              <a:t>classical</a:t>
            </a:r>
            <a:r>
              <a:rPr kumimoji="1" lang="en-US" altLang="ja-JP" sz="1600" b="1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1600" b="1" dirty="0">
                <a:solidFill>
                  <a:srgbClr val="000000"/>
                </a:solidFill>
                <a:ea typeface="ＭＳ Ｐ明朝" pitchFamily="18" charset="-128"/>
              </a:rPr>
              <a:t>pattern</a:t>
            </a:r>
          </a:p>
          <a:p>
            <a:pPr algn="ctr" eaLnBrk="0" hangingPunct="0"/>
            <a:r>
              <a:rPr kumimoji="1" lang="en-US" altLang="ja-JP" sz="1600" b="1" dirty="0">
                <a:solidFill>
                  <a:srgbClr val="000000"/>
                </a:solidFill>
                <a:ea typeface="ＭＳ Ｐ明朝" pitchFamily="18" charset="-128"/>
              </a:rPr>
              <a:t>matching algorithm</a:t>
            </a:r>
          </a:p>
        </p:txBody>
      </p:sp>
      <p:sp>
        <p:nvSpPr>
          <p:cNvPr id="330769" name="Text Box 17"/>
          <p:cNvSpPr txBox="1">
            <a:spLocks noChangeArrowheads="1"/>
          </p:cNvSpPr>
          <p:nvPr/>
        </p:nvSpPr>
        <p:spPr bwMode="auto">
          <a:xfrm>
            <a:off x="6659563" y="3992573"/>
            <a:ext cx="2366962" cy="6413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ja-JP" sz="1800" b="1">
                <a:solidFill>
                  <a:srgbClr val="000000"/>
                </a:solidFill>
                <a:ea typeface="ＭＳ Ｐ明朝" pitchFamily="18" charset="-128"/>
              </a:rPr>
              <a:t>compressed pattern</a:t>
            </a:r>
          </a:p>
          <a:p>
            <a:pPr algn="ctr" eaLnBrk="0" hangingPunct="0"/>
            <a:r>
              <a:rPr kumimoji="1" lang="en-US" altLang="ja-JP" sz="1800" b="1">
                <a:solidFill>
                  <a:srgbClr val="000000"/>
                </a:solidFill>
                <a:ea typeface="ＭＳ Ｐ明朝" pitchFamily="18" charset="-128"/>
              </a:rPr>
              <a:t>matching algorithm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364163" y="3703648"/>
            <a:ext cx="1296987" cy="1296988"/>
            <a:chOff x="3012" y="2796"/>
            <a:chExt cx="817" cy="817"/>
          </a:xfrm>
        </p:grpSpPr>
        <p:sp>
          <p:nvSpPr>
            <p:cNvPr id="330771" name="Oval 19"/>
            <p:cNvSpPr>
              <a:spLocks noChangeArrowheads="1"/>
            </p:cNvSpPr>
            <p:nvPr/>
          </p:nvSpPr>
          <p:spPr bwMode="auto">
            <a:xfrm>
              <a:off x="3012" y="2796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3300"/>
                </a:gs>
                <a:gs pos="100000">
                  <a:srgbClr val="FF3300">
                    <a:gamma/>
                    <a:shade val="7725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30772" name="Arc 20"/>
            <p:cNvSpPr>
              <a:spLocks/>
            </p:cNvSpPr>
            <p:nvPr/>
          </p:nvSpPr>
          <p:spPr bwMode="auto">
            <a:xfrm>
              <a:off x="3389" y="2975"/>
              <a:ext cx="137" cy="13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562 w 41637"/>
                <a:gd name="T1" fmla="*/ 33597 h 43200"/>
                <a:gd name="T2" fmla="*/ 41637 w 41637"/>
                <a:gd name="T3" fmla="*/ 13533 h 43200"/>
                <a:gd name="T4" fmla="*/ 21600 w 4163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37" h="43200" fill="none" extrusionOk="0">
                  <a:moveTo>
                    <a:pt x="39561" y="33596"/>
                  </a:moveTo>
                  <a:cubicBezTo>
                    <a:pt x="35554" y="39597"/>
                    <a:pt x="28815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14" y="-1"/>
                    <a:pt x="38345" y="5356"/>
                    <a:pt x="41637" y="13532"/>
                  </a:cubicBezTo>
                </a:path>
                <a:path w="41637" h="43200" stroke="0" extrusionOk="0">
                  <a:moveTo>
                    <a:pt x="39561" y="33596"/>
                  </a:moveTo>
                  <a:cubicBezTo>
                    <a:pt x="35554" y="39597"/>
                    <a:pt x="28815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14" y="-1"/>
                    <a:pt x="38345" y="5356"/>
                    <a:pt x="41637" y="1353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30773" name="AutoShape 21"/>
          <p:cNvSpPr>
            <a:spLocks noChangeArrowheads="1"/>
          </p:cNvSpPr>
          <p:nvPr/>
        </p:nvSpPr>
        <p:spPr bwMode="auto">
          <a:xfrm rot="5400000">
            <a:off x="5292725" y="4062423"/>
            <a:ext cx="647700" cy="6477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0776" name="AutoShape 24"/>
          <p:cNvSpPr>
            <a:spLocks noChangeArrowheads="1"/>
          </p:cNvSpPr>
          <p:nvPr/>
        </p:nvSpPr>
        <p:spPr bwMode="auto">
          <a:xfrm>
            <a:off x="354782" y="2706686"/>
            <a:ext cx="1433513" cy="504825"/>
          </a:xfrm>
          <a:prstGeom prst="roundRect">
            <a:avLst>
              <a:gd name="adj" fmla="val 8801"/>
            </a:avLst>
          </a:prstGeom>
          <a:gradFill rotWithShape="0">
            <a:gsLst>
              <a:gs pos="0">
                <a:srgbClr val="FF99CC">
                  <a:gamma/>
                  <a:tint val="0"/>
                  <a:invGamma/>
                </a:srgbClr>
              </a:gs>
              <a:gs pos="100000">
                <a:srgbClr val="FF99CC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kumimoji="1" lang="en-US" altLang="ja-JP" sz="1600" b="1" dirty="0">
                <a:ea typeface="ＭＳ Ｐ明朝" pitchFamily="18" charset="-128"/>
              </a:rPr>
              <a:t>uncompressed</a:t>
            </a:r>
          </a:p>
          <a:p>
            <a:pPr algn="ctr" eaLnBrk="0" hangingPunct="0"/>
            <a:r>
              <a:rPr kumimoji="1" lang="en-US" altLang="ja-JP" sz="1600" b="1" dirty="0">
                <a:ea typeface="ＭＳ Ｐ明朝" pitchFamily="18" charset="-128"/>
              </a:rPr>
              <a:t>pattern</a:t>
            </a:r>
          </a:p>
        </p:txBody>
      </p:sp>
      <p:sp>
        <p:nvSpPr>
          <p:cNvPr id="330777" name="AutoShape 25"/>
          <p:cNvSpPr>
            <a:spLocks noChangeArrowheads="1"/>
          </p:cNvSpPr>
          <p:nvPr/>
        </p:nvSpPr>
        <p:spPr bwMode="auto">
          <a:xfrm>
            <a:off x="2195513" y="2644773"/>
            <a:ext cx="4464050" cy="350838"/>
          </a:xfrm>
          <a:custGeom>
            <a:avLst/>
            <a:gdLst>
              <a:gd name="G0" fmla="+- 20421 0 0"/>
              <a:gd name="G1" fmla="+- 5278 0 0"/>
              <a:gd name="G2" fmla="+- 21600 0 5278"/>
              <a:gd name="G3" fmla="+- 10800 0 5278"/>
              <a:gd name="G4" fmla="+- 21600 0 20421"/>
              <a:gd name="G5" fmla="*/ G4 G3 10800"/>
              <a:gd name="G6" fmla="+- 21600 0 G5"/>
              <a:gd name="T0" fmla="*/ 20421 w 21600"/>
              <a:gd name="T1" fmla="*/ 0 h 21600"/>
              <a:gd name="T2" fmla="*/ 0 w 21600"/>
              <a:gd name="T3" fmla="*/ 10800 h 21600"/>
              <a:gd name="T4" fmla="*/ 20421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0421" y="0"/>
                </a:moveTo>
                <a:lnTo>
                  <a:pt x="20421" y="5278"/>
                </a:lnTo>
                <a:lnTo>
                  <a:pt x="3375" y="5278"/>
                </a:lnTo>
                <a:lnTo>
                  <a:pt x="3375" y="16322"/>
                </a:lnTo>
                <a:lnTo>
                  <a:pt x="20421" y="16322"/>
                </a:lnTo>
                <a:lnTo>
                  <a:pt x="20421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278"/>
                </a:moveTo>
                <a:lnTo>
                  <a:pt x="1350" y="16322"/>
                </a:lnTo>
                <a:lnTo>
                  <a:pt x="2700" y="16322"/>
                </a:lnTo>
                <a:lnTo>
                  <a:pt x="2700" y="5278"/>
                </a:lnTo>
                <a:close/>
              </a:path>
              <a:path w="21600" h="21600">
                <a:moveTo>
                  <a:pt x="0" y="5278"/>
                </a:moveTo>
                <a:lnTo>
                  <a:pt x="0" y="16322"/>
                </a:lnTo>
                <a:lnTo>
                  <a:pt x="675" y="16322"/>
                </a:lnTo>
                <a:lnTo>
                  <a:pt x="675" y="5278"/>
                </a:lnTo>
                <a:close/>
              </a:path>
            </a:pathLst>
          </a:custGeom>
          <a:solidFill>
            <a:srgbClr val="FF0000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330778" name="AutoShape 26"/>
          <p:cNvSpPr>
            <a:spLocks noChangeArrowheads="1"/>
          </p:cNvSpPr>
          <p:nvPr/>
        </p:nvSpPr>
        <p:spPr bwMode="auto">
          <a:xfrm>
            <a:off x="2195513" y="2141536"/>
            <a:ext cx="4464050" cy="350837"/>
          </a:xfrm>
          <a:custGeom>
            <a:avLst/>
            <a:gdLst>
              <a:gd name="G0" fmla="+- 20363 0 0"/>
              <a:gd name="G1" fmla="+- 5376 0 0"/>
              <a:gd name="G2" fmla="+- 21600 0 5376"/>
              <a:gd name="G3" fmla="+- 10800 0 5376"/>
              <a:gd name="G4" fmla="+- 21600 0 20363"/>
              <a:gd name="G5" fmla="*/ G4 G3 10800"/>
              <a:gd name="G6" fmla="+- 21600 0 G5"/>
              <a:gd name="T0" fmla="*/ 20363 w 21600"/>
              <a:gd name="T1" fmla="*/ 0 h 21600"/>
              <a:gd name="T2" fmla="*/ 0 w 21600"/>
              <a:gd name="T3" fmla="*/ 10800 h 21600"/>
              <a:gd name="T4" fmla="*/ 20363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0363" y="0"/>
                </a:moveTo>
                <a:lnTo>
                  <a:pt x="20363" y="5376"/>
                </a:lnTo>
                <a:lnTo>
                  <a:pt x="3375" y="5376"/>
                </a:lnTo>
                <a:lnTo>
                  <a:pt x="3375" y="16224"/>
                </a:lnTo>
                <a:lnTo>
                  <a:pt x="20363" y="16224"/>
                </a:lnTo>
                <a:lnTo>
                  <a:pt x="20363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376"/>
                </a:moveTo>
                <a:lnTo>
                  <a:pt x="1350" y="16224"/>
                </a:lnTo>
                <a:lnTo>
                  <a:pt x="2700" y="16224"/>
                </a:lnTo>
                <a:lnTo>
                  <a:pt x="2700" y="5376"/>
                </a:lnTo>
                <a:close/>
              </a:path>
              <a:path w="21600" h="21600">
                <a:moveTo>
                  <a:pt x="0" y="5376"/>
                </a:moveTo>
                <a:lnTo>
                  <a:pt x="0" y="16224"/>
                </a:lnTo>
                <a:lnTo>
                  <a:pt x="675" y="16224"/>
                </a:lnTo>
                <a:lnTo>
                  <a:pt x="675" y="5376"/>
                </a:lnTo>
                <a:close/>
              </a:path>
            </a:pathLst>
          </a:custGeom>
          <a:solidFill>
            <a:srgbClr val="FF0000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330779" name="AutoShape 27"/>
          <p:cNvSpPr>
            <a:spLocks noChangeArrowheads="1"/>
          </p:cNvSpPr>
          <p:nvPr/>
        </p:nvSpPr>
        <p:spPr bwMode="auto">
          <a:xfrm>
            <a:off x="142844" y="1643050"/>
            <a:ext cx="1857388" cy="928694"/>
          </a:xfrm>
          <a:prstGeom prst="roundRect">
            <a:avLst>
              <a:gd name="adj" fmla="val 8801"/>
            </a:avLst>
          </a:prstGeom>
          <a:gradFill rotWithShape="0">
            <a:gsLst>
              <a:gs pos="0">
                <a:srgbClr val="3333CC">
                  <a:gamma/>
                  <a:shade val="58431"/>
                  <a:invGamma/>
                </a:srgbClr>
              </a:gs>
              <a:gs pos="100000">
                <a:srgbClr val="3333CC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kumimoji="1" lang="en-US" altLang="ja-JP" sz="1800" b="1" dirty="0" smtClean="0">
                <a:solidFill>
                  <a:srgbClr val="FFFFFF"/>
                </a:solidFill>
                <a:ea typeface="ＭＳ Ｐ明朝" pitchFamily="18" charset="-128"/>
              </a:rPr>
              <a:t>uncompressed</a:t>
            </a:r>
            <a:endParaRPr kumimoji="1" lang="en-US" altLang="ja-JP" sz="1800" b="1" dirty="0">
              <a:solidFill>
                <a:srgbClr val="FFFFFF"/>
              </a:solidFill>
              <a:ea typeface="ＭＳ Ｐ明朝" pitchFamily="18" charset="-128"/>
            </a:endParaRPr>
          </a:p>
          <a:p>
            <a:pPr algn="ctr" eaLnBrk="0" hangingPunct="0"/>
            <a:r>
              <a:rPr kumimoji="1" lang="en-US" altLang="ja-JP" sz="1800" b="1" dirty="0">
                <a:solidFill>
                  <a:srgbClr val="FFFFFF"/>
                </a:solidFill>
                <a:ea typeface="ＭＳ Ｐ明朝" pitchFamily="18" charset="-128"/>
              </a:rPr>
              <a:t>text</a:t>
            </a:r>
          </a:p>
        </p:txBody>
      </p:sp>
      <p:sp>
        <p:nvSpPr>
          <p:cNvPr id="330780" name="AutoShape 28"/>
          <p:cNvSpPr>
            <a:spLocks noChangeArrowheads="1"/>
          </p:cNvSpPr>
          <p:nvPr/>
        </p:nvSpPr>
        <p:spPr bwMode="auto">
          <a:xfrm>
            <a:off x="354782" y="4495811"/>
            <a:ext cx="1433513" cy="504825"/>
          </a:xfrm>
          <a:prstGeom prst="roundRect">
            <a:avLst>
              <a:gd name="adj" fmla="val 8801"/>
            </a:avLst>
          </a:prstGeom>
          <a:gradFill rotWithShape="0">
            <a:gsLst>
              <a:gs pos="0">
                <a:srgbClr val="FF99CC">
                  <a:gamma/>
                  <a:tint val="0"/>
                  <a:invGamma/>
                </a:srgbClr>
              </a:gs>
              <a:gs pos="100000">
                <a:srgbClr val="FF99CC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kumimoji="1" lang="en-US" altLang="ja-JP" sz="1600" b="1">
                <a:ea typeface="ＭＳ Ｐ明朝" pitchFamily="18" charset="-128"/>
              </a:rPr>
              <a:t>uncompressed</a:t>
            </a:r>
          </a:p>
          <a:p>
            <a:pPr algn="ctr" eaLnBrk="0" hangingPunct="0"/>
            <a:r>
              <a:rPr kumimoji="1" lang="en-US" altLang="ja-JP" sz="1600" b="1">
                <a:ea typeface="ＭＳ Ｐ明朝" pitchFamily="18" charset="-128"/>
              </a:rPr>
              <a:t>pattern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7013575" y="1917698"/>
            <a:ext cx="1296988" cy="1296988"/>
            <a:chOff x="4422" y="1616"/>
            <a:chExt cx="817" cy="817"/>
          </a:xfrm>
        </p:grpSpPr>
        <p:sp>
          <p:nvSpPr>
            <p:cNvPr id="330784" name="Oval 32"/>
            <p:cNvSpPr>
              <a:spLocks noChangeArrowheads="1"/>
            </p:cNvSpPr>
            <p:nvPr/>
          </p:nvSpPr>
          <p:spPr bwMode="auto">
            <a:xfrm>
              <a:off x="4422" y="1616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6699FF"/>
                </a:gs>
                <a:gs pos="100000">
                  <a:srgbClr val="6699FF">
                    <a:gamma/>
                    <a:shade val="76078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30785" name="Arc 33"/>
            <p:cNvSpPr>
              <a:spLocks/>
            </p:cNvSpPr>
            <p:nvPr/>
          </p:nvSpPr>
          <p:spPr bwMode="auto">
            <a:xfrm>
              <a:off x="4799" y="1795"/>
              <a:ext cx="137" cy="13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562 w 41637"/>
                <a:gd name="T1" fmla="*/ 33597 h 43200"/>
                <a:gd name="T2" fmla="*/ 41637 w 41637"/>
                <a:gd name="T3" fmla="*/ 13533 h 43200"/>
                <a:gd name="T4" fmla="*/ 21600 w 4163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37" h="43200" fill="none" extrusionOk="0">
                  <a:moveTo>
                    <a:pt x="39561" y="33596"/>
                  </a:moveTo>
                  <a:cubicBezTo>
                    <a:pt x="35554" y="39597"/>
                    <a:pt x="28815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14" y="-1"/>
                    <a:pt x="38345" y="5356"/>
                    <a:pt x="41637" y="13532"/>
                  </a:cubicBezTo>
                </a:path>
                <a:path w="41637" h="43200" stroke="0" extrusionOk="0">
                  <a:moveTo>
                    <a:pt x="39561" y="33596"/>
                  </a:moveTo>
                  <a:cubicBezTo>
                    <a:pt x="35554" y="39597"/>
                    <a:pt x="28815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14" y="-1"/>
                    <a:pt x="38345" y="5356"/>
                    <a:pt x="41637" y="1353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30786" name="AutoShape 34"/>
          <p:cNvSpPr>
            <a:spLocks noChangeArrowheads="1"/>
          </p:cNvSpPr>
          <p:nvPr/>
        </p:nvSpPr>
        <p:spPr bwMode="auto">
          <a:xfrm rot="5400000">
            <a:off x="6942138" y="2276473"/>
            <a:ext cx="647700" cy="6477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0787" name="AutoShape 35"/>
          <p:cNvSpPr>
            <a:spLocks noChangeArrowheads="1"/>
          </p:cNvSpPr>
          <p:nvPr/>
        </p:nvSpPr>
        <p:spPr bwMode="auto">
          <a:xfrm>
            <a:off x="2195513" y="3992573"/>
            <a:ext cx="2881312" cy="360363"/>
          </a:xfrm>
          <a:custGeom>
            <a:avLst/>
            <a:gdLst>
              <a:gd name="G0" fmla="+- 20305 0 0"/>
              <a:gd name="G1" fmla="+- 5709 0 0"/>
              <a:gd name="G2" fmla="+- 21600 0 5709"/>
              <a:gd name="G3" fmla="+- 10800 0 5709"/>
              <a:gd name="G4" fmla="+- 21600 0 20305"/>
              <a:gd name="G5" fmla="*/ G4 G3 10800"/>
              <a:gd name="G6" fmla="+- 21600 0 G5"/>
              <a:gd name="T0" fmla="*/ 20305 w 21600"/>
              <a:gd name="T1" fmla="*/ 0 h 21600"/>
              <a:gd name="T2" fmla="*/ 0 w 21600"/>
              <a:gd name="T3" fmla="*/ 10800 h 21600"/>
              <a:gd name="T4" fmla="*/ 20305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0305" y="0"/>
                </a:moveTo>
                <a:lnTo>
                  <a:pt x="20305" y="5709"/>
                </a:lnTo>
                <a:lnTo>
                  <a:pt x="3375" y="5709"/>
                </a:lnTo>
                <a:lnTo>
                  <a:pt x="3375" y="15891"/>
                </a:lnTo>
                <a:lnTo>
                  <a:pt x="20305" y="15891"/>
                </a:lnTo>
                <a:lnTo>
                  <a:pt x="20305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709"/>
                </a:moveTo>
                <a:lnTo>
                  <a:pt x="1350" y="15891"/>
                </a:lnTo>
                <a:lnTo>
                  <a:pt x="2700" y="15891"/>
                </a:lnTo>
                <a:lnTo>
                  <a:pt x="2700" y="5709"/>
                </a:lnTo>
                <a:close/>
              </a:path>
              <a:path w="21600" h="21600">
                <a:moveTo>
                  <a:pt x="0" y="5709"/>
                </a:moveTo>
                <a:lnTo>
                  <a:pt x="0" y="15891"/>
                </a:lnTo>
                <a:lnTo>
                  <a:pt x="675" y="15891"/>
                </a:lnTo>
                <a:lnTo>
                  <a:pt x="675" y="5709"/>
                </a:lnTo>
                <a:close/>
              </a:path>
            </a:pathLst>
          </a:custGeom>
          <a:solidFill>
            <a:srgbClr val="FF0000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330788" name="AutoShape 36"/>
          <p:cNvSpPr>
            <a:spLocks noChangeArrowheads="1"/>
          </p:cNvSpPr>
          <p:nvPr/>
        </p:nvSpPr>
        <p:spPr bwMode="auto">
          <a:xfrm>
            <a:off x="2195513" y="4424373"/>
            <a:ext cx="2881312" cy="360363"/>
          </a:xfrm>
          <a:custGeom>
            <a:avLst/>
            <a:gdLst>
              <a:gd name="G0" fmla="+- 20294 0 0"/>
              <a:gd name="G1" fmla="+- 5233 0 0"/>
              <a:gd name="G2" fmla="+- 21600 0 5233"/>
              <a:gd name="G3" fmla="+- 10800 0 5233"/>
              <a:gd name="G4" fmla="+- 21600 0 20294"/>
              <a:gd name="G5" fmla="*/ G4 G3 10800"/>
              <a:gd name="G6" fmla="+- 21600 0 G5"/>
              <a:gd name="T0" fmla="*/ 20294 w 21600"/>
              <a:gd name="T1" fmla="*/ 0 h 21600"/>
              <a:gd name="T2" fmla="*/ 0 w 21600"/>
              <a:gd name="T3" fmla="*/ 10800 h 21600"/>
              <a:gd name="T4" fmla="*/ 20294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0294" y="0"/>
                </a:moveTo>
                <a:lnTo>
                  <a:pt x="20294" y="5233"/>
                </a:lnTo>
                <a:lnTo>
                  <a:pt x="3375" y="5233"/>
                </a:lnTo>
                <a:lnTo>
                  <a:pt x="3375" y="16367"/>
                </a:lnTo>
                <a:lnTo>
                  <a:pt x="20294" y="16367"/>
                </a:lnTo>
                <a:lnTo>
                  <a:pt x="20294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233"/>
                </a:moveTo>
                <a:lnTo>
                  <a:pt x="1350" y="16367"/>
                </a:lnTo>
                <a:lnTo>
                  <a:pt x="2700" y="16367"/>
                </a:lnTo>
                <a:lnTo>
                  <a:pt x="2700" y="5233"/>
                </a:lnTo>
                <a:close/>
              </a:path>
              <a:path w="21600" h="21600">
                <a:moveTo>
                  <a:pt x="0" y="5233"/>
                </a:moveTo>
                <a:lnTo>
                  <a:pt x="0" y="16367"/>
                </a:lnTo>
                <a:lnTo>
                  <a:pt x="675" y="16367"/>
                </a:lnTo>
                <a:lnTo>
                  <a:pt x="675" y="5233"/>
                </a:lnTo>
                <a:close/>
              </a:path>
            </a:pathLst>
          </a:custGeom>
          <a:solidFill>
            <a:srgbClr val="FF0000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330791" name="AutoShape 39"/>
          <p:cNvSpPr>
            <a:spLocks noChangeArrowheads="1"/>
          </p:cNvSpPr>
          <p:nvPr/>
        </p:nvSpPr>
        <p:spPr bwMode="auto">
          <a:xfrm>
            <a:off x="459557" y="6286520"/>
            <a:ext cx="1223962" cy="404835"/>
          </a:xfrm>
          <a:prstGeom prst="roundRect">
            <a:avLst>
              <a:gd name="adj" fmla="val 8801"/>
            </a:avLst>
          </a:prstGeom>
          <a:gradFill rotWithShape="0">
            <a:gsLst>
              <a:gs pos="0">
                <a:srgbClr val="66FF33">
                  <a:gamma/>
                  <a:shade val="57647"/>
                  <a:invGamma/>
                </a:srgbClr>
              </a:gs>
              <a:gs pos="100000">
                <a:srgbClr val="66FF33"/>
              </a:gs>
            </a:gsLst>
            <a:lin ang="0" scaled="1"/>
          </a:gradFill>
          <a:ln w="19050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eaLnBrk="0" hangingPunct="0"/>
            <a:r>
              <a:rPr kumimoji="1" lang="en-US" altLang="ja-JP" sz="1400" b="1" dirty="0">
                <a:ea typeface="ＭＳ Ｐ明朝" pitchFamily="18" charset="-128"/>
              </a:rPr>
              <a:t>compressed</a:t>
            </a:r>
          </a:p>
          <a:p>
            <a:pPr algn="ctr" eaLnBrk="0" hangingPunct="0"/>
            <a:r>
              <a:rPr kumimoji="1" lang="en-US" altLang="ja-JP" sz="1400" b="1" dirty="0">
                <a:ea typeface="ＭＳ Ｐ明朝" pitchFamily="18" charset="-128"/>
              </a:rPr>
              <a:t>pattern</a:t>
            </a:r>
          </a:p>
        </p:txBody>
      </p:sp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3708400" y="5516563"/>
            <a:ext cx="1296988" cy="1296987"/>
            <a:chOff x="2653" y="3023"/>
            <a:chExt cx="817" cy="817"/>
          </a:xfrm>
        </p:grpSpPr>
        <p:sp>
          <p:nvSpPr>
            <p:cNvPr id="330794" name="Oval 42"/>
            <p:cNvSpPr>
              <a:spLocks noChangeArrowheads="1"/>
            </p:cNvSpPr>
            <p:nvPr/>
          </p:nvSpPr>
          <p:spPr bwMode="auto">
            <a:xfrm>
              <a:off x="2653" y="3023"/>
              <a:ext cx="817" cy="817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FFFF00">
                    <a:gamma/>
                    <a:shade val="7725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30795" name="Arc 43"/>
            <p:cNvSpPr>
              <a:spLocks/>
            </p:cNvSpPr>
            <p:nvPr/>
          </p:nvSpPr>
          <p:spPr bwMode="auto">
            <a:xfrm>
              <a:off x="3030" y="3202"/>
              <a:ext cx="137" cy="138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39562 w 41637"/>
                <a:gd name="T1" fmla="*/ 33597 h 43200"/>
                <a:gd name="T2" fmla="*/ 41637 w 41637"/>
                <a:gd name="T3" fmla="*/ 13533 h 43200"/>
                <a:gd name="T4" fmla="*/ 21600 w 41637"/>
                <a:gd name="T5" fmla="*/ 21600 h 43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637" h="43200" fill="none" extrusionOk="0">
                  <a:moveTo>
                    <a:pt x="39561" y="33596"/>
                  </a:moveTo>
                  <a:cubicBezTo>
                    <a:pt x="35554" y="39597"/>
                    <a:pt x="28815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14" y="-1"/>
                    <a:pt x="38345" y="5356"/>
                    <a:pt x="41637" y="13532"/>
                  </a:cubicBezTo>
                </a:path>
                <a:path w="41637" h="43200" stroke="0" extrusionOk="0">
                  <a:moveTo>
                    <a:pt x="39561" y="33596"/>
                  </a:moveTo>
                  <a:cubicBezTo>
                    <a:pt x="35554" y="39597"/>
                    <a:pt x="28815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14" y="-1"/>
                    <a:pt x="38345" y="5356"/>
                    <a:pt x="41637" y="13532"/>
                  </a:cubicBezTo>
                  <a:lnTo>
                    <a:pt x="21600" y="2160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30796" name="AutoShape 44"/>
          <p:cNvSpPr>
            <a:spLocks noChangeArrowheads="1"/>
          </p:cNvSpPr>
          <p:nvPr/>
        </p:nvSpPr>
        <p:spPr bwMode="auto">
          <a:xfrm rot="5400000">
            <a:off x="3635375" y="5875338"/>
            <a:ext cx="647700" cy="64770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0798" name="Text Box 46"/>
          <p:cNvSpPr txBox="1">
            <a:spLocks noChangeArrowheads="1"/>
          </p:cNvSpPr>
          <p:nvPr/>
        </p:nvSpPr>
        <p:spPr bwMode="auto">
          <a:xfrm>
            <a:off x="5092700" y="5711825"/>
            <a:ext cx="3871913" cy="82232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ja-JP" sz="2400" b="1">
                <a:solidFill>
                  <a:srgbClr val="000000"/>
                </a:solidFill>
                <a:ea typeface="ＭＳ Ｐ明朝" pitchFamily="18" charset="-128"/>
              </a:rPr>
              <a:t>fully compressed pattern</a:t>
            </a:r>
          </a:p>
          <a:p>
            <a:pPr algn="ctr" eaLnBrk="0" hangingPunct="0"/>
            <a:r>
              <a:rPr kumimoji="1" lang="en-US" altLang="ja-JP" sz="2400" b="1">
                <a:solidFill>
                  <a:srgbClr val="000000"/>
                </a:solidFill>
                <a:ea typeface="ＭＳ Ｐ明朝" pitchFamily="18" charset="-128"/>
              </a:rPr>
              <a:t>matching algorithm</a:t>
            </a:r>
          </a:p>
        </p:txBody>
      </p:sp>
      <p:sp>
        <p:nvSpPr>
          <p:cNvPr id="330800" name="AutoShape 48"/>
          <p:cNvSpPr>
            <a:spLocks noChangeArrowheads="1"/>
          </p:cNvSpPr>
          <p:nvPr/>
        </p:nvSpPr>
        <p:spPr bwMode="auto">
          <a:xfrm>
            <a:off x="2268538" y="6238875"/>
            <a:ext cx="1008062" cy="350838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330801" name="AutoShape 49"/>
          <p:cNvSpPr>
            <a:spLocks noChangeArrowheads="1"/>
          </p:cNvSpPr>
          <p:nvPr/>
        </p:nvSpPr>
        <p:spPr bwMode="auto">
          <a:xfrm>
            <a:off x="2268538" y="5805488"/>
            <a:ext cx="1008062" cy="35083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0000"/>
          </a:solidFill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anchor="ctr">
            <a:spAutoFit/>
          </a:bodyPr>
          <a:lstStyle/>
          <a:p>
            <a:endParaRPr lang="ja-JP" altLang="en-US"/>
          </a:p>
        </p:txBody>
      </p:sp>
      <p:sp>
        <p:nvSpPr>
          <p:cNvPr id="30" name="タイトル 1"/>
          <p:cNvSpPr>
            <a:spLocks noGrp="1"/>
          </p:cNvSpPr>
          <p:nvPr>
            <p:ph type="title"/>
          </p:nvPr>
        </p:nvSpPr>
        <p:spPr>
          <a:xfrm>
            <a:off x="1360200" y="274638"/>
            <a:ext cx="7498080" cy="939784"/>
          </a:xfrm>
        </p:spPr>
        <p:txBody>
          <a:bodyPr>
            <a:noAutofit/>
          </a:bodyPr>
          <a:lstStyle/>
          <a:p>
            <a:r>
              <a:rPr lang="en-US" altLang="ja-JP" sz="3400" dirty="0" smtClean="0">
                <a:ea typeface="ＭＳ Ｐゴシック" pitchFamily="50" charset="-128"/>
              </a:rPr>
              <a:t>Fully Compressed Pattern Matching [2/3]</a:t>
            </a:r>
            <a:endParaRPr kumimoji="1" lang="ja-JP" altLang="en-US" sz="3400" dirty="0"/>
          </a:p>
        </p:txBody>
      </p:sp>
      <p:sp>
        <p:nvSpPr>
          <p:cNvPr id="31" name="AutoShape 4"/>
          <p:cNvSpPr>
            <a:spLocks noChangeArrowheads="1"/>
          </p:cNvSpPr>
          <p:nvPr/>
        </p:nvSpPr>
        <p:spPr bwMode="auto">
          <a:xfrm>
            <a:off x="321439" y="5500702"/>
            <a:ext cx="1500198" cy="673098"/>
          </a:xfrm>
          <a:prstGeom prst="roundRect">
            <a:avLst>
              <a:gd name="adj" fmla="val 5815"/>
            </a:avLst>
          </a:prstGeom>
          <a:gradFill flip="none" rotWithShape="1">
            <a:gsLst>
              <a:gs pos="0">
                <a:srgbClr val="FFFF00">
                  <a:gamma/>
                  <a:tint val="10196"/>
                  <a:invGamma/>
                </a:srgbClr>
              </a:gs>
              <a:gs pos="100000">
                <a:srgbClr val="FFFF00"/>
              </a:gs>
            </a:gsLst>
            <a:lin ang="10800000" scaled="1"/>
            <a:tileRect/>
          </a:gradFill>
          <a:ln w="19050">
            <a:solidFill>
              <a:srgbClr val="000000"/>
            </a:solidFill>
            <a:round/>
            <a:headEnd/>
            <a:tailEnd/>
          </a:ln>
          <a:effectLst>
            <a:outerShdw dist="53882" dir="2700000" algn="ctr" rotWithShape="0">
              <a:schemeClr val="bg2"/>
            </a:outerShdw>
          </a:effectLst>
        </p:spPr>
        <p:txBody>
          <a:bodyPr anchor="ctr"/>
          <a:lstStyle/>
          <a:p>
            <a:pPr algn="ctr" eaLnBrk="0" hangingPunct="0"/>
            <a:r>
              <a:rPr kumimoji="1" lang="en-US" altLang="ja-JP" b="1" dirty="0" smtClean="0">
                <a:solidFill>
                  <a:srgbClr val="000000"/>
                </a:solidFill>
                <a:ea typeface="ＭＳ Ｐ明朝" pitchFamily="18" charset="-128"/>
              </a:rPr>
              <a:t>compressed</a:t>
            </a:r>
            <a:endParaRPr kumimoji="1" lang="en-US" altLang="ja-JP" b="1" dirty="0">
              <a:solidFill>
                <a:srgbClr val="000000"/>
              </a:solidFill>
              <a:ea typeface="ＭＳ Ｐ明朝" pitchFamily="18" charset="-128"/>
            </a:endParaRPr>
          </a:p>
          <a:p>
            <a:pPr algn="ctr" eaLnBrk="0" hangingPunct="0"/>
            <a:r>
              <a:rPr kumimoji="1" lang="en-US" altLang="ja-JP" b="1" dirty="0">
                <a:solidFill>
                  <a:srgbClr val="000000"/>
                </a:solidFill>
                <a:ea typeface="ＭＳ Ｐ明朝" pitchFamily="18" charset="-128"/>
              </a:rPr>
              <a:t>text</a:t>
            </a:r>
            <a:endParaRPr kumimoji="1" lang="en-US" altLang="ja-JP" b="1" i="1" dirty="0">
              <a:solidFill>
                <a:srgbClr val="000000"/>
              </a:solidFill>
              <a:ea typeface="ＭＳ Ｐ明朝" pitchFamily="18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0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0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0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30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07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9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0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0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30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0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0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07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07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30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0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07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07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9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30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30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0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30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30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30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30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308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9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07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6" grpId="0" animBg="1"/>
      <p:bldP spid="330763" grpId="0"/>
      <p:bldP spid="330769" grpId="0"/>
      <p:bldP spid="330773" grpId="0" animBg="1"/>
      <p:bldP spid="330776" grpId="0" animBg="1"/>
      <p:bldP spid="330777" grpId="0" animBg="1"/>
      <p:bldP spid="330778" grpId="0" animBg="1"/>
      <p:bldP spid="330779" grpId="0" animBg="1"/>
      <p:bldP spid="330780" grpId="0" animBg="1"/>
      <p:bldP spid="330786" grpId="0" animBg="1"/>
      <p:bldP spid="330787" grpId="0" animBg="1"/>
      <p:bldP spid="330788" grpId="0" animBg="1"/>
      <p:bldP spid="330791" grpId="0" animBg="1"/>
      <p:bldP spid="330796" grpId="0" animBg="1"/>
      <p:bldP spid="330798" grpId="0"/>
      <p:bldP spid="330800" grpId="0" animBg="1"/>
      <p:bldP spid="330801" grpId="0" animBg="1"/>
      <p:bldP spid="3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References [3/5]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35608" y="1357298"/>
            <a:ext cx="7498080" cy="5214974"/>
          </a:xfrm>
        </p:spPr>
        <p:txBody>
          <a:bodyPr>
            <a:normAutofit/>
          </a:bodyPr>
          <a:lstStyle/>
          <a:p>
            <a:r>
              <a:rPr lang="en-US" altLang="ja-JP" sz="1800" dirty="0" smtClean="0"/>
              <a:t>[</a:t>
            </a:r>
            <a:r>
              <a:rPr lang="en-US" altLang="ja-JP" sz="1800" dirty="0" err="1" smtClean="0"/>
              <a:t>Rytter</a:t>
            </a:r>
            <a:r>
              <a:rPr lang="en-US" altLang="ja-JP" sz="1800" dirty="0" smtClean="0"/>
              <a:t> ’03] </a:t>
            </a:r>
            <a:r>
              <a:rPr lang="en-US" sz="1800" dirty="0" smtClean="0"/>
              <a:t>W. </a:t>
            </a:r>
            <a:r>
              <a:rPr lang="en-US" sz="1800" dirty="0" err="1" smtClean="0"/>
              <a:t>Rytter</a:t>
            </a:r>
            <a:r>
              <a:rPr lang="en-US" sz="1800" dirty="0" smtClean="0"/>
              <a:t>, </a:t>
            </a:r>
            <a:r>
              <a:rPr lang="en-US" sz="1800" b="1" dirty="0" smtClean="0"/>
              <a:t>Application of Lempel-Ziv factorization to the approximation of grammar-based compression</a:t>
            </a:r>
            <a:r>
              <a:rPr lang="en-US" sz="1800" dirty="0" smtClean="0"/>
              <a:t>, TCS, Volume 302, Number 1-3, pp. 211-222, 2003</a:t>
            </a:r>
            <a:endParaRPr lang="en-US" altLang="ja-JP" sz="1800" dirty="0" smtClean="0"/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[</a:t>
            </a:r>
            <a:r>
              <a:rPr lang="en-US" altLang="ja-JP" sz="1800" dirty="0" err="1" smtClean="0"/>
              <a:t>Rytter</a:t>
            </a:r>
            <a:r>
              <a:rPr lang="en-US" altLang="ja-JP" sz="1800" dirty="0" smtClean="0"/>
              <a:t> ’00]</a:t>
            </a:r>
            <a:r>
              <a:rPr lang="en-US" sz="1800" dirty="0" smtClean="0"/>
              <a:t> W. </a:t>
            </a:r>
            <a:r>
              <a:rPr lang="en-US" sz="1800" dirty="0" err="1" smtClean="0"/>
              <a:t>Rytter</a:t>
            </a:r>
            <a:r>
              <a:rPr lang="en-US" sz="1800" dirty="0" smtClean="0"/>
              <a:t>, </a:t>
            </a:r>
            <a:r>
              <a:rPr lang="en-US" sz="1800" b="1" dirty="0" smtClean="0"/>
              <a:t>Compressed and fully compressed pattern matching in One and Two Dimensions</a:t>
            </a:r>
            <a:r>
              <a:rPr lang="en-US" sz="1800" dirty="0" smtClean="0"/>
              <a:t>,  Proceedings of IEEE,  Volume 88, Number 11, pp. 1769-1778, 2000</a:t>
            </a:r>
          </a:p>
          <a:p>
            <a:endParaRPr kumimoji="1" lang="en-US" altLang="ja-JP" sz="1800" dirty="0" smtClean="0"/>
          </a:p>
          <a:p>
            <a:r>
              <a:rPr lang="en-US" altLang="ja-JP" sz="1800" dirty="0" smtClean="0"/>
              <a:t>[Berman et al. ’97]</a:t>
            </a:r>
            <a:r>
              <a:rPr lang="en-US" sz="1800" dirty="0" smtClean="0"/>
              <a:t> P. Berman, M. </a:t>
            </a:r>
            <a:r>
              <a:rPr lang="en-US" sz="1800" dirty="0" err="1" smtClean="0"/>
              <a:t>Karpinski</a:t>
            </a:r>
            <a:r>
              <a:rPr lang="en-US" sz="1800" dirty="0" smtClean="0"/>
              <a:t>, L. L. </a:t>
            </a:r>
            <a:r>
              <a:rPr lang="en-US" sz="1800" dirty="0" err="1" smtClean="0"/>
              <a:t>Larmore</a:t>
            </a:r>
            <a:r>
              <a:rPr lang="en-US" sz="1800" dirty="0" smtClean="0"/>
              <a:t>, W. </a:t>
            </a:r>
            <a:r>
              <a:rPr lang="en-US" sz="1800" dirty="0" err="1" smtClean="0"/>
              <a:t>Plandowski</a:t>
            </a:r>
            <a:r>
              <a:rPr lang="en-US" sz="1800" dirty="0" smtClean="0"/>
              <a:t>, W. </a:t>
            </a:r>
            <a:r>
              <a:rPr lang="en-US" sz="1800" dirty="0" err="1" smtClean="0"/>
              <a:t>Rytter</a:t>
            </a:r>
            <a:r>
              <a:rPr lang="en-US" sz="1800" dirty="0" smtClean="0"/>
              <a:t>, </a:t>
            </a:r>
            <a:r>
              <a:rPr lang="en-US" sz="1800" b="1" dirty="0" smtClean="0"/>
              <a:t>On the Complexity of Pattern Matching for Highly Compressed Two-Dimensional Texts</a:t>
            </a:r>
            <a:r>
              <a:rPr lang="en-US" sz="1800" dirty="0" smtClean="0"/>
              <a:t>,  Proc. CPM’97,  LNCS1264, pp. 40-51 1997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[</a:t>
            </a:r>
            <a:r>
              <a:rPr lang="en-US" altLang="ja-JP" sz="1800" dirty="0" err="1" smtClean="0"/>
              <a:t>Onuma</a:t>
            </a:r>
            <a:r>
              <a:rPr lang="en-US" altLang="ja-JP" sz="1800" dirty="0" smtClean="0"/>
              <a:t> et al. ’06] J. </a:t>
            </a:r>
            <a:r>
              <a:rPr lang="en-US" altLang="ja-JP" sz="1800" dirty="0" err="1" smtClean="0"/>
              <a:t>Onuma</a:t>
            </a:r>
            <a:r>
              <a:rPr lang="en-US" altLang="ja-JP" sz="1800" dirty="0" smtClean="0"/>
              <a:t>, K. </a:t>
            </a:r>
            <a:r>
              <a:rPr lang="en-US" altLang="ja-JP" sz="1800" dirty="0" err="1" smtClean="0"/>
              <a:t>Doi</a:t>
            </a:r>
            <a:r>
              <a:rPr lang="en-US" altLang="ja-JP" sz="1800" dirty="0" smtClean="0"/>
              <a:t>, and A. Yamamoto, </a:t>
            </a:r>
            <a:r>
              <a:rPr lang="en-US" altLang="ja-JP" sz="1800" b="1" dirty="0" smtClean="0"/>
              <a:t>Data compression and anti-unification for semi-structured documents with tree grammars (in Japanese)</a:t>
            </a:r>
            <a:r>
              <a:rPr lang="en-US" altLang="ja-JP" sz="1800" dirty="0" smtClean="0"/>
              <a:t>,  IEICE Technical Report AI2006-9, pages 45–50, 2006.</a:t>
            </a:r>
          </a:p>
          <a:p>
            <a:endParaRPr lang="ja-JP" altLang="en-US" sz="1800" dirty="0" smtClean="0"/>
          </a:p>
          <a:p>
            <a:endParaRPr kumimoji="1" lang="ja-JP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References [4/5]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[</a:t>
            </a:r>
            <a:r>
              <a:rPr lang="en-US" sz="1800" dirty="0" err="1" smtClean="0"/>
              <a:t>Kusano</a:t>
            </a:r>
            <a:r>
              <a:rPr lang="en-US" sz="1800" dirty="0" smtClean="0"/>
              <a:t> et al. ’08] K. </a:t>
            </a:r>
            <a:r>
              <a:rPr lang="en-US" sz="1800" dirty="0" err="1" smtClean="0"/>
              <a:t>Kusano</a:t>
            </a:r>
            <a:r>
              <a:rPr lang="en-US" sz="1800" dirty="0" smtClean="0"/>
              <a:t>, W. Matsubara,  A. </a:t>
            </a:r>
            <a:r>
              <a:rPr lang="en-US" sz="1800" dirty="0" err="1" smtClean="0"/>
              <a:t>Ishino</a:t>
            </a:r>
            <a:r>
              <a:rPr lang="en-US" sz="1800" dirty="0" smtClean="0"/>
              <a:t>, H. </a:t>
            </a:r>
            <a:r>
              <a:rPr lang="en-US" sz="1800" dirty="0" err="1" smtClean="0"/>
              <a:t>Bannai</a:t>
            </a:r>
            <a:r>
              <a:rPr lang="en-US" sz="1800" dirty="0" smtClean="0"/>
              <a:t>, A. Shinohara, </a:t>
            </a:r>
            <a:r>
              <a:rPr lang="en-US" sz="1800" b="1" dirty="0" smtClean="0"/>
              <a:t>New Lower Bounds for the Maximum Number of Runs in a String</a:t>
            </a:r>
            <a:r>
              <a:rPr lang="en-US" sz="1800" dirty="0" smtClean="0"/>
              <a:t>, http://arxiv.org/abs/0804.1214</a:t>
            </a:r>
          </a:p>
          <a:p>
            <a:endParaRPr kumimoji="1" lang="en-US" altLang="ja-JP" sz="1800" dirty="0" smtClean="0"/>
          </a:p>
          <a:p>
            <a:r>
              <a:rPr lang="en-US" altLang="ja-JP" sz="1800" dirty="0" smtClean="0"/>
              <a:t>[Franek et al. ’03] F. Franek, R. Simpson, W. Smyth, </a:t>
            </a:r>
            <a:r>
              <a:rPr lang="en-US" altLang="ja-JP" sz="1800" b="1" dirty="0" smtClean="0"/>
              <a:t>The maximum number of runs in a string</a:t>
            </a:r>
            <a:r>
              <a:rPr lang="en-US" altLang="ja-JP" sz="1800" dirty="0" smtClean="0"/>
              <a:t>,  Proc. AWOCA’03,  pp. 26–35, 2003.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[</a:t>
            </a:r>
            <a:r>
              <a:rPr lang="en-US" altLang="ja-JP" sz="1800" dirty="0" err="1" smtClean="0"/>
              <a:t>Kolpakov</a:t>
            </a:r>
            <a:r>
              <a:rPr lang="en-US" altLang="ja-JP" sz="1800" dirty="0" smtClean="0"/>
              <a:t> &amp; </a:t>
            </a:r>
            <a:r>
              <a:rPr lang="en-US" altLang="ja-JP" sz="1800" dirty="0" err="1" smtClean="0"/>
              <a:t>Kucherov</a:t>
            </a:r>
            <a:r>
              <a:rPr lang="en-US" altLang="ja-JP" sz="1800" dirty="0" smtClean="0"/>
              <a:t> ’99] R. </a:t>
            </a:r>
            <a:r>
              <a:rPr lang="en-US" altLang="ja-JP" sz="1800" dirty="0" err="1" smtClean="0"/>
              <a:t>Kolpakov</a:t>
            </a:r>
            <a:r>
              <a:rPr lang="en-US" altLang="ja-JP" sz="1800" dirty="0" smtClean="0"/>
              <a:t> and G. </a:t>
            </a:r>
            <a:r>
              <a:rPr lang="en-US" altLang="ja-JP" sz="1800" dirty="0" err="1" smtClean="0"/>
              <a:t>Kucherov</a:t>
            </a:r>
            <a:r>
              <a:rPr lang="en-US" altLang="ja-JP" sz="1800" dirty="0" smtClean="0"/>
              <a:t>,  </a:t>
            </a:r>
            <a:r>
              <a:rPr lang="en-US" altLang="ja-JP" sz="1800" b="1" dirty="0" smtClean="0"/>
              <a:t>Finding maximal repetitions in a word in linear time</a:t>
            </a:r>
            <a:r>
              <a:rPr lang="en-US" altLang="ja-JP" sz="1800" dirty="0" smtClean="0"/>
              <a:t>, Proc. FOCS’99, pp. 596–604, 1999.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[</a:t>
            </a:r>
            <a:r>
              <a:rPr lang="en-US" altLang="ja-JP" sz="1800" dirty="0" err="1" smtClean="0"/>
              <a:t>Rytter</a:t>
            </a:r>
            <a:r>
              <a:rPr lang="en-US" altLang="ja-JP" sz="1800" dirty="0" smtClean="0"/>
              <a:t> ’06] W. </a:t>
            </a:r>
            <a:r>
              <a:rPr lang="en-US" altLang="ja-JP" sz="1800" dirty="0" err="1" smtClean="0"/>
              <a:t>Rytter</a:t>
            </a:r>
            <a:r>
              <a:rPr lang="en-US" altLang="ja-JP" sz="1800" dirty="0" smtClean="0"/>
              <a:t>,  </a:t>
            </a:r>
            <a:r>
              <a:rPr lang="en-US" altLang="ja-JP" sz="1800" b="1" dirty="0" smtClean="0"/>
              <a:t>The number of runs in a string: Improved analysis of the linear upper bound</a:t>
            </a:r>
            <a:r>
              <a:rPr lang="en-US" altLang="ja-JP" sz="1800" dirty="0" smtClean="0"/>
              <a:t>, Proc. STACS’06, LNCS3884, pp. 184–195, 2006.</a:t>
            </a:r>
            <a:endParaRPr lang="ja-JP" altLang="en-US" sz="1800" dirty="0" smtClean="0"/>
          </a:p>
          <a:p>
            <a:endParaRPr kumimoji="1" lang="ja-JP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References [5/5]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sz="1800" dirty="0" smtClean="0"/>
              <a:t>[</a:t>
            </a:r>
            <a:r>
              <a:rPr lang="en-US" altLang="ja-JP" sz="1800" dirty="0" err="1" smtClean="0"/>
              <a:t>Rytter</a:t>
            </a:r>
            <a:r>
              <a:rPr lang="en-US" altLang="ja-JP" sz="1800" dirty="0" smtClean="0"/>
              <a:t> ’07] W. </a:t>
            </a:r>
            <a:r>
              <a:rPr lang="en-US" altLang="ja-JP" sz="1800" dirty="0" err="1" smtClean="0"/>
              <a:t>Rytter</a:t>
            </a:r>
            <a:r>
              <a:rPr lang="en-US" altLang="ja-JP" sz="1800" dirty="0" smtClean="0"/>
              <a:t>,  </a:t>
            </a:r>
            <a:r>
              <a:rPr lang="en-US" altLang="ja-JP" sz="1800" b="1" dirty="0" smtClean="0"/>
              <a:t>The number of runs in a string</a:t>
            </a:r>
            <a:r>
              <a:rPr lang="en-US" altLang="ja-JP" sz="1800" dirty="0" smtClean="0"/>
              <a:t>, Inf. </a:t>
            </a:r>
            <a:r>
              <a:rPr lang="en-US" altLang="ja-JP" sz="1800" dirty="0" err="1" smtClean="0"/>
              <a:t>Comput</a:t>
            </a:r>
            <a:r>
              <a:rPr lang="en-US" altLang="ja-JP" sz="1800" dirty="0" smtClean="0"/>
              <a:t>., Volume 205, Number 9,  pp. 1459–1469, 2007.</a:t>
            </a:r>
          </a:p>
          <a:p>
            <a:endParaRPr lang="en-US" altLang="ja-JP" sz="1800" dirty="0" smtClean="0"/>
          </a:p>
          <a:p>
            <a:r>
              <a:rPr lang="en-US" altLang="ja-JP" sz="1800" dirty="0" smtClean="0"/>
              <a:t>[</a:t>
            </a:r>
            <a:r>
              <a:rPr lang="en-US" altLang="ja-JP" sz="1800" dirty="0" err="1" smtClean="0"/>
              <a:t>Crochemore</a:t>
            </a:r>
            <a:r>
              <a:rPr lang="en-US" altLang="ja-JP" sz="1800" dirty="0" smtClean="0"/>
              <a:t> &amp; </a:t>
            </a:r>
            <a:r>
              <a:rPr lang="en-US" altLang="ja-JP" sz="1800" dirty="0" err="1" smtClean="0"/>
              <a:t>Ilie</a:t>
            </a:r>
            <a:r>
              <a:rPr lang="en-US" altLang="ja-JP" sz="1800" dirty="0" smtClean="0"/>
              <a:t> ’08] M. </a:t>
            </a:r>
            <a:r>
              <a:rPr lang="en-US" altLang="ja-JP" sz="1800" dirty="0" err="1" smtClean="0"/>
              <a:t>Crochemore</a:t>
            </a:r>
            <a:r>
              <a:rPr lang="en-US" altLang="ja-JP" sz="1800" dirty="0" smtClean="0"/>
              <a:t> and L. </a:t>
            </a:r>
            <a:r>
              <a:rPr lang="en-US" altLang="ja-JP" sz="1800" dirty="0" err="1" smtClean="0"/>
              <a:t>Ilie</a:t>
            </a:r>
            <a:r>
              <a:rPr lang="en-US" altLang="ja-JP" sz="1800" dirty="0" smtClean="0"/>
              <a:t>, </a:t>
            </a:r>
            <a:r>
              <a:rPr lang="en-US" altLang="ja-JP" sz="1800" b="1" dirty="0" smtClean="0"/>
              <a:t>Maximal repetitions in strings</a:t>
            </a:r>
            <a:r>
              <a:rPr lang="en-US" altLang="ja-JP" sz="1800" dirty="0" smtClean="0"/>
              <a:t>, J. </a:t>
            </a:r>
            <a:r>
              <a:rPr lang="en-US" altLang="ja-JP" sz="1800" dirty="0" err="1" smtClean="0"/>
              <a:t>Comput</a:t>
            </a:r>
            <a:r>
              <a:rPr lang="en-US" altLang="ja-JP" sz="1800" dirty="0" smtClean="0"/>
              <a:t>. Syst. Sci., Volume 74, Number 5, pp. 796-807, 2008.</a:t>
            </a:r>
          </a:p>
          <a:p>
            <a:endParaRPr kumimoji="1" lang="en-US" altLang="ja-JP" sz="1800" dirty="0" smtClean="0"/>
          </a:p>
          <a:p>
            <a:r>
              <a:rPr lang="en-US" sz="1800" dirty="0" smtClean="0"/>
              <a:t>[</a:t>
            </a:r>
            <a:r>
              <a:rPr lang="en-US" sz="1800" dirty="0" err="1" smtClean="0"/>
              <a:t>Crochremore</a:t>
            </a:r>
            <a:r>
              <a:rPr lang="en-US" sz="1800" dirty="0" smtClean="0"/>
              <a:t> et al. ’08] M. </a:t>
            </a:r>
            <a:r>
              <a:rPr lang="en-US" sz="1800" dirty="0" err="1" smtClean="0"/>
              <a:t>Crochemore</a:t>
            </a:r>
            <a:r>
              <a:rPr lang="en-US" sz="1800" dirty="0" smtClean="0"/>
              <a:t>, L. </a:t>
            </a:r>
            <a:r>
              <a:rPr lang="en-US" sz="1800" dirty="0" err="1" smtClean="0"/>
              <a:t>Ilie</a:t>
            </a:r>
            <a:r>
              <a:rPr lang="en-US" sz="1800" dirty="0" smtClean="0"/>
              <a:t>, and L. </a:t>
            </a:r>
            <a:r>
              <a:rPr lang="en-US" sz="1800" dirty="0" err="1" smtClean="0"/>
              <a:t>Tinta</a:t>
            </a:r>
            <a:r>
              <a:rPr lang="en-US" sz="1800" dirty="0" smtClean="0"/>
              <a:t>, </a:t>
            </a:r>
            <a:r>
              <a:rPr lang="en-US" sz="1800" b="1" dirty="0" smtClean="0"/>
              <a:t>Towards a Solution to the "Runs" Conjecture</a:t>
            </a:r>
            <a:r>
              <a:rPr lang="en-US" sz="1800" dirty="0" smtClean="0"/>
              <a:t>, Proc. CPM’08, LNCS5029, pp. 290-302, 2008.</a:t>
            </a:r>
          </a:p>
          <a:p>
            <a:endParaRPr kumimoji="1" lang="en-US" altLang="ja-JP" sz="1800" dirty="0" smtClean="0"/>
          </a:p>
          <a:p>
            <a:r>
              <a:rPr lang="en-US" sz="1800" dirty="0" smtClean="0"/>
              <a:t>[Puglisi et al. ’08] S. Puglisi,  J. Simpson, W. F. Smyth, </a:t>
            </a:r>
            <a:r>
              <a:rPr lang="en-US" sz="1800" b="1" dirty="0" smtClean="0"/>
              <a:t>How many runs can a string contain?</a:t>
            </a:r>
            <a:r>
              <a:rPr lang="en-US" sz="1800" dirty="0" smtClean="0"/>
              <a:t>,  TCS, Volume 401, Issues 1-3, pp.165-171, 2008.</a:t>
            </a:r>
          </a:p>
          <a:p>
            <a:endParaRPr kumimoji="1" lang="en-US" altLang="ja-JP" sz="1800" dirty="0" smtClean="0"/>
          </a:p>
          <a:p>
            <a:r>
              <a:rPr lang="en-US" altLang="ja-JP" sz="1800" dirty="0" smtClean="0"/>
              <a:t>[</a:t>
            </a:r>
            <a:r>
              <a:rPr lang="en-US" altLang="ja-JP" sz="1800" dirty="0" err="1" smtClean="0"/>
              <a:t>Kaprinski</a:t>
            </a:r>
            <a:r>
              <a:rPr lang="en-US" altLang="ja-JP" sz="1800" dirty="0" smtClean="0"/>
              <a:t> et al. ’97] M. </a:t>
            </a:r>
            <a:r>
              <a:rPr lang="en-US" altLang="ja-JP" sz="1800" dirty="0" err="1" smtClean="0"/>
              <a:t>Karpinski</a:t>
            </a:r>
            <a:r>
              <a:rPr lang="en-US" altLang="ja-JP" sz="1800" dirty="0" smtClean="0"/>
              <a:t>, W. </a:t>
            </a:r>
            <a:r>
              <a:rPr lang="en-US" altLang="ja-JP" sz="1800" dirty="0" err="1" smtClean="0"/>
              <a:t>Rytter</a:t>
            </a:r>
            <a:r>
              <a:rPr lang="en-US" altLang="ja-JP" sz="1800" dirty="0" smtClean="0"/>
              <a:t>, A. Shinohara,  </a:t>
            </a:r>
            <a:r>
              <a:rPr lang="en-US" altLang="ja-JP" sz="1800" b="1" dirty="0" smtClean="0"/>
              <a:t>An efficient pattern-matching algorithm for strings with short descriptions</a:t>
            </a:r>
            <a:r>
              <a:rPr lang="en-US" altLang="ja-JP" sz="1800" dirty="0" smtClean="0"/>
              <a:t>, Nordic Journal of Computing, Number 4, pp.172–186, 1997.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4" name="Text Box 6"/>
          <p:cNvSpPr txBox="1">
            <a:spLocks noChangeArrowheads="1"/>
          </p:cNvSpPr>
          <p:nvPr/>
        </p:nvSpPr>
        <p:spPr bwMode="auto">
          <a:xfrm>
            <a:off x="3044857" y="411160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ja-JP" sz="2400">
                <a:solidFill>
                  <a:srgbClr val="000000"/>
                </a:solidFill>
                <a:ea typeface="Osaka" charset="-128"/>
              </a:rPr>
              <a:t>where.jpg</a:t>
            </a:r>
          </a:p>
        </p:txBody>
      </p:sp>
      <p:sp>
        <p:nvSpPr>
          <p:cNvPr id="360474" name="Text Box 26"/>
          <p:cNvSpPr txBox="1">
            <a:spLocks noChangeArrowheads="1"/>
          </p:cNvSpPr>
          <p:nvPr/>
        </p:nvSpPr>
        <p:spPr bwMode="auto">
          <a:xfrm>
            <a:off x="7239032" y="411160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ja-JP" sz="2400">
                <a:solidFill>
                  <a:srgbClr val="000000"/>
                </a:solidFill>
                <a:ea typeface="Osaka" charset="-128"/>
              </a:rPr>
              <a:t>wally.jpg</a:t>
            </a:r>
          </a:p>
        </p:txBody>
      </p:sp>
      <p:pic>
        <p:nvPicPr>
          <p:cNvPr id="3604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5857" y="334960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04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93057" y="3349608"/>
            <a:ext cx="8382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045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37482" y="2968608"/>
            <a:ext cx="1298575" cy="1981200"/>
          </a:xfrm>
          <a:prstGeom prst="rect">
            <a:avLst/>
          </a:prstGeom>
          <a:noFill/>
        </p:spPr>
      </p:pic>
      <p:pic>
        <p:nvPicPr>
          <p:cNvPr id="360456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68457" y="1520808"/>
            <a:ext cx="4978400" cy="5094288"/>
          </a:xfrm>
          <a:prstGeom prst="rect">
            <a:avLst/>
          </a:prstGeom>
          <a:noFill/>
        </p:spPr>
      </p:pic>
      <p:sp>
        <p:nvSpPr>
          <p:cNvPr id="360457" name="Rectangle 9"/>
          <p:cNvSpPr>
            <a:spLocks noChangeArrowheads="1"/>
          </p:cNvSpPr>
          <p:nvPr/>
        </p:nvSpPr>
        <p:spPr bwMode="auto">
          <a:xfrm>
            <a:off x="4492657" y="2968608"/>
            <a:ext cx="533400" cy="914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492657" y="2968608"/>
            <a:ext cx="3048000" cy="1981200"/>
            <a:chOff x="2256" y="1632"/>
            <a:chExt cx="1920" cy="1248"/>
          </a:xfrm>
        </p:grpSpPr>
        <p:sp>
          <p:nvSpPr>
            <p:cNvPr id="360459" name="Line 11"/>
            <p:cNvSpPr>
              <a:spLocks noChangeShapeType="1"/>
            </p:cNvSpPr>
            <p:nvPr/>
          </p:nvSpPr>
          <p:spPr bwMode="auto">
            <a:xfrm flipH="1">
              <a:off x="2592" y="1632"/>
              <a:ext cx="1584" cy="0"/>
            </a:xfrm>
            <a:prstGeom prst="line">
              <a:avLst/>
            </a:prstGeom>
            <a:noFill/>
            <a:ln w="38100">
              <a:solidFill>
                <a:srgbClr val="6666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60460" name="Line 12"/>
            <p:cNvSpPr>
              <a:spLocks noChangeShapeType="1"/>
            </p:cNvSpPr>
            <p:nvPr/>
          </p:nvSpPr>
          <p:spPr bwMode="auto">
            <a:xfrm>
              <a:off x="2256" y="2208"/>
              <a:ext cx="1920" cy="672"/>
            </a:xfrm>
            <a:prstGeom prst="line">
              <a:avLst/>
            </a:prstGeom>
            <a:noFill/>
            <a:ln w="38100">
              <a:solidFill>
                <a:srgbClr val="6666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360461" name="Rectangle 13"/>
          <p:cNvSpPr>
            <a:spLocks noChangeArrowheads="1"/>
          </p:cNvSpPr>
          <p:nvPr/>
        </p:nvSpPr>
        <p:spPr bwMode="auto">
          <a:xfrm>
            <a:off x="2359057" y="4416408"/>
            <a:ext cx="533400" cy="914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2359057" y="2968608"/>
            <a:ext cx="5181600" cy="2362200"/>
            <a:chOff x="912" y="1632"/>
            <a:chExt cx="3264" cy="1488"/>
          </a:xfrm>
        </p:grpSpPr>
        <p:sp>
          <p:nvSpPr>
            <p:cNvPr id="360463" name="Line 15"/>
            <p:cNvSpPr>
              <a:spLocks noChangeShapeType="1"/>
            </p:cNvSpPr>
            <p:nvPr/>
          </p:nvSpPr>
          <p:spPr bwMode="auto">
            <a:xfrm flipH="1">
              <a:off x="912" y="1632"/>
              <a:ext cx="3264" cy="912"/>
            </a:xfrm>
            <a:prstGeom prst="line">
              <a:avLst/>
            </a:prstGeom>
            <a:noFill/>
            <a:ln w="38100">
              <a:solidFill>
                <a:srgbClr val="6666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60464" name="Line 16"/>
            <p:cNvSpPr>
              <a:spLocks noChangeShapeType="1"/>
            </p:cNvSpPr>
            <p:nvPr/>
          </p:nvSpPr>
          <p:spPr bwMode="auto">
            <a:xfrm flipH="1">
              <a:off x="1248" y="2880"/>
              <a:ext cx="2928" cy="240"/>
            </a:xfrm>
            <a:prstGeom prst="line">
              <a:avLst/>
            </a:prstGeom>
            <a:noFill/>
            <a:ln w="38100">
              <a:solidFill>
                <a:srgbClr val="6666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360465" name="Rectangle 17"/>
          <p:cNvSpPr>
            <a:spLocks noChangeArrowheads="1"/>
          </p:cNvSpPr>
          <p:nvPr/>
        </p:nvSpPr>
        <p:spPr bwMode="auto">
          <a:xfrm>
            <a:off x="2816257" y="2511408"/>
            <a:ext cx="533400" cy="9144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ja-JP" altLang="en-US"/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3349657" y="2511408"/>
            <a:ext cx="4191000" cy="2438400"/>
            <a:chOff x="1536" y="1344"/>
            <a:chExt cx="2640" cy="1536"/>
          </a:xfrm>
        </p:grpSpPr>
        <p:sp>
          <p:nvSpPr>
            <p:cNvPr id="360467" name="Line 19"/>
            <p:cNvSpPr>
              <a:spLocks noChangeShapeType="1"/>
            </p:cNvSpPr>
            <p:nvPr/>
          </p:nvSpPr>
          <p:spPr bwMode="auto">
            <a:xfrm>
              <a:off x="1536" y="1344"/>
              <a:ext cx="2640" cy="288"/>
            </a:xfrm>
            <a:prstGeom prst="line">
              <a:avLst/>
            </a:prstGeom>
            <a:noFill/>
            <a:ln w="38100">
              <a:solidFill>
                <a:srgbClr val="6666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60468" name="Line 20"/>
            <p:cNvSpPr>
              <a:spLocks noChangeShapeType="1"/>
            </p:cNvSpPr>
            <p:nvPr/>
          </p:nvSpPr>
          <p:spPr bwMode="auto">
            <a:xfrm>
              <a:off x="1536" y="1920"/>
              <a:ext cx="2640" cy="960"/>
            </a:xfrm>
            <a:prstGeom prst="line">
              <a:avLst/>
            </a:prstGeom>
            <a:noFill/>
            <a:ln w="38100">
              <a:solidFill>
                <a:srgbClr val="6666FF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360471" name="AutoShape 23"/>
          <p:cNvSpPr>
            <a:spLocks noChangeArrowheads="1"/>
          </p:cNvSpPr>
          <p:nvPr/>
        </p:nvSpPr>
        <p:spPr bwMode="auto">
          <a:xfrm>
            <a:off x="4873657" y="2054208"/>
            <a:ext cx="1447800" cy="609600"/>
          </a:xfrm>
          <a:prstGeom prst="wedgeRoundRectCallout">
            <a:avLst>
              <a:gd name="adj1" fmla="val -41884"/>
              <a:gd name="adj2" fmla="val 108333"/>
              <a:gd name="adj3" fmla="val 16667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kumimoji="1" lang="en-US" altLang="ja-JP" sz="2000" dirty="0">
                <a:solidFill>
                  <a:srgbClr val="000000"/>
                </a:solidFill>
                <a:ea typeface="Osaka" charset="-128"/>
              </a:rPr>
              <a:t>I’m here.</a:t>
            </a: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7358082" y="2097937"/>
            <a:ext cx="168533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ja-JP" sz="2400" dirty="0" smtClean="0">
                <a:ea typeface="ＭＳ Ｐゴシック" pitchFamily="50" charset="-128"/>
              </a:rPr>
              <a:t>compressed</a:t>
            </a:r>
          </a:p>
          <a:p>
            <a:r>
              <a:rPr kumimoji="1" lang="en-US" altLang="ja-JP" sz="2400" dirty="0" smtClean="0">
                <a:ea typeface="ＭＳ Ｐゴシック" pitchFamily="50" charset="-128"/>
              </a:rPr>
              <a:t>pattern</a:t>
            </a:r>
            <a:endParaRPr kumimoji="1" lang="ja-JP" altLang="en-US" sz="2400" dirty="0">
              <a:ea typeface="ＭＳ Ｐゴシック" pitchFamily="50" charset="-128"/>
            </a:endParaRP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1285852" y="1000108"/>
            <a:ext cx="22768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kumimoji="1" lang="en-US" altLang="ja-JP" sz="2400" dirty="0" smtClean="0">
                <a:ea typeface="ＭＳ Ｐゴシック" pitchFamily="50" charset="-128"/>
              </a:rPr>
              <a:t>compressed text</a:t>
            </a:r>
            <a:endParaRPr kumimoji="1" lang="ja-JP" altLang="en-US" sz="2400" dirty="0">
              <a:ea typeface="ＭＳ Ｐゴシック" pitchFamily="50" charset="-128"/>
            </a:endParaRPr>
          </a:p>
        </p:txBody>
      </p:sp>
      <p:sp>
        <p:nvSpPr>
          <p:cNvPr id="24" name="タイトル 1"/>
          <p:cNvSpPr txBox="1">
            <a:spLocks/>
          </p:cNvSpPr>
          <p:nvPr/>
        </p:nvSpPr>
        <p:spPr>
          <a:xfrm>
            <a:off x="1360200" y="274638"/>
            <a:ext cx="7498080" cy="93978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ＭＳ Ｐゴシック" pitchFamily="50" charset="-128"/>
                <a:cs typeface="+mj-cs"/>
              </a:rPr>
              <a:t>Possible Application of FCPM</a:t>
            </a:r>
            <a:endParaRPr kumimoji="1" lang="ja-JP" altLang="en-US" sz="34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60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60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60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60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7" grpId="0" animBg="1"/>
      <p:bldP spid="360461" grpId="0" animBg="1"/>
      <p:bldP spid="360465" grpId="0" animBg="1"/>
      <p:bldP spid="360471" grpId="0" animBg="1" autoUpdateAnimBg="0"/>
      <p:bldP spid="360472" grpId="0"/>
      <p:bldP spid="36047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80" name="Text Box 4"/>
          <p:cNvSpPr txBox="1">
            <a:spLocks noChangeArrowheads="1"/>
          </p:cNvSpPr>
          <p:nvPr/>
        </p:nvSpPr>
        <p:spPr bwMode="auto">
          <a:xfrm>
            <a:off x="1280548" y="2327498"/>
            <a:ext cx="7434856" cy="1815882"/>
          </a:xfrm>
          <a:prstGeom prst="rect">
            <a:avLst/>
          </a:prstGeom>
          <a:solidFill>
            <a:srgbClr val="DDDDDD">
              <a:alpha val="49804"/>
            </a:srgbClr>
          </a:solidFill>
          <a:ln w="38100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eaLnBrk="0" hangingPunct="0"/>
            <a:r>
              <a:rPr kumimoji="1" lang="en-US" altLang="ja-JP" sz="2800" b="1" dirty="0" smtClean="0">
                <a:solidFill>
                  <a:srgbClr val="000000"/>
                </a:solidFill>
                <a:ea typeface="ＭＳ Ｐ明朝" pitchFamily="18" charset="-128"/>
              </a:rPr>
              <a:t>Input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: </a:t>
            </a:r>
            <a:r>
              <a:rPr kumimoji="1" lang="en-US" altLang="ja-JP" sz="2800" b="1" i="1" dirty="0">
                <a:solidFill>
                  <a:srgbClr val="000000"/>
                </a:solidFill>
                <a:latin typeface="Arial" charset="0"/>
                <a:ea typeface="ＭＳ Ｐ明朝" pitchFamily="18" charset="-128"/>
              </a:rPr>
              <a:t>T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b="1" i="1" dirty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= </a:t>
            </a:r>
            <a:r>
              <a:rPr kumimoji="1" lang="en-US" altLang="ja-JP" sz="2800" b="1" dirty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compress(</a:t>
            </a:r>
            <a:r>
              <a:rPr kumimoji="1" lang="en-US" altLang="ja-JP" sz="2800" b="1" i="1" dirty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T</a:t>
            </a:r>
            <a:r>
              <a:rPr kumimoji="1" lang="en-US" altLang="ja-JP" sz="2800" b="1" dirty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)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 and </a:t>
            </a:r>
            <a:r>
              <a:rPr kumimoji="1" lang="en-US" altLang="ja-JP" sz="2800" b="1" i="1" dirty="0">
                <a:solidFill>
                  <a:srgbClr val="000000"/>
                </a:solidFill>
                <a:latin typeface="Arial" charset="0"/>
                <a:ea typeface="ＭＳ Ｐ明朝" pitchFamily="18" charset="-128"/>
              </a:rPr>
              <a:t>P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b="1" i="1" dirty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= </a:t>
            </a:r>
            <a:r>
              <a:rPr kumimoji="1" lang="en-US" altLang="ja-JP" sz="2800" b="1" dirty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compress(</a:t>
            </a:r>
            <a:r>
              <a:rPr kumimoji="1" lang="en-US" altLang="ja-JP" sz="2800" b="1" i="1" dirty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P</a:t>
            </a:r>
            <a:r>
              <a:rPr kumimoji="1" lang="en-US" altLang="ja-JP" sz="28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)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.</a:t>
            </a:r>
          </a:p>
          <a:p>
            <a:pPr eaLnBrk="0" hangingPunct="0"/>
            <a:endParaRPr kumimoji="1" lang="en-US" altLang="ja-JP" sz="2800" dirty="0" smtClean="0">
              <a:solidFill>
                <a:srgbClr val="000000"/>
              </a:solidFill>
              <a:ea typeface="ＭＳ Ｐ明朝" pitchFamily="18" charset="-128"/>
            </a:endParaRPr>
          </a:p>
          <a:p>
            <a:pPr eaLnBrk="0" hangingPunct="0"/>
            <a:r>
              <a:rPr lang="en-US" altLang="ja-JP" sz="2800" b="1" dirty="0" smtClean="0">
                <a:solidFill>
                  <a:srgbClr val="000000"/>
                </a:solidFill>
                <a:ea typeface="ＭＳ Ｐ明朝" pitchFamily="18" charset="-128"/>
              </a:rPr>
              <a:t>Output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: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Set </a:t>
            </a:r>
            <a:r>
              <a:rPr kumimoji="1" lang="en-US" altLang="ja-JP" sz="2800" b="1" i="1" dirty="0" err="1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Occ</a:t>
            </a:r>
            <a:r>
              <a:rPr kumimoji="1" lang="en-US" altLang="ja-JP" sz="28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(</a:t>
            </a:r>
            <a:r>
              <a:rPr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T</a:t>
            </a:r>
            <a:r>
              <a:rPr kumimoji="1" lang="en-US" altLang="ja-JP" sz="28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, </a:t>
            </a:r>
            <a:r>
              <a:rPr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P</a:t>
            </a:r>
            <a:r>
              <a:rPr kumimoji="1" lang="en-US" altLang="ja-JP" sz="2800" b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  <a:cs typeface="Times New Roman" pitchFamily="18" charset="0"/>
              </a:rPr>
              <a:t>)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 of substring occurrences </a:t>
            </a:r>
            <a:b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</a:b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of 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pattern </a:t>
            </a:r>
            <a:r>
              <a:rPr kumimoji="1" lang="en-US" altLang="ja-JP" sz="2800" b="1" i="1" dirty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P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 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in </a:t>
            </a:r>
            <a:r>
              <a:rPr kumimoji="1" lang="en-US" altLang="ja-JP" sz="2800" dirty="0">
                <a:solidFill>
                  <a:srgbClr val="000000"/>
                </a:solidFill>
                <a:ea typeface="ＭＳ Ｐ明朝" pitchFamily="18" charset="-128"/>
              </a:rPr>
              <a:t>text </a:t>
            </a:r>
            <a:r>
              <a:rPr kumimoji="1" lang="en-US" altLang="ja-JP" sz="2800" b="1" i="1" dirty="0" smtClean="0">
                <a:solidFill>
                  <a:srgbClr val="000000"/>
                </a:solidFill>
                <a:latin typeface="Times New Roman" pitchFamily="18" charset="0"/>
                <a:ea typeface="ＭＳ Ｐ明朝" pitchFamily="18" charset="-128"/>
              </a:rPr>
              <a:t>T</a:t>
            </a:r>
            <a:r>
              <a:rPr kumimoji="1" lang="en-US" altLang="ja-JP" sz="2800" dirty="0" smtClean="0">
                <a:solidFill>
                  <a:srgbClr val="000000"/>
                </a:solidFill>
                <a:ea typeface="ＭＳ Ｐ明朝" pitchFamily="18" charset="-128"/>
              </a:rPr>
              <a:t>.</a:t>
            </a:r>
            <a:endParaRPr kumimoji="1" lang="en-US" altLang="ja-JP" sz="2800" dirty="0">
              <a:solidFill>
                <a:srgbClr val="000000"/>
              </a:solidFill>
              <a:ea typeface="ＭＳ Ｐ明朝" pitchFamily="18" charset="-128"/>
            </a:endParaRPr>
          </a:p>
        </p:txBody>
      </p:sp>
      <p:sp>
        <p:nvSpPr>
          <p:cNvPr id="15" name="タイトル 1"/>
          <p:cNvSpPr>
            <a:spLocks noGrp="1"/>
          </p:cNvSpPr>
          <p:nvPr>
            <p:ph type="title"/>
          </p:nvPr>
        </p:nvSpPr>
        <p:spPr>
          <a:xfrm>
            <a:off x="1360200" y="274638"/>
            <a:ext cx="7498080" cy="939784"/>
          </a:xfrm>
        </p:spPr>
        <p:txBody>
          <a:bodyPr>
            <a:noAutofit/>
          </a:bodyPr>
          <a:lstStyle/>
          <a:p>
            <a:r>
              <a:rPr lang="en-US" altLang="ja-JP" sz="3400" dirty="0" smtClean="0">
                <a:ea typeface="ＭＳ Ｐゴシック" pitchFamily="50" charset="-128"/>
              </a:rPr>
              <a:t>Fully Compressed Pattern Matching [3/3]</a:t>
            </a:r>
            <a:endParaRPr kumimoji="1" lang="ja-JP" altLang="en-US" sz="3400" dirty="0"/>
          </a:p>
        </p:txBody>
      </p:sp>
      <p:sp>
        <p:nvSpPr>
          <p:cNvPr id="16" name="コンテンツ プレースホルダ 2"/>
          <p:cNvSpPr>
            <a:spLocks noGrp="1"/>
          </p:cNvSpPr>
          <p:nvPr>
            <p:ph idx="1"/>
          </p:nvPr>
        </p:nvSpPr>
        <p:spPr>
          <a:xfrm>
            <a:off x="1285852" y="5000636"/>
            <a:ext cx="7212328" cy="857256"/>
          </a:xfrm>
        </p:spPr>
        <p:txBody>
          <a:bodyPr>
            <a:normAutofit/>
          </a:bodyPr>
          <a:lstStyle/>
          <a:p>
            <a:r>
              <a:rPr lang="en-US" altLang="ja-JP" sz="2800" dirty="0" smtClean="0"/>
              <a:t> </a:t>
            </a:r>
            <a:endParaRPr kumimoji="1" lang="en-US" altLang="ja-JP" sz="2800" dirty="0" smtClean="0"/>
          </a:p>
        </p:txBody>
      </p:sp>
      <p:sp>
        <p:nvSpPr>
          <p:cNvPr id="17" name="正方形/長方形 16"/>
          <p:cNvSpPr/>
          <p:nvPr/>
        </p:nvSpPr>
        <p:spPr>
          <a:xfrm>
            <a:off x="1176143" y="1712229"/>
            <a:ext cx="31472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200" b="1" dirty="0" smtClean="0">
                <a:solidFill>
                  <a:schemeClr val="accent1">
                    <a:lumMod val="75000"/>
                  </a:schemeClr>
                </a:solidFill>
              </a:rPr>
              <a:t>FCPM Problem</a:t>
            </a:r>
            <a:endParaRPr lang="ja-JP" altLang="en-US" sz="3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6" name="オブジェクト 5"/>
          <p:cNvGraphicFramePr>
            <a:graphicFrameLocks noChangeAspect="1"/>
          </p:cNvGraphicFramePr>
          <p:nvPr/>
        </p:nvGraphicFramePr>
        <p:xfrm>
          <a:off x="1711570" y="4941903"/>
          <a:ext cx="6346825" cy="701675"/>
        </p:xfrm>
        <a:graphic>
          <a:graphicData uri="http://schemas.openxmlformats.org/presentationml/2006/ole">
            <p:oleObj spid="_x0000_s5122" name="Equation" r:id="rId3" imgW="2641320" imgH="2919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60" name="Rectangle 24"/>
          <p:cNvSpPr>
            <a:spLocks noChangeArrowheads="1"/>
          </p:cNvSpPr>
          <p:nvPr/>
        </p:nvSpPr>
        <p:spPr bwMode="auto">
          <a:xfrm>
            <a:off x="1357290" y="1785926"/>
            <a:ext cx="7429552" cy="314327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ja-JP" altLang="en-US" sz="2400" dirty="0"/>
          </a:p>
        </p:txBody>
      </p:sp>
      <p:sp>
        <p:nvSpPr>
          <p:cNvPr id="321538" name="Rectangle 2"/>
          <p:cNvSpPr>
            <a:spLocks noChangeArrowheads="1"/>
          </p:cNvSpPr>
          <p:nvPr/>
        </p:nvSpPr>
        <p:spPr bwMode="auto">
          <a:xfrm>
            <a:off x="1571604" y="1912944"/>
            <a:ext cx="6929486" cy="2401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ja-JP" sz="2800" dirty="0" smtClean="0">
                <a:ea typeface="ＭＳ Ｐ明朝" pitchFamily="18" charset="-128"/>
              </a:rPr>
              <a:t>SLP</a:t>
            </a:r>
            <a:r>
              <a:rPr kumimoji="1" lang="en-US" altLang="ja-JP" sz="2800" b="1" i="1" dirty="0" smtClean="0">
                <a:latin typeface="Arial" charset="0"/>
                <a:ea typeface="ＭＳ Ｐ明朝" pitchFamily="18" charset="-128"/>
              </a:rPr>
              <a:t> T</a:t>
            </a:r>
            <a:r>
              <a:rPr kumimoji="1" lang="en-US" altLang="ja-JP" sz="2800" i="1" dirty="0" smtClean="0">
                <a:latin typeface="Arial" charset="0"/>
                <a:ea typeface="ＭＳ Ｐ明朝" pitchFamily="18" charset="-128"/>
              </a:rPr>
              <a:t> </a:t>
            </a:r>
            <a:r>
              <a:rPr kumimoji="1" lang="en-US" altLang="ja-JP" sz="2800" dirty="0">
                <a:latin typeface="Arial" charset="0"/>
                <a:ea typeface="ＭＳ Ｐ明朝" pitchFamily="18" charset="-128"/>
              </a:rPr>
              <a:t>:  </a:t>
            </a:r>
            <a:r>
              <a:rPr kumimoji="1" lang="en-US" altLang="ja-JP" sz="2800" dirty="0">
                <a:ea typeface="ＭＳ Ｐゴシック" pitchFamily="50" charset="-128"/>
              </a:rPr>
              <a:t>sequence of assignments</a:t>
            </a:r>
            <a:r>
              <a:rPr kumimoji="1" lang="en-US" altLang="ja-JP" sz="2800" dirty="0">
                <a:latin typeface="Arial" charset="0"/>
                <a:ea typeface="ＭＳ Ｐゴシック" pitchFamily="50" charset="-128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ja-JP" altLang="en-US" sz="2800" b="1" i="1" dirty="0">
                <a:latin typeface="Times New Roman" pitchFamily="18" charset="0"/>
                <a:ea typeface="ＭＳ Ｐゴシック" pitchFamily="50" charset="-128"/>
              </a:rPr>
              <a:t>　　　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baseline="-10000" dirty="0">
                <a:latin typeface="Times New Roman" pitchFamily="18" charset="0"/>
                <a:ea typeface="ＭＳ Ｐゴシック" pitchFamily="50" charset="-128"/>
              </a:rPr>
              <a:t>1 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= 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expr</a:t>
            </a:r>
            <a:r>
              <a:rPr kumimoji="1" lang="en-US" altLang="ja-JP" sz="2800" b="1" baseline="-10000" dirty="0">
                <a:latin typeface="Times New Roman" pitchFamily="18" charset="0"/>
                <a:ea typeface="ＭＳ Ｐゴシック" pitchFamily="50" charset="-128"/>
              </a:rPr>
              <a:t>1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; 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baseline="-10000" dirty="0">
                <a:latin typeface="Times New Roman" pitchFamily="18" charset="0"/>
                <a:ea typeface="ＭＳ Ｐゴシック" pitchFamily="50" charset="-128"/>
              </a:rPr>
              <a:t>2 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= 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expr</a:t>
            </a:r>
            <a:r>
              <a:rPr kumimoji="1" lang="en-US" altLang="ja-JP" sz="2800" b="1" baseline="-10000" dirty="0">
                <a:latin typeface="Times New Roman" pitchFamily="18" charset="0"/>
                <a:ea typeface="ＭＳ Ｐゴシック" pitchFamily="50" charset="-128"/>
              </a:rPr>
              <a:t>2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;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… ; 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i="1" baseline="-10000" dirty="0">
                <a:latin typeface="Times New Roman" pitchFamily="18" charset="0"/>
                <a:ea typeface="ＭＳ Ｐゴシック" pitchFamily="50" charset="-128"/>
              </a:rPr>
              <a:t>n</a:t>
            </a:r>
            <a:r>
              <a:rPr kumimoji="1" lang="en-US" altLang="ja-JP" sz="2800" b="1" baseline="-10000" dirty="0"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= 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expr</a:t>
            </a:r>
            <a:r>
              <a:rPr kumimoji="1" lang="en-US" altLang="ja-JP" sz="2800" b="1" i="1" baseline="-10000" dirty="0">
                <a:latin typeface="Times New Roman" pitchFamily="18" charset="0"/>
                <a:ea typeface="ＭＳ Ｐゴシック" pitchFamily="50" charset="-128"/>
              </a:rPr>
              <a:t>n</a:t>
            </a:r>
            <a:r>
              <a:rPr kumimoji="1" lang="en-US" altLang="ja-JP" sz="2800" b="1" dirty="0">
                <a:latin typeface="Times New Roman" pitchFamily="18" charset="0"/>
                <a:ea typeface="ＭＳ Ｐゴシック" pitchFamily="50" charset="-128"/>
              </a:rPr>
              <a:t>;</a:t>
            </a:r>
            <a:r>
              <a:rPr kumimoji="1" lang="en-US" altLang="ja-JP" sz="2800" dirty="0">
                <a:latin typeface="Times New Roman" pitchFamily="18" charset="0"/>
                <a:ea typeface="ＭＳ Ｐゴシック" pitchFamily="50" charset="-128"/>
              </a:rPr>
              <a:t/>
            </a:r>
            <a:br>
              <a:rPr kumimoji="1" lang="en-US" altLang="ja-JP" sz="2800" dirty="0">
                <a:latin typeface="Times New Roman" pitchFamily="18" charset="0"/>
                <a:ea typeface="ＭＳ Ｐゴシック" pitchFamily="50" charset="-128"/>
              </a:rPr>
            </a:br>
            <a:r>
              <a:rPr kumimoji="1" lang="en-US" altLang="ja-JP" sz="2800" dirty="0">
                <a:latin typeface="Times New Roman" pitchFamily="18" charset="0"/>
                <a:ea typeface="ＭＳ Ｐゴシック" pitchFamily="50" charset="-128"/>
              </a:rPr>
              <a:t>	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ja-JP" sz="2800" dirty="0">
                <a:latin typeface="Times New Roman" pitchFamily="18" charset="0"/>
                <a:ea typeface="ＭＳ Ｐゴシック" pitchFamily="50" charset="-128"/>
              </a:rPr>
              <a:t>	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i="1" baseline="-10000" dirty="0">
                <a:latin typeface="Times New Roman" pitchFamily="18" charset="0"/>
                <a:ea typeface="ＭＳ Ｐゴシック" pitchFamily="50" charset="-128"/>
              </a:rPr>
              <a:t>k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kumimoji="1" lang="en-US" altLang="ja-JP" sz="2800" dirty="0">
                <a:latin typeface="Arial" charset="0"/>
                <a:ea typeface="ＭＳ Ｐゴシック" pitchFamily="50" charset="-128"/>
              </a:rPr>
              <a:t>: </a:t>
            </a:r>
            <a:r>
              <a:rPr kumimoji="1" lang="en-US" altLang="ja-JP" sz="2800" dirty="0">
                <a:ea typeface="ＭＳ Ｐゴシック" pitchFamily="50" charset="-128"/>
              </a:rPr>
              <a:t>variable,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ja-JP" sz="2800" dirty="0">
                <a:latin typeface="Courier New" pitchFamily="49" charset="0"/>
                <a:ea typeface="ＭＳ Ｐ明朝" pitchFamily="18" charset="-128"/>
              </a:rPr>
              <a:t>			</a:t>
            </a:r>
            <a:r>
              <a:rPr kumimoji="1" lang="en-US" altLang="ja-JP" sz="2800" b="1" i="1" dirty="0">
                <a:latin typeface="Times New Roman" pitchFamily="18" charset="0"/>
                <a:ea typeface="ＭＳ Ｐ明朝" pitchFamily="18" charset="-128"/>
              </a:rPr>
              <a:t>a</a:t>
            </a:r>
            <a:r>
              <a:rPr kumimoji="1" lang="en-US" altLang="ja-JP" sz="2800" dirty="0">
                <a:latin typeface="ＭＳ Ｐ明朝" pitchFamily="18" charset="-128"/>
                <a:ea typeface="ＭＳ Ｐ明朝" pitchFamily="18" charset="-128"/>
              </a:rPr>
              <a:t>	     </a:t>
            </a:r>
            <a:r>
              <a:rPr lang="en-US" altLang="ja-JP" sz="2800" dirty="0" smtClean="0">
                <a:ea typeface="ＭＳ Ｐ明朝" pitchFamily="18" charset="-128"/>
              </a:rPr>
              <a:t>(</a:t>
            </a:r>
            <a:r>
              <a:rPr kumimoji="1" lang="en-US" altLang="ja-JP" sz="2800" dirty="0" smtClean="0">
                <a:latin typeface="Arial" charset="0"/>
                <a:ea typeface="ＭＳ Ｐ明朝" pitchFamily="18" charset="-128"/>
              </a:rPr>
              <a:t> </a:t>
            </a:r>
            <a:r>
              <a:rPr lang="en-US" altLang="ja-JP" sz="2800" b="1" dirty="0">
                <a:latin typeface="Times New Roman" pitchFamily="18" charset="0"/>
                <a:ea typeface="ＭＳ Ｐゴシック" pitchFamily="50" charset="-128"/>
              </a:rPr>
              <a:t> </a:t>
            </a:r>
            <a:r>
              <a:rPr lang="en-US" altLang="ja-JP" sz="2800" b="1" dirty="0" smtClean="0">
                <a:latin typeface="Times New Roman" pitchFamily="18" charset="0"/>
                <a:ea typeface="ＭＳ Ｐゴシック" pitchFamily="50" charset="-128"/>
              </a:rPr>
              <a:t>   </a:t>
            </a:r>
            <a:r>
              <a:rPr kumimoji="1" lang="en-US" altLang="ja-JP" sz="2800" b="1" dirty="0" smtClean="0">
                <a:latin typeface="Times New Roman" pitchFamily="18" charset="0"/>
                <a:ea typeface="ＭＳ Ｐゴシック" pitchFamily="50" charset="-128"/>
              </a:rPr>
              <a:t>  </a:t>
            </a:r>
            <a:r>
              <a:rPr lang="ja-JP" altLang="en-US" sz="2800" b="1" dirty="0" smtClean="0">
                <a:latin typeface="Times New Roman" pitchFamily="18" charset="0"/>
                <a:ea typeface="ＭＳ Ｐゴシック" pitchFamily="50" charset="-128"/>
              </a:rPr>
              <a:t>　　</a:t>
            </a:r>
            <a:r>
              <a:rPr kumimoji="1" lang="en-US" altLang="ja-JP" sz="2800" b="1" dirty="0" smtClean="0">
                <a:latin typeface="Symbol" pitchFamily="18" charset="2"/>
                <a:ea typeface="ＭＳ Ｐ明朝" pitchFamily="18" charset="-128"/>
              </a:rPr>
              <a:t> </a:t>
            </a:r>
            <a:r>
              <a:rPr kumimoji="1" lang="en-US" altLang="ja-JP" sz="2800" dirty="0" smtClean="0">
                <a:latin typeface="Symbol" pitchFamily="18" charset="2"/>
                <a:ea typeface="ＭＳ Ｐ明朝" pitchFamily="18" charset="-128"/>
              </a:rPr>
              <a:t>)</a:t>
            </a:r>
            <a:endParaRPr kumimoji="1" lang="en-US" altLang="ja-JP" sz="2800" dirty="0">
              <a:latin typeface="ＭＳ Ｐ明朝" pitchFamily="18" charset="-128"/>
              <a:ea typeface="ＭＳ Ｐ明朝" pitchFamily="18" charset="-128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kumimoji="1" lang="en-US" altLang="ja-JP" sz="2800" i="1" dirty="0">
                <a:latin typeface="Times New Roman" pitchFamily="18" charset="0"/>
                <a:ea typeface="ＭＳ Ｐゴシック" pitchFamily="50" charset="-128"/>
              </a:rPr>
              <a:t>			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i="1" baseline="-10000" dirty="0">
                <a:latin typeface="Times New Roman" pitchFamily="18" charset="0"/>
                <a:ea typeface="ＭＳ Ｐゴシック" pitchFamily="50" charset="-128"/>
              </a:rPr>
              <a:t>i 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X</a:t>
            </a:r>
            <a:r>
              <a:rPr kumimoji="1" lang="en-US" altLang="ja-JP" sz="2800" b="1" i="1" baseline="-10000" dirty="0">
                <a:latin typeface="Times New Roman" pitchFamily="18" charset="0"/>
                <a:ea typeface="ＭＳ Ｐゴシック" pitchFamily="50" charset="-128"/>
              </a:rPr>
              <a:t>j</a:t>
            </a:r>
            <a:r>
              <a:rPr kumimoji="1" lang="ja-JP" altLang="en-US" sz="2800" i="1" dirty="0">
                <a:latin typeface="Times New Roman" pitchFamily="18" charset="0"/>
                <a:ea typeface="ＭＳ Ｐゴシック" pitchFamily="50" charset="-128"/>
              </a:rPr>
              <a:t>	 </a:t>
            </a:r>
            <a:r>
              <a:rPr kumimoji="1" lang="ja-JP" altLang="en-US" sz="2800" dirty="0">
                <a:latin typeface="Times New Roman" pitchFamily="18" charset="0"/>
                <a:ea typeface="ＭＳ Ｐゴシック" pitchFamily="50" charset="-128"/>
              </a:rPr>
              <a:t>     </a:t>
            </a:r>
            <a:r>
              <a:rPr kumimoji="1" lang="en-US" altLang="ja-JP" sz="2800" dirty="0" smtClean="0">
                <a:latin typeface="Times New Roman" pitchFamily="18" charset="0"/>
                <a:ea typeface="ＭＳ Ｐゴシック" pitchFamily="50" charset="-128"/>
              </a:rPr>
              <a:t>(</a:t>
            </a:r>
            <a:r>
              <a:rPr kumimoji="1" lang="en-US" altLang="ja-JP" sz="2800" dirty="0" smtClean="0">
                <a:latin typeface="Arial" charset="0"/>
                <a:ea typeface="ＭＳ Ｐゴシック" pitchFamily="50" charset="-128"/>
              </a:rPr>
              <a:t> </a:t>
            </a:r>
            <a:r>
              <a:rPr kumimoji="1" lang="en-US" altLang="ja-JP" sz="2800" b="1" i="1" dirty="0">
                <a:latin typeface="Times New Roman" pitchFamily="18" charset="0"/>
                <a:ea typeface="ＭＳ Ｐゴシック" pitchFamily="50" charset="-128"/>
              </a:rPr>
              <a:t>i, j &lt; </a:t>
            </a:r>
            <a:r>
              <a:rPr kumimoji="1" lang="en-US" altLang="ja-JP" sz="2800" b="1" i="1" dirty="0" smtClean="0">
                <a:latin typeface="Times New Roman" pitchFamily="18" charset="0"/>
                <a:ea typeface="ＭＳ Ｐゴシック" pitchFamily="50" charset="-128"/>
              </a:rPr>
              <a:t>k </a:t>
            </a:r>
            <a:r>
              <a:rPr kumimoji="1" lang="en-US" altLang="ja-JP" sz="2800" dirty="0" smtClean="0">
                <a:latin typeface="Times New Roman" pitchFamily="18" charset="0"/>
                <a:ea typeface="ＭＳ Ｐゴシック" pitchFamily="50" charset="-128"/>
              </a:rPr>
              <a:t>)</a:t>
            </a:r>
            <a:r>
              <a:rPr kumimoji="1" lang="en-US" altLang="ja-JP" sz="2800" i="1" dirty="0" smtClean="0">
                <a:latin typeface="Times New Roman" pitchFamily="18" charset="0"/>
                <a:ea typeface="ＭＳ Ｐゴシック" pitchFamily="50" charset="-128"/>
              </a:rPr>
              <a:t>.</a:t>
            </a:r>
            <a:endParaRPr kumimoji="1" lang="en-US" altLang="ja-JP" sz="2800" i="1" dirty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21544" name="AutoShape 8"/>
          <p:cNvSpPr>
            <a:spLocks/>
          </p:cNvSpPr>
          <p:nvPr/>
        </p:nvSpPr>
        <p:spPr bwMode="auto">
          <a:xfrm>
            <a:off x="3214678" y="3786190"/>
            <a:ext cx="220663" cy="857256"/>
          </a:xfrm>
          <a:prstGeom prst="leftBrace">
            <a:avLst>
              <a:gd name="adj1" fmla="val 2482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ja-JP" altLang="en-US" sz="2400" dirty="0"/>
          </a:p>
        </p:txBody>
      </p:sp>
      <p:sp>
        <p:nvSpPr>
          <p:cNvPr id="321548" name="Rectangle 12"/>
          <p:cNvSpPr>
            <a:spLocks noChangeArrowheads="1"/>
          </p:cNvSpPr>
          <p:nvPr/>
        </p:nvSpPr>
        <p:spPr bwMode="auto">
          <a:xfrm>
            <a:off x="1986945" y="3929066"/>
            <a:ext cx="10134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ja-JP" sz="2400" b="1" i="1" dirty="0">
                <a:latin typeface="Times New Roman" pitchFamily="18" charset="0"/>
                <a:ea typeface="ＭＳ Ｐゴシック" pitchFamily="50" charset="-128"/>
              </a:rPr>
              <a:t>expr</a:t>
            </a:r>
            <a:r>
              <a:rPr lang="en-US" altLang="ja-JP" sz="2400" b="1" i="1" baseline="-10000" dirty="0">
                <a:latin typeface="Times New Roman" pitchFamily="18" charset="0"/>
                <a:ea typeface="ＭＳ Ｐゴシック" pitchFamily="50" charset="-128"/>
              </a:rPr>
              <a:t>k</a:t>
            </a:r>
            <a:r>
              <a:rPr lang="en-US" altLang="ja-JP" sz="2400" dirty="0">
                <a:latin typeface="Times New Roman" pitchFamily="18" charset="0"/>
                <a:ea typeface="ＭＳ Ｐゴシック" pitchFamily="50" charset="-128"/>
              </a:rPr>
              <a:t> :</a:t>
            </a:r>
            <a:endParaRPr lang="ja-JP" altLang="en-US" sz="2400" dirty="0">
              <a:latin typeface="Times New Roman" pitchFamily="18" charset="0"/>
              <a:ea typeface="ＭＳ Ｐゴシック" pitchFamily="50" charset="-128"/>
            </a:endParaRPr>
          </a:p>
        </p:txBody>
      </p:sp>
      <p:sp>
        <p:nvSpPr>
          <p:cNvPr id="321570" name="Rectangle 34"/>
          <p:cNvSpPr>
            <a:spLocks noChangeArrowheads="1"/>
          </p:cNvSpPr>
          <p:nvPr/>
        </p:nvSpPr>
        <p:spPr bwMode="auto">
          <a:xfrm>
            <a:off x="2000232" y="5357826"/>
            <a:ext cx="600079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ja-JP" sz="2800" dirty="0" smtClean="0">
                <a:ea typeface="ＭＳ Ｐゴシック" pitchFamily="50" charset="-128"/>
              </a:rPr>
              <a:t>SLP </a:t>
            </a:r>
            <a:r>
              <a:rPr kumimoji="1" lang="en-US" altLang="ja-JP" sz="2800" b="1" i="1" dirty="0">
                <a:latin typeface="Arial" charset="0"/>
                <a:ea typeface="ＭＳ Ｐゴシック" pitchFamily="50" charset="-128"/>
              </a:rPr>
              <a:t>T</a:t>
            </a:r>
            <a:r>
              <a:rPr kumimoji="1" lang="en-US" altLang="ja-JP" sz="2800" dirty="0">
                <a:ea typeface="ＭＳ Ｐゴシック" pitchFamily="50" charset="-128"/>
              </a:rPr>
              <a:t> </a:t>
            </a:r>
            <a:r>
              <a:rPr lang="en-US" altLang="ja-JP" sz="2800" dirty="0" smtClean="0">
                <a:ea typeface="ＭＳ Ｐゴシック" pitchFamily="50" charset="-128"/>
              </a:rPr>
              <a:t>for string </a:t>
            </a:r>
            <a:r>
              <a:rPr lang="en-US" altLang="ja-JP" sz="2800" b="1" i="1" dirty="0" smtClean="0">
                <a:latin typeface="Times New Roman" pitchFamily="18" charset="0"/>
                <a:ea typeface="ＭＳ Ｐゴシック" pitchFamily="50" charset="-128"/>
              </a:rPr>
              <a:t>T</a:t>
            </a:r>
            <a:r>
              <a:rPr lang="en-US" altLang="ja-JP" sz="2800" dirty="0" smtClean="0">
                <a:ea typeface="ＭＳ Ｐゴシック" pitchFamily="50" charset="-128"/>
              </a:rPr>
              <a:t> </a:t>
            </a:r>
            <a:r>
              <a:rPr kumimoji="1" lang="en-US" altLang="ja-JP" sz="2800" dirty="0" smtClean="0">
                <a:ea typeface="ＭＳ Ｐゴシック" pitchFamily="50" charset="-128"/>
              </a:rPr>
              <a:t>is </a:t>
            </a:r>
            <a:r>
              <a:rPr kumimoji="1" lang="en-US" altLang="ja-JP" sz="2800" dirty="0">
                <a:ea typeface="ＭＳ Ｐゴシック" pitchFamily="50" charset="-128"/>
              </a:rPr>
              <a:t>a CFG in Chomsky normal </a:t>
            </a:r>
            <a:r>
              <a:rPr lang="en-US" altLang="ja-JP" sz="2800" dirty="0" smtClean="0">
                <a:ea typeface="ＭＳ Ｐゴシック" pitchFamily="50" charset="-128"/>
              </a:rPr>
              <a:t>form s.t. </a:t>
            </a:r>
            <a:r>
              <a:rPr lang="en-US" altLang="ja-JP" sz="2800" b="1" i="1" dirty="0" smtClean="0">
                <a:latin typeface="Times New Roman" pitchFamily="18" charset="0"/>
                <a:ea typeface="ＭＳ Ｐゴシック" pitchFamily="50" charset="-128"/>
              </a:rPr>
              <a:t>L</a:t>
            </a:r>
            <a:r>
              <a:rPr lang="en-US" altLang="ja-JP" sz="2800" b="1" dirty="0" smtClean="0">
                <a:latin typeface="Times New Roman" pitchFamily="18" charset="0"/>
                <a:ea typeface="ＭＳ Ｐゴシック" pitchFamily="50" charset="-128"/>
              </a:rPr>
              <a:t>(</a:t>
            </a:r>
            <a:r>
              <a:rPr lang="en-US" altLang="ja-JP" sz="2800" b="1" i="1" dirty="0" smtClean="0">
                <a:latin typeface="Arial" charset="0"/>
                <a:ea typeface="ＭＳ Ｐゴシック" pitchFamily="50" charset="-128"/>
              </a:rPr>
              <a:t>T</a:t>
            </a:r>
            <a:r>
              <a:rPr lang="en-US" altLang="ja-JP" sz="2800" b="1" dirty="0" smtClean="0">
                <a:latin typeface="Times New Roman" pitchFamily="18" charset="0"/>
                <a:ea typeface="ＭＳ Ｐゴシック" pitchFamily="50" charset="-128"/>
              </a:rPr>
              <a:t>)</a:t>
            </a:r>
            <a:r>
              <a:rPr lang="en-US" altLang="ja-JP" sz="2800" b="1" i="1" dirty="0" smtClean="0">
                <a:latin typeface="Times New Roman" pitchFamily="18" charset="0"/>
                <a:ea typeface="ＭＳ Ｐゴシック" pitchFamily="50" charset="-128"/>
              </a:rPr>
              <a:t> = </a:t>
            </a:r>
            <a:r>
              <a:rPr lang="en-US" altLang="ja-JP" sz="2800" b="1" dirty="0" smtClean="0">
                <a:latin typeface="Times New Roman" pitchFamily="18" charset="0"/>
                <a:ea typeface="ＭＳ Ｐゴシック" pitchFamily="50" charset="-128"/>
              </a:rPr>
              <a:t>{</a:t>
            </a:r>
            <a:r>
              <a:rPr lang="en-US" altLang="ja-JP" sz="2800" b="1" i="1" dirty="0" smtClean="0">
                <a:latin typeface="Times New Roman" pitchFamily="18" charset="0"/>
                <a:ea typeface="ＭＳ Ｐゴシック" pitchFamily="50" charset="-128"/>
              </a:rPr>
              <a:t>T</a:t>
            </a:r>
            <a:r>
              <a:rPr lang="en-US" altLang="ja-JP" sz="2800" b="1" dirty="0" smtClean="0">
                <a:latin typeface="Times New Roman" pitchFamily="18" charset="0"/>
                <a:ea typeface="ＭＳ Ｐゴシック" pitchFamily="50" charset="-128"/>
              </a:rPr>
              <a:t>}</a:t>
            </a:r>
            <a:r>
              <a:rPr lang="en-US" altLang="ja-JP" sz="2800" dirty="0" smtClean="0">
                <a:ea typeface="ＭＳ Ｐゴシック" pitchFamily="50" charset="-128"/>
              </a:rPr>
              <a:t>.</a:t>
            </a:r>
            <a:endParaRPr kumimoji="1" lang="en-US" altLang="ja-JP" sz="2800" dirty="0">
              <a:ea typeface="ＭＳ Ｐゴシック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939784"/>
          </a:xfrm>
        </p:spPr>
        <p:txBody>
          <a:bodyPr/>
          <a:lstStyle/>
          <a:p>
            <a:r>
              <a:rPr kumimoji="1" lang="en-US" altLang="ja-JP" dirty="0" smtClean="0"/>
              <a:t>Straight Line Program [1/2]</a:t>
            </a:r>
            <a:endParaRPr kumimoji="1" lang="ja-JP" altLang="en-US" dirty="0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5143510" y="3754443"/>
          <a:ext cx="928688" cy="388937"/>
        </p:xfrm>
        <a:graphic>
          <a:graphicData uri="http://schemas.openxmlformats.org/presentationml/2006/ole">
            <p:oleObj spid="_x0000_s29697" name="Equation" r:id="rId4" imgW="393480" imgH="164880" progId="Equation.DSMT4">
              <p:embed/>
            </p:oleObj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3571868" y="1428736"/>
            <a:ext cx="542928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コンテンツ プレースホルダ 2"/>
          <p:cNvSpPr txBox="1">
            <a:spLocks/>
          </p:cNvSpPr>
          <p:nvPr/>
        </p:nvSpPr>
        <p:spPr>
          <a:xfrm>
            <a:off x="1285852" y="1857364"/>
            <a:ext cx="1643074" cy="3000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b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kumimoji="1" lang="en-US" altLang="ja-JP" sz="2000" b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7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8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7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ja-JP" sz="2000" b="1" baseline="-25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8" name="直線矢印コネクタ 7"/>
          <p:cNvCxnSpPr/>
          <p:nvPr/>
        </p:nvCxnSpPr>
        <p:spPr>
          <a:xfrm rot="5400000">
            <a:off x="-320709" y="3392487"/>
            <a:ext cx="292895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正方形/長方形 5"/>
          <p:cNvSpPr/>
          <p:nvPr/>
        </p:nvSpPr>
        <p:spPr>
          <a:xfrm>
            <a:off x="785786" y="3000372"/>
            <a:ext cx="35719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kumimoji="1" lang="ja-JP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9" name="直線矢印コネクタ 8"/>
          <p:cNvCxnSpPr/>
          <p:nvPr/>
        </p:nvCxnSpPr>
        <p:spPr>
          <a:xfrm rot="10800000" flipV="1">
            <a:off x="3714744" y="5357824"/>
            <a:ext cx="528641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5929322" y="5357826"/>
            <a:ext cx="35719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kumimoji="1" lang="ja-JP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000892" y="5500702"/>
            <a:ext cx="1714512" cy="857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800" b="1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kumimoji="1" lang="ja-JP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786050" y="4929198"/>
            <a:ext cx="128588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i="1" dirty="0" smtClean="0">
                <a:latin typeface="Times New Roman" pitchFamily="18" charset="0"/>
                <a:cs typeface="Times New Roman" pitchFamily="18" charset="0"/>
              </a:rPr>
              <a:t>T =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857224" y="1500174"/>
            <a:ext cx="114300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cs typeface="Times New Roman" pitchFamily="18" charset="0"/>
              </a:rPr>
              <a:t>SLP </a:t>
            </a:r>
            <a:r>
              <a:rPr lang="en-US" altLang="ja-JP" sz="2800" b="1" i="1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T</a:t>
            </a:r>
            <a:endParaRPr kumimoji="1" lang="ja-JP" altLang="en-US" sz="2800" b="1" i="1" dirty="0">
              <a:latin typeface="Arial" pitchFamily="34" charset="0"/>
              <a:ea typeface="Arial Unicode MS" pitchFamily="50" charset="-128"/>
              <a:cs typeface="Arial" pitchFamily="34" charset="0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3500430" y="1571612"/>
            <a:ext cx="5643570" cy="3429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43240" y="66437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Straight Line Program [2/2]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 bwMode="auto">
          <a:xfrm>
            <a:off x="3571868" y="1428736"/>
            <a:ext cx="5429288" cy="3857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直線矢印コネクタ 8"/>
          <p:cNvCxnSpPr/>
          <p:nvPr/>
        </p:nvCxnSpPr>
        <p:spPr>
          <a:xfrm rot="10800000" flipV="1">
            <a:off x="3714744" y="5357824"/>
            <a:ext cx="5286412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5929322" y="5357826"/>
            <a:ext cx="35719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kumimoji="1" lang="ja-JP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000892" y="5500702"/>
            <a:ext cx="1714512" cy="85725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ja-JP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800" b="1" i="1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ja-JP" sz="28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kumimoji="1" lang="ja-JP" alt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2786050" y="4929198"/>
            <a:ext cx="1285884" cy="357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3200" b="1" i="1" dirty="0" smtClean="0">
                <a:latin typeface="Times New Roman" pitchFamily="18" charset="0"/>
                <a:cs typeface="Times New Roman" pitchFamily="18" charset="0"/>
              </a:rPr>
              <a:t>T =</a:t>
            </a:r>
            <a:r>
              <a:rPr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5" name="正方形/長方形 14"/>
          <p:cNvSpPr/>
          <p:nvPr/>
        </p:nvSpPr>
        <p:spPr>
          <a:xfrm>
            <a:off x="3500430" y="1571612"/>
            <a:ext cx="5643570" cy="3429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3143240" y="66437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27" name="二等辺三角形 26"/>
          <p:cNvSpPr/>
          <p:nvPr/>
        </p:nvSpPr>
        <p:spPr>
          <a:xfrm>
            <a:off x="3857620" y="2143116"/>
            <a:ext cx="5000660" cy="2786082"/>
          </a:xfrm>
          <a:prstGeom prst="triangl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二等辺三角形 27"/>
          <p:cNvSpPr/>
          <p:nvPr/>
        </p:nvSpPr>
        <p:spPr>
          <a:xfrm>
            <a:off x="3857620" y="3500438"/>
            <a:ext cx="3357586" cy="1428760"/>
          </a:xfrm>
          <a:prstGeom prst="triangle">
            <a:avLst>
              <a:gd name="adj" fmla="val 38283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9" name="二等辺三角形 28"/>
          <p:cNvSpPr/>
          <p:nvPr/>
        </p:nvSpPr>
        <p:spPr>
          <a:xfrm>
            <a:off x="7215206" y="3500438"/>
            <a:ext cx="1643074" cy="1428760"/>
          </a:xfrm>
          <a:prstGeom prst="triangle">
            <a:avLst>
              <a:gd name="adj" fmla="val 22175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6072198" y="2854107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3600" b="1" baseline="-25000" dirty="0" smtClean="0">
                <a:latin typeface="Times New Roman" pitchFamily="18" charset="0"/>
                <a:cs typeface="Times New Roman" pitchFamily="18" charset="0"/>
              </a:rPr>
              <a:t>8</a:t>
            </a:r>
            <a:endParaRPr kumimoji="1" lang="ja-JP" altLang="en-US" sz="36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929190" y="400050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3600" b="1" baseline="-25000" dirty="0" smtClean="0">
                <a:latin typeface="Times New Roman" pitchFamily="18" charset="0"/>
                <a:cs typeface="Times New Roman" pitchFamily="18" charset="0"/>
              </a:rPr>
              <a:t>7</a:t>
            </a:r>
            <a:endParaRPr kumimoji="1" lang="ja-JP" altLang="en-US" sz="36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500958" y="4000504"/>
            <a:ext cx="857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3600" b="1" baseline="-25000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kumimoji="1" lang="ja-JP" altLang="en-US" sz="3600" b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Straight Line Program [2/2]</a:t>
            </a:r>
            <a:endParaRPr kumimoji="1" lang="ja-JP" altLang="en-US" dirty="0"/>
          </a:p>
        </p:txBody>
      </p:sp>
      <p:sp>
        <p:nvSpPr>
          <p:cNvPr id="21" name="コンテンツ プレースホルダ 2"/>
          <p:cNvSpPr txBox="1">
            <a:spLocks/>
          </p:cNvSpPr>
          <p:nvPr/>
        </p:nvSpPr>
        <p:spPr>
          <a:xfrm>
            <a:off x="1285852" y="1857364"/>
            <a:ext cx="1643074" cy="30003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b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000" b="1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kumimoji="1" lang="en-US" altLang="ja-JP" sz="2000" b="1" u="none" strike="noStrike" kern="1200" cap="none" spc="0" normalizeH="0" baseline="-2500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3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5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7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4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6 </a:t>
            </a:r>
          </a:p>
          <a:p>
            <a:pPr marL="342900" lvl="0" indent="-342900">
              <a:spcBef>
                <a:spcPct val="20000"/>
              </a:spcBef>
              <a:defRPr/>
            </a:pP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8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= 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7</a:t>
            </a:r>
            <a:r>
              <a:rPr kumimoji="1" lang="en-US" altLang="ja-JP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X</a:t>
            </a:r>
            <a:r>
              <a:rPr kumimoji="1" lang="en-US" altLang="ja-JP" sz="2000" b="1" u="none" strike="noStrike" kern="1200" cap="none" spc="0" normalizeH="0" baseline="-2500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ja-JP" sz="2000" b="1" baseline="-25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直線矢印コネクタ 21"/>
          <p:cNvCxnSpPr/>
          <p:nvPr/>
        </p:nvCxnSpPr>
        <p:spPr>
          <a:xfrm rot="5400000">
            <a:off x="-320709" y="3392487"/>
            <a:ext cx="292895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785786" y="3000372"/>
            <a:ext cx="357190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b="1" i="1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kumimoji="1" lang="ja-JP" alt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857224" y="1500174"/>
            <a:ext cx="1143008" cy="3571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 smtClean="0">
                <a:cs typeface="Times New Roman" pitchFamily="18" charset="0"/>
              </a:rPr>
              <a:t>SLP </a:t>
            </a:r>
            <a:r>
              <a:rPr lang="en-US" altLang="ja-JP" sz="2800" b="1" i="1" dirty="0" smtClean="0">
                <a:latin typeface="Arial" pitchFamily="34" charset="0"/>
                <a:ea typeface="Arial Unicode MS" pitchFamily="50" charset="-128"/>
                <a:cs typeface="Arial" pitchFamily="34" charset="0"/>
              </a:rPr>
              <a:t>T</a:t>
            </a:r>
            <a:endParaRPr kumimoji="1" lang="ja-JP" altLang="en-US" sz="2800" b="1" i="1" dirty="0">
              <a:latin typeface="Arial" pitchFamily="34" charset="0"/>
              <a:ea typeface="Arial Unicode MS" pitchFamily="50" charset="-128"/>
              <a:cs typeface="Arial" pitchFamily="34" charset="0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3428992" y="1571612"/>
            <a:ext cx="5643570" cy="3429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フレッシュ">
  <a:themeElements>
    <a:clrScheme name="フレッシュ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フレッシュ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フレッシュ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1481</TotalTime>
  <Words>2276</Words>
  <Application>Microsoft Office PowerPoint</Application>
  <PresentationFormat>画面に合わせる (4:3)</PresentationFormat>
  <Paragraphs>424</Paragraphs>
  <Slides>42</Slides>
  <Notes>11</Notes>
  <HiddenSlides>0</HiddenSlides>
  <MMClips>0</MMClips>
  <ScaleCrop>false</ScaleCrop>
  <HeadingPairs>
    <vt:vector size="6" baseType="variant"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2</vt:i4>
      </vt:variant>
      <vt:variant>
        <vt:lpstr>スライド タイトル</vt:lpstr>
      </vt:variant>
      <vt:variant>
        <vt:i4>42</vt:i4>
      </vt:variant>
    </vt:vector>
  </HeadingPairs>
  <TitlesOfParts>
    <vt:vector size="45" baseType="lpstr">
      <vt:lpstr>フレッシュ</vt:lpstr>
      <vt:lpstr>Equation</vt:lpstr>
      <vt:lpstr>MathType 6.0 Equation</vt:lpstr>
      <vt:lpstr>Pattern Matching on  Compressed Texts II</vt:lpstr>
      <vt:lpstr>Agenda</vt:lpstr>
      <vt:lpstr>Fully Compressed Pattern Matching [1/3]</vt:lpstr>
      <vt:lpstr>Fully Compressed Pattern Matching [2/3]</vt:lpstr>
      <vt:lpstr>スライド 5</vt:lpstr>
      <vt:lpstr>Fully Compressed Pattern Matching [3/3]</vt:lpstr>
      <vt:lpstr>Straight Line Program [1/2]</vt:lpstr>
      <vt:lpstr>Straight Line Program [2/2]</vt:lpstr>
      <vt:lpstr>Straight Line Program [2/2]</vt:lpstr>
      <vt:lpstr>From LZ77 to SLP</vt:lpstr>
      <vt:lpstr>FCPM for SLP</vt:lpstr>
      <vt:lpstr>Key Definition</vt:lpstr>
      <vt:lpstr>Key Lemma</vt:lpstr>
      <vt:lpstr>スライド 14</vt:lpstr>
      <vt:lpstr>スライド 15</vt:lpstr>
      <vt:lpstr>Known Results</vt:lpstr>
      <vt:lpstr>Fully Compressed Subsequence Pattern Matching [1/2]</vt:lpstr>
      <vt:lpstr>Fully Compressed Subsequence Pattern Matching [2/2]</vt:lpstr>
      <vt:lpstr>Compressed String Comparison [1/2]</vt:lpstr>
      <vt:lpstr>Compressed String Comparison [2/2]</vt:lpstr>
      <vt:lpstr>Property of common substrings [1/3]</vt:lpstr>
      <vt:lpstr>Property of common substrings [2/3]</vt:lpstr>
      <vt:lpstr>Property of common substrings [1/3]</vt:lpstr>
      <vt:lpstr>Computing Overlaps</vt:lpstr>
      <vt:lpstr>Periods of Compressed String [1/2]</vt:lpstr>
      <vt:lpstr>Periods of Compressed String [2/2]</vt:lpstr>
      <vt:lpstr>Compressed Palindrome Discovery [1/2]</vt:lpstr>
      <vt:lpstr>Compressed Palindrome Discovery [2/2]</vt:lpstr>
      <vt:lpstr>Composition System</vt:lpstr>
      <vt:lpstr>From LZ77 to CS</vt:lpstr>
      <vt:lpstr>Compressed Square Discovery [1/2]</vt:lpstr>
      <vt:lpstr>Compressed Square Discovery [2/2]</vt:lpstr>
      <vt:lpstr>2D SLP</vt:lpstr>
      <vt:lpstr>スライド 34</vt:lpstr>
      <vt:lpstr>Open Problems [1/2]</vt:lpstr>
      <vt:lpstr>Max Number of Runs in a String</vt:lpstr>
      <vt:lpstr>Open Problems [2/2]</vt:lpstr>
      <vt:lpstr>References [1/5]</vt:lpstr>
      <vt:lpstr>References [2/5]</vt:lpstr>
      <vt:lpstr>References [3/5]</vt:lpstr>
      <vt:lpstr>References [4/5]</vt:lpstr>
      <vt:lpstr>References [5/5]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Pattern Matching on Compressed Texts II</dc:title>
  <dc:creator>inenaga</dc:creator>
  <cp:lastModifiedBy>inenaga</cp:lastModifiedBy>
  <cp:revision>275</cp:revision>
  <dcterms:created xsi:type="dcterms:W3CDTF">2008-06-17T05:21:22Z</dcterms:created>
  <dcterms:modified xsi:type="dcterms:W3CDTF">2008-07-01T01:39:30Z</dcterms:modified>
</cp:coreProperties>
</file>