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87" r:id="rId3"/>
    <p:sldId id="295" r:id="rId4"/>
    <p:sldId id="291" r:id="rId5"/>
    <p:sldId id="296" r:id="rId6"/>
    <p:sldId id="292" r:id="rId7"/>
    <p:sldId id="289" r:id="rId8"/>
    <p:sldId id="301" r:id="rId9"/>
    <p:sldId id="294" r:id="rId10"/>
    <p:sldId id="298" r:id="rId11"/>
    <p:sldId id="290" r:id="rId12"/>
    <p:sldId id="297" r:id="rId13"/>
    <p:sldId id="299" r:id="rId14"/>
    <p:sldId id="300" r:id="rId15"/>
    <p:sldId id="28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6066D"/>
    <a:srgbClr val="EB11B2"/>
    <a:srgbClr val="FF99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0" autoAdjust="0"/>
  </p:normalViewPr>
  <p:slideViewPr>
    <p:cSldViewPr snapToGrid="0">
      <p:cViewPr varScale="1">
        <p:scale>
          <a:sx n="101" d="100"/>
          <a:sy n="101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8D1A-FF65-4A24-A308-5B85F1EA9C1D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76C5-9B59-48C5-9F6C-B7064A1B0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大家好，今天我总结一下目前的一些进展。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9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http://www.nature.com/news/the-human-cell-atlas-from-vision-to-reality-1.22854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76C5-9B59-48C5-9F6C-B7064A1B08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2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2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6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4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基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22000" y="855133"/>
            <a:ext cx="81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0821" y="354683"/>
            <a:ext cx="8100000" cy="4673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CD4108-FF36-4E7E-B1B2-3C911719B122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CC3AF-0DB1-4C22-8554-517C7F4EED4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2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d_ce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4400" spc="-49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Single-cell analysis for blood cells</a:t>
            </a:r>
            <a:endParaRPr lang="zh-CN" alt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Feng Tian</a:t>
            </a:r>
          </a:p>
          <a:p>
            <a:fld id="{9AEC2208-1849-42C1-83DE-8D4426B59247}" type="datetime1"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9/28/2018</a:t>
            </a:fld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91" y="1980000"/>
            <a:ext cx="3823130" cy="306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980000"/>
            <a:ext cx="3823130" cy="3060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(B cell)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(T cell)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21" y="1800000"/>
            <a:ext cx="3600000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440000"/>
            <a:ext cx="4320000" cy="432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 rot="19819630">
            <a:off x="2062354" y="1434486"/>
            <a:ext cx="1620739" cy="2646375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62601" y="1800001"/>
            <a:ext cx="400050" cy="3191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06483" y="1799999"/>
            <a:ext cx="828675" cy="3191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8990" y="1799999"/>
            <a:ext cx="426785" cy="3191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49315" y="2869829"/>
            <a:ext cx="122520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MT-RNR2</a:t>
            </a:r>
          </a:p>
          <a:p>
            <a:r>
              <a:rPr lang="en-US" altLang="zh-CN" sz="1600" dirty="0"/>
              <a:t>MTRNR2L12</a:t>
            </a:r>
          </a:p>
          <a:p>
            <a:r>
              <a:rPr lang="en-US" altLang="zh-CN" sz="1600" dirty="0"/>
              <a:t>MT-CYB</a:t>
            </a:r>
          </a:p>
          <a:p>
            <a:r>
              <a:rPr lang="en-US" altLang="zh-CN" sz="1600" dirty="0"/>
              <a:t>MT-ND5</a:t>
            </a:r>
          </a:p>
          <a:p>
            <a:r>
              <a:rPr lang="en-US" altLang="zh-CN" sz="1600" dirty="0"/>
              <a:t>RPL19</a:t>
            </a:r>
          </a:p>
          <a:p>
            <a:r>
              <a:rPr lang="en-US" altLang="zh-CN" sz="1600" dirty="0"/>
              <a:t>MT-ATP6</a:t>
            </a:r>
          </a:p>
          <a:p>
            <a:r>
              <a:rPr lang="en-US" altLang="zh-CN" sz="1600" dirty="0"/>
              <a:t>MT-ND4</a:t>
            </a:r>
          </a:p>
          <a:p>
            <a:r>
              <a:rPr lang="en-US" altLang="zh-CN" sz="1600" dirty="0"/>
              <a:t>MT-ND1</a:t>
            </a:r>
          </a:p>
          <a:p>
            <a:r>
              <a:rPr lang="en-US" altLang="zh-CN" sz="1600" dirty="0"/>
              <a:t>MT-ND2</a:t>
            </a:r>
          </a:p>
          <a:p>
            <a:r>
              <a:rPr lang="en-US" altLang="zh-CN" sz="1600" dirty="0"/>
              <a:t>MT-ND6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279200" y="1800001"/>
            <a:ext cx="346966" cy="3191100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9207105">
            <a:off x="2561234" y="1468600"/>
            <a:ext cx="835963" cy="1577714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91" y="1980000"/>
            <a:ext cx="3823130" cy="306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980000"/>
            <a:ext cx="3823130" cy="3060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(T cell)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91" y="1980000"/>
            <a:ext cx="3823130" cy="30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980000"/>
            <a:ext cx="3823130" cy="3060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(T cell)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3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6750" y="1638300"/>
            <a:ext cx="691515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PCR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Robot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 smtClean="0"/>
              <a:t>Cell barcode efficiency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3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00100" y="2703513"/>
            <a:ext cx="7543800" cy="1450975"/>
          </a:xfrm>
        </p:spPr>
        <p:txBody>
          <a:bodyPr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2" y="952408"/>
            <a:ext cx="7291977" cy="486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45817" y="5942773"/>
            <a:ext cx="417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</a:t>
            </a:r>
            <a:r>
              <a:rPr lang="en-US" altLang="zh-CN" sz="1400" dirty="0" smtClean="0"/>
              <a:t>mage from </a:t>
            </a:r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</a:t>
            </a:r>
            <a:r>
              <a:rPr lang="en-US" altLang="zh-CN" sz="1400" dirty="0" smtClean="0">
                <a:hlinkClick r:id="rId3"/>
              </a:rPr>
              <a:t>en.wikipedia.org/wiki/Blood_cell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9678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14430"/>
              </p:ext>
            </p:extLst>
          </p:nvPr>
        </p:nvGraphicFramePr>
        <p:xfrm>
          <a:off x="520821" y="959485"/>
          <a:ext cx="7257929" cy="1636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1001905"/>
                <a:gridCol w="642624"/>
                <a:gridCol w="1057275"/>
                <a:gridCol w="904875"/>
                <a:gridCol w="1701800"/>
                <a:gridCol w="1162050"/>
              </a:tblGrid>
              <a:tr h="272731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Remain</a:t>
                      </a:r>
                      <a:r>
                        <a:rPr lang="en-US" altLang="zh-CN" sz="1600" u="none" strike="noStrike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Marker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Marker 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72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X-B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2018/9/10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87.31%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PTPRC, CD19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75.27%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72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X-mono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2018/7/25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23.00%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PTPRC, CD14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63.02%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72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X-NK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2018/7/25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31.68%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PTPRC, NCAM1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91.51%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72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X-T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2018/7/25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1152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987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85.68%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PTPRC, CD3D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99.19%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72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4512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2539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99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56.27%</a:t>
                      </a:r>
                      <a:endParaRPr lang="en-US" altLang="zh-CN" sz="1600" b="0" i="0" u="none" strike="noStrike" dirty="0">
                        <a:solidFill>
                          <a:srgbClr val="FF99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-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-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934325" y="1201126"/>
            <a:ext cx="81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X-B-1 ?</a:t>
            </a:r>
            <a:endParaRPr lang="zh-CN" altLang="en-US" sz="16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0" y="2672071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clustering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1" y="1440000"/>
            <a:ext cx="4320000" cy="43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21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 clustering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1" y="1440000"/>
            <a:ext cx="4320000" cy="432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00" y="180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Marker genes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1" y="1843950"/>
            <a:ext cx="3600000" cy="36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028700"/>
            <a:ext cx="3642030" cy="486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105275" y="1219200"/>
            <a:ext cx="231457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34921" y="5888700"/>
            <a:ext cx="321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(Only top </a:t>
            </a:r>
            <a:r>
              <a:rPr lang="en-US" altLang="zh-CN" dirty="0"/>
              <a:t>10 genes were shown)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6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(B cell)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21" y="1800000"/>
            <a:ext cx="3600000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21" y="1440000"/>
            <a:ext cx="4320000" cy="432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 rot="19819630">
            <a:off x="1027921" y="3091600"/>
            <a:ext cx="1710883" cy="2275401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81700" y="1800001"/>
            <a:ext cx="828675" cy="3191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48525" y="1800001"/>
            <a:ext cx="1295400" cy="31911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73311" y="1497149"/>
            <a:ext cx="12955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MT-RNR2</a:t>
            </a:r>
          </a:p>
          <a:p>
            <a:r>
              <a:rPr lang="en-US" altLang="zh-CN" sz="1600" dirty="0"/>
              <a:t>MTRNR2L12</a:t>
            </a:r>
          </a:p>
          <a:p>
            <a:r>
              <a:rPr lang="en-US" altLang="zh-CN" sz="1600" dirty="0"/>
              <a:t>MT-ND1</a:t>
            </a:r>
          </a:p>
          <a:p>
            <a:r>
              <a:rPr lang="en-US" altLang="zh-CN" sz="1600" dirty="0"/>
              <a:t>MT-ND5</a:t>
            </a:r>
          </a:p>
          <a:p>
            <a:r>
              <a:rPr lang="en-US" altLang="zh-CN" sz="1600" dirty="0"/>
              <a:t>MT-CYB</a:t>
            </a:r>
          </a:p>
          <a:p>
            <a:r>
              <a:rPr lang="en-US" altLang="zh-CN" sz="1600" dirty="0"/>
              <a:t>MT-ND4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6853238" y="1800001"/>
            <a:ext cx="346966" cy="3191100"/>
          </a:xfrm>
          <a:prstGeom prst="rect">
            <a:avLst/>
          </a:prstGeom>
          <a:noFill/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706632">
            <a:off x="1391277" y="3063829"/>
            <a:ext cx="1150978" cy="1710842"/>
          </a:xfrm>
          <a:prstGeom prst="ellipse">
            <a:avLst/>
          </a:prstGeom>
          <a:noFill/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18233" y="1676400"/>
            <a:ext cx="3305175" cy="33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18357" y="3429000"/>
            <a:ext cx="1304925" cy="1304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15422" y="1863851"/>
            <a:ext cx="710793" cy="710793"/>
          </a:xfrm>
          <a:prstGeom prst="ellipse">
            <a:avLst/>
          </a:prstGeom>
          <a:solidFill>
            <a:srgbClr val="F6066D"/>
          </a:solidFill>
          <a:ln>
            <a:solidFill>
              <a:srgbClr val="CC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502036" y="1943022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849575" y="2355491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506675" y="2717441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918357" y="2892245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4548479" y="3695622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364472" y="3876518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611865" y="4189131"/>
            <a:ext cx="137564" cy="276225"/>
          </a:xfrm>
          <a:custGeom>
            <a:avLst/>
            <a:gdLst>
              <a:gd name="connsiteX0" fmla="*/ 0 w 137564"/>
              <a:gd name="connsiteY0" fmla="*/ 0 h 276225"/>
              <a:gd name="connsiteX1" fmla="*/ 57150 w 137564"/>
              <a:gd name="connsiteY1" fmla="*/ 114300 h 276225"/>
              <a:gd name="connsiteX2" fmla="*/ 9525 w 137564"/>
              <a:gd name="connsiteY2" fmla="*/ 190500 h 276225"/>
              <a:gd name="connsiteX3" fmla="*/ 104775 w 137564"/>
              <a:gd name="connsiteY3" fmla="*/ 219075 h 276225"/>
              <a:gd name="connsiteX4" fmla="*/ 104775 w 137564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564" h="276225">
                <a:moveTo>
                  <a:pt x="0" y="0"/>
                </a:moveTo>
                <a:cubicBezTo>
                  <a:pt x="27781" y="41275"/>
                  <a:pt x="55562" y="82550"/>
                  <a:pt x="57150" y="114300"/>
                </a:cubicBezTo>
                <a:cubicBezTo>
                  <a:pt x="58738" y="146050"/>
                  <a:pt x="1588" y="173038"/>
                  <a:pt x="9525" y="190500"/>
                </a:cubicBezTo>
                <a:cubicBezTo>
                  <a:pt x="17462" y="207962"/>
                  <a:pt x="88900" y="204788"/>
                  <a:pt x="104775" y="219075"/>
                </a:cubicBezTo>
                <a:cubicBezTo>
                  <a:pt x="120650" y="233363"/>
                  <a:pt x="169863" y="241300"/>
                  <a:pt x="104775" y="2762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Mito-gene ratio (B cell)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1" y="1980000"/>
            <a:ext cx="3823130" cy="30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91" y="1980000"/>
            <a:ext cx="382313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5974</TotalTime>
  <Words>168</Words>
  <Application>Microsoft Office PowerPoint</Application>
  <PresentationFormat>全屏显示(4:3)</PresentationFormat>
  <Paragraphs>84</Paragraphs>
  <Slides>15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回顾</vt:lpstr>
      <vt:lpstr>Single-cell analysis for blood cells</vt:lpstr>
      <vt:lpstr>Background</vt:lpstr>
      <vt:lpstr>Data</vt:lpstr>
      <vt:lpstr>Cell clustering</vt:lpstr>
      <vt:lpstr>Cell clustering</vt:lpstr>
      <vt:lpstr>Marker genes</vt:lpstr>
      <vt:lpstr>Mito-gene ratio (B cell)</vt:lpstr>
      <vt:lpstr>Mito-gene ratio</vt:lpstr>
      <vt:lpstr>Mito-gene ratio (B cell)</vt:lpstr>
      <vt:lpstr>Mito-gene ratio (B cell)</vt:lpstr>
      <vt:lpstr>Mito-gene ratio (T cell)</vt:lpstr>
      <vt:lpstr>Mito-gene ratio (T cell)</vt:lpstr>
      <vt:lpstr>Mito-gene ratio (T cell)</vt:lpstr>
      <vt:lpstr>Checklist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Malbac-DT analysis pipeline</dc:title>
  <dc:creator>Feng Tian</dc:creator>
  <cp:lastModifiedBy>Tian Feng</cp:lastModifiedBy>
  <cp:revision>733</cp:revision>
  <dcterms:created xsi:type="dcterms:W3CDTF">2017-07-14T15:11:14Z</dcterms:created>
  <dcterms:modified xsi:type="dcterms:W3CDTF">2018-09-28T01:53:03Z</dcterms:modified>
</cp:coreProperties>
</file>