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79" r:id="rId3"/>
    <p:sldId id="293" r:id="rId4"/>
    <p:sldId id="281" r:id="rId5"/>
    <p:sldId id="304" r:id="rId6"/>
    <p:sldId id="292" r:id="rId7"/>
    <p:sldId id="305" r:id="rId8"/>
    <p:sldId id="295" r:id="rId9"/>
    <p:sldId id="306" r:id="rId10"/>
    <p:sldId id="307" r:id="rId11"/>
    <p:sldId id="308" r:id="rId12"/>
    <p:sldId id="30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E8"/>
    <a:srgbClr val="F8D9CE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3124200"/>
            <a:ext cx="6984776" cy="1894362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2400" dirty="0" smtClean="0"/>
              <a:t>MALBAC Digital Transcriptome</a:t>
            </a:r>
            <a:br>
              <a:rPr lang="en-US" altLang="zh-CN" sz="2400" dirty="0" smtClean="0"/>
            </a:br>
            <a:r>
              <a:rPr lang="en-US" altLang="zh-CN" sz="2400" dirty="0" smtClean="0"/>
              <a:t>(MALBAC-DT) </a:t>
            </a:r>
            <a:r>
              <a:rPr lang="en-US" altLang="zh-CN" sz="2400" dirty="0"/>
              <a:t>Workflow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algn="ctr"/>
            <a:r>
              <a:rPr lang="en-US" altLang="zh-CN" dirty="0" err="1" smtClean="0"/>
              <a:t>Wenping</a:t>
            </a:r>
            <a:r>
              <a:rPr lang="en-US" altLang="zh-CN" dirty="0" smtClean="0"/>
              <a:t> Ma</a:t>
            </a:r>
          </a:p>
          <a:p>
            <a:pPr algn="ctr"/>
            <a:r>
              <a:rPr lang="en-US" altLang="zh-CN" dirty="0" smtClean="0"/>
              <a:t>May </a:t>
            </a:r>
            <a:r>
              <a:rPr lang="en-US" altLang="zh-CN" dirty="0" smtClean="0"/>
              <a:t>30</a:t>
            </a:r>
            <a:r>
              <a:rPr lang="en-US" altLang="zh-CN" dirty="0" smtClean="0"/>
              <a:t>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dirty="0" err="1"/>
              <a:t>PhiX</a:t>
            </a:r>
            <a:r>
              <a:rPr lang="en-US" altLang="zh-CN" dirty="0"/>
              <a:t> </a:t>
            </a:r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Bacteriophage </a:t>
            </a:r>
            <a:r>
              <a:rPr lang="en-US" altLang="zh-CN" dirty="0" err="1" smtClean="0"/>
              <a:t>PhiX</a:t>
            </a:r>
            <a:endParaRPr lang="en-US" altLang="zh-CN" dirty="0" smtClean="0"/>
          </a:p>
          <a:p>
            <a:r>
              <a:rPr lang="en-US" altLang="zh-CN" dirty="0" smtClean="0"/>
              <a:t>Small genome</a:t>
            </a:r>
          </a:p>
          <a:p>
            <a:r>
              <a:rPr lang="en-US" altLang="zh-CN" dirty="0"/>
              <a:t>~45% GC and ~55% </a:t>
            </a:r>
            <a:r>
              <a:rPr lang="en-US" altLang="zh-CN" dirty="0" smtClean="0"/>
              <a:t>AT</a:t>
            </a:r>
          </a:p>
          <a:p>
            <a:r>
              <a:rPr lang="en-US" altLang="zh-CN" dirty="0" smtClean="0"/>
              <a:t>Not index library(~375bp insertion)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dirty="0" err="1"/>
              <a:t>PhiX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Color </a:t>
            </a:r>
            <a:r>
              <a:rPr lang="en-US" altLang="zh-CN" dirty="0" smtClean="0"/>
              <a:t>balancing for low </a:t>
            </a:r>
            <a:r>
              <a:rPr lang="en-US" altLang="zh-CN" dirty="0"/>
              <a:t>diversity libraries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61778"/>
            <a:ext cx="6200775" cy="4019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0112" y="6548792"/>
            <a:ext cx="1534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/>
              <a:t>https://support.illumina.com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15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467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Outline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MALBAC-DT Workflow</a:t>
            </a:r>
          </a:p>
          <a:p>
            <a:r>
              <a:rPr lang="en-US" altLang="zh-CN" sz="1800" dirty="0" smtClean="0"/>
              <a:t>Principle </a:t>
            </a:r>
            <a:r>
              <a:rPr lang="en-US" altLang="zh-CN" sz="1800" dirty="0" smtClean="0"/>
              <a:t>of MALBAC-DT </a:t>
            </a:r>
          </a:p>
          <a:p>
            <a:r>
              <a:rPr lang="en-US" altLang="zh-CN" sz="1800" dirty="0" smtClean="0"/>
              <a:t>MALBAC-DT </a:t>
            </a:r>
            <a:r>
              <a:rPr lang="en-US" altLang="zh-CN" sz="1800" dirty="0" smtClean="0"/>
              <a:t>Library </a:t>
            </a:r>
            <a:r>
              <a:rPr lang="en-US" altLang="zh-CN" sz="1800" dirty="0" smtClean="0"/>
              <a:t>Preparation</a:t>
            </a:r>
          </a:p>
          <a:p>
            <a:r>
              <a:rPr lang="en-US" altLang="zh-CN" sz="1800" dirty="0" err="1"/>
              <a:t>PhiX</a:t>
            </a:r>
            <a:r>
              <a:rPr lang="en-US" altLang="zh-CN" sz="1800" dirty="0"/>
              <a:t> Control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383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2400" dirty="0"/>
              <a:t>MALBAC-DT </a:t>
            </a:r>
            <a:r>
              <a:rPr lang="en-US" altLang="zh-CN" sz="2400" dirty="0" smtClean="0"/>
              <a:t>Workflow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48" y="1160928"/>
            <a:ext cx="1620000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7724" y="31932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Lysis Buffer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376929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Reverse transcription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7567" y="434535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Excess primer digestion</a:t>
            </a:r>
            <a:endParaRPr lang="en-US" altLang="zh-C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492142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MALBAC </a:t>
            </a:r>
            <a:r>
              <a:rPr lang="en-US" altLang="zh-CN" sz="1400" dirty="0" smtClean="0"/>
              <a:t>Amplification Mix</a:t>
            </a:r>
            <a:endParaRPr lang="en-US" altLang="zh-C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549748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Cell Barcode2 Primer</a:t>
            </a:r>
            <a:endParaRPr lang="en-US" altLang="zh-C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376929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RT Mix</a:t>
            </a:r>
            <a:endParaRPr lang="en-US" altLang="zh-C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434535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Exo I Mix</a:t>
            </a:r>
            <a:endParaRPr lang="en-US" altLang="zh-CN" sz="1400" dirty="0"/>
          </a:p>
        </p:txBody>
      </p:sp>
      <p:pic>
        <p:nvPicPr>
          <p:cNvPr id="1033" name="Picture 9" descr="http://www.bio-rad.com/webroot/web/images/lsr/products/amplification_pcr/product_detail/global/lsr_c1000_touch_n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9" t="2670" r="8316"/>
          <a:stretch/>
        </p:blipFill>
        <p:spPr bwMode="auto">
          <a:xfrm>
            <a:off x="5112240" y="1363450"/>
            <a:ext cx="1620000" cy="141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92080" y="31932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Cell Lysis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5315562" y="4921423"/>
            <a:ext cx="2218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MALBAC </a:t>
            </a:r>
            <a:r>
              <a:rPr lang="en-US" altLang="zh-CN" sz="1400" dirty="0" smtClean="0"/>
              <a:t>Amplification 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292080" y="5497487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Cell Barcode2 Adding </a:t>
            </a:r>
            <a:r>
              <a:rPr lang="en-US" altLang="zh-CN" sz="1400" dirty="0" smtClean="0"/>
              <a:t>PCR 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771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On Robot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27716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On PCR Machine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2400" dirty="0"/>
              <a:t>MALBAC-DT </a:t>
            </a:r>
            <a:r>
              <a:rPr lang="en-US" altLang="zh-CN" sz="2400" dirty="0" err="1" smtClean="0"/>
              <a:t>WorkFlow</a:t>
            </a:r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51836"/>
              </p:ext>
            </p:extLst>
          </p:nvPr>
        </p:nvGraphicFramePr>
        <p:xfrm>
          <a:off x="1740025" y="2140064"/>
          <a:ext cx="45762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smtClean="0"/>
                        <a:t>MALBAC-DT 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Cell lysis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2µl</a:t>
                      </a:r>
                      <a:endParaRPr lang="en-US" altLang="zh-CN" dirty="0"/>
                    </a:p>
                  </a:txBody>
                  <a:tcPr anchor="ctr">
                    <a:solidFill>
                      <a:srgbClr val="F8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Reverse transcription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2µl</a:t>
                      </a:r>
                      <a:endParaRPr lang="en-US" altLang="zh-CN" dirty="0"/>
                    </a:p>
                  </a:txBody>
                  <a:tcPr anchor="ctr"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Excess primer digestion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2µl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MALBAC Amplification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24µl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Adding barcode PCR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2µl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3688" y="155679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Reaction volume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9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 dirty="0">
                <a:solidFill>
                  <a:srgbClr val="575F6D"/>
                </a:solidFill>
              </a:rPr>
              <a:t>Principle of MALBAC-DT Amplification</a:t>
            </a:r>
            <a:r>
              <a:rPr lang="en-US" altLang="zh-CN" sz="2700" dirty="0">
                <a:solidFill>
                  <a:srgbClr val="575F6D"/>
                </a:solidFill>
              </a:rPr>
              <a:t/>
            </a:r>
            <a:br>
              <a:rPr lang="en-US" altLang="zh-CN" sz="2700" dirty="0">
                <a:solidFill>
                  <a:srgbClr val="575F6D"/>
                </a:solidFill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Reverse transcription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179512" y="3167970"/>
            <a:ext cx="8748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0" dirty="0" smtClean="0">
                <a:latin typeface="+mn-ea"/>
                <a:cs typeface="Courier New"/>
              </a:rPr>
              <a:t>                </a:t>
            </a:r>
            <a:r>
              <a:rPr lang="en-US" altLang="zh-CN" sz="800" kern="0" dirty="0" smtClean="0">
                <a:latin typeface="+mn-ea"/>
                <a:cs typeface="Courier New"/>
              </a:rPr>
              <a:t>3’AAAAAAAAAAAANNNNNNNNNNNNNNNNNNNNNNNNNNNNNNNNNNNNNNNNNNNNNNNNNNNNNNNNNNNNNNNNNNNNNNNNNNNNNNNNNNNNNNNNNNNNNNNNNNNNN5</a:t>
            </a:r>
            <a:r>
              <a:rPr lang="en-US" altLang="zh-CN" sz="800" kern="0" dirty="0">
                <a:latin typeface="+mn-ea"/>
                <a:cs typeface="Courier New"/>
              </a:rPr>
              <a:t>’</a:t>
            </a:r>
            <a:endParaRPr lang="zh-CN" altLang="zh-CN" sz="700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0" dirty="0">
                <a:latin typeface="+mn-ea"/>
                <a:cs typeface="Courier New"/>
              </a:rPr>
              <a:t>5</a:t>
            </a:r>
            <a:r>
              <a:rPr lang="en-US" altLang="zh-CN" sz="800" kern="0" dirty="0" smtClean="0">
                <a:latin typeface="+mn-ea"/>
                <a:cs typeface="Courier New"/>
              </a:rPr>
              <a:t>’[</a:t>
            </a:r>
            <a:r>
              <a:rPr lang="en-US" altLang="zh-CN" sz="800" kern="0" dirty="0">
                <a:latin typeface="+mn-ea"/>
                <a:cs typeface="Courier New"/>
              </a:rPr>
              <a:t>MALBAC </a:t>
            </a:r>
            <a:r>
              <a:rPr lang="en-US" altLang="zh-CN" sz="800" kern="0" dirty="0" smtClean="0">
                <a:latin typeface="+mn-ea"/>
                <a:cs typeface="Courier New"/>
              </a:rPr>
              <a:t>Primer][RT3]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+mn-ea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+mn-ea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+mn-ea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+mn-ea"/>
                <a:cs typeface="Courier New"/>
              </a:rPr>
              <a:t>UMI]</a:t>
            </a:r>
            <a:r>
              <a:rPr lang="en-US" altLang="zh-CN" sz="800" kern="0" dirty="0" smtClean="0">
                <a:latin typeface="+mn-ea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+mn-ea"/>
                <a:cs typeface="Courier New"/>
              </a:rPr>
              <a:t>NNNNNNNNNNNNNNNNNNNNNNNNNNNNNNNNNNNNNNNNNNNNNNNNNNNNNNNNNNNNNNN </a:t>
            </a:r>
            <a:endParaRPr lang="zh-CN" altLang="zh-CN" sz="700" kern="100" dirty="0">
              <a:latin typeface="+mn-ea"/>
              <a:cs typeface="Times New Roman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372200" y="3573016"/>
            <a:ext cx="648072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4509120"/>
            <a:ext cx="6563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 smtClean="0">
                <a:latin typeface="+mn-ea"/>
                <a:cs typeface="Courier New"/>
              </a:rPr>
              <a:t>[</a:t>
            </a:r>
            <a:r>
              <a:rPr lang="en-US" altLang="zh-CN" sz="1600" kern="0" dirty="0">
                <a:latin typeface="+mn-ea"/>
                <a:cs typeface="Courier New"/>
              </a:rPr>
              <a:t>MALBAC Primer][RT3]</a:t>
            </a:r>
            <a:r>
              <a:rPr lang="en-US" altLang="zh-CN" sz="1600" kern="0" dirty="0">
                <a:solidFill>
                  <a:srgbClr val="00B050"/>
                </a:solidFill>
                <a:latin typeface="+mn-ea"/>
                <a:cs typeface="Courier New"/>
              </a:rPr>
              <a:t>[Cell barcode1</a:t>
            </a:r>
            <a:r>
              <a:rPr lang="en-US" altLang="zh-CN" sz="1600" kern="0" dirty="0" smtClean="0">
                <a:solidFill>
                  <a:srgbClr val="00B050"/>
                </a:solidFill>
                <a:latin typeface="+mn-ea"/>
                <a:cs typeface="Courier New"/>
              </a:rPr>
              <a:t>]</a:t>
            </a:r>
            <a:r>
              <a:rPr lang="en-US" altLang="zh-CN" sz="1600" kern="0" dirty="0" smtClean="0">
                <a:solidFill>
                  <a:srgbClr val="00B0F0"/>
                </a:solidFill>
                <a:latin typeface="+mn-ea"/>
                <a:cs typeface="Courier New"/>
              </a:rPr>
              <a:t>[HBDV]</a:t>
            </a:r>
            <a:r>
              <a:rPr lang="en-US" altLang="zh-CN" sz="1600" kern="0" baseline="-25000" dirty="0" smtClean="0">
                <a:solidFill>
                  <a:srgbClr val="00B0F0"/>
                </a:solidFill>
                <a:latin typeface="+mn-ea"/>
                <a:cs typeface="Courier New"/>
              </a:rPr>
              <a:t>5</a:t>
            </a:r>
            <a:r>
              <a:rPr lang="en-US" altLang="zh-CN" sz="1600" kern="0" dirty="0" smtClean="0">
                <a:latin typeface="+mn-ea"/>
                <a:cs typeface="Courier New"/>
              </a:rPr>
              <a:t>TTTTTTTTTTTT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020272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Primer A</a:t>
            </a:r>
            <a:endParaRPr lang="zh-CN" altLang="en-US" dirty="0"/>
          </a:p>
        </p:txBody>
      </p:sp>
      <p:sp>
        <p:nvSpPr>
          <p:cNvPr id="18" name="TextBox 3"/>
          <p:cNvSpPr txBox="1"/>
          <p:nvPr/>
        </p:nvSpPr>
        <p:spPr>
          <a:xfrm>
            <a:off x="323528" y="177281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Cell Lysis</a:t>
            </a:r>
            <a:endParaRPr lang="zh-CN" altLang="en-US" sz="1400" b="1" dirty="0"/>
          </a:p>
        </p:txBody>
      </p:sp>
      <p:sp>
        <p:nvSpPr>
          <p:cNvPr id="20" name="矩形 19"/>
          <p:cNvSpPr/>
          <p:nvPr/>
        </p:nvSpPr>
        <p:spPr>
          <a:xfrm>
            <a:off x="323528" y="2277452"/>
            <a:ext cx="8064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kern="0" dirty="0">
                <a:solidFill>
                  <a:prstClr val="black"/>
                </a:solidFill>
                <a:latin typeface="宋体" panose="02010600030101010101" pitchFamily="2" charset="-122"/>
                <a:cs typeface="Courier New"/>
              </a:rPr>
              <a:t>3’AAAAAAAAAAAANNNNNNNNNNNNNNNNNNNNNNNNNNNNNNNNNNNNNNNNNNNNNNNNNNNNNNNNNNNNNNNNNNNNNNNNNNNNNNNNNNNNNNNNNNNNNNNNNNNNN5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23528" y="3887309"/>
            <a:ext cx="2424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Excess primer digestion</a:t>
            </a:r>
          </a:p>
        </p:txBody>
      </p:sp>
      <p:sp>
        <p:nvSpPr>
          <p:cNvPr id="22" name="矩形 21"/>
          <p:cNvSpPr/>
          <p:nvPr/>
        </p:nvSpPr>
        <p:spPr>
          <a:xfrm>
            <a:off x="467544" y="5219908"/>
            <a:ext cx="6563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 smtClean="0">
                <a:latin typeface="+mn-ea"/>
                <a:cs typeface="Courier New"/>
              </a:rPr>
              <a:t>[</a:t>
            </a:r>
            <a:r>
              <a:rPr lang="en-US" altLang="zh-CN" sz="1600" kern="0" dirty="0">
                <a:latin typeface="+mn-ea"/>
                <a:cs typeface="Courier New"/>
              </a:rPr>
              <a:t>MALBAC Primer][RT3]</a:t>
            </a:r>
            <a:r>
              <a:rPr lang="en-US" altLang="zh-CN" sz="1600" kern="0" dirty="0">
                <a:solidFill>
                  <a:srgbClr val="00B050"/>
                </a:solidFill>
                <a:latin typeface="+mn-ea"/>
                <a:cs typeface="Courier New"/>
              </a:rPr>
              <a:t>[Cell barcode1</a:t>
            </a:r>
            <a:r>
              <a:rPr lang="en-US" altLang="zh-CN" sz="1600" kern="0" dirty="0" smtClean="0">
                <a:solidFill>
                  <a:srgbClr val="00B050"/>
                </a:solidFill>
                <a:latin typeface="+mn-ea"/>
                <a:cs typeface="Courier New"/>
              </a:rPr>
              <a:t>]</a:t>
            </a:r>
            <a:r>
              <a:rPr lang="en-US" altLang="zh-CN" sz="1600" kern="0" dirty="0" smtClean="0">
                <a:solidFill>
                  <a:srgbClr val="00B0F0"/>
                </a:solidFill>
                <a:latin typeface="+mn-ea"/>
                <a:cs typeface="Courier New"/>
              </a:rPr>
              <a:t>[VDBH]</a:t>
            </a:r>
            <a:r>
              <a:rPr lang="en-US" altLang="zh-CN" sz="1600" kern="0" baseline="-25000" dirty="0" smtClean="0">
                <a:solidFill>
                  <a:srgbClr val="00B0F0"/>
                </a:solidFill>
                <a:latin typeface="+mn-ea"/>
                <a:cs typeface="Courier New"/>
              </a:rPr>
              <a:t>5</a:t>
            </a:r>
            <a:r>
              <a:rPr lang="en-US" altLang="zh-CN" sz="1600" kern="0" dirty="0" smtClean="0">
                <a:latin typeface="+mn-ea"/>
                <a:cs typeface="Courier New"/>
              </a:rPr>
              <a:t>TTTTTTTTTTTT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030616" y="52199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Primer 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3528" y="329963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Primer A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87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 dirty="0">
                <a:solidFill>
                  <a:srgbClr val="575F6D"/>
                </a:solidFill>
              </a:rPr>
              <a:t>Principle of MALBAC-DT Amplification</a:t>
            </a:r>
            <a:r>
              <a:rPr lang="en-US" altLang="zh-CN" sz="2700" dirty="0">
                <a:solidFill>
                  <a:srgbClr val="575F6D"/>
                </a:solidFill>
              </a:rPr>
              <a:t/>
            </a:r>
            <a:br>
              <a:rPr lang="en-US" altLang="zh-CN" sz="2700" dirty="0">
                <a:solidFill>
                  <a:srgbClr val="575F6D"/>
                </a:solidFill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MALBAC amplification</a:t>
            </a:r>
            <a:endParaRPr lang="zh-CN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179512" y="1936577"/>
            <a:ext cx="8344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                                                                         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Primer]5</a:t>
            </a:r>
            <a:r>
              <a:rPr lang="en-US" altLang="zh-CN" sz="800" kern="0" dirty="0" smtClean="0">
                <a:latin typeface="宋体"/>
                <a:cs typeface="Courier New"/>
              </a:rPr>
              <a:t>’                                     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Primer]5</a:t>
            </a:r>
            <a:r>
              <a:rPr lang="en-US" altLang="zh-CN" sz="800" kern="0" dirty="0" smtClean="0">
                <a:latin typeface="宋体"/>
                <a:cs typeface="Courier New"/>
              </a:rPr>
              <a:t>’ </a:t>
            </a:r>
          </a:p>
          <a:p>
            <a:r>
              <a:rPr lang="en-US" altLang="zh-CN" sz="800" kern="0" dirty="0" smtClean="0">
                <a:latin typeface="宋体"/>
                <a:cs typeface="Courier New"/>
              </a:rPr>
              <a:t>5</a:t>
            </a:r>
            <a:r>
              <a:rPr lang="en-US" altLang="zh-CN" sz="800" kern="0" dirty="0">
                <a:latin typeface="宋体"/>
                <a:cs typeface="Courier New"/>
              </a:rPr>
              <a:t>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NNNNNNNNNNNNNNNNNNNNNNNNNNNNNNNNNNNNNNNNNNNNNNNNNNNNNNNNNNNNNNNNNNNNNNNNNNNNNNNNNNNNNNNNNNNNNNN</a:t>
            </a:r>
            <a:r>
              <a:rPr lang="en-US" altLang="zh-CN" sz="800" kern="0" dirty="0" smtClean="0">
                <a:latin typeface="宋体"/>
                <a:cs typeface="Courier New"/>
              </a:rPr>
              <a:t>3’</a:t>
            </a:r>
            <a:endParaRPr lang="zh-CN" altLang="en-US" sz="800" dirty="0"/>
          </a:p>
        </p:txBody>
      </p:sp>
      <p:sp>
        <p:nvSpPr>
          <p:cNvPr id="11" name="矩形 10"/>
          <p:cNvSpPr/>
          <p:nvPr/>
        </p:nvSpPr>
        <p:spPr>
          <a:xfrm>
            <a:off x="179512" y="3393106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800" kern="0" dirty="0">
                <a:latin typeface="宋体"/>
                <a:cs typeface="Courier New"/>
              </a:rPr>
              <a:t>3’[MALBAC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AAAAAAAAAAAA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NNNNNNN[</a:t>
            </a:r>
            <a:r>
              <a:rPr lang="en-US" altLang="zh-CN" sz="800" kern="0" dirty="0" smtClean="0">
                <a:latin typeface="宋体"/>
                <a:cs typeface="Courier New"/>
              </a:rPr>
              <a:t>MALBAC </a:t>
            </a:r>
            <a:r>
              <a:rPr lang="en-US" altLang="zh-CN" sz="800" kern="0" dirty="0">
                <a:latin typeface="宋体"/>
                <a:cs typeface="Courier New"/>
              </a:rPr>
              <a:t>Primer]5</a:t>
            </a:r>
            <a:r>
              <a:rPr lang="en-US" altLang="zh-CN" sz="800" kern="0" dirty="0" smtClean="0">
                <a:latin typeface="宋体"/>
                <a:cs typeface="Courier New"/>
              </a:rPr>
              <a:t>’  3’[</a:t>
            </a:r>
            <a:r>
              <a:rPr lang="en-US" altLang="zh-CN" sz="800" kern="0" dirty="0">
                <a:latin typeface="宋体"/>
                <a:cs typeface="Courier New"/>
              </a:rPr>
              <a:t>MALBAC </a:t>
            </a:r>
            <a:r>
              <a:rPr lang="en-US" altLang="zh-CN" sz="800" kern="0" dirty="0" smtClean="0">
                <a:latin typeface="宋体"/>
                <a:cs typeface="Courier New"/>
              </a:rPr>
              <a:t>Primer]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Primer]5’</a:t>
            </a:r>
            <a:endParaRPr lang="zh-CN" altLang="zh-CN" sz="800" kern="100" dirty="0">
              <a:latin typeface="Calibri"/>
              <a:cs typeface="Times New Roman"/>
            </a:endParaRPr>
          </a:p>
          <a:p>
            <a:r>
              <a:rPr lang="en-US" altLang="zh-CN" sz="800" kern="0" dirty="0">
                <a:latin typeface="宋体"/>
                <a:cs typeface="Courier New"/>
              </a:rPr>
              <a:t>5’[MALBAC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Primer]3’ </a:t>
            </a:r>
            <a:r>
              <a:rPr lang="en-US" altLang="zh-CN" sz="800" kern="0" dirty="0" smtClean="0">
                <a:latin typeface="宋体"/>
                <a:cs typeface="Courier New"/>
              </a:rPr>
              <a:t> 5</a:t>
            </a:r>
            <a:r>
              <a:rPr lang="en-US" altLang="zh-CN" sz="800" kern="0" dirty="0">
                <a:latin typeface="宋体"/>
                <a:cs typeface="Courier New"/>
              </a:rPr>
              <a:t>’[MALBAC </a:t>
            </a:r>
            <a:r>
              <a:rPr lang="en-US" altLang="zh-CN" sz="800" kern="0" dirty="0" smtClean="0">
                <a:latin typeface="宋体"/>
                <a:cs typeface="Courier New"/>
              </a:rPr>
              <a:t>Primer]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Primer]3’</a:t>
            </a:r>
            <a:endParaRPr lang="zh-CN" altLang="en-US" sz="800" dirty="0"/>
          </a:p>
        </p:txBody>
      </p:sp>
      <p:sp>
        <p:nvSpPr>
          <p:cNvPr id="12" name="矩形 11"/>
          <p:cNvSpPr/>
          <p:nvPr/>
        </p:nvSpPr>
        <p:spPr>
          <a:xfrm>
            <a:off x="179513" y="4622359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800" kern="0" dirty="0" smtClean="0">
                <a:latin typeface="宋体"/>
                <a:cs typeface="Courier New"/>
              </a:rPr>
              <a:t>5’[</a:t>
            </a:r>
            <a:r>
              <a:rPr lang="en-US" altLang="zh-CN" sz="800" kern="0" dirty="0">
                <a:latin typeface="宋体"/>
                <a:cs typeface="Courier New"/>
              </a:rPr>
              <a:t>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barcode2]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latin typeface="宋体"/>
                <a:cs typeface="Courier New"/>
              </a:rPr>
              <a:t>MALBAC Primer]3’</a:t>
            </a:r>
            <a:endParaRPr lang="zh-CN" altLang="zh-CN" sz="800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0" dirty="0">
                <a:latin typeface="宋体"/>
                <a:cs typeface="Courier New"/>
              </a:rPr>
              <a:t>3’[MALBAC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barcode2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[UMI]</a:t>
            </a:r>
            <a:r>
              <a:rPr lang="en-US" altLang="zh-CN" sz="800" kern="0" dirty="0">
                <a:latin typeface="宋体"/>
                <a:cs typeface="Courier New"/>
              </a:rPr>
              <a:t>AAAAAAAAAAAA</a:t>
            </a:r>
            <a:r>
              <a:rPr lang="en-US" altLang="zh-CN" sz="800" kern="0" dirty="0">
                <a:solidFill>
                  <a:srgbClr val="FF0000"/>
                </a:solidFill>
                <a:latin typeface="宋体"/>
                <a:cs typeface="Courier New"/>
              </a:rPr>
              <a:t>NNNNNNNNNNNNNNNNNNNNNNNNNNNNNNN</a:t>
            </a:r>
            <a:r>
              <a:rPr lang="en-US" altLang="zh-CN" sz="800" kern="0" dirty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>
                <a:latin typeface="宋体"/>
                <a:cs typeface="Courier New"/>
              </a:rPr>
              <a:t>MALBAC Primer]5’</a:t>
            </a:r>
            <a:endParaRPr lang="zh-CN" altLang="zh-CN" sz="800" kern="100" dirty="0">
              <a:latin typeface="Calibri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6004" y="5262143"/>
            <a:ext cx="3686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800" kern="0" dirty="0" smtClean="0">
                <a:latin typeface="宋体"/>
                <a:cs typeface="Courier New"/>
              </a:rPr>
              <a:t>5</a:t>
            </a:r>
            <a:r>
              <a:rPr lang="en-US" altLang="zh-CN" sz="800" kern="0" dirty="0">
                <a:latin typeface="宋体"/>
                <a:cs typeface="Courier New"/>
              </a:rPr>
              <a:t>’[MALBAC </a:t>
            </a:r>
            <a:r>
              <a:rPr lang="en-US" altLang="zh-CN" sz="800" kern="0" dirty="0" smtClean="0">
                <a:latin typeface="宋体"/>
                <a:cs typeface="Courier New"/>
              </a:rPr>
              <a:t>Primer]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Primer]5’</a:t>
            </a:r>
            <a:endParaRPr lang="zh-CN" altLang="zh-CN" sz="800" kern="100" dirty="0">
              <a:latin typeface="Calibri"/>
              <a:cs typeface="Times New Roman"/>
            </a:endParaRPr>
          </a:p>
          <a:p>
            <a:r>
              <a:rPr lang="en-US" altLang="zh-CN" sz="800" kern="0" dirty="0" smtClean="0">
                <a:latin typeface="宋体"/>
                <a:cs typeface="Courier New"/>
              </a:rPr>
              <a:t>5</a:t>
            </a:r>
            <a:r>
              <a:rPr lang="en-US" altLang="zh-CN" sz="800" kern="0" dirty="0">
                <a:latin typeface="宋体"/>
                <a:cs typeface="Courier New"/>
              </a:rPr>
              <a:t>’[MALBAC </a:t>
            </a:r>
            <a:r>
              <a:rPr lang="en-US" altLang="zh-CN" sz="800" kern="0" dirty="0" smtClean="0">
                <a:latin typeface="宋体"/>
                <a:cs typeface="Courier New"/>
              </a:rPr>
              <a:t>Primer]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</a:t>
            </a:r>
            <a:r>
              <a:rPr lang="en-US" altLang="zh-CN" sz="800" kern="0" dirty="0" smtClean="0"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latin typeface="宋体"/>
                <a:cs typeface="Courier New"/>
              </a:rPr>
              <a:t>Primer]3’</a:t>
            </a:r>
            <a:endParaRPr lang="zh-CN" altLang="en-US" sz="8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444208" y="2050650"/>
            <a:ext cx="64807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75856" y="2050650"/>
            <a:ext cx="64807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7504" y="2656657"/>
            <a:ext cx="52205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prstClr val="black"/>
                </a:solidFill>
                <a:latin typeface="宋体"/>
                <a:cs typeface="Courier New"/>
              </a:rPr>
              <a:t>3’[MALBAC Primer][RT3]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[Cell 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[UMI]</a:t>
            </a:r>
            <a:r>
              <a:rPr lang="en-US" altLang="zh-CN" sz="800" kern="0" dirty="0">
                <a:solidFill>
                  <a:prstClr val="black"/>
                </a:solidFill>
                <a:latin typeface="宋体"/>
                <a:cs typeface="Courier New"/>
              </a:rPr>
              <a:t>AAAAAAAAAAAA</a:t>
            </a:r>
            <a:r>
              <a:rPr lang="en-US" altLang="zh-CN" sz="800" kern="0" dirty="0">
                <a:solidFill>
                  <a:srgbClr val="FF0000"/>
                </a:solidFill>
                <a:latin typeface="宋体"/>
                <a:cs typeface="Courier New"/>
              </a:rPr>
              <a:t>NNNNNNNNNNNNNNNNNN</a:t>
            </a:r>
            <a:r>
              <a:rPr lang="en-US" altLang="zh-CN" sz="800" kern="0" dirty="0">
                <a:solidFill>
                  <a:srgbClr val="7030A0"/>
                </a:solidFill>
                <a:latin typeface="宋体"/>
                <a:cs typeface="Courier New"/>
              </a:rPr>
              <a:t>NNNNNNN[</a:t>
            </a:r>
            <a:r>
              <a:rPr lang="en-US" altLang="zh-CN" sz="800" kern="0" dirty="0">
                <a:solidFill>
                  <a:prstClr val="black"/>
                </a:solidFill>
                <a:latin typeface="宋体"/>
                <a:cs typeface="Courier New"/>
              </a:rPr>
              <a:t>MALBAC Primer]5’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24864" y="2656657"/>
            <a:ext cx="33137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800" kern="0" dirty="0" smtClean="0">
                <a:solidFill>
                  <a:prstClr val="black"/>
                </a:solidFill>
                <a:latin typeface="宋体"/>
                <a:cs typeface="Courier New"/>
              </a:rPr>
              <a:t>3’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NNNNNNN</a:t>
            </a:r>
            <a:r>
              <a:rPr lang="en-US" altLang="zh-CN" sz="800" kern="0" dirty="0" smtClean="0">
                <a:solidFill>
                  <a:prstClr val="black"/>
                </a:solidFill>
                <a:latin typeface="宋体"/>
                <a:cs typeface="Courier New"/>
              </a:rPr>
              <a:t>[MALBAC </a:t>
            </a:r>
            <a:r>
              <a:rPr lang="en-US" altLang="zh-CN" sz="800" kern="0" dirty="0">
                <a:solidFill>
                  <a:prstClr val="black"/>
                </a:solidFill>
                <a:latin typeface="宋体"/>
                <a:cs typeface="Courier New"/>
              </a:rPr>
              <a:t>Primer]5’</a:t>
            </a:r>
            <a:endParaRPr lang="zh-CN" altLang="zh-CN" sz="800" kern="1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429309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Adding </a:t>
            </a:r>
            <a:r>
              <a:rPr lang="en-US" altLang="zh-CN" sz="1400" b="1" dirty="0" smtClean="0"/>
              <a:t>outer </a:t>
            </a:r>
            <a:r>
              <a:rPr lang="en-US" altLang="zh-CN" sz="1400" b="1" dirty="0" smtClean="0"/>
              <a:t>barcode</a:t>
            </a:r>
            <a:endParaRPr lang="zh-CN" altLang="en-US" sz="1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43807" y="1555051"/>
            <a:ext cx="496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 quasilinear + </a:t>
            </a:r>
            <a:r>
              <a:rPr lang="en-US" altLang="zh-CN" sz="1400" dirty="0"/>
              <a:t>18 </a:t>
            </a:r>
            <a:r>
              <a:rPr lang="en-US" altLang="zh-CN" sz="1400" dirty="0" smtClean="0"/>
              <a:t>exponential PCR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699792" y="4293096"/>
            <a:ext cx="1771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5 exponential PCR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23528" y="3132784"/>
            <a:ext cx="96532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smtClean="0"/>
              <a:t>[</a:t>
            </a:r>
            <a:r>
              <a:rPr lang="en-US" altLang="zh-CN" sz="700" dirty="0"/>
              <a:t>MALBAC Primer</a:t>
            </a:r>
            <a:r>
              <a:rPr lang="en-US" altLang="zh-CN" sz="700" dirty="0" smtClean="0"/>
              <a:t>]</a:t>
            </a:r>
            <a:endParaRPr lang="zh-CN" altLang="en-US" sz="7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717032"/>
            <a:ext cx="963251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MALBAC-DT Library Preparation</a:t>
            </a:r>
            <a:endParaRPr lang="zh-CN" altLang="en-US" dirty="0"/>
          </a:p>
        </p:txBody>
      </p:sp>
      <p:pic>
        <p:nvPicPr>
          <p:cNvPr id="4" name="Picture 5" descr="https://online-shop.eppendorf.cn/upload/main/products/export-SCREEN-JPG-max1200pxW-96dpi-RGB/std.lang.all/69180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t="10633" r="5223" b="10247"/>
          <a:stretch/>
        </p:blipFill>
        <p:spPr bwMode="auto">
          <a:xfrm>
            <a:off x="971600" y="2687402"/>
            <a:ext cx="3912548" cy="2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1883243"/>
            <a:ext cx="18293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Sample pooling</a:t>
            </a:r>
            <a:endParaRPr lang="zh-CN" altLang="en-US" sz="1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996952"/>
            <a:ext cx="1015126" cy="205494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292080" y="402442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55776" y="55892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plate pooling to one tube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6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2400" dirty="0"/>
              <a:t>MALBAC-DT Library Preparation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72" y="2348880"/>
            <a:ext cx="4042223" cy="388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487760" y="1700808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Vazyme-Nextera</a:t>
            </a:r>
            <a:r>
              <a:rPr lang="en-US" altLang="zh-CN" dirty="0" smtClean="0"/>
              <a:t> like library preparation kit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2800" dirty="0"/>
              <a:t>MALBAC-DT Library Preparation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71600" y="2658398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800" kern="0" dirty="0" smtClean="0">
                <a:latin typeface="宋体"/>
                <a:cs typeface="Courier New"/>
              </a:rPr>
              <a:t>5’[</a:t>
            </a:r>
            <a:r>
              <a:rPr lang="en-US" altLang="zh-CN" sz="800" kern="0" dirty="0">
                <a:latin typeface="宋体"/>
                <a:cs typeface="Courier New"/>
              </a:rPr>
              <a:t>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barcode2]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latin typeface="宋体"/>
                <a:cs typeface="Courier New"/>
              </a:rPr>
              <a:t>MALBAC Primer]3’</a:t>
            </a:r>
            <a:endParaRPr lang="zh-CN" altLang="zh-CN" sz="800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0" dirty="0">
                <a:latin typeface="宋体"/>
                <a:cs typeface="Courier New"/>
              </a:rPr>
              <a:t>3’[MALBAC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barcode2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[UMI]</a:t>
            </a:r>
            <a:r>
              <a:rPr lang="en-US" altLang="zh-CN" sz="800" kern="0" dirty="0">
                <a:latin typeface="宋体"/>
                <a:cs typeface="Courier New"/>
              </a:rPr>
              <a:t>AAAAAAAAAAAA</a:t>
            </a:r>
            <a:r>
              <a:rPr lang="en-US" altLang="zh-CN" sz="800" kern="0" dirty="0">
                <a:solidFill>
                  <a:srgbClr val="FF0000"/>
                </a:solidFill>
                <a:latin typeface="宋体"/>
                <a:cs typeface="Courier New"/>
              </a:rPr>
              <a:t>NNNNNNNNNNNNNNNNNNNNNNNNNNNNNNN</a:t>
            </a:r>
            <a:r>
              <a:rPr lang="en-US" altLang="zh-CN" sz="800" kern="0" dirty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>
                <a:latin typeface="宋体"/>
                <a:cs typeface="Courier New"/>
              </a:rPr>
              <a:t>MALBAC Primer]5’</a:t>
            </a:r>
            <a:endParaRPr lang="zh-CN" altLang="zh-CN" sz="800" kern="100" dirty="0">
              <a:latin typeface="Calibri"/>
              <a:cs typeface="Times New Roman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7" t="7975" r="31111" b="72818"/>
          <a:stretch/>
        </p:blipFill>
        <p:spPr bwMode="auto">
          <a:xfrm>
            <a:off x="4716016" y="1484784"/>
            <a:ext cx="1944216" cy="93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71600" y="3666510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800" kern="0" dirty="0" smtClean="0">
                <a:latin typeface="宋体"/>
                <a:cs typeface="Courier New"/>
              </a:rPr>
              <a:t>5’[</a:t>
            </a:r>
            <a:r>
              <a:rPr lang="en-US" altLang="zh-CN" sz="800" kern="0" dirty="0">
                <a:latin typeface="宋体"/>
                <a:cs typeface="Courier New"/>
              </a:rPr>
              <a:t>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barcode2]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latin typeface="宋体"/>
                <a:cs typeface="Courier New"/>
              </a:rPr>
              <a:t>Nextera-P7]3</a:t>
            </a:r>
            <a:r>
              <a:rPr lang="en-US" altLang="zh-CN" sz="800" kern="0" dirty="0" smtClean="0">
                <a:latin typeface="宋体"/>
                <a:cs typeface="Courier New"/>
              </a:rPr>
              <a:t>’</a:t>
            </a:r>
            <a:endParaRPr lang="zh-CN" altLang="zh-CN" sz="800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0" dirty="0">
                <a:latin typeface="宋体"/>
                <a:cs typeface="Courier New"/>
              </a:rPr>
              <a:t>3’[MALBAC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barcode2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AAAAAAAAAAAA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latin typeface="宋体"/>
                <a:cs typeface="Courier New"/>
              </a:rPr>
              <a:t>Nextera-P7]5</a:t>
            </a:r>
            <a:r>
              <a:rPr lang="en-US" altLang="zh-CN" sz="800" kern="0" dirty="0">
                <a:latin typeface="宋体"/>
                <a:cs typeface="Courier New"/>
              </a:rPr>
              <a:t>’</a:t>
            </a:r>
            <a:endParaRPr lang="zh-CN" altLang="zh-CN" sz="800" kern="100" dirty="0">
              <a:latin typeface="Calibri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4458598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800" kern="0" dirty="0" smtClean="0">
                <a:latin typeface="宋体"/>
                <a:cs typeface="Courier New"/>
              </a:rPr>
              <a:t>5’[</a:t>
            </a:r>
            <a:r>
              <a:rPr lang="en-US" altLang="zh-CN" sz="800" kern="0" dirty="0">
                <a:latin typeface="宋体"/>
                <a:cs typeface="Courier New"/>
              </a:rPr>
              <a:t>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barcode2]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TTTTTTTTTTTT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latin typeface="宋体"/>
                <a:cs typeface="Courier New"/>
              </a:rPr>
              <a:t>Nextera-P5]3</a:t>
            </a:r>
            <a:r>
              <a:rPr lang="en-US" altLang="zh-CN" sz="800" kern="0" dirty="0" smtClean="0">
                <a:latin typeface="宋体"/>
                <a:cs typeface="Courier New"/>
              </a:rPr>
              <a:t>’</a:t>
            </a:r>
            <a:endParaRPr lang="zh-CN" altLang="zh-CN" sz="800" kern="100" dirty="0">
              <a:latin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0" dirty="0">
                <a:latin typeface="宋体"/>
                <a:cs typeface="Courier New"/>
              </a:rPr>
              <a:t>3’[MALBAC Primer</a:t>
            </a:r>
            <a:r>
              <a:rPr lang="en-US" altLang="zh-CN" sz="800" kern="0" dirty="0" smtClean="0">
                <a:latin typeface="宋体"/>
                <a:cs typeface="Courier New"/>
              </a:rPr>
              <a:t>][P7-R2SP</a:t>
            </a:r>
            <a:r>
              <a:rPr lang="en-US" altLang="zh-CN" sz="800" kern="0" dirty="0">
                <a:latin typeface="宋体"/>
                <a:cs typeface="Courier New"/>
              </a:rPr>
              <a:t>]</a:t>
            </a:r>
            <a:r>
              <a:rPr lang="en-US" altLang="zh-CN" sz="800" kern="0" dirty="0">
                <a:solidFill>
                  <a:srgbClr val="E46C0A"/>
                </a:solidFill>
                <a:latin typeface="宋体"/>
                <a:cs typeface="Courier New"/>
              </a:rPr>
              <a:t>[Cell barcode2</a:t>
            </a:r>
            <a:r>
              <a:rPr lang="en-US" altLang="zh-CN" sz="800" kern="0" dirty="0" smtClean="0">
                <a:solidFill>
                  <a:srgbClr val="E46C0A"/>
                </a:solidFill>
                <a:latin typeface="宋体"/>
                <a:cs typeface="Courier New"/>
              </a:rPr>
              <a:t>]</a:t>
            </a:r>
            <a:r>
              <a:rPr lang="en-US" altLang="zh-CN" sz="800" kern="0" dirty="0" smtClean="0">
                <a:latin typeface="宋体"/>
                <a:cs typeface="Courier New"/>
              </a:rPr>
              <a:t>[RT3]</a:t>
            </a:r>
            <a:r>
              <a:rPr lang="en-US" altLang="zh-CN" sz="800" kern="0" dirty="0" smtClean="0">
                <a:solidFill>
                  <a:srgbClr val="00B050"/>
                </a:solidFill>
                <a:latin typeface="宋体"/>
                <a:cs typeface="Courier New"/>
              </a:rPr>
              <a:t>[Cell </a:t>
            </a:r>
            <a:r>
              <a:rPr lang="en-US" altLang="zh-CN" sz="800" kern="0" dirty="0">
                <a:solidFill>
                  <a:srgbClr val="00B050"/>
                </a:solidFill>
                <a:latin typeface="宋体"/>
                <a:cs typeface="Courier New"/>
              </a:rPr>
              <a:t>barcode1]</a:t>
            </a:r>
            <a:r>
              <a:rPr lang="en-US" altLang="zh-CN" sz="800" kern="0" dirty="0">
                <a:solidFill>
                  <a:srgbClr val="00B0F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solidFill>
                  <a:srgbClr val="00B0F0"/>
                </a:solidFill>
                <a:latin typeface="宋体"/>
                <a:cs typeface="Courier New"/>
              </a:rPr>
              <a:t>UMI]</a:t>
            </a:r>
            <a:r>
              <a:rPr lang="en-US" altLang="zh-CN" sz="800" kern="0" dirty="0" smtClean="0">
                <a:latin typeface="宋体"/>
                <a:cs typeface="Courier New"/>
              </a:rPr>
              <a:t>AAAAAAAAAAAA</a:t>
            </a:r>
            <a:r>
              <a:rPr lang="en-US" altLang="zh-CN" sz="800" kern="0" dirty="0" smtClean="0">
                <a:solidFill>
                  <a:srgbClr val="FF0000"/>
                </a:solidFill>
                <a:latin typeface="宋体"/>
                <a:cs typeface="Courier New"/>
              </a:rPr>
              <a:t>NNNNNNNNNNNNNNNNNNNNN</a:t>
            </a:r>
            <a:r>
              <a:rPr lang="en-US" altLang="zh-CN" sz="800" kern="0" dirty="0" smtClean="0">
                <a:solidFill>
                  <a:srgbClr val="7030A0"/>
                </a:solidFill>
                <a:latin typeface="宋体"/>
                <a:cs typeface="Courier New"/>
              </a:rPr>
              <a:t>[</a:t>
            </a:r>
            <a:r>
              <a:rPr lang="en-US" altLang="zh-CN" sz="800" kern="0" dirty="0" smtClean="0">
                <a:latin typeface="宋体"/>
                <a:cs typeface="Courier New"/>
              </a:rPr>
              <a:t>Nextera</a:t>
            </a:r>
            <a:r>
              <a:rPr lang="en-US" altLang="zh-CN" sz="800" kern="0" dirty="0" smtClean="0">
                <a:latin typeface="宋体"/>
                <a:cs typeface="Courier New"/>
              </a:rPr>
              <a:t>-P5]5</a:t>
            </a:r>
            <a:r>
              <a:rPr lang="en-US" altLang="zh-CN" sz="800" kern="0" dirty="0">
                <a:latin typeface="宋体"/>
                <a:cs typeface="Courier New"/>
              </a:rPr>
              <a:t>’</a:t>
            </a:r>
            <a:endParaRPr lang="zh-CN" altLang="zh-CN" sz="800" kern="100" dirty="0">
              <a:latin typeface="Calibri"/>
              <a:cs typeface="Times New Roman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52320" y="436510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√</a:t>
            </a:r>
            <a:endParaRPr lang="zh-CN" altLang="en-US" sz="36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52320" y="350100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endParaRPr lang="zh-CN" altLang="en-US" sz="36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688124" y="3068960"/>
            <a:ext cx="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3450" y="1804174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Nextera-P7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804248" y="1717488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Nextera-P5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35896" y="4869160"/>
            <a:ext cx="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02937" y="5250686"/>
            <a:ext cx="211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11 Exponential PCR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635896" y="5661248"/>
            <a:ext cx="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15816" y="6258798"/>
            <a:ext cx="1465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Size 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election</a:t>
            </a:r>
            <a:endParaRPr lang="zh-CN" altLang="en-US" sz="1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5151847"/>
            <a:ext cx="1620000" cy="15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6353</TotalTime>
  <Words>441</Words>
  <Application>Microsoft Office PowerPoint</Application>
  <PresentationFormat>全屏显示(4:3)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华文楷体</vt:lpstr>
      <vt:lpstr>宋体</vt:lpstr>
      <vt:lpstr>Calibri</vt:lpstr>
      <vt:lpstr>Century Schoolbook</vt:lpstr>
      <vt:lpstr>Courier New</vt:lpstr>
      <vt:lpstr>Elephant</vt:lpstr>
      <vt:lpstr>Times New Roman</vt:lpstr>
      <vt:lpstr>Wingdings</vt:lpstr>
      <vt:lpstr>Wingdings 2</vt:lpstr>
      <vt:lpstr>凸显</vt:lpstr>
      <vt:lpstr>MALBAC Digital Transcriptome (MALBAC-DT) Workflow</vt:lpstr>
      <vt:lpstr>Outline</vt:lpstr>
      <vt:lpstr>MALBAC-DT Workflow</vt:lpstr>
      <vt:lpstr>MALBAC-DT WorkFlow</vt:lpstr>
      <vt:lpstr>Principle of MALBAC-DT Amplification </vt:lpstr>
      <vt:lpstr>Principle of MALBAC-DT Amplification </vt:lpstr>
      <vt:lpstr>MALBAC-DT Library Preparation</vt:lpstr>
      <vt:lpstr>MALBAC-DT Library Preparation</vt:lpstr>
      <vt:lpstr>MALBAC-DT Library Preparation</vt:lpstr>
      <vt:lpstr>PhiX Control</vt:lpstr>
      <vt:lpstr>PhiX Control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195</cp:revision>
  <dcterms:created xsi:type="dcterms:W3CDTF">2017-03-19T04:40:35Z</dcterms:created>
  <dcterms:modified xsi:type="dcterms:W3CDTF">2018-05-29T23:51:33Z</dcterms:modified>
</cp:coreProperties>
</file>