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35"/>
  </p:notesMasterIdLst>
  <p:sldIdLst>
    <p:sldId id="286" r:id="rId2"/>
    <p:sldId id="287" r:id="rId3"/>
    <p:sldId id="288" r:id="rId4"/>
    <p:sldId id="272" r:id="rId5"/>
    <p:sldId id="305" r:id="rId6"/>
    <p:sldId id="307" r:id="rId7"/>
    <p:sldId id="308" r:id="rId8"/>
    <p:sldId id="309" r:id="rId9"/>
    <p:sldId id="310" r:id="rId10"/>
    <p:sldId id="311" r:id="rId11"/>
    <p:sldId id="315" r:id="rId12"/>
    <p:sldId id="312" r:id="rId13"/>
    <p:sldId id="313" r:id="rId14"/>
    <p:sldId id="316" r:id="rId15"/>
    <p:sldId id="306" r:id="rId16"/>
    <p:sldId id="273" r:id="rId17"/>
    <p:sldId id="274" r:id="rId18"/>
    <p:sldId id="275" r:id="rId19"/>
    <p:sldId id="277" r:id="rId20"/>
    <p:sldId id="278" r:id="rId21"/>
    <p:sldId id="281" r:id="rId22"/>
    <p:sldId id="282" r:id="rId23"/>
    <p:sldId id="279" r:id="rId24"/>
    <p:sldId id="283" r:id="rId25"/>
    <p:sldId id="301" r:id="rId26"/>
    <p:sldId id="298" r:id="rId27"/>
    <p:sldId id="299" r:id="rId28"/>
    <p:sldId id="300" r:id="rId29"/>
    <p:sldId id="302" r:id="rId30"/>
    <p:sldId id="303" r:id="rId31"/>
    <p:sldId id="304" r:id="rId32"/>
    <p:sldId id="284" r:id="rId33"/>
    <p:sldId id="28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94D7"/>
    <a:srgbClr val="FFCDE9"/>
    <a:srgbClr val="F8C0DA"/>
    <a:srgbClr val="F291D4"/>
    <a:srgbClr val="FFE8F6"/>
    <a:srgbClr val="FDEEF6"/>
    <a:srgbClr val="E4A2D8"/>
    <a:srgbClr val="FFF6FB"/>
    <a:srgbClr val="B06692"/>
    <a:srgbClr val="FAC7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6" autoAdjust="0"/>
    <p:restoredTop sz="79899" autoAdjust="0"/>
  </p:normalViewPr>
  <p:slideViewPr>
    <p:cSldViewPr snapToGrid="0" snapToObjects="1">
      <p:cViewPr varScale="1">
        <p:scale>
          <a:sx n="80" d="100"/>
          <a:sy n="80" d="100"/>
        </p:scale>
        <p:origin x="2336" y="176"/>
      </p:cViewPr>
      <p:guideLst>
        <p:guide orient="horz" pos="2160"/>
        <p:guide pos="2880"/>
      </p:guideLst>
    </p:cSldViewPr>
  </p:slideViewPr>
  <p:outlineViewPr>
    <p:cViewPr>
      <p:scale>
        <a:sx n="33" d="100"/>
        <a:sy n="33" d="100"/>
      </p:scale>
      <p:origin x="48" y="1067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huntaro\Documents\2015-16%20files\STA312\proj\tabl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Malignant Yes</c:v>
          </c:tx>
          <c:invertIfNegative val="0"/>
          <c:cat>
            <c:strLit>
              <c:ptCount val="3"/>
              <c:pt idx="0">
                <c:v>Under 50</c:v>
              </c:pt>
              <c:pt idx="1">
                <c:v>50 - 69</c:v>
              </c:pt>
              <c:pt idx="2">
                <c:v>70 and up</c:v>
              </c:pt>
            </c:strLit>
          </c:cat>
          <c:val>
            <c:numRef>
              <c:f>(Sheet1!$E$32,Sheet1!$E$34,Sheet1!$E$36)</c:f>
              <c:numCache>
                <c:formatCode>General</c:formatCode>
                <c:ptCount val="3"/>
                <c:pt idx="0">
                  <c:v>0.203125</c:v>
                </c:pt>
                <c:pt idx="1">
                  <c:v>0.34482758620689657</c:v>
                </c:pt>
                <c:pt idx="2">
                  <c:v>0.33333333333333331</c:v>
                </c:pt>
              </c:numCache>
            </c:numRef>
          </c:val>
          <c:extLst>
            <c:ext xmlns:c16="http://schemas.microsoft.com/office/drawing/2014/chart" uri="{C3380CC4-5D6E-409C-BE32-E72D297353CC}">
              <c16:uniqueId val="{00000000-5917-8B4D-A987-E23F2CCB6C6E}"/>
            </c:ext>
          </c:extLst>
        </c:ser>
        <c:ser>
          <c:idx val="1"/>
          <c:order val="1"/>
          <c:tx>
            <c:v>Malignant No</c:v>
          </c:tx>
          <c:invertIfNegative val="0"/>
          <c:cat>
            <c:strLit>
              <c:ptCount val="3"/>
              <c:pt idx="0">
                <c:v>Under 50</c:v>
              </c:pt>
              <c:pt idx="1">
                <c:v>50 - 69</c:v>
              </c:pt>
              <c:pt idx="2">
                <c:v>70 and up</c:v>
              </c:pt>
            </c:strLit>
          </c:cat>
          <c:val>
            <c:numRef>
              <c:f>(Sheet1!$E$31,Sheet1!$E$33,Sheet1!$E$35)</c:f>
              <c:numCache>
                <c:formatCode>General</c:formatCode>
                <c:ptCount val="3"/>
                <c:pt idx="0">
                  <c:v>0.11494252873563218</c:v>
                </c:pt>
                <c:pt idx="1">
                  <c:v>0.17741935483870969</c:v>
                </c:pt>
                <c:pt idx="2">
                  <c:v>0.3</c:v>
                </c:pt>
              </c:numCache>
            </c:numRef>
          </c:val>
          <c:extLst>
            <c:ext xmlns:c16="http://schemas.microsoft.com/office/drawing/2014/chart" uri="{C3380CC4-5D6E-409C-BE32-E72D297353CC}">
              <c16:uniqueId val="{00000001-5917-8B4D-A987-E23F2CCB6C6E}"/>
            </c:ext>
          </c:extLst>
        </c:ser>
        <c:dLbls>
          <c:showLegendKey val="0"/>
          <c:showVal val="0"/>
          <c:showCatName val="0"/>
          <c:showSerName val="0"/>
          <c:showPercent val="0"/>
          <c:showBubbleSize val="0"/>
        </c:dLbls>
        <c:gapWidth val="150"/>
        <c:axId val="272807936"/>
        <c:axId val="162863872"/>
      </c:barChart>
      <c:catAx>
        <c:axId val="272807936"/>
        <c:scaling>
          <c:orientation val="minMax"/>
        </c:scaling>
        <c:delete val="0"/>
        <c:axPos val="b"/>
        <c:numFmt formatCode="General" sourceLinked="0"/>
        <c:majorTickMark val="out"/>
        <c:minorTickMark val="none"/>
        <c:tickLblPos val="nextTo"/>
        <c:crossAx val="162863872"/>
        <c:crosses val="autoZero"/>
        <c:auto val="1"/>
        <c:lblAlgn val="ctr"/>
        <c:lblOffset val="100"/>
        <c:noMultiLvlLbl val="0"/>
      </c:catAx>
      <c:valAx>
        <c:axId val="162863872"/>
        <c:scaling>
          <c:orientation val="minMax"/>
        </c:scaling>
        <c:delete val="0"/>
        <c:axPos val="l"/>
        <c:majorGridlines/>
        <c:numFmt formatCode="General" sourceLinked="1"/>
        <c:majorTickMark val="out"/>
        <c:minorTickMark val="none"/>
        <c:tickLblPos val="nextTo"/>
        <c:crossAx val="272807936"/>
        <c:crosses val="autoZero"/>
        <c:crossBetween val="between"/>
      </c:valAx>
    </c:plotArea>
    <c:legend>
      <c:legendPos val="r"/>
      <c:overlay val="0"/>
    </c:legend>
    <c:plotVisOnly val="1"/>
    <c:dispBlanksAs val="gap"/>
    <c:showDLblsOverMax val="0"/>
  </c:chart>
  <c:spPr>
    <a:solidFill>
      <a:schemeClr val="bg1"/>
    </a:solidFill>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F1D4D-38E1-754E-9165-E54A6A081558}" type="datetimeFigureOut">
              <a:rPr lang="en-US" smtClean="0"/>
              <a:t>7/29/18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FE897C-FF0A-A343-B27A-033C6D05DB80}" type="slidenum">
              <a:rPr lang="en-US" smtClean="0"/>
              <a:t>‹#›</a:t>
            </a:fld>
            <a:endParaRPr lang="en-US"/>
          </a:p>
        </p:txBody>
      </p:sp>
    </p:spTree>
    <p:extLst>
      <p:ext uri="{BB962C8B-B14F-4D97-AF65-F5344CB8AC3E}">
        <p14:creationId xmlns:p14="http://schemas.microsoft.com/office/powerpoint/2010/main" val="29951521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Rot="1" noChangeAspect="1" noChangeArrowheads="1"/>
          </p:cNvSpPr>
          <p:nvPr>
            <p:ph type="sldImg"/>
          </p:nvPr>
        </p:nvSpPr>
        <p:spPr/>
      </p:sp>
      <p:sp>
        <p:nvSpPr>
          <p:cNvPr id="7170" name="Rectangle 2"/>
          <p:cNvSpPr>
            <a:spLocks noGrp="1" noChangeArrowheads="1"/>
          </p:cNvSpPr>
          <p:nvPr>
            <p:ph type="body" idx="1"/>
          </p:nvPr>
        </p:nvSpPr>
        <p:spPr/>
        <p:txBody>
          <a:bodyPr/>
          <a:lstStyle/>
          <a:p>
            <a:pPr>
              <a:lnSpc>
                <a:spcPct val="100000"/>
              </a:lnSpc>
            </a:pPr>
            <a:r>
              <a:rPr lang="en-US" altLang="en-US" sz="1200" dirty="0">
                <a:solidFill>
                  <a:srgbClr val="595959"/>
                </a:solidFill>
                <a:latin typeface="Trebuchet MS" pitchFamily="34" charset="0"/>
                <a:ea typeface="Trebuchet MS" pitchFamily="34" charset="0"/>
                <a:cs typeface="Trebuchet MS" pitchFamily="34" charset="0"/>
                <a:sym typeface="Trebuchet MS" pitchFamily="34" charset="0"/>
              </a:rPr>
              <a:t>The study recorded 290 independent patients diagnosed with breast cancer for more then three years. Each of them were separated in different age groups. Moreover patients were also differentiated if they suffered from malignant or not .</a:t>
            </a:r>
            <a:endParaRPr lang="en-US" altLang="en-US" sz="1200" dirty="0">
              <a:latin typeface="Trebuchet MS" pitchFamily="34" charset="0"/>
              <a:ea typeface="Trebuchet MS" pitchFamily="34" charset="0"/>
              <a:cs typeface="Trebuchet MS" pitchFamily="34" charset="0"/>
              <a:sym typeface="Trebuchet MS" pitchFamily="34" charset="0"/>
            </a:endParaRPr>
          </a:p>
          <a:p>
            <a:pPr>
              <a:lnSpc>
                <a:spcPct val="100000"/>
              </a:lnSpc>
            </a:pPr>
            <a:r>
              <a:rPr lang="en-US" altLang="en-US" sz="1200" dirty="0">
                <a:solidFill>
                  <a:srgbClr val="595959"/>
                </a:solidFill>
                <a:latin typeface="Trebuchet MS" pitchFamily="34" charset="0"/>
                <a:ea typeface="Trebuchet MS" pitchFamily="34" charset="0"/>
                <a:cs typeface="Trebuchet MS" pitchFamily="34" charset="0"/>
                <a:sym typeface="Trebuchet MS" pitchFamily="34" charset="0"/>
              </a:rPr>
              <a:t>Data shows : the amount of Death/Survival for the different age groups </a:t>
            </a:r>
            <a:endParaRPr lang="en-US" altLang="en-US" sz="1200" dirty="0">
              <a:latin typeface="Trebuchet MS" pitchFamily="34" charset="0"/>
              <a:ea typeface="Trebuchet MS" pitchFamily="34" charset="0"/>
              <a:cs typeface="Trebuchet MS" pitchFamily="34" charset="0"/>
              <a:sym typeface="Trebuchet MS" pitchFamily="34" charset="0"/>
            </a:endParaRPr>
          </a:p>
          <a:p>
            <a:pPr>
              <a:lnSpc>
                <a:spcPct val="100000"/>
              </a:lnSpc>
            </a:pPr>
            <a:endParaRPr lang="en-US" altLang="en-US" sz="1200" dirty="0">
              <a:solidFill>
                <a:srgbClr val="595959"/>
              </a:solidFill>
              <a:latin typeface="Trebuchet MS" pitchFamily="34" charset="0"/>
              <a:ea typeface="Trebuchet MS" pitchFamily="34" charset="0"/>
              <a:cs typeface="Trebuchet MS" pitchFamily="34" charset="0"/>
              <a:sym typeface="Trebuchet MS" pitchFamily="34" charset="0"/>
            </a:endParaRPr>
          </a:p>
          <a:p>
            <a:pPr>
              <a:lnSpc>
                <a:spcPct val="100000"/>
              </a:lnSpc>
            </a:pPr>
            <a:r>
              <a:rPr lang="en-US" altLang="en-US" sz="1200" dirty="0">
                <a:solidFill>
                  <a:srgbClr val="595959"/>
                </a:solidFill>
                <a:latin typeface="Trebuchet MS" pitchFamily="34" charset="0"/>
                <a:ea typeface="Trebuchet MS" pitchFamily="34" charset="0"/>
                <a:cs typeface="Trebuchet MS" pitchFamily="34" charset="0"/>
                <a:sym typeface="Trebuchet MS" pitchFamily="34" charset="0"/>
              </a:rPr>
              <a:t>Therefore the following case study  will explore the relation of malignant to breast cancer and also if different  age group should threated differently.</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19</a:t>
            </a:fld>
            <a:endParaRPr lang="en-US"/>
          </a:p>
        </p:txBody>
      </p:sp>
    </p:spTree>
    <p:extLst>
      <p:ext uri="{BB962C8B-B14F-4D97-AF65-F5344CB8AC3E}">
        <p14:creationId xmlns:p14="http://schemas.microsoft.com/office/powerpoint/2010/main" val="211855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According</a:t>
            </a:r>
            <a:r>
              <a:rPr lang="en-US" baseline="0" dirty="0"/>
              <a:t> to AIC, Model 2 is slightly better than </a:t>
            </a:r>
            <a:r>
              <a:rPr lang="en-US" baseline="0"/>
              <a:t>Model 1</a:t>
            </a:r>
            <a:endParaRPr lang="en-US" baseline="0"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20</a:t>
            </a:fld>
            <a:endParaRPr lang="en-US"/>
          </a:p>
        </p:txBody>
      </p:sp>
    </p:spTree>
    <p:extLst>
      <p:ext uri="{BB962C8B-B14F-4D97-AF65-F5344CB8AC3E}">
        <p14:creationId xmlns:p14="http://schemas.microsoft.com/office/powerpoint/2010/main" val="211855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If data</a:t>
            </a:r>
            <a:r>
              <a:rPr lang="en-US" baseline="0" dirty="0"/>
              <a:t> is balanced within each factor, then B1, B2, B3, B4 = 0</a:t>
            </a:r>
            <a:endParaRPr lang="en-US"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21</a:t>
            </a:fld>
            <a:endParaRPr lang="en-US"/>
          </a:p>
        </p:txBody>
      </p:sp>
    </p:spTree>
    <p:extLst>
      <p:ext uri="{BB962C8B-B14F-4D97-AF65-F5344CB8AC3E}">
        <p14:creationId xmlns:p14="http://schemas.microsoft.com/office/powerpoint/2010/main" val="211855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22</a:t>
            </a:fld>
            <a:endParaRPr lang="en-US"/>
          </a:p>
        </p:txBody>
      </p:sp>
    </p:spTree>
    <p:extLst>
      <p:ext uri="{BB962C8B-B14F-4D97-AF65-F5344CB8AC3E}">
        <p14:creationId xmlns:p14="http://schemas.microsoft.com/office/powerpoint/2010/main" val="211855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But P(B6) is 0.08235, so it</a:t>
            </a:r>
            <a:r>
              <a:rPr lang="en-US" baseline="0" dirty="0"/>
              <a:t> is not significant. The number of 70+ people were only 19. If we had more we might have a significant result.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Cambria Math" panose="02040503050406030204" pitchFamily="18" charset="0"/>
                <a:ea typeface="Cambria Math" panose="02040503050406030204" pitchFamily="18" charset="0"/>
              </a:rPr>
              <a:t>- Controlling for malignancy of cancer, the estimated number of breast cancer patients who would die within 3 years is </a:t>
            </a:r>
            <a:r>
              <a:rPr lang="en-US" sz="1200" dirty="0"/>
              <a:t>1.9385</a:t>
            </a:r>
            <a:r>
              <a:rPr lang="en-US" sz="1200" dirty="0">
                <a:latin typeface="Cambria Math" panose="02040503050406030204" pitchFamily="18" charset="0"/>
                <a:ea typeface="Cambria Math" panose="02040503050406030204" pitchFamily="18" charset="0"/>
              </a:rPr>
              <a:t> times greater for patients in age 50 to 69 compared to patients under 50.</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Cambria Math" panose="02040503050406030204" pitchFamily="18" charset="0"/>
                <a:ea typeface="Cambria Math" panose="02040503050406030204" pitchFamily="18" charset="0"/>
              </a:rPr>
              <a:t>- </a:t>
            </a:r>
            <a:r>
              <a:rPr lang="en-US" sz="1200" dirty="0">
                <a:solidFill>
                  <a:srgbClr val="000000"/>
                </a:solidFill>
                <a:latin typeface="Cambria Math" panose="02040503050406030204" pitchFamily="18" charset="0"/>
                <a:ea typeface="Cambria Math" panose="02040503050406030204" pitchFamily="18" charset="0"/>
              </a:rPr>
              <a:t>Controlling for age, the estimated number of breast cancer patients who would die within 3 years is </a:t>
            </a:r>
            <a:r>
              <a:rPr lang="en-US" sz="1200" dirty="0"/>
              <a:t>2.1317</a:t>
            </a:r>
            <a:r>
              <a:rPr lang="en-US" sz="1200" dirty="0">
                <a:solidFill>
                  <a:srgbClr val="000000"/>
                </a:solidFill>
                <a:latin typeface="Cambria Math" panose="02040503050406030204" pitchFamily="18" charset="0"/>
                <a:ea typeface="Cambria Math" panose="02040503050406030204" pitchFamily="18" charset="0"/>
              </a:rPr>
              <a:t> times greater for patients with a malignant tumor compared to patients without.</a:t>
            </a:r>
            <a:endParaRPr lang="en-US" sz="1200" dirty="0">
              <a:solidFill>
                <a:srgbClr val="000000"/>
              </a:solidFill>
              <a:latin typeface="Lucida Console"/>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Cambria Math" panose="02040503050406030204" pitchFamily="18" charset="0"/>
              <a:ea typeface="Cambria Math" panose="02040503050406030204" pitchFamily="18" charset="0"/>
            </a:endParaRPr>
          </a:p>
          <a:p>
            <a:endParaRPr lang="en-US"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23</a:t>
            </a:fld>
            <a:endParaRPr lang="en-US"/>
          </a:p>
        </p:txBody>
      </p:sp>
    </p:spTree>
    <p:extLst>
      <p:ext uri="{BB962C8B-B14F-4D97-AF65-F5344CB8AC3E}">
        <p14:creationId xmlns:p14="http://schemas.microsoft.com/office/powerpoint/2010/main" val="211855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24</a:t>
            </a:fld>
            <a:endParaRPr lang="en-US"/>
          </a:p>
        </p:txBody>
      </p:sp>
    </p:spTree>
    <p:extLst>
      <p:ext uri="{BB962C8B-B14F-4D97-AF65-F5344CB8AC3E}">
        <p14:creationId xmlns:p14="http://schemas.microsoft.com/office/powerpoint/2010/main" val="405972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25</a:t>
            </a:fld>
            <a:endParaRPr lang="en-US"/>
          </a:p>
        </p:txBody>
      </p:sp>
    </p:spTree>
    <p:extLst>
      <p:ext uri="{BB962C8B-B14F-4D97-AF65-F5344CB8AC3E}">
        <p14:creationId xmlns:p14="http://schemas.microsoft.com/office/powerpoint/2010/main" val="4052714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26</a:t>
            </a:fld>
            <a:endParaRPr lang="en-US"/>
          </a:p>
        </p:txBody>
      </p:sp>
    </p:spTree>
    <p:extLst>
      <p:ext uri="{BB962C8B-B14F-4D97-AF65-F5344CB8AC3E}">
        <p14:creationId xmlns:p14="http://schemas.microsoft.com/office/powerpoint/2010/main" val="4052714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27</a:t>
            </a:fld>
            <a:endParaRPr lang="en-US"/>
          </a:p>
        </p:txBody>
      </p:sp>
    </p:spTree>
    <p:extLst>
      <p:ext uri="{BB962C8B-B14F-4D97-AF65-F5344CB8AC3E}">
        <p14:creationId xmlns:p14="http://schemas.microsoft.com/office/powerpoint/2010/main" val="4052714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baseline="0" dirty="0"/>
              <a:t>We have similar results from Bin. Sampling and Poisson Reg., but Poisson Regression is better than Binomial Sampling for explaining this data or making estimates based on the data.</a:t>
            </a:r>
            <a:endParaRPr lang="en-US"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28</a:t>
            </a:fld>
            <a:endParaRPr lang="en-US"/>
          </a:p>
        </p:txBody>
      </p:sp>
    </p:spTree>
    <p:extLst>
      <p:ext uri="{BB962C8B-B14F-4D97-AF65-F5344CB8AC3E}">
        <p14:creationId xmlns:p14="http://schemas.microsoft.com/office/powerpoint/2010/main" val="4052714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Can’t really</a:t>
            </a:r>
            <a:r>
              <a:rPr lang="en-US" baseline="0" dirty="0"/>
              <a:t> estimate effect of age and malignancy from this table because of diff. numbers of people for each group</a:t>
            </a:r>
          </a:p>
          <a:p>
            <a:endParaRPr lang="en-US"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4</a:t>
            </a:fld>
            <a:endParaRPr lang="en-US"/>
          </a:p>
        </p:txBody>
      </p:sp>
    </p:spTree>
    <p:extLst>
      <p:ext uri="{BB962C8B-B14F-4D97-AF65-F5344CB8AC3E}">
        <p14:creationId xmlns:p14="http://schemas.microsoft.com/office/powerpoint/2010/main" val="2756968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Estimates</a:t>
            </a:r>
            <a:r>
              <a:rPr lang="en-US" baseline="0" dirty="0"/>
              <a:t> are made based on assumption of balanced data. This is to make comparison </a:t>
            </a:r>
            <a:endParaRPr lang="en-US"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29</a:t>
            </a:fld>
            <a:endParaRPr lang="en-US"/>
          </a:p>
        </p:txBody>
      </p:sp>
    </p:spTree>
    <p:extLst>
      <p:ext uri="{BB962C8B-B14F-4D97-AF65-F5344CB8AC3E}">
        <p14:creationId xmlns:p14="http://schemas.microsoft.com/office/powerpoint/2010/main" val="3818843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Lesson learned:</a:t>
            </a:r>
            <a:r>
              <a:rPr lang="en-US" baseline="0" dirty="0"/>
              <a:t> breast cancers kills more for older people and people with severe tumors. In other words, people survive more when they are young or when tumor is not serious yet. So, it’s better for people to find cancer early so they can get treated when they are young and before tumor gets serious.</a:t>
            </a:r>
            <a:endParaRPr lang="en-US"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33</a:t>
            </a:fld>
            <a:endParaRPr lang="en-US"/>
          </a:p>
        </p:txBody>
      </p:sp>
    </p:spTree>
    <p:extLst>
      <p:ext uri="{BB962C8B-B14F-4D97-AF65-F5344CB8AC3E}">
        <p14:creationId xmlns:p14="http://schemas.microsoft.com/office/powerpoint/2010/main" val="340388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6</a:t>
            </a:fld>
            <a:endParaRPr lang="en-US"/>
          </a:p>
        </p:txBody>
      </p:sp>
    </p:spTree>
    <p:extLst>
      <p:ext uri="{BB962C8B-B14F-4D97-AF65-F5344CB8AC3E}">
        <p14:creationId xmlns:p14="http://schemas.microsoft.com/office/powerpoint/2010/main" val="405271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chi-</a:t>
            </a:r>
            <a:r>
              <a:rPr lang="en-US" dirty="0" err="1"/>
              <a:t>sq</a:t>
            </a:r>
            <a:r>
              <a:rPr lang="en-US" baseline="0" dirty="0"/>
              <a:t> test survival </a:t>
            </a:r>
            <a:r>
              <a:rPr lang="en-US" baseline="0" dirty="0" err="1"/>
              <a:t>v.s</a:t>
            </a:r>
            <a:r>
              <a:rPr lang="en-US" baseline="0" dirty="0"/>
              <a:t>. age might be inaccurate since age 70+ has small sample size = 19</a:t>
            </a:r>
            <a:endParaRPr lang="en-US"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7</a:t>
            </a:fld>
            <a:endParaRPr lang="en-US"/>
          </a:p>
        </p:txBody>
      </p:sp>
    </p:spTree>
    <p:extLst>
      <p:ext uri="{BB962C8B-B14F-4D97-AF65-F5344CB8AC3E}">
        <p14:creationId xmlns:p14="http://schemas.microsoft.com/office/powerpoint/2010/main" val="2731814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P = </a:t>
            </a:r>
            <a:r>
              <a:rPr lang="en-US" dirty="0" err="1"/>
              <a:t>Prob</a:t>
            </a:r>
            <a:r>
              <a:rPr lang="en-US" dirty="0"/>
              <a:t>(</a:t>
            </a:r>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9</a:t>
            </a:fld>
            <a:endParaRPr lang="en-US"/>
          </a:p>
        </p:txBody>
      </p:sp>
    </p:spTree>
    <p:extLst>
      <p:ext uri="{BB962C8B-B14F-4D97-AF65-F5344CB8AC3E}">
        <p14:creationId xmlns:p14="http://schemas.microsoft.com/office/powerpoint/2010/main" val="2992679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According</a:t>
            </a:r>
            <a:r>
              <a:rPr lang="en-US" baseline="0" dirty="0"/>
              <a:t> to AIC, Model 2 is slightly better than Model 1</a:t>
            </a:r>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11</a:t>
            </a:fld>
            <a:endParaRPr lang="en-US"/>
          </a:p>
        </p:txBody>
      </p:sp>
    </p:spTree>
    <p:extLst>
      <p:ext uri="{BB962C8B-B14F-4D97-AF65-F5344CB8AC3E}">
        <p14:creationId xmlns:p14="http://schemas.microsoft.com/office/powerpoint/2010/main" val="211855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Can’t really</a:t>
            </a:r>
            <a:r>
              <a:rPr lang="en-US" baseline="0" dirty="0"/>
              <a:t> estimate effect of age and malignancy from this table because of diff. numbers of people for each group</a:t>
            </a:r>
          </a:p>
          <a:p>
            <a:endParaRPr lang="en-US"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15</a:t>
            </a:fld>
            <a:endParaRPr lang="en-US"/>
          </a:p>
        </p:txBody>
      </p:sp>
    </p:spTree>
    <p:extLst>
      <p:ext uri="{BB962C8B-B14F-4D97-AF65-F5344CB8AC3E}">
        <p14:creationId xmlns:p14="http://schemas.microsoft.com/office/powerpoint/2010/main" val="2756968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Hint: There was no interaction between age and malignant according to the</a:t>
            </a:r>
            <a:r>
              <a:rPr lang="en-US" baseline="0" dirty="0"/>
              <a:t> three analyses we did previously.</a:t>
            </a:r>
          </a:p>
          <a:p>
            <a:endParaRPr lang="en-US" baseline="0"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17</a:t>
            </a:fld>
            <a:endParaRPr lang="en-US"/>
          </a:p>
        </p:txBody>
      </p:sp>
    </p:spTree>
    <p:extLst>
      <p:ext uri="{BB962C8B-B14F-4D97-AF65-F5344CB8AC3E}">
        <p14:creationId xmlns:p14="http://schemas.microsoft.com/office/powerpoint/2010/main" val="211855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3AFE897C-FF0A-A343-B27A-033C6D05DB80}" type="slidenum">
              <a:rPr lang="en-US" smtClean="0"/>
              <a:t>18</a:t>
            </a:fld>
            <a:endParaRPr lang="en-US"/>
          </a:p>
        </p:txBody>
      </p:sp>
    </p:spTree>
    <p:extLst>
      <p:ext uri="{BB962C8B-B14F-4D97-AF65-F5344CB8AC3E}">
        <p14:creationId xmlns:p14="http://schemas.microsoft.com/office/powerpoint/2010/main" val="211855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19351949-C01F-AA43-9486-D1AA28135D9E}" type="datetime2">
              <a:rPr lang="zh-CN" altLang="en-US" smtClean="0"/>
              <a:t>2018年7月29日 Sunday</a:t>
            </a:fld>
            <a:endParaRPr lang="en-US" dirty="0"/>
          </a:p>
        </p:txBody>
      </p:sp>
      <p:sp>
        <p:nvSpPr>
          <p:cNvPr id="5" name="页脚占位符 4"/>
          <p:cNvSpPr>
            <a:spLocks noGrp="1"/>
          </p:cNvSpPr>
          <p:nvPr>
            <p:ph type="ftr" sz="quarter" idx="11"/>
          </p:nvPr>
        </p:nvSpPr>
        <p:spPr/>
        <p:txBody>
          <a:bodyPr/>
          <a:lstStyle/>
          <a:p>
            <a:pPr algn="r"/>
            <a:endParaRPr lang="en-US" dirty="0"/>
          </a:p>
        </p:txBody>
      </p:sp>
      <p:sp>
        <p:nvSpPr>
          <p:cNvPr id="6" name="幻灯片编号占位符 5"/>
          <p:cNvSpPr>
            <a:spLocks noGrp="1"/>
          </p:cNvSpPr>
          <p:nvPr>
            <p:ph type="sldNum" sz="quarter" idx="12"/>
          </p:nvPr>
        </p:nvSpPr>
        <p:spPr/>
        <p:txBody>
          <a:body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1172295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250E798-F1DD-4F44-B978-5CA934588C95}" type="datetime2">
              <a:rPr lang="zh-CN" altLang="en-US" smtClean="0"/>
              <a:t>2018年7月29日 Sunday</a:t>
            </a:fld>
            <a:endParaRPr lang="en-US" dirty="0"/>
          </a:p>
        </p:txBody>
      </p:sp>
      <p:sp>
        <p:nvSpPr>
          <p:cNvPr id="5" name="页脚占位符 4"/>
          <p:cNvSpPr>
            <a:spLocks noGrp="1"/>
          </p:cNvSpPr>
          <p:nvPr>
            <p:ph type="ftr" sz="quarter" idx="11"/>
          </p:nvPr>
        </p:nvSpPr>
        <p:spPr/>
        <p:txBody>
          <a:bodyPr/>
          <a:lstStyle/>
          <a:p>
            <a:pPr algn="r"/>
            <a:endParaRPr lang="en-US" dirty="0"/>
          </a:p>
        </p:txBody>
      </p:sp>
      <p:sp>
        <p:nvSpPr>
          <p:cNvPr id="6" name="幻灯片编号占位符 5"/>
          <p:cNvSpPr>
            <a:spLocks noGrp="1"/>
          </p:cNvSpPr>
          <p:nvPr>
            <p:ph type="sldNum" sz="quarter" idx="12"/>
          </p:nvPr>
        </p:nvSpPr>
        <p:spPr/>
        <p:txBody>
          <a:body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117196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7B23886-D45D-114F-A4D3-8658C85A4A4A}" type="datetime2">
              <a:rPr lang="zh-CN" altLang="en-US" smtClean="0"/>
              <a:t>2018年7月29日 Sunday</a:t>
            </a:fld>
            <a:endParaRPr lang="en-US" dirty="0"/>
          </a:p>
        </p:txBody>
      </p:sp>
      <p:sp>
        <p:nvSpPr>
          <p:cNvPr id="5" name="页脚占位符 4"/>
          <p:cNvSpPr>
            <a:spLocks noGrp="1"/>
          </p:cNvSpPr>
          <p:nvPr>
            <p:ph type="ftr" sz="quarter" idx="11"/>
          </p:nvPr>
        </p:nvSpPr>
        <p:spPr/>
        <p:txBody>
          <a:bodyPr/>
          <a:lstStyle/>
          <a:p>
            <a:pPr algn="r"/>
            <a:endParaRPr lang="en-US" dirty="0"/>
          </a:p>
        </p:txBody>
      </p:sp>
      <p:sp>
        <p:nvSpPr>
          <p:cNvPr id="6" name="幻灯片编号占位符 5"/>
          <p:cNvSpPr>
            <a:spLocks noGrp="1"/>
          </p:cNvSpPr>
          <p:nvPr>
            <p:ph type="sldNum" sz="quarter" idx="12"/>
          </p:nvPr>
        </p:nvSpPr>
        <p:spPr/>
        <p:txBody>
          <a:body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53856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802E940-7349-824E-92D6-3053BA406C1F}" type="datetime2">
              <a:rPr lang="zh-CN" altLang="en-US" smtClean="0"/>
              <a:t>2018年7月29日 Sunday</a:t>
            </a:fld>
            <a:endParaRPr lang="en-US" dirty="0"/>
          </a:p>
        </p:txBody>
      </p:sp>
      <p:sp>
        <p:nvSpPr>
          <p:cNvPr id="5" name="页脚占位符 4"/>
          <p:cNvSpPr>
            <a:spLocks noGrp="1"/>
          </p:cNvSpPr>
          <p:nvPr>
            <p:ph type="ftr" sz="quarter" idx="11"/>
          </p:nvPr>
        </p:nvSpPr>
        <p:spPr/>
        <p:txBody>
          <a:bodyPr/>
          <a:lstStyle/>
          <a:p>
            <a:pPr algn="r"/>
            <a:endParaRPr lang="en-US" dirty="0"/>
          </a:p>
        </p:txBody>
      </p:sp>
      <p:sp>
        <p:nvSpPr>
          <p:cNvPr id="6" name="幻灯片编号占位符 5"/>
          <p:cNvSpPr>
            <a:spLocks noGrp="1"/>
          </p:cNvSpPr>
          <p:nvPr>
            <p:ph type="sldNum" sz="quarter" idx="12"/>
          </p:nvPr>
        </p:nvSpPr>
        <p:spPr/>
        <p:txBody>
          <a:body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175125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kumimoji="1"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AACC401-0FA3-4244-BD89-2AA82D59FE8E}" type="datetime2">
              <a:rPr lang="zh-CN" altLang="en-US" smtClean="0"/>
              <a:t>2018年7月29日 Sunday</a:t>
            </a:fld>
            <a:endParaRPr lang="en-US" dirty="0"/>
          </a:p>
        </p:txBody>
      </p:sp>
      <p:sp>
        <p:nvSpPr>
          <p:cNvPr id="5" name="页脚占位符 4"/>
          <p:cNvSpPr>
            <a:spLocks noGrp="1"/>
          </p:cNvSpPr>
          <p:nvPr>
            <p:ph type="ftr" sz="quarter" idx="11"/>
          </p:nvPr>
        </p:nvSpPr>
        <p:spPr/>
        <p:txBody>
          <a:bodyPr/>
          <a:lstStyle/>
          <a:p>
            <a:pPr algn="r"/>
            <a:endParaRPr lang="en-US" dirty="0"/>
          </a:p>
        </p:txBody>
      </p:sp>
      <p:sp>
        <p:nvSpPr>
          <p:cNvPr id="6" name="幻灯片编号占位符 5"/>
          <p:cNvSpPr>
            <a:spLocks noGrp="1"/>
          </p:cNvSpPr>
          <p:nvPr>
            <p:ph type="sldNum" sz="quarter" idx="12"/>
          </p:nvPr>
        </p:nvSpPr>
        <p:spPr/>
        <p:txBody>
          <a:body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208878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F23C6326-3509-294E-977B-64A87526C2F8}" type="datetime2">
              <a:rPr lang="zh-CN" altLang="en-US" smtClean="0"/>
              <a:t>2018年7月29日 Sunday</a:t>
            </a:fld>
            <a:endParaRPr lang="en-US" dirty="0"/>
          </a:p>
        </p:txBody>
      </p:sp>
      <p:sp>
        <p:nvSpPr>
          <p:cNvPr id="6" name="页脚占位符 5"/>
          <p:cNvSpPr>
            <a:spLocks noGrp="1"/>
          </p:cNvSpPr>
          <p:nvPr>
            <p:ph type="ftr" sz="quarter" idx="11"/>
          </p:nvPr>
        </p:nvSpPr>
        <p:spPr/>
        <p:txBody>
          <a:bodyPr/>
          <a:lstStyle/>
          <a:p>
            <a:pPr algn="r"/>
            <a:endParaRPr lang="en-US" dirty="0"/>
          </a:p>
        </p:txBody>
      </p:sp>
      <p:sp>
        <p:nvSpPr>
          <p:cNvPr id="7" name="幻灯片编号占位符 6"/>
          <p:cNvSpPr>
            <a:spLocks noGrp="1"/>
          </p:cNvSpPr>
          <p:nvPr>
            <p:ph type="sldNum" sz="quarter" idx="12"/>
          </p:nvPr>
        </p:nvSpPr>
        <p:spPr/>
        <p:txBody>
          <a:body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122996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D103A601-0FE8-824D-AC2B-D58EA178162E}" type="datetime2">
              <a:rPr lang="zh-CN" altLang="en-US" smtClean="0"/>
              <a:t>2018年7月29日 Sunday</a:t>
            </a:fld>
            <a:endParaRPr lang="en-US" dirty="0"/>
          </a:p>
        </p:txBody>
      </p:sp>
      <p:sp>
        <p:nvSpPr>
          <p:cNvPr id="8" name="页脚占位符 7"/>
          <p:cNvSpPr>
            <a:spLocks noGrp="1"/>
          </p:cNvSpPr>
          <p:nvPr>
            <p:ph type="ftr" sz="quarter" idx="11"/>
          </p:nvPr>
        </p:nvSpPr>
        <p:spPr/>
        <p:txBody>
          <a:bodyPr/>
          <a:lstStyle/>
          <a:p>
            <a:pPr algn="r"/>
            <a:endParaRPr lang="en-US" dirty="0"/>
          </a:p>
        </p:txBody>
      </p:sp>
      <p:sp>
        <p:nvSpPr>
          <p:cNvPr id="9" name="幻灯片编号占位符 8"/>
          <p:cNvSpPr>
            <a:spLocks noGrp="1"/>
          </p:cNvSpPr>
          <p:nvPr>
            <p:ph type="sldNum" sz="quarter" idx="12"/>
          </p:nvPr>
        </p:nvSpPr>
        <p:spPr/>
        <p:txBody>
          <a:body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31875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0C3A62CB-448C-BE46-BE73-7FB3A2AEF9CC}" type="datetime2">
              <a:rPr lang="zh-CN" altLang="en-US" smtClean="0"/>
              <a:t>2018年7月29日 Sunday</a:t>
            </a:fld>
            <a:endParaRPr lang="en-US" dirty="0"/>
          </a:p>
        </p:txBody>
      </p:sp>
      <p:sp>
        <p:nvSpPr>
          <p:cNvPr id="4" name="页脚占位符 3"/>
          <p:cNvSpPr>
            <a:spLocks noGrp="1"/>
          </p:cNvSpPr>
          <p:nvPr>
            <p:ph type="ftr" sz="quarter" idx="11"/>
          </p:nvPr>
        </p:nvSpPr>
        <p:spPr/>
        <p:txBody>
          <a:bodyPr/>
          <a:lstStyle/>
          <a:p>
            <a:pPr algn="r"/>
            <a:endParaRPr lang="en-US" dirty="0"/>
          </a:p>
        </p:txBody>
      </p:sp>
      <p:sp>
        <p:nvSpPr>
          <p:cNvPr id="5" name="幻灯片编号占位符 4"/>
          <p:cNvSpPr>
            <a:spLocks noGrp="1"/>
          </p:cNvSpPr>
          <p:nvPr>
            <p:ph type="sldNum" sz="quarter" idx="12"/>
          </p:nvPr>
        </p:nvSpPr>
        <p:spPr/>
        <p:txBody>
          <a:body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152122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03BD1E-7FCA-BA40-92DA-1DBD97CDB9FD}" type="datetime2">
              <a:rPr lang="zh-CN" altLang="en-US" smtClean="0"/>
              <a:t>2018年7月29日 Sunday</a:t>
            </a:fld>
            <a:endParaRPr lang="en-US" dirty="0"/>
          </a:p>
        </p:txBody>
      </p:sp>
      <p:sp>
        <p:nvSpPr>
          <p:cNvPr id="3" name="页脚占位符 2"/>
          <p:cNvSpPr>
            <a:spLocks noGrp="1"/>
          </p:cNvSpPr>
          <p:nvPr>
            <p:ph type="ftr" sz="quarter" idx="11"/>
          </p:nvPr>
        </p:nvSpPr>
        <p:spPr/>
        <p:txBody>
          <a:bodyPr/>
          <a:lstStyle/>
          <a:p>
            <a:pPr algn="r"/>
            <a:endParaRPr lang="en-US" dirty="0"/>
          </a:p>
        </p:txBody>
      </p:sp>
      <p:sp>
        <p:nvSpPr>
          <p:cNvPr id="4" name="幻灯片编号占位符 3"/>
          <p:cNvSpPr>
            <a:spLocks noGrp="1"/>
          </p:cNvSpPr>
          <p:nvPr>
            <p:ph type="sldNum" sz="quarter" idx="12"/>
          </p:nvPr>
        </p:nvSpPr>
        <p:spPr/>
        <p:txBody>
          <a:body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137088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C667DF1-6747-1B43-8A5D-C9D149030532}" type="datetime2">
              <a:rPr lang="zh-CN" altLang="en-US" smtClean="0"/>
              <a:t>2018年7月29日 Sunday</a:t>
            </a:fld>
            <a:endParaRPr lang="en-US" dirty="0"/>
          </a:p>
        </p:txBody>
      </p:sp>
      <p:sp>
        <p:nvSpPr>
          <p:cNvPr id="6" name="页脚占位符 5"/>
          <p:cNvSpPr>
            <a:spLocks noGrp="1"/>
          </p:cNvSpPr>
          <p:nvPr>
            <p:ph type="ftr" sz="quarter" idx="11"/>
          </p:nvPr>
        </p:nvSpPr>
        <p:spPr/>
        <p:txBody>
          <a:bodyPr/>
          <a:lstStyle/>
          <a:p>
            <a:pPr algn="r"/>
            <a:endParaRPr lang="en-US" dirty="0"/>
          </a:p>
        </p:txBody>
      </p:sp>
      <p:sp>
        <p:nvSpPr>
          <p:cNvPr id="7" name="幻灯片编号占位符 6"/>
          <p:cNvSpPr>
            <a:spLocks noGrp="1"/>
          </p:cNvSpPr>
          <p:nvPr>
            <p:ph type="sldNum" sz="quarter" idx="12"/>
          </p:nvPr>
        </p:nvSpPr>
        <p:spPr/>
        <p:txBody>
          <a:body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69204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3101-5885-D942-99D8-7CC17D9D32DC}" type="datetime2">
              <a:rPr lang="zh-CN" altLang="en-US" smtClean="0"/>
              <a:t>2018年7月29日 Sunday</a:t>
            </a:fld>
            <a:endParaRPr lang="en-US" dirty="0"/>
          </a:p>
        </p:txBody>
      </p:sp>
      <p:sp>
        <p:nvSpPr>
          <p:cNvPr id="6" name="页脚占位符 5"/>
          <p:cNvSpPr>
            <a:spLocks noGrp="1"/>
          </p:cNvSpPr>
          <p:nvPr>
            <p:ph type="ftr" sz="quarter" idx="11"/>
          </p:nvPr>
        </p:nvSpPr>
        <p:spPr/>
        <p:txBody>
          <a:bodyPr/>
          <a:lstStyle/>
          <a:p>
            <a:pPr algn="r"/>
            <a:endParaRPr lang="en-US" dirty="0"/>
          </a:p>
        </p:txBody>
      </p:sp>
      <p:sp>
        <p:nvSpPr>
          <p:cNvPr id="7" name="幻灯片编号占位符 6"/>
          <p:cNvSpPr>
            <a:spLocks noGrp="1"/>
          </p:cNvSpPr>
          <p:nvPr>
            <p:ph type="sldNum" sz="quarter" idx="12"/>
          </p:nvPr>
        </p:nvSpPr>
        <p:spPr/>
        <p:txBody>
          <a:body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133057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6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51484E9-370A-2D45-8A45-08F9613F0FA5}" type="datetime2">
              <a:rPr lang="zh-CN" altLang="en-US" smtClean="0"/>
              <a:t>2018年7月29日 Sunday</a:t>
            </a:fld>
            <a:endParaRPr 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a:endParaRPr lang="en-US" dirty="0"/>
          </a:p>
        </p:txBody>
      </p:sp>
      <p:sp>
        <p:nvSpPr>
          <p:cNvPr id="6" name="幻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416226961"/>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www.breastcancer.org/symptoms/understand_bc/statistics" TargetMode="External"/><Relationship Id="rId2" Type="http://schemas.openxmlformats.org/officeDocument/2006/relationships/hyperlink" Target="http://www.cancer.gov/types/breas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30.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image3-filter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80975"/>
            <a:ext cx="6597650" cy="239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8" name="Rectangle 2"/>
          <p:cNvSpPr>
            <a:spLocks noGrp="1" noChangeArrowheads="1"/>
          </p:cNvSpPr>
          <p:nvPr>
            <p:ph type="body" idx="1"/>
          </p:nvPr>
        </p:nvSpPr>
        <p:spPr>
          <a:xfrm>
            <a:off x="381000" y="4222750"/>
            <a:ext cx="4254500" cy="2746375"/>
          </a:xfrm>
        </p:spPr>
        <p:txBody>
          <a:bodyPr lIns="0" tIns="0" rIns="0" bIns="0"/>
          <a:lstStyle/>
          <a:p>
            <a:pPr defTabSz="677863">
              <a:lnSpc>
                <a:spcPct val="90000"/>
              </a:lnSpc>
              <a:spcBef>
                <a:spcPts val="600"/>
              </a:spcBef>
            </a:pPr>
            <a:r>
              <a:rPr lang="en-US" altLang="en-US" sz="1500" dirty="0">
                <a:solidFill>
                  <a:srgbClr val="595959"/>
                </a:solidFill>
                <a:latin typeface="Chalkduster" charset="0"/>
                <a:ea typeface="Chalkduster" charset="0"/>
                <a:cs typeface="Chalkduster" charset="0"/>
                <a:sym typeface="Chalkduster" charset="0"/>
              </a:rPr>
              <a:t>Group 8:</a:t>
            </a:r>
          </a:p>
          <a:p>
            <a:pPr defTabSz="677863">
              <a:spcBef>
                <a:spcPts val="600"/>
              </a:spcBef>
            </a:pPr>
            <a:r>
              <a:rPr lang="en-US" altLang="en-US" sz="1500" dirty="0">
                <a:solidFill>
                  <a:srgbClr val="595959"/>
                </a:solidFill>
                <a:latin typeface="Chalkduster" charset="0"/>
                <a:ea typeface="Chalkduster" charset="0"/>
                <a:cs typeface="Chalkduster" charset="0"/>
                <a:sym typeface="Chalkduster" charset="0"/>
              </a:rPr>
              <a:t>Xiao Xia </a:t>
            </a:r>
            <a:r>
              <a:rPr lang="en-US" altLang="en-US" sz="1500" dirty="0" err="1">
                <a:solidFill>
                  <a:srgbClr val="595959"/>
                </a:solidFill>
                <a:latin typeface="Chalkduster" charset="0"/>
                <a:ea typeface="Chalkduster" charset="0"/>
                <a:cs typeface="Chalkduster" charset="0"/>
                <a:sym typeface="Chalkduster" charset="0"/>
              </a:rPr>
              <a:t>Bian</a:t>
            </a:r>
            <a:endParaRPr lang="en-US" altLang="en-US" sz="1500" dirty="0">
              <a:solidFill>
                <a:srgbClr val="595959"/>
              </a:solidFill>
              <a:latin typeface="Chalkduster" charset="0"/>
              <a:ea typeface="Chalkduster" charset="0"/>
              <a:cs typeface="Chalkduster" charset="0"/>
              <a:sym typeface="Chalkduster" charset="0"/>
            </a:endParaRPr>
          </a:p>
          <a:p>
            <a:pPr defTabSz="677863">
              <a:spcBef>
                <a:spcPts val="600"/>
              </a:spcBef>
            </a:pPr>
            <a:r>
              <a:rPr lang="en-US" altLang="en-US" sz="1500" dirty="0" err="1">
                <a:solidFill>
                  <a:srgbClr val="595959"/>
                </a:solidFill>
                <a:latin typeface="Chalkduster" charset="0"/>
                <a:ea typeface="Chalkduster" charset="0"/>
                <a:cs typeface="Chalkduster" charset="0"/>
                <a:sym typeface="Chalkduster" charset="0"/>
              </a:rPr>
              <a:t>Jad</a:t>
            </a:r>
            <a:r>
              <a:rPr lang="en-US" altLang="en-US" sz="1500" dirty="0">
                <a:solidFill>
                  <a:srgbClr val="595959"/>
                </a:solidFill>
                <a:latin typeface="Chalkduster" charset="0"/>
                <a:ea typeface="Chalkduster" charset="0"/>
                <a:cs typeface="Chalkduster" charset="0"/>
                <a:sym typeface="Chalkduster" charset="0"/>
              </a:rPr>
              <a:t> </a:t>
            </a:r>
            <a:r>
              <a:rPr lang="en-US" altLang="en-US" sz="1500" dirty="0" err="1">
                <a:solidFill>
                  <a:srgbClr val="595959"/>
                </a:solidFill>
                <a:latin typeface="Chalkduster" charset="0"/>
                <a:ea typeface="Chalkduster" charset="0"/>
                <a:cs typeface="Chalkduster" charset="0"/>
                <a:sym typeface="Chalkduster" charset="0"/>
              </a:rPr>
              <a:t>Dimachkieh</a:t>
            </a:r>
            <a:endParaRPr lang="en-US" altLang="en-US" sz="1500" dirty="0">
              <a:solidFill>
                <a:srgbClr val="595959"/>
              </a:solidFill>
              <a:latin typeface="Chalkduster" charset="0"/>
              <a:ea typeface="Chalkduster" charset="0"/>
              <a:cs typeface="Chalkduster" charset="0"/>
              <a:sym typeface="Chalkduster" charset="0"/>
            </a:endParaRPr>
          </a:p>
          <a:p>
            <a:pPr defTabSz="677863">
              <a:spcBef>
                <a:spcPts val="600"/>
              </a:spcBef>
            </a:pPr>
            <a:r>
              <a:rPr lang="en-US" altLang="en-US" sz="1500" dirty="0">
                <a:solidFill>
                  <a:srgbClr val="595959"/>
                </a:solidFill>
                <a:latin typeface="Chalkduster" charset="0"/>
                <a:ea typeface="Chalkduster" charset="0"/>
                <a:cs typeface="Chalkduster" charset="0"/>
                <a:sym typeface="Chalkduster" charset="0"/>
              </a:rPr>
              <a:t>Shuntaro Kino</a:t>
            </a:r>
          </a:p>
          <a:p>
            <a:pPr defTabSz="677863">
              <a:lnSpc>
                <a:spcPct val="90000"/>
              </a:lnSpc>
              <a:spcBef>
                <a:spcPts val="600"/>
              </a:spcBef>
            </a:pPr>
            <a:r>
              <a:rPr lang="en-US" altLang="en-US" sz="1500" dirty="0" err="1">
                <a:solidFill>
                  <a:srgbClr val="595959"/>
                </a:solidFill>
                <a:latin typeface="Chalkduster" charset="0"/>
                <a:ea typeface="Chalkduster" charset="0"/>
                <a:cs typeface="Chalkduster" charset="0"/>
                <a:sym typeface="Chalkduster" charset="0"/>
              </a:rPr>
              <a:t>Ruoxin</a:t>
            </a:r>
            <a:r>
              <a:rPr lang="en-US" altLang="en-US" sz="1500" dirty="0">
                <a:solidFill>
                  <a:srgbClr val="595959"/>
                </a:solidFill>
                <a:latin typeface="Chalkduster" charset="0"/>
                <a:ea typeface="Chalkduster" charset="0"/>
                <a:cs typeface="Chalkduster" charset="0"/>
                <a:sym typeface="Chalkduster" charset="0"/>
              </a:rPr>
              <a:t> Liu</a:t>
            </a:r>
          </a:p>
          <a:p>
            <a:pPr defTabSz="677863">
              <a:lnSpc>
                <a:spcPct val="90000"/>
              </a:lnSpc>
              <a:spcBef>
                <a:spcPts val="600"/>
              </a:spcBef>
            </a:pPr>
            <a:r>
              <a:rPr lang="en-US" altLang="en-US" sz="1500" dirty="0">
                <a:solidFill>
                  <a:srgbClr val="595959"/>
                </a:solidFill>
                <a:latin typeface="Chalkduster" charset="0"/>
                <a:ea typeface="Chalkduster" charset="0"/>
                <a:cs typeface="Chalkduster" charset="0"/>
                <a:sym typeface="Chalkduster" charset="0"/>
              </a:rPr>
              <a:t>Xian Qi</a:t>
            </a:r>
          </a:p>
          <a:p>
            <a:pPr defTabSz="677863">
              <a:lnSpc>
                <a:spcPct val="90000"/>
              </a:lnSpc>
              <a:spcBef>
                <a:spcPts val="600"/>
              </a:spcBef>
            </a:pPr>
            <a:r>
              <a:rPr lang="en-US" altLang="en-US" sz="1500" dirty="0">
                <a:solidFill>
                  <a:srgbClr val="595959"/>
                </a:solidFill>
                <a:latin typeface="Chalkduster" charset="0"/>
                <a:ea typeface="Chalkduster" charset="0"/>
                <a:cs typeface="Chalkduster" charset="0"/>
                <a:sym typeface="Chalkduster" charset="0"/>
              </a:rPr>
              <a:t>Jiawei Tian</a:t>
            </a:r>
            <a:endParaRPr lang="en-US" altLang="en-US" dirty="0"/>
          </a:p>
        </p:txBody>
      </p:sp>
      <p:sp>
        <p:nvSpPr>
          <p:cNvPr id="4099" name="AutoShape 3"/>
          <p:cNvSpPr>
            <a:spLocks/>
          </p:cNvSpPr>
          <p:nvPr/>
        </p:nvSpPr>
        <p:spPr bwMode="auto">
          <a:xfrm>
            <a:off x="292100" y="2797175"/>
            <a:ext cx="5356225" cy="889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en-US" sz="2800">
                <a:solidFill>
                  <a:srgbClr val="535353"/>
                </a:solidFill>
                <a:effectLst>
                  <a:outerShdw blurRad="38100" dist="38100" dir="2700000" algn="tl">
                    <a:srgbClr val="C0C0C0"/>
                  </a:outerShdw>
                </a:effectLst>
                <a:latin typeface="Times New Roman Bold" charset="0"/>
                <a:ea typeface="Times New Roman Bold" charset="0"/>
                <a:cs typeface="Times New Roman Bold" charset="0"/>
                <a:sym typeface="Times New Roman Bold" charset="0"/>
              </a:rPr>
              <a:t>Risk of death due to breast cancer</a:t>
            </a:r>
          </a:p>
          <a:p>
            <a:pPr algn="ctr"/>
            <a:r>
              <a:rPr lang="en-US" altLang="en-US" sz="2800">
                <a:solidFill>
                  <a:srgbClr val="535353"/>
                </a:solidFill>
                <a:effectLst>
                  <a:outerShdw blurRad="38100" dist="38100" dir="2700000" algn="tl">
                    <a:srgbClr val="C0C0C0"/>
                  </a:outerShdw>
                </a:effectLst>
                <a:latin typeface="Times New Roman Bold" charset="0"/>
                <a:ea typeface="Times New Roman Bold" charset="0"/>
                <a:cs typeface="Times New Roman Bold" charset="0"/>
                <a:sym typeface="Times New Roman Bold" charset="0"/>
              </a:rPr>
              <a:t>and its relation to malignant </a:t>
            </a:r>
            <a:endParaRPr lang="en-US" altLang="en-US"/>
          </a:p>
        </p:txBody>
      </p:sp>
      <p:sp>
        <p:nvSpPr>
          <p:cNvPr id="4100" name="AutoShape 4"/>
          <p:cNvSpPr>
            <a:spLocks/>
          </p:cNvSpPr>
          <p:nvPr/>
        </p:nvSpPr>
        <p:spPr bwMode="auto">
          <a:xfrm>
            <a:off x="6457950" y="6473825"/>
            <a:ext cx="2057400" cy="127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r"/>
            <a:r>
              <a:rPr lang="en-US" altLang="en-US" sz="900">
                <a:solidFill>
                  <a:srgbClr val="888888"/>
                </a:solidFill>
                <a:latin typeface="Trebuchet MS" pitchFamily="34" charset="0"/>
                <a:ea typeface="Trebuchet MS" pitchFamily="34" charset="0"/>
                <a:cs typeface="Trebuchet MS" pitchFamily="34" charset="0"/>
                <a:sym typeface="Trebuchet MS" pitchFamily="34" charset="0"/>
              </a:rPr>
              <a:t>1</a:t>
            </a:r>
            <a:endParaRPr lang="en-US" altLang="en-US"/>
          </a:p>
        </p:txBody>
      </p:sp>
    </p:spTree>
    <p:extLst>
      <p:ext uri="{BB962C8B-B14F-4D97-AF65-F5344CB8AC3E}">
        <p14:creationId xmlns:p14="http://schemas.microsoft.com/office/powerpoint/2010/main" val="260429658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4800" dirty="0">
                <a:latin typeface="Cambria Math" panose="02040503050406030204" pitchFamily="18" charset="0"/>
                <a:ea typeface="Cambria Math" panose="02040503050406030204" pitchFamily="18" charset="0"/>
              </a:rPr>
              <a:t>Binomial Sampling</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2005013"/>
                <a:ext cx="7886700" cy="4351338"/>
              </a:xfrm>
            </p:spPr>
            <p:txBody>
              <a:bodyPr/>
              <a:lstStyle/>
              <a:p>
                <a:pPr marL="0" indent="0">
                  <a:buNone/>
                </a:pPr>
                <a14:m>
                  <m:oMathPara xmlns:m="http://schemas.openxmlformats.org/officeDocument/2006/math">
                    <m:oMathParaPr>
                      <m:jc m:val="left"/>
                    </m:oMathParaPr>
                    <m:oMath xmlns:m="http://schemas.openxmlformats.org/officeDocument/2006/math">
                      <m:func>
                        <m:funcPr>
                          <m:ctrlPr>
                            <a:rPr lang="en-US" i="1" smtClean="0">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𝑖</m:t>
                                      </m:r>
                                    </m:sub>
                                  </m:sSub>
                                </m:num>
                                <m:den>
                                  <m:r>
                                    <a:rPr lang="en-US" i="1">
                                      <a:latin typeface="Cambria Math" panose="02040503050406030204" pitchFamily="18" charset="0"/>
                                      <a:ea typeface="Cambria Math" panose="02040503050406030204" pitchFamily="18" charset="0"/>
                                    </a:rPr>
                                    <m:t>1−</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𝑖</m:t>
                                      </m:r>
                                    </m:sub>
                                  </m:sSub>
                                </m:den>
                              </m:f>
                            </m:e>
                          </m:d>
                        </m:e>
                      </m:fun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50−69,</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70+,</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𝑀𝑎𝑙𝑌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b>
                      </m:sSub>
                    </m:oMath>
                  </m:oMathPara>
                </a14:m>
                <a:endParaRPr lang="en-US" i="1" dirty="0">
                  <a:latin typeface="Cambria Math" panose="02040503050406030204" pitchFamily="18" charset="0"/>
                  <a:ea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2005013"/>
                <a:ext cx="7886700" cy="4351338"/>
              </a:xfrm>
              <a:blipFill rotWithShape="1">
                <a:blip r:embed="rId2"/>
                <a:stretch>
                  <a:fillRect/>
                </a:stretch>
              </a:blipFill>
            </p:spPr>
            <p:txBody>
              <a:bodyPr/>
              <a:lstStyle/>
              <a:p>
                <a:r>
                  <a:rPr lang="en-US">
                    <a:noFill/>
                  </a:rPr>
                  <a:t> </a:t>
                </a:r>
              </a:p>
            </p:txBody>
          </p:sp>
        </mc:Fallback>
      </mc:AlternateContent>
      <p:sp>
        <p:nvSpPr>
          <p:cNvPr id="4" name="スライド番号プレースホルダー 3"/>
          <p:cNvSpPr>
            <a:spLocks noGrp="1"/>
          </p:cNvSpPr>
          <p:nvPr>
            <p:ph type="sldNum" sz="quarter" idx="12"/>
          </p:nvPr>
        </p:nvSpPr>
        <p:spPr/>
        <p:txBody>
          <a:bodyPr/>
          <a:lstStyle/>
          <a:p>
            <a:fld id="{0CFEC368-1D7A-4F81-ABF6-AE0E36BAF64C}" type="slidenum">
              <a:rPr lang="en-US" smtClean="0"/>
              <a:pPr/>
              <a:t>10</a:t>
            </a:fld>
            <a:endParaRPr lang="en-US" dirty="0"/>
          </a:p>
        </p:txBody>
      </p:sp>
      <p:sp>
        <p:nvSpPr>
          <p:cNvPr id="5" name="テキスト ボックス 4"/>
          <p:cNvSpPr txBox="1"/>
          <p:nvPr/>
        </p:nvSpPr>
        <p:spPr>
          <a:xfrm>
            <a:off x="628650" y="1459856"/>
            <a:ext cx="5534644" cy="461665"/>
          </a:xfrm>
          <a:prstGeom prst="rect">
            <a:avLst/>
          </a:prstGeom>
          <a:noFill/>
        </p:spPr>
        <p:txBody>
          <a:bodyPr wrap="square" rtlCol="0">
            <a:spAutoFit/>
          </a:bodyPr>
          <a:lstStyle/>
          <a:p>
            <a:r>
              <a:rPr lang="en-US" sz="2400" u="sng" dirty="0">
                <a:latin typeface="Cambria Math" panose="02040503050406030204" pitchFamily="18" charset="0"/>
                <a:ea typeface="Cambria Math" panose="02040503050406030204" pitchFamily="18" charset="0"/>
              </a:rPr>
              <a:t>Model 2: without interaction</a:t>
            </a:r>
          </a:p>
        </p:txBody>
      </p:sp>
      <mc:AlternateContent xmlns:mc="http://schemas.openxmlformats.org/markup-compatibility/2006" xmlns:a14="http://schemas.microsoft.com/office/drawing/2010/main">
        <mc:Choice Requires="a14">
          <p:graphicFrame>
            <p:nvGraphicFramePr>
              <p:cNvPr id="6" name="表 5"/>
              <p:cNvGraphicFramePr>
                <a:graphicFrameLocks noGrp="1"/>
              </p:cNvGraphicFramePr>
              <p:nvPr>
                <p:extLst>
                  <p:ext uri="{D42A27DB-BD31-4B8C-83A1-F6EECF244321}">
                    <p14:modId xmlns:p14="http://schemas.microsoft.com/office/powerpoint/2010/main" val="3817857378"/>
                  </p:ext>
                </p:extLst>
              </p:nvPr>
            </p:nvGraphicFramePr>
            <p:xfrm>
              <a:off x="1128155" y="3130882"/>
              <a:ext cx="6483928" cy="2973035"/>
            </p:xfrm>
            <a:graphic>
              <a:graphicData uri="http://schemas.openxmlformats.org/drawingml/2006/table">
                <a:tbl>
                  <a:tblPr bandRow="1">
                    <a:tableStyleId>{9DCAF9ED-07DC-4A11-8D7F-57B35C25682E}</a:tableStyleId>
                  </a:tblPr>
                  <a:tblGrid>
                    <a:gridCol w="2161308">
                      <a:extLst>
                        <a:ext uri="{9D8B030D-6E8A-4147-A177-3AD203B41FA5}">
                          <a16:colId xmlns:a16="http://schemas.microsoft.com/office/drawing/2014/main" val="20000"/>
                        </a:ext>
                      </a:extLst>
                    </a:gridCol>
                    <a:gridCol w="1184022">
                      <a:extLst>
                        <a:ext uri="{9D8B030D-6E8A-4147-A177-3AD203B41FA5}">
                          <a16:colId xmlns:a16="http://schemas.microsoft.com/office/drawing/2014/main" val="20001"/>
                        </a:ext>
                      </a:extLst>
                    </a:gridCol>
                    <a:gridCol w="1334374">
                      <a:extLst>
                        <a:ext uri="{9D8B030D-6E8A-4147-A177-3AD203B41FA5}">
                          <a16:colId xmlns:a16="http://schemas.microsoft.com/office/drawing/2014/main" val="20002"/>
                        </a:ext>
                      </a:extLst>
                    </a:gridCol>
                    <a:gridCol w="1804224">
                      <a:extLst>
                        <a:ext uri="{9D8B030D-6E8A-4147-A177-3AD203B41FA5}">
                          <a16:colId xmlns:a16="http://schemas.microsoft.com/office/drawing/2014/main" val="20003"/>
                        </a:ext>
                      </a:extLst>
                    </a:gridCol>
                  </a:tblGrid>
                  <a:tr h="594607">
                    <a:tc>
                      <a:txBody>
                        <a:bodyPr/>
                        <a:lstStyle/>
                        <a:p>
                          <a:pPr algn="ctr" fontAlgn="ctr"/>
                          <a:r>
                            <a:rPr lang="en-US" sz="1800" u="none" strike="noStrike" dirty="0">
                              <a:effectLst/>
                            </a:rPr>
                            <a:t>Coefficients</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91D4"/>
                        </a:solidFill>
                      </a:tcPr>
                    </a:tc>
                    <a:tc>
                      <a:txBody>
                        <a:bodyPr/>
                        <a:lstStyle/>
                        <a:p>
                          <a:pPr algn="ctr" fontAlgn="ctr"/>
                          <a:r>
                            <a:rPr lang="en-US" sz="1800" u="none" strike="noStrike" dirty="0">
                              <a:effectLst/>
                            </a:rPr>
                            <a:t>Estimate</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91D4"/>
                        </a:solidFill>
                      </a:tcPr>
                    </a:tc>
                    <a:tc>
                      <a:txBody>
                        <a:bodyPr/>
                        <a:lstStyle/>
                        <a:p>
                          <a:pPr algn="ctr" fontAlgn="ctr"/>
                          <a:r>
                            <a:rPr lang="en-US" sz="1800" u="none" strike="noStrike" dirty="0">
                              <a:effectLst/>
                            </a:rPr>
                            <a:t>P</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91D4"/>
                        </a:solidFill>
                      </a:tcPr>
                    </a:tc>
                    <a:tc>
                      <a:txBody>
                        <a:bodyPr/>
                        <a:lstStyle/>
                        <a:p>
                          <a:pPr algn="ctr" fontAlgn="ctr"/>
                          <a:r>
                            <a:rPr lang="en-US" sz="1800" u="none" strike="noStrike" dirty="0" err="1">
                              <a:effectLst/>
                            </a:rPr>
                            <a:t>exp</a:t>
                          </a:r>
                          <a:r>
                            <a:rPr lang="en-US" sz="1800" u="none" strike="noStrike" dirty="0">
                              <a:effectLst/>
                            </a:rPr>
                            <a:t>(estimate)</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91D4"/>
                        </a:solidFill>
                      </a:tcPr>
                    </a:tc>
                    <a:extLst>
                      <a:ext uri="{0D108BD9-81ED-4DB2-BD59-A6C34878D82A}">
                        <a16:rowId xmlns:a16="http://schemas.microsoft.com/office/drawing/2014/main" val="10000"/>
                      </a:ext>
                    </a:extLst>
                  </a:tr>
                  <a:tr h="594607">
                    <a:tc>
                      <a:txBody>
                        <a:bodyPr/>
                        <a:lstStyle/>
                        <a:p>
                          <a:pPr algn="ctr" fontAlgn="ctr"/>
                          <a:r>
                            <a:rPr lang="en-US" sz="1800" u="none" strike="noStrike" dirty="0">
                              <a:effectLst/>
                            </a:rPr>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ea typeface="Cambria Math" panose="02040503050406030204" pitchFamily="18" charset="0"/>
                                    </a:rPr>
                                    <m:t>0</m:t>
                                  </m:r>
                                </m:sub>
                              </m:sSub>
                            </m:oMath>
                          </a14:m>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-2.0730</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1.68E-13</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0.1258</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94607">
                    <a:tc>
                      <a:txBody>
                        <a:bodyPr/>
                        <a:lstStyle/>
                        <a:p>
                          <a:pPr algn="ctr" fontAlgn="ctr"/>
                          <a:r>
                            <a:rPr lang="en-US" sz="1800" u="none" strike="noStrike" dirty="0">
                              <a:effectLst/>
                            </a:rPr>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ea typeface="Cambria Math" panose="02040503050406030204" pitchFamily="18" charset="0"/>
                                    </a:rPr>
                                    <m:t>1</m:t>
                                  </m:r>
                                </m:sub>
                              </m:sSub>
                            </m:oMath>
                          </a14:m>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0.6318</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0.0424</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1.8810</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94607">
                    <a:tc>
                      <a:txBody>
                        <a:bodyPr/>
                        <a:lstStyle/>
                        <a:p>
                          <a:pPr algn="ctr" fontAlgn="ctr"/>
                          <a:r>
                            <a:rPr lang="en-US" sz="1800" u="none" strike="noStrike" dirty="0">
                              <a:effectLst/>
                            </a:rPr>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ea typeface="Cambria Math" panose="02040503050406030204" pitchFamily="18" charset="0"/>
                                    </a:rPr>
                                    <m:t>2</m:t>
                                  </m:r>
                                </m:sub>
                              </m:sSub>
                            </m:oMath>
                          </a14:m>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0.9282</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0.0917</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2.5300</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94607">
                    <a:tc>
                      <a:txBody>
                        <a:bodyPr/>
                        <a:lstStyle/>
                        <a:p>
                          <a:pPr algn="ctr" fontAlgn="ctr"/>
                          <a:r>
                            <a:rPr lang="en-US" sz="1800" u="none" strike="noStrike" dirty="0">
                              <a:effectLst/>
                            </a:rPr>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ea typeface="Cambria Math" panose="02040503050406030204" pitchFamily="18" charset="0"/>
                                    </a:rPr>
                                    <m:t>3</m:t>
                                  </m:r>
                                </m:sub>
                              </m:sSub>
                            </m:oMath>
                          </a14:m>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0.7328</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0.0141</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2.0809</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mc:Choice>
        <mc:Fallback xmlns="">
          <p:graphicFrame>
            <p:nvGraphicFramePr>
              <p:cNvPr id="6" name="表 5"/>
              <p:cNvGraphicFramePr>
                <a:graphicFrameLocks noGrp="1"/>
              </p:cNvGraphicFramePr>
              <p:nvPr>
                <p:extLst>
                  <p:ext uri="{D42A27DB-BD31-4B8C-83A1-F6EECF244321}">
                    <p14:modId xmlns:p14="http://schemas.microsoft.com/office/powerpoint/2010/main" val="3817857378"/>
                  </p:ext>
                </p:extLst>
              </p:nvPr>
            </p:nvGraphicFramePr>
            <p:xfrm>
              <a:off x="1128155" y="3130882"/>
              <a:ext cx="6483928" cy="2973035"/>
            </p:xfrm>
            <a:graphic>
              <a:graphicData uri="http://schemas.openxmlformats.org/drawingml/2006/table">
                <a:tbl>
                  <a:tblPr bandRow="1">
                    <a:tableStyleId>{9DCAF9ED-07DC-4A11-8D7F-57B35C25682E}</a:tableStyleId>
                  </a:tblPr>
                  <a:tblGrid>
                    <a:gridCol w="2161308"/>
                    <a:gridCol w="1184022"/>
                    <a:gridCol w="1334374"/>
                    <a:gridCol w="1804224"/>
                  </a:tblGrid>
                  <a:tr h="594607">
                    <a:tc>
                      <a:txBody>
                        <a:bodyPr/>
                        <a:lstStyle/>
                        <a:p>
                          <a:pPr algn="ctr" fontAlgn="ctr"/>
                          <a:r>
                            <a:rPr lang="en-US" sz="1800" u="none" strike="noStrike" dirty="0">
                              <a:effectLst/>
                            </a:rPr>
                            <a:t>Coefficients</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91D4"/>
                        </a:solidFill>
                      </a:tcPr>
                    </a:tc>
                    <a:tc>
                      <a:txBody>
                        <a:bodyPr/>
                        <a:lstStyle/>
                        <a:p>
                          <a:pPr algn="ctr" fontAlgn="ctr"/>
                          <a:r>
                            <a:rPr lang="en-US" sz="1800" u="none" strike="noStrike" dirty="0">
                              <a:effectLst/>
                            </a:rPr>
                            <a:t>Estimate</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91D4"/>
                        </a:solidFill>
                      </a:tcPr>
                    </a:tc>
                    <a:tc>
                      <a:txBody>
                        <a:bodyPr/>
                        <a:lstStyle/>
                        <a:p>
                          <a:pPr algn="ctr" fontAlgn="ctr"/>
                          <a:r>
                            <a:rPr lang="en-US" sz="1800" u="none" strike="noStrike" dirty="0">
                              <a:effectLst/>
                            </a:rPr>
                            <a:t>P</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91D4"/>
                        </a:solidFill>
                      </a:tcPr>
                    </a:tc>
                    <a:tc>
                      <a:txBody>
                        <a:bodyPr/>
                        <a:lstStyle/>
                        <a:p>
                          <a:pPr algn="ctr" fontAlgn="ctr"/>
                          <a:r>
                            <a:rPr lang="en-US" sz="1800" u="none" strike="noStrike" dirty="0" err="1">
                              <a:effectLst/>
                            </a:rPr>
                            <a:t>exp</a:t>
                          </a:r>
                          <a:r>
                            <a:rPr lang="en-US" sz="1800" u="none" strike="noStrike" dirty="0">
                              <a:effectLst/>
                            </a:rPr>
                            <a:t>(estimate)</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91D4"/>
                        </a:solidFill>
                      </a:tcPr>
                    </a:tc>
                  </a:tr>
                  <a:tr h="594607">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t="-100000" r="-199718" b="-298980"/>
                          </a:stretch>
                        </a:blipFill>
                      </a:tcPr>
                    </a:tc>
                    <a:tc>
                      <a:txBody>
                        <a:bodyPr/>
                        <a:lstStyle/>
                        <a:p>
                          <a:pPr algn="ctr" fontAlgn="ctr"/>
                          <a:r>
                            <a:rPr lang="en-US" sz="1800" u="none" strike="noStrike">
                              <a:effectLst/>
                            </a:rPr>
                            <a:t>-2.0730</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1.68E-13</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0.1258</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4607">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t="-202062" r="-199718" b="-202062"/>
                          </a:stretch>
                        </a:blipFill>
                      </a:tcPr>
                    </a:tc>
                    <a:tc>
                      <a:txBody>
                        <a:bodyPr/>
                        <a:lstStyle/>
                        <a:p>
                          <a:pPr algn="ctr" fontAlgn="ctr"/>
                          <a:r>
                            <a:rPr lang="en-US" sz="1800" u="none" strike="noStrike">
                              <a:effectLst/>
                            </a:rPr>
                            <a:t>0.6318</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0.0424</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1.8810</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4607">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t="-298980" r="-199718" b="-100000"/>
                          </a:stretch>
                        </a:blipFill>
                      </a:tcPr>
                    </a:tc>
                    <a:tc>
                      <a:txBody>
                        <a:bodyPr/>
                        <a:lstStyle/>
                        <a:p>
                          <a:pPr algn="ctr" fontAlgn="ctr"/>
                          <a:r>
                            <a:rPr lang="en-US" sz="1800" u="none" strike="noStrike">
                              <a:effectLst/>
                            </a:rPr>
                            <a:t>0.9282</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0.0917</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2.5300</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4607">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t="-403093" r="-199718" b="-1031"/>
                          </a:stretch>
                        </a:blipFill>
                      </a:tcPr>
                    </a:tc>
                    <a:tc>
                      <a:txBody>
                        <a:bodyPr/>
                        <a:lstStyle/>
                        <a:p>
                          <a:pPr algn="ctr" fontAlgn="ctr"/>
                          <a:r>
                            <a:rPr lang="en-US" sz="1800" u="none" strike="noStrike">
                              <a:effectLst/>
                            </a:rPr>
                            <a:t>0.7328</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0.0141</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2.0809</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1562356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対角する 2 つの角を丸めた四角形 11"/>
          <p:cNvSpPr/>
          <p:nvPr/>
        </p:nvSpPr>
        <p:spPr>
          <a:xfrm>
            <a:off x="771897" y="2683823"/>
            <a:ext cx="6602680" cy="175432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テキスト ボックス 5"/>
          <p:cNvSpPr txBox="1"/>
          <p:nvPr/>
        </p:nvSpPr>
        <p:spPr>
          <a:xfrm>
            <a:off x="771897" y="2683823"/>
            <a:ext cx="7743454" cy="1754326"/>
          </a:xfrm>
          <a:prstGeom prst="rect">
            <a:avLst/>
          </a:prstGeom>
          <a:noFill/>
        </p:spPr>
        <p:txBody>
          <a:bodyPr wrap="square" rtlCol="0">
            <a:spAutoFit/>
          </a:bodyPr>
          <a:lstStyle/>
          <a:p>
            <a:pPr>
              <a:lnSpc>
                <a:spcPct val="150000"/>
              </a:lnSpc>
            </a:pPr>
            <a:r>
              <a:rPr lang="en-US" u="sng" dirty="0">
                <a:latin typeface="Cambria Math" panose="02040503050406030204" pitchFamily="18" charset="0"/>
                <a:ea typeface="Cambria Math" panose="02040503050406030204" pitchFamily="18" charset="0"/>
              </a:rPr>
              <a:t>AIC (</a:t>
            </a:r>
            <a:r>
              <a:rPr lang="en-US" u="sng" dirty="0" err="1">
                <a:latin typeface="Cambria Math" panose="02040503050406030204" pitchFamily="18" charset="0"/>
                <a:ea typeface="Cambria Math" panose="02040503050406030204" pitchFamily="18" charset="0"/>
              </a:rPr>
              <a:t>Akaike’s</a:t>
            </a:r>
            <a:r>
              <a:rPr lang="en-US" u="sng" dirty="0">
                <a:latin typeface="Cambria Math" panose="02040503050406030204" pitchFamily="18" charset="0"/>
                <a:ea typeface="Cambria Math" panose="02040503050406030204" pitchFamily="18" charset="0"/>
              </a:rPr>
              <a:t> Information Criterion)</a:t>
            </a:r>
          </a:p>
          <a:p>
            <a:pPr marL="285750" indent="-285750">
              <a:lnSpc>
                <a:spcPct val="150000"/>
              </a:lnSpc>
              <a:buFont typeface="Arial" panose="020B0604020202020204" pitchFamily="34" charset="0"/>
              <a:buChar char="•"/>
            </a:pPr>
            <a:r>
              <a:rPr lang="en-US" dirty="0">
                <a:latin typeface="Cambria Math" panose="02040503050406030204" pitchFamily="18" charset="0"/>
                <a:ea typeface="Cambria Math" panose="02040503050406030204" pitchFamily="18" charset="0"/>
              </a:rPr>
              <a:t>Measures how well model fits the data</a:t>
            </a:r>
          </a:p>
          <a:p>
            <a:pPr marL="285750" indent="-285750">
              <a:lnSpc>
                <a:spcPct val="150000"/>
              </a:lnSpc>
              <a:buFont typeface="Arial" panose="020B0604020202020204" pitchFamily="34" charset="0"/>
              <a:buChar char="•"/>
            </a:pPr>
            <a:r>
              <a:rPr lang="en-US" dirty="0">
                <a:latin typeface="Cambria Math" panose="02040503050406030204" pitchFamily="18" charset="0"/>
                <a:ea typeface="Cambria Math" panose="02040503050406030204" pitchFamily="18" charset="0"/>
              </a:rPr>
              <a:t>Smaller the better</a:t>
            </a:r>
          </a:p>
          <a:p>
            <a:pPr>
              <a:lnSpc>
                <a:spcPct val="150000"/>
              </a:lnSpc>
            </a:pPr>
            <a:r>
              <a:rPr lang="en-US" dirty="0">
                <a:latin typeface="Cambria Math" panose="02040503050406030204" pitchFamily="18" charset="0"/>
                <a:ea typeface="Cambria Math" panose="02040503050406030204" pitchFamily="18" charset="0"/>
              </a:rPr>
              <a:t>AIC(Model 1) = </a:t>
            </a:r>
            <a:r>
              <a:rPr lang="en-US" dirty="0"/>
              <a:t>33.939</a:t>
            </a:r>
            <a:r>
              <a:rPr lang="en-US" dirty="0">
                <a:latin typeface="Cambria Math" panose="02040503050406030204" pitchFamily="18" charset="0"/>
                <a:ea typeface="Cambria Math" panose="02040503050406030204" pitchFamily="18" charset="0"/>
              </a:rPr>
              <a:t> &gt; </a:t>
            </a:r>
            <a:r>
              <a:rPr lang="en-US" dirty="0"/>
              <a:t>30.433</a:t>
            </a:r>
            <a:r>
              <a:rPr lang="en-US" dirty="0">
                <a:latin typeface="Cambria Math" panose="02040503050406030204" pitchFamily="18" charset="0"/>
                <a:ea typeface="Cambria Math" panose="02040503050406030204" pitchFamily="18" charset="0"/>
              </a:rPr>
              <a:t> = AIC(Model 2)</a:t>
            </a:r>
          </a:p>
        </p:txBody>
      </p:sp>
      <p:sp>
        <p:nvSpPr>
          <p:cNvPr id="4" name="スライド番号プレースホルダー 3"/>
          <p:cNvSpPr>
            <a:spLocks noGrp="1"/>
          </p:cNvSpPr>
          <p:nvPr>
            <p:ph type="sldNum" sz="quarter" idx="12"/>
          </p:nvPr>
        </p:nvSpPr>
        <p:spPr/>
        <p:txBody>
          <a:bodyPr/>
          <a:lstStyle/>
          <a:p>
            <a:fld id="{0CFEC368-1D7A-4F81-ABF6-AE0E36BAF64C}" type="slidenum">
              <a:rPr lang="en-US" smtClean="0"/>
              <a:pPr/>
              <a:t>11</a:t>
            </a:fld>
            <a:endParaRPr lang="en-US" dirty="0"/>
          </a:p>
        </p:txBody>
      </p:sp>
      <p:sp>
        <p:nvSpPr>
          <p:cNvPr id="7" name="テキスト ボックス 6"/>
          <p:cNvSpPr txBox="1"/>
          <p:nvPr/>
        </p:nvSpPr>
        <p:spPr>
          <a:xfrm>
            <a:off x="628650" y="1577716"/>
            <a:ext cx="5534644" cy="461665"/>
          </a:xfrm>
          <a:prstGeom prst="rect">
            <a:avLst/>
          </a:prstGeom>
          <a:noFill/>
        </p:spPr>
        <p:txBody>
          <a:bodyPr wrap="square" rtlCol="0">
            <a:spAutoFit/>
          </a:bodyPr>
          <a:lstStyle/>
          <a:p>
            <a:r>
              <a:rPr lang="en-US" sz="2400" u="sng" dirty="0">
                <a:latin typeface="Cambria Math" panose="02040503050406030204" pitchFamily="18" charset="0"/>
                <a:ea typeface="Cambria Math" panose="02040503050406030204" pitchFamily="18" charset="0"/>
              </a:rPr>
              <a:t>Model 1 </a:t>
            </a:r>
            <a:r>
              <a:rPr lang="en-US" sz="2400" u="sng" dirty="0" err="1">
                <a:latin typeface="Cambria Math" panose="02040503050406030204" pitchFamily="18" charset="0"/>
                <a:ea typeface="Cambria Math" panose="02040503050406030204" pitchFamily="18" charset="0"/>
              </a:rPr>
              <a:t>v.s</a:t>
            </a:r>
            <a:r>
              <a:rPr lang="en-US" sz="2400" u="sng" dirty="0">
                <a:latin typeface="Cambria Math" panose="02040503050406030204" pitchFamily="18" charset="0"/>
                <a:ea typeface="Cambria Math" panose="02040503050406030204" pitchFamily="18" charset="0"/>
              </a:rPr>
              <a:t>. Model 2</a:t>
            </a:r>
          </a:p>
        </p:txBody>
      </p:sp>
      <p:sp>
        <p:nvSpPr>
          <p:cNvPr id="10" name="タイトル 1"/>
          <p:cNvSpPr>
            <a:spLocks noGrp="1"/>
          </p:cNvSpPr>
          <p:nvPr>
            <p:ph type="title"/>
          </p:nvPr>
        </p:nvSpPr>
        <p:spPr>
          <a:xfrm>
            <a:off x="628650" y="365126"/>
            <a:ext cx="7886700" cy="1325563"/>
          </a:xfrm>
        </p:spPr>
        <p:txBody>
          <a:bodyPr>
            <a:normAutofit/>
          </a:bodyPr>
          <a:lstStyle/>
          <a:p>
            <a:r>
              <a:rPr lang="en-US" sz="4800" dirty="0">
                <a:latin typeface="Cambria Math" panose="02040503050406030204" pitchFamily="18" charset="0"/>
                <a:ea typeface="Cambria Math" panose="02040503050406030204" pitchFamily="18" charset="0"/>
              </a:rPr>
              <a:t>Binomial Sampling</a:t>
            </a:r>
          </a:p>
        </p:txBody>
      </p:sp>
    </p:spTree>
    <p:extLst>
      <p:ext uri="{BB962C8B-B14F-4D97-AF65-F5344CB8AC3E}">
        <p14:creationId xmlns:p14="http://schemas.microsoft.com/office/powerpoint/2010/main" val="2026598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4800" dirty="0">
                <a:latin typeface="Cambria Math" panose="02040503050406030204" pitchFamily="18" charset="0"/>
                <a:ea typeface="Cambria Math" panose="02040503050406030204" pitchFamily="18" charset="0"/>
              </a:rPr>
              <a:t>Binomial Sampling</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2005013"/>
                <a:ext cx="7886700" cy="4351338"/>
              </a:xfrm>
            </p:spPr>
            <p:txBody>
              <a:bodyPr/>
              <a:lstStyle/>
              <a:p>
                <a:pPr marL="0" indent="0">
                  <a:buNone/>
                </a:pPr>
                <a14:m>
                  <m:oMathPara xmlns:m="http://schemas.openxmlformats.org/officeDocument/2006/math">
                    <m:oMathParaPr>
                      <m:jc m:val="left"/>
                    </m:oMathParaPr>
                    <m:oMath xmlns:m="http://schemas.openxmlformats.org/officeDocument/2006/math">
                      <m:func>
                        <m:funcPr>
                          <m:ctrlPr>
                            <a:rPr lang="en-US" i="1" smtClean="0">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𝑖</m:t>
                                      </m:r>
                                    </m:sub>
                                  </m:sSub>
                                </m:num>
                                <m:den>
                                  <m:r>
                                    <a:rPr lang="en-US" i="1">
                                      <a:latin typeface="Cambria Math" panose="02040503050406030204" pitchFamily="18" charset="0"/>
                                      <a:ea typeface="Cambria Math" panose="02040503050406030204" pitchFamily="18" charset="0"/>
                                    </a:rPr>
                                    <m:t>1−</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𝑖</m:t>
                                      </m:r>
                                    </m:sub>
                                  </m:sSub>
                                </m:den>
                              </m:f>
                            </m:e>
                          </m:d>
                        </m:e>
                      </m:fun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50−69,</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70+,</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𝑀𝑎𝑙𝑌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b>
                      </m:sSub>
                    </m:oMath>
                  </m:oMathPara>
                </a14:m>
                <a:endParaRPr lang="en-US" i="1" dirty="0">
                  <a:latin typeface="Cambria Math" panose="02040503050406030204" pitchFamily="18" charset="0"/>
                  <a:ea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2005013"/>
                <a:ext cx="7886700" cy="4351338"/>
              </a:xfrm>
              <a:blipFill rotWithShape="1">
                <a:blip r:embed="rId2"/>
                <a:stretch>
                  <a:fillRect/>
                </a:stretch>
              </a:blipFill>
            </p:spPr>
            <p:txBody>
              <a:bodyPr/>
              <a:lstStyle/>
              <a:p>
                <a:r>
                  <a:rPr lang="en-US">
                    <a:noFill/>
                  </a:rPr>
                  <a:t> </a:t>
                </a:r>
              </a:p>
            </p:txBody>
          </p:sp>
        </mc:Fallback>
      </mc:AlternateContent>
      <p:sp>
        <p:nvSpPr>
          <p:cNvPr id="4" name="スライド番号プレースホルダー 3"/>
          <p:cNvSpPr>
            <a:spLocks noGrp="1"/>
          </p:cNvSpPr>
          <p:nvPr>
            <p:ph type="sldNum" sz="quarter" idx="12"/>
          </p:nvPr>
        </p:nvSpPr>
        <p:spPr/>
        <p:txBody>
          <a:bodyPr/>
          <a:lstStyle/>
          <a:p>
            <a:fld id="{0CFEC368-1D7A-4F81-ABF6-AE0E36BAF64C}" type="slidenum">
              <a:rPr lang="en-US" smtClean="0"/>
              <a:pPr/>
              <a:t>12</a:t>
            </a:fld>
            <a:endParaRPr lang="en-US" dirty="0"/>
          </a:p>
        </p:txBody>
      </p:sp>
      <p:sp>
        <p:nvSpPr>
          <p:cNvPr id="5" name="テキスト ボックス 4"/>
          <p:cNvSpPr txBox="1"/>
          <p:nvPr/>
        </p:nvSpPr>
        <p:spPr>
          <a:xfrm>
            <a:off x="628650" y="1459856"/>
            <a:ext cx="5534644" cy="461665"/>
          </a:xfrm>
          <a:prstGeom prst="rect">
            <a:avLst/>
          </a:prstGeom>
          <a:noFill/>
        </p:spPr>
        <p:txBody>
          <a:bodyPr wrap="square" rtlCol="0">
            <a:spAutoFit/>
          </a:bodyPr>
          <a:lstStyle/>
          <a:p>
            <a:r>
              <a:rPr lang="en-US" sz="2400" u="sng" dirty="0">
                <a:latin typeface="Cambria Math" panose="02040503050406030204" pitchFamily="18" charset="0"/>
                <a:ea typeface="Cambria Math" panose="02040503050406030204" pitchFamily="18" charset="0"/>
              </a:rPr>
              <a:t>Estimates for </a:t>
            </a:r>
            <a:r>
              <a:rPr lang="en-US" sz="2400" u="sng" dirty="0" err="1">
                <a:latin typeface="Cambria Math" panose="02040503050406030204" pitchFamily="18" charset="0"/>
                <a:ea typeface="Cambria Math" panose="02040503050406030204" pitchFamily="18" charset="0"/>
              </a:rPr>
              <a:t>Probablity</a:t>
            </a:r>
            <a:r>
              <a:rPr lang="en-US" sz="2400" u="sng" dirty="0">
                <a:latin typeface="Cambria Math" panose="02040503050406030204" pitchFamily="18" charset="0"/>
                <a:ea typeface="Cambria Math" panose="02040503050406030204" pitchFamily="18" charset="0"/>
              </a:rPr>
              <a:t> of Death</a:t>
            </a:r>
          </a:p>
        </p:txBody>
      </p:sp>
      <p:graphicFrame>
        <p:nvGraphicFramePr>
          <p:cNvPr id="6" name="表 5"/>
          <p:cNvGraphicFramePr>
            <a:graphicFrameLocks noGrp="1"/>
          </p:cNvGraphicFramePr>
          <p:nvPr>
            <p:extLst>
              <p:ext uri="{D42A27DB-BD31-4B8C-83A1-F6EECF244321}">
                <p14:modId xmlns:p14="http://schemas.microsoft.com/office/powerpoint/2010/main" val="897050153"/>
              </p:ext>
            </p:extLst>
          </p:nvPr>
        </p:nvGraphicFramePr>
        <p:xfrm>
          <a:off x="628650" y="2986728"/>
          <a:ext cx="7552705" cy="3202478"/>
        </p:xfrm>
        <a:graphic>
          <a:graphicData uri="http://schemas.openxmlformats.org/drawingml/2006/table">
            <a:tbl>
              <a:tblPr bandRow="1">
                <a:tableStyleId>{9DCAF9ED-07DC-4A11-8D7F-57B35C25682E}</a:tableStyleId>
              </a:tblPr>
              <a:tblGrid>
                <a:gridCol w="3181542">
                  <a:extLst>
                    <a:ext uri="{9D8B030D-6E8A-4147-A177-3AD203B41FA5}">
                      <a16:colId xmlns:a16="http://schemas.microsoft.com/office/drawing/2014/main" val="20000"/>
                    </a:ext>
                  </a:extLst>
                </a:gridCol>
                <a:gridCol w="2406907">
                  <a:extLst>
                    <a:ext uri="{9D8B030D-6E8A-4147-A177-3AD203B41FA5}">
                      <a16:colId xmlns:a16="http://schemas.microsoft.com/office/drawing/2014/main" val="20001"/>
                    </a:ext>
                  </a:extLst>
                </a:gridCol>
                <a:gridCol w="1964256">
                  <a:extLst>
                    <a:ext uri="{9D8B030D-6E8A-4147-A177-3AD203B41FA5}">
                      <a16:colId xmlns:a16="http://schemas.microsoft.com/office/drawing/2014/main" val="20002"/>
                    </a:ext>
                  </a:extLst>
                </a:gridCol>
              </a:tblGrid>
              <a:tr h="849002">
                <a:tc>
                  <a:txBody>
                    <a:bodyPr/>
                    <a:lstStyle/>
                    <a:p>
                      <a:pPr algn="ctr" fontAlgn="ctr"/>
                      <a:r>
                        <a:rPr lang="en-US" sz="1800" u="none" strike="noStrike" dirty="0">
                          <a:effectLst/>
                        </a:rPr>
                        <a:t>Age</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0DA"/>
                    </a:solidFill>
                  </a:tcPr>
                </a:tc>
                <a:tc>
                  <a:txBody>
                    <a:bodyPr/>
                    <a:lstStyle/>
                    <a:p>
                      <a:pPr algn="ctr" fontAlgn="ctr"/>
                      <a:r>
                        <a:rPr lang="en-US" sz="1800" u="none" strike="noStrike" dirty="0">
                          <a:effectLst/>
                        </a:rPr>
                        <a:t>Malignant </a:t>
                      </a:r>
                    </a:p>
                    <a:p>
                      <a:pPr algn="ctr" fontAlgn="ctr"/>
                      <a:r>
                        <a:rPr lang="en-US" sz="1800" u="none" strike="noStrike" dirty="0">
                          <a:effectLst/>
                        </a:rPr>
                        <a:t>No</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0DA"/>
                    </a:solidFill>
                  </a:tcPr>
                </a:tc>
                <a:tc>
                  <a:txBody>
                    <a:bodyPr/>
                    <a:lstStyle/>
                    <a:p>
                      <a:pPr algn="ctr" fontAlgn="ctr"/>
                      <a:r>
                        <a:rPr lang="en-US" sz="1800" u="none" strike="noStrike">
                          <a:effectLst/>
                        </a:rPr>
                        <a:t>Malignant </a:t>
                      </a:r>
                    </a:p>
                    <a:p>
                      <a:pPr algn="ctr" fontAlgn="ctr"/>
                      <a:r>
                        <a:rPr lang="en-US" sz="1800" u="none" strike="noStrike">
                          <a:effectLst/>
                        </a:rPr>
                        <a:t>Yes</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0DA"/>
                    </a:solidFill>
                  </a:tcPr>
                </a:tc>
                <a:extLst>
                  <a:ext uri="{0D108BD9-81ED-4DB2-BD59-A6C34878D82A}">
                    <a16:rowId xmlns:a16="http://schemas.microsoft.com/office/drawing/2014/main" val="10000"/>
                  </a:ext>
                </a:extLst>
              </a:tr>
              <a:tr h="784492">
                <a:tc>
                  <a:txBody>
                    <a:bodyPr/>
                    <a:lstStyle/>
                    <a:p>
                      <a:pPr algn="ctr" fontAlgn="ctr"/>
                      <a:r>
                        <a:rPr lang="en-US" sz="1800" u="none" strike="noStrike" dirty="0">
                          <a:effectLst/>
                        </a:rPr>
                        <a:t>&lt;50</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0.1117</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0.2075</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84492">
                <a:tc>
                  <a:txBody>
                    <a:bodyPr/>
                    <a:lstStyle/>
                    <a:p>
                      <a:pPr algn="ctr" fontAlgn="ctr"/>
                      <a:r>
                        <a:rPr lang="en-US" sz="1800" u="none" strike="noStrike" dirty="0">
                          <a:effectLst/>
                        </a:rPr>
                        <a:t>50-69</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0.1914</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0.3300</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84492">
                <a:tc>
                  <a:txBody>
                    <a:bodyPr/>
                    <a:lstStyle/>
                    <a:p>
                      <a:pPr algn="ctr" fontAlgn="ctr"/>
                      <a:r>
                        <a:rPr lang="en-US" sz="1800" u="none" strike="noStrike">
                          <a:effectLst/>
                        </a:rPr>
                        <a:t>70+</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0.2414</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0.3984</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71926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4800" dirty="0">
                <a:latin typeface="Cambria Math" panose="02040503050406030204" pitchFamily="18" charset="0"/>
                <a:ea typeface="Cambria Math" panose="02040503050406030204" pitchFamily="18" charset="0"/>
              </a:rPr>
              <a:t>Binomial Sampling</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2005013"/>
                <a:ext cx="7886700" cy="4351338"/>
              </a:xfrm>
            </p:spPr>
            <p:txBody>
              <a:bodyPr/>
              <a:lstStyle/>
              <a:p>
                <a:pPr marL="0" indent="0">
                  <a:buNone/>
                </a:pPr>
                <a14:m>
                  <m:oMathPara xmlns:m="http://schemas.openxmlformats.org/officeDocument/2006/math">
                    <m:oMathParaPr>
                      <m:jc m:val="left"/>
                    </m:oMathParaPr>
                    <m:oMath xmlns:m="http://schemas.openxmlformats.org/officeDocument/2006/math">
                      <m:func>
                        <m:funcPr>
                          <m:ctrlPr>
                            <a:rPr lang="en-US" i="1" smtClean="0">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𝑖</m:t>
                                      </m:r>
                                    </m:sub>
                                  </m:sSub>
                                </m:num>
                                <m:den>
                                  <m:r>
                                    <a:rPr lang="en-US" i="1">
                                      <a:latin typeface="Cambria Math" panose="02040503050406030204" pitchFamily="18" charset="0"/>
                                      <a:ea typeface="Cambria Math" panose="02040503050406030204" pitchFamily="18" charset="0"/>
                                    </a:rPr>
                                    <m:t>1−</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𝑖</m:t>
                                      </m:r>
                                    </m:sub>
                                  </m:sSub>
                                </m:den>
                              </m:f>
                            </m:e>
                          </m:d>
                        </m:e>
                      </m:fun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50−69,</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70+,</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𝑀𝑎𝑙𝑌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b>
                      </m:sSub>
                    </m:oMath>
                  </m:oMathPara>
                </a14:m>
                <a:endParaRPr lang="en-US" i="1" dirty="0">
                  <a:latin typeface="Cambria Math" panose="02040503050406030204" pitchFamily="18" charset="0"/>
                  <a:ea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2005013"/>
                <a:ext cx="7886700" cy="4351338"/>
              </a:xfrm>
              <a:blipFill rotWithShape="1">
                <a:blip r:embed="rId2"/>
                <a:stretch>
                  <a:fillRect/>
                </a:stretch>
              </a:blipFill>
            </p:spPr>
            <p:txBody>
              <a:bodyPr/>
              <a:lstStyle/>
              <a:p>
                <a:r>
                  <a:rPr lang="en-US">
                    <a:noFill/>
                  </a:rPr>
                  <a:t> </a:t>
                </a:r>
              </a:p>
            </p:txBody>
          </p:sp>
        </mc:Fallback>
      </mc:AlternateContent>
      <p:sp>
        <p:nvSpPr>
          <p:cNvPr id="4" name="スライド番号プレースホルダー 3"/>
          <p:cNvSpPr>
            <a:spLocks noGrp="1"/>
          </p:cNvSpPr>
          <p:nvPr>
            <p:ph type="sldNum" sz="quarter" idx="12"/>
          </p:nvPr>
        </p:nvSpPr>
        <p:spPr/>
        <p:txBody>
          <a:bodyPr/>
          <a:lstStyle/>
          <a:p>
            <a:fld id="{0CFEC368-1D7A-4F81-ABF6-AE0E36BAF64C}" type="slidenum">
              <a:rPr lang="en-US" smtClean="0"/>
              <a:pPr/>
              <a:t>13</a:t>
            </a:fld>
            <a:endParaRPr lang="en-US" dirty="0"/>
          </a:p>
        </p:txBody>
      </p:sp>
      <p:sp>
        <p:nvSpPr>
          <p:cNvPr id="5" name="テキスト ボックス 4"/>
          <p:cNvSpPr txBox="1"/>
          <p:nvPr/>
        </p:nvSpPr>
        <p:spPr>
          <a:xfrm>
            <a:off x="628650" y="1459856"/>
            <a:ext cx="5534644" cy="461665"/>
          </a:xfrm>
          <a:prstGeom prst="rect">
            <a:avLst/>
          </a:prstGeom>
          <a:noFill/>
        </p:spPr>
        <p:txBody>
          <a:bodyPr wrap="square" rtlCol="0">
            <a:spAutoFit/>
          </a:bodyPr>
          <a:lstStyle/>
          <a:p>
            <a:r>
              <a:rPr lang="en-US" sz="2400" u="sng" dirty="0">
                <a:latin typeface="Cambria Math" panose="02040503050406030204" pitchFamily="18" charset="0"/>
                <a:ea typeface="Cambria Math" panose="02040503050406030204" pitchFamily="18" charset="0"/>
              </a:rPr>
              <a:t>Diagnostics</a:t>
            </a:r>
          </a:p>
        </p:txBody>
      </p:sp>
      <mc:AlternateContent xmlns:mc="http://schemas.openxmlformats.org/markup-compatibility/2006" xmlns:a14="http://schemas.microsoft.com/office/drawing/2010/main">
        <mc:Choice Requires="a14">
          <p:sp>
            <p:nvSpPr>
              <p:cNvPr id="8" name="テキスト ボックス 7"/>
              <p:cNvSpPr txBox="1"/>
              <p:nvPr/>
            </p:nvSpPr>
            <p:spPr>
              <a:xfrm>
                <a:off x="237507" y="3621974"/>
                <a:ext cx="4334493" cy="1670201"/>
              </a:xfrm>
              <a:prstGeom prst="rect">
                <a:avLst/>
              </a:prstGeom>
              <a:noFill/>
            </p:spPr>
            <p:txBody>
              <a:bodyPr wrap="square" rtlCol="0">
                <a:spAutoFit/>
              </a:bodyPr>
              <a:lstStyle/>
              <a:p>
                <a:pPr>
                  <a:lnSpc>
                    <a:spcPct val="20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𝑖</m:t>
                          </m:r>
                        </m:sub>
                      </m:sSub>
                      <m:r>
                        <a:rPr lang="en-US" b="0" i="1" smtClean="0">
                          <a:latin typeface="Cambria Math"/>
                          <a:ea typeface="Cambria Math" panose="02040503050406030204" pitchFamily="18" charset="0"/>
                        </a:rPr>
                        <m:t>=</m:t>
                      </m:r>
                      <m:r>
                        <m:rPr>
                          <m:sty m:val="p"/>
                        </m:rPr>
                        <a:rPr lang="en-US" b="0" i="0" smtClean="0">
                          <a:latin typeface="Cambria Math"/>
                        </a:rPr>
                        <m:t>probablity</m:t>
                      </m:r>
                      <m:r>
                        <a:rPr lang="en-US" b="0" i="0" smtClean="0">
                          <a:latin typeface="Cambria Math"/>
                        </a:rPr>
                        <m:t> </m:t>
                      </m:r>
                      <m:r>
                        <m:rPr>
                          <m:sty m:val="p"/>
                        </m:rPr>
                        <a:rPr lang="en-US" b="0" i="0" smtClean="0">
                          <a:latin typeface="Cambria Math"/>
                        </a:rPr>
                        <m:t>of</m:t>
                      </m:r>
                      <m:r>
                        <a:rPr lang="en-US" b="0" i="0" smtClean="0">
                          <a:latin typeface="Cambria Math"/>
                        </a:rPr>
                        <m:t> </m:t>
                      </m:r>
                      <m:r>
                        <m:rPr>
                          <m:sty m:val="p"/>
                        </m:rPr>
                        <a:rPr lang="en-US" b="0" i="0" smtClean="0">
                          <a:latin typeface="Cambria Math"/>
                        </a:rPr>
                        <m:t>death</m:t>
                      </m:r>
                      <m:r>
                        <a:rPr lang="en-US" b="0" i="0" smtClean="0">
                          <a:latin typeface="Cambria Math"/>
                        </a:rPr>
                        <m:t> </m:t>
                      </m:r>
                      <m:r>
                        <m:rPr>
                          <m:sty m:val="p"/>
                        </m:rPr>
                        <a:rPr lang="en-US" b="0" i="0" smtClean="0">
                          <a:latin typeface="Cambria Math"/>
                        </a:rPr>
                        <m:t>for</m:t>
                      </m:r>
                      <m:r>
                        <a:rPr lang="en-US" b="0" i="0" smtClean="0">
                          <a:latin typeface="Cambria Math"/>
                        </a:rPr>
                        <m:t> </m:t>
                      </m:r>
                      <m:r>
                        <m:rPr>
                          <m:sty m:val="p"/>
                        </m:rPr>
                        <a:rPr lang="en-US" b="0" i="0" smtClean="0">
                          <a:latin typeface="Cambria Math"/>
                        </a:rPr>
                        <m:t>group</m:t>
                      </m:r>
                      <m:r>
                        <a:rPr lang="en-US" b="0" i="0" smtClean="0">
                          <a:latin typeface="Cambria Math"/>
                        </a:rPr>
                        <m:t> </m:t>
                      </m:r>
                      <m:r>
                        <m:rPr>
                          <m:sty m:val="p"/>
                        </m:rPr>
                        <a:rPr lang="en-US" b="0" i="0" smtClean="0">
                          <a:latin typeface="Cambria Math"/>
                        </a:rPr>
                        <m:t>i</m:t>
                      </m:r>
                    </m:oMath>
                  </m:oMathPara>
                </a14:m>
                <a:endParaRPr lang="en-US" dirty="0"/>
              </a:p>
              <a:p>
                <a:pPr>
                  <a:lnSpc>
                    <a:spcPct val="20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50−69,</m:t>
                          </m:r>
                          <m:r>
                            <a:rPr lang="en-US" i="1">
                              <a:latin typeface="Cambria Math"/>
                            </a:rPr>
                            <m:t>𝑖</m:t>
                          </m:r>
                        </m:sub>
                      </m:sSub>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1, </m:t>
                              </m:r>
                              <m:r>
                                <a:rPr lang="en-US" i="1">
                                  <a:latin typeface="Cambria Math"/>
                                </a:rPr>
                                <m:t>𝑖𝑓</m:t>
                              </m:r>
                              <m:r>
                                <a:rPr lang="en-US" i="1">
                                  <a:latin typeface="Cambria Math"/>
                                </a:rPr>
                                <m:t> </m:t>
                              </m:r>
                              <m:r>
                                <a:rPr lang="en-US" i="1">
                                  <a:latin typeface="Cambria Math"/>
                                </a:rPr>
                                <m:t>𝑖</m:t>
                              </m:r>
                              <m:r>
                                <a:rPr lang="en-US" i="1">
                                  <a:latin typeface="Cambria Math"/>
                                </a:rPr>
                                <m:t> </m:t>
                              </m:r>
                              <m:r>
                                <a:rPr lang="en-US" i="1">
                                  <a:latin typeface="Cambria Math"/>
                                </a:rPr>
                                <m:t>𝑏𝑒𝑙𝑜𝑛𝑔𝑠</m:t>
                              </m:r>
                              <m:r>
                                <a:rPr lang="en-US" i="1">
                                  <a:latin typeface="Cambria Math"/>
                                </a:rPr>
                                <m:t> </m:t>
                              </m:r>
                              <m:r>
                                <a:rPr lang="en-US" i="1">
                                  <a:latin typeface="Cambria Math"/>
                                </a:rPr>
                                <m:t>𝑡𝑜</m:t>
                              </m:r>
                              <m:r>
                                <a:rPr lang="en-US" i="1">
                                  <a:latin typeface="Cambria Math"/>
                                </a:rPr>
                                <m:t> 50−69</m:t>
                              </m:r>
                            </m:e>
                            <m:e>
                              <m:r>
                                <a:rPr lang="en-US" i="1">
                                  <a:latin typeface="Cambria Math"/>
                                </a:rPr>
                                <m:t>0,  </m:t>
                              </m:r>
                              <m:r>
                                <a:rPr lang="en-US" i="1">
                                  <a:latin typeface="Cambria Math"/>
                                </a:rPr>
                                <m:t>𝑜𝑡h𝑒𝑟𝑤𝑖𝑠𝑒</m:t>
                              </m:r>
                              <m:r>
                                <a:rPr lang="en-US" i="1">
                                  <a:latin typeface="Cambria Math"/>
                                </a:rPr>
                                <m:t>                 </m:t>
                              </m:r>
                            </m:e>
                          </m:eqArr>
                        </m:e>
                      </m:d>
                    </m:oMath>
                  </m:oMathPara>
                </a14:m>
                <a:endParaRPr 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37507" y="3621974"/>
                <a:ext cx="4334493" cy="1670201"/>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4417620" y="3621974"/>
                <a:ext cx="4631377" cy="2140073"/>
              </a:xfrm>
              <a:prstGeom prst="rect">
                <a:avLst/>
              </a:prstGeom>
              <a:noFill/>
            </p:spPr>
            <p:txBody>
              <a:bodyPr wrap="square" rtlCol="0">
                <a:spAutoFit/>
              </a:bodyPr>
              <a:lstStyle/>
              <a:p>
                <a:pPr>
                  <a:lnSpc>
                    <a:spcPct val="20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𝐼</m:t>
                          </m:r>
                        </m:e>
                        <m:sub>
                          <m:r>
                            <a:rPr lang="en-US" i="1">
                              <a:latin typeface="Cambria Math"/>
                            </a:rPr>
                            <m:t>70+,</m:t>
                          </m:r>
                          <m:r>
                            <a:rPr lang="en-US" i="1">
                              <a:latin typeface="Cambria Math"/>
                            </a:rPr>
                            <m:t>𝑖</m:t>
                          </m:r>
                        </m:sub>
                      </m:sSub>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1, </m:t>
                              </m:r>
                              <m:r>
                                <a:rPr lang="en-US" i="1">
                                  <a:latin typeface="Cambria Math"/>
                                </a:rPr>
                                <m:t>𝑖𝑓</m:t>
                              </m:r>
                              <m:r>
                                <a:rPr lang="en-US" i="1">
                                  <a:latin typeface="Cambria Math"/>
                                </a:rPr>
                                <m:t> </m:t>
                              </m:r>
                              <m:r>
                                <a:rPr lang="en-US" i="1">
                                  <a:latin typeface="Cambria Math"/>
                                </a:rPr>
                                <m:t>𝑖</m:t>
                              </m:r>
                              <m:r>
                                <a:rPr lang="en-US" i="1">
                                  <a:latin typeface="Cambria Math"/>
                                </a:rPr>
                                <m:t> </m:t>
                              </m:r>
                              <m:r>
                                <a:rPr lang="en-US" i="1">
                                  <a:latin typeface="Cambria Math"/>
                                </a:rPr>
                                <m:t>𝑏𝑒𝑙𝑜𝑛𝑔𝑠</m:t>
                              </m:r>
                              <m:r>
                                <a:rPr lang="en-US" i="1">
                                  <a:latin typeface="Cambria Math"/>
                                </a:rPr>
                                <m:t> </m:t>
                              </m:r>
                              <m:r>
                                <a:rPr lang="en-US" i="1">
                                  <a:latin typeface="Cambria Math"/>
                                </a:rPr>
                                <m:t>𝑡𝑜</m:t>
                              </m:r>
                              <m:r>
                                <a:rPr lang="en-US" i="1">
                                  <a:latin typeface="Cambria Math"/>
                                </a:rPr>
                                <m:t> 70+</m:t>
                              </m:r>
                            </m:e>
                            <m:e>
                              <m:r>
                                <a:rPr lang="en-US" i="1">
                                  <a:latin typeface="Cambria Math"/>
                                </a:rPr>
                                <m:t>0,  </m:t>
                              </m:r>
                              <m:r>
                                <a:rPr lang="en-US" i="1">
                                  <a:latin typeface="Cambria Math"/>
                                </a:rPr>
                                <m:t>𝑜𝑡h𝑒𝑟𝑤𝑖𝑠𝑒</m:t>
                              </m:r>
                              <m:r>
                                <a:rPr lang="en-US" i="1">
                                  <a:latin typeface="Cambria Math"/>
                                </a:rPr>
                                <m:t>           </m:t>
                              </m:r>
                            </m:e>
                          </m:eqArr>
                        </m:e>
                      </m:d>
                    </m:oMath>
                  </m:oMathPara>
                </a14:m>
                <a:endParaRPr lang="en-US" i="1" dirty="0">
                  <a:latin typeface="Cambria Math"/>
                </a:endParaRPr>
              </a:p>
              <a:p>
                <a:pPr>
                  <a:lnSpc>
                    <a:spcPct val="20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𝐼</m:t>
                          </m:r>
                        </m:e>
                        <m:sub>
                          <m:r>
                            <a:rPr lang="en-US" i="1">
                              <a:latin typeface="Cambria Math"/>
                            </a:rPr>
                            <m:t>𝑀𝑎𝑙𝑌</m:t>
                          </m:r>
                          <m:r>
                            <a:rPr lang="en-US" i="1">
                              <a:latin typeface="Cambria Math"/>
                            </a:rPr>
                            <m:t>,</m:t>
                          </m:r>
                          <m:r>
                            <a:rPr lang="en-US" i="1">
                              <a:latin typeface="Cambria Math"/>
                            </a:rPr>
                            <m:t>𝑗</m:t>
                          </m:r>
                        </m:sub>
                      </m:sSub>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1, </m:t>
                              </m:r>
                              <m:r>
                                <a:rPr lang="en-US" i="1">
                                  <a:latin typeface="Cambria Math"/>
                                </a:rPr>
                                <m:t>𝑖𝑓</m:t>
                              </m:r>
                              <m:r>
                                <a:rPr lang="en-US" i="1">
                                  <a:latin typeface="Cambria Math"/>
                                </a:rPr>
                                <m:t> </m:t>
                              </m:r>
                              <m:r>
                                <a:rPr lang="en-US" b="0" i="1" smtClean="0">
                                  <a:latin typeface="Cambria Math"/>
                                </a:rPr>
                                <m:t>𝑖</m:t>
                              </m:r>
                              <m:r>
                                <a:rPr lang="en-US" i="1">
                                  <a:latin typeface="Cambria Math"/>
                                </a:rPr>
                                <m:t> </m:t>
                              </m:r>
                              <m:r>
                                <a:rPr lang="en-US" i="1">
                                  <a:latin typeface="Cambria Math"/>
                                </a:rPr>
                                <m:t>𝑏𝑒𝑙𝑜𝑛𝑔𝑠</m:t>
                              </m:r>
                              <m:r>
                                <a:rPr lang="en-US" i="1">
                                  <a:latin typeface="Cambria Math"/>
                                </a:rPr>
                                <m:t> </m:t>
                              </m:r>
                              <m:r>
                                <a:rPr lang="en-US" i="1">
                                  <a:latin typeface="Cambria Math"/>
                                </a:rPr>
                                <m:t>𝑡𝑜</m:t>
                              </m:r>
                              <m:r>
                                <a:rPr lang="en-US" i="1">
                                  <a:latin typeface="Cambria Math"/>
                                </a:rPr>
                                <m:t> </m:t>
                              </m:r>
                              <m:r>
                                <a:rPr lang="en-US" i="1">
                                  <a:latin typeface="Cambria Math"/>
                                </a:rPr>
                                <m:t>𝑀𝑎𝑙𝑖𝑔𝑛𝑎𝑛𝑡</m:t>
                              </m:r>
                              <m:r>
                                <a:rPr lang="en-US" i="1">
                                  <a:latin typeface="Cambria Math"/>
                                </a:rPr>
                                <m:t>:</m:t>
                              </m:r>
                              <m:r>
                                <a:rPr lang="en-US" i="1">
                                  <a:latin typeface="Cambria Math"/>
                                </a:rPr>
                                <m:t>𝑌𝑒𝑠</m:t>
                              </m:r>
                            </m:e>
                            <m:e>
                              <m:r>
                                <a:rPr lang="en-US" i="1">
                                  <a:latin typeface="Cambria Math"/>
                                </a:rPr>
                                <m:t>0,  </m:t>
                              </m:r>
                              <m:r>
                                <a:rPr lang="en-US" i="1">
                                  <a:latin typeface="Cambria Math"/>
                                </a:rPr>
                                <m:t>𝑜𝑡h𝑒𝑟𝑤𝑖𝑠𝑒</m:t>
                              </m:r>
                              <m:r>
                                <a:rPr lang="en-US" i="1">
                                  <a:latin typeface="Cambria Math"/>
                                </a:rPr>
                                <m:t>                                </m:t>
                              </m:r>
                            </m:e>
                          </m:eqArr>
                        </m:e>
                      </m:d>
                    </m:oMath>
                  </m:oMathPara>
                </a14:m>
                <a:endParaRPr 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4417620" y="3621974"/>
                <a:ext cx="4631377" cy="2140073"/>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1802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4800" dirty="0">
                <a:latin typeface="Cambria Math" panose="02040503050406030204" pitchFamily="18" charset="0"/>
                <a:ea typeface="Cambria Math" panose="02040503050406030204" pitchFamily="18" charset="0"/>
              </a:rPr>
              <a:t>Binomial Sampling</a:t>
            </a:r>
          </a:p>
        </p:txBody>
      </p:sp>
      <p:sp>
        <p:nvSpPr>
          <p:cNvPr id="4" name="スライド番号プレースホルダー 3"/>
          <p:cNvSpPr>
            <a:spLocks noGrp="1"/>
          </p:cNvSpPr>
          <p:nvPr>
            <p:ph type="sldNum" sz="quarter" idx="12"/>
          </p:nvPr>
        </p:nvSpPr>
        <p:spPr/>
        <p:txBody>
          <a:bodyPr/>
          <a:lstStyle/>
          <a:p>
            <a:fld id="{0CFEC368-1D7A-4F81-ABF6-AE0E36BAF64C}" type="slidenum">
              <a:rPr lang="en-US" smtClean="0"/>
              <a:pPr/>
              <a:t>14</a:t>
            </a:fld>
            <a:endParaRPr lang="en-US" dirty="0"/>
          </a:p>
        </p:txBody>
      </p:sp>
      <p:sp>
        <p:nvSpPr>
          <p:cNvPr id="5" name="テキスト ボックス 4"/>
          <p:cNvSpPr txBox="1"/>
          <p:nvPr/>
        </p:nvSpPr>
        <p:spPr>
          <a:xfrm>
            <a:off x="628650" y="1459856"/>
            <a:ext cx="5534644" cy="461665"/>
          </a:xfrm>
          <a:prstGeom prst="rect">
            <a:avLst/>
          </a:prstGeom>
          <a:noFill/>
        </p:spPr>
        <p:txBody>
          <a:bodyPr wrap="square" rtlCol="0">
            <a:spAutoFit/>
          </a:bodyPr>
          <a:lstStyle/>
          <a:p>
            <a:r>
              <a:rPr lang="en-US" sz="2400" u="sng" dirty="0">
                <a:latin typeface="Cambria Math" panose="02040503050406030204" pitchFamily="18" charset="0"/>
                <a:ea typeface="Cambria Math" panose="02040503050406030204" pitchFamily="18" charset="0"/>
              </a:rPr>
              <a:t>Plots</a:t>
            </a:r>
          </a:p>
        </p:txBody>
      </p:sp>
      <p:pic>
        <p:nvPicPr>
          <p:cNvPr id="235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648" y="2179741"/>
            <a:ext cx="3819525"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796" y="2179741"/>
            <a:ext cx="3819525"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5847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4800" dirty="0">
                <a:latin typeface="Cambria Math" panose="02040503050406030204" pitchFamily="18" charset="0"/>
                <a:ea typeface="Cambria Math" panose="02040503050406030204" pitchFamily="18" charset="0"/>
              </a:rPr>
              <a:t>Poisson Regression</a:t>
            </a:r>
          </a:p>
        </p:txBody>
      </p:sp>
      <p:sp>
        <p:nvSpPr>
          <p:cNvPr id="4" name="スライド番号プレースホルダー 3"/>
          <p:cNvSpPr>
            <a:spLocks noGrp="1"/>
          </p:cNvSpPr>
          <p:nvPr>
            <p:ph type="sldNum" sz="quarter" idx="12"/>
          </p:nvPr>
        </p:nvSpPr>
        <p:spPr/>
        <p:txBody>
          <a:bodyPr/>
          <a:lstStyle/>
          <a:p>
            <a:fld id="{0CFEC368-1D7A-4F81-ABF6-AE0E36BAF64C}" type="slidenum">
              <a:rPr lang="en-US" smtClean="0"/>
              <a:pPr/>
              <a:t>15</a:t>
            </a:fld>
            <a:endParaRPr lang="en-US" dirty="0"/>
          </a:p>
        </p:txBody>
      </p:sp>
      <p:graphicFrame>
        <p:nvGraphicFramePr>
          <p:cNvPr id="13" name="コンテンツ プレースホルダー 12"/>
          <p:cNvGraphicFramePr>
            <a:graphicFrameLocks noGrp="1"/>
          </p:cNvGraphicFramePr>
          <p:nvPr>
            <p:ph idx="1"/>
            <p:extLst>
              <p:ext uri="{D42A27DB-BD31-4B8C-83A1-F6EECF244321}">
                <p14:modId xmlns:p14="http://schemas.microsoft.com/office/powerpoint/2010/main" val="3720982717"/>
              </p:ext>
            </p:extLst>
          </p:nvPr>
        </p:nvGraphicFramePr>
        <p:xfrm>
          <a:off x="628651" y="2838204"/>
          <a:ext cx="3943349" cy="3384466"/>
        </p:xfrm>
        <a:graphic>
          <a:graphicData uri="http://schemas.openxmlformats.org/drawingml/2006/table">
            <a:tbl>
              <a:tblPr bandRow="1">
                <a:tableStyleId>{9DCAF9ED-07DC-4A11-8D7F-57B35C25682E}</a:tableStyleId>
              </a:tblPr>
              <a:tblGrid>
                <a:gridCol w="2107899">
                  <a:extLst>
                    <a:ext uri="{9D8B030D-6E8A-4147-A177-3AD203B41FA5}">
                      <a16:colId xmlns:a16="http://schemas.microsoft.com/office/drawing/2014/main" val="20000"/>
                    </a:ext>
                  </a:extLst>
                </a:gridCol>
                <a:gridCol w="917725">
                  <a:extLst>
                    <a:ext uri="{9D8B030D-6E8A-4147-A177-3AD203B41FA5}">
                      <a16:colId xmlns:a16="http://schemas.microsoft.com/office/drawing/2014/main" val="20001"/>
                    </a:ext>
                  </a:extLst>
                </a:gridCol>
                <a:gridCol w="917725">
                  <a:extLst>
                    <a:ext uri="{9D8B030D-6E8A-4147-A177-3AD203B41FA5}">
                      <a16:colId xmlns:a16="http://schemas.microsoft.com/office/drawing/2014/main" val="20002"/>
                    </a:ext>
                  </a:extLst>
                </a:gridCol>
              </a:tblGrid>
              <a:tr h="1360421">
                <a:tc>
                  <a:txBody>
                    <a:bodyPr/>
                    <a:lstStyle/>
                    <a:p>
                      <a:pPr algn="l" fontAlgn="ctr"/>
                      <a:r>
                        <a:rPr lang="en-US" sz="1600" u="none" strike="noStrike" dirty="0">
                          <a:effectLst/>
                        </a:rPr>
                        <a:t>                      Malignant</a:t>
                      </a:r>
                      <a:br>
                        <a:rPr lang="en-US" sz="1600" u="none" strike="noStrike" dirty="0">
                          <a:effectLst/>
                        </a:rPr>
                      </a:br>
                      <a:endParaRPr lang="en-US" sz="1600" u="none" strike="noStrike" dirty="0">
                        <a:effectLst/>
                      </a:endParaRPr>
                    </a:p>
                    <a:p>
                      <a:pPr algn="l" fontAlgn="ctr"/>
                      <a:r>
                        <a:rPr lang="en-US" sz="1600" u="none" strike="noStrike" baseline="0" dirty="0">
                          <a:effectLst/>
                        </a:rPr>
                        <a:t>           </a:t>
                      </a:r>
                      <a:r>
                        <a:rPr lang="en-US" sz="1600" u="none" strike="noStrike" dirty="0">
                          <a:effectLst/>
                        </a:rPr>
                        <a:t>Age</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600" u="none" strike="noStrike" dirty="0">
                          <a:effectLst/>
                        </a:rPr>
                        <a:t>Yes</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600" u="none" strike="noStrike" dirty="0">
                          <a:effectLst/>
                        </a:rPr>
                        <a:t>No</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extLst>
                  <a:ext uri="{0D108BD9-81ED-4DB2-BD59-A6C34878D82A}">
                    <a16:rowId xmlns:a16="http://schemas.microsoft.com/office/drawing/2014/main" val="10000"/>
                  </a:ext>
                </a:extLst>
              </a:tr>
              <a:tr h="663621">
                <a:tc>
                  <a:txBody>
                    <a:bodyPr/>
                    <a:lstStyle/>
                    <a:p>
                      <a:pPr algn="ctr" fontAlgn="ctr"/>
                      <a:r>
                        <a:rPr lang="en-US" sz="1600" u="none" strike="noStrike" dirty="0">
                          <a:effectLst/>
                        </a:rPr>
                        <a:t>&lt;50</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51</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77</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63621">
                <a:tc>
                  <a:txBody>
                    <a:bodyPr/>
                    <a:lstStyle/>
                    <a:p>
                      <a:pPr algn="ctr" fontAlgn="ctr"/>
                      <a:r>
                        <a:rPr lang="en-US" sz="1600" u="none" strike="noStrike">
                          <a:effectLst/>
                        </a:rPr>
                        <a:t>50-69</a:t>
                      </a:r>
                      <a:endParaRPr lang="en-US" sz="16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38</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51</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96803">
                <a:tc>
                  <a:txBody>
                    <a:bodyPr/>
                    <a:lstStyle/>
                    <a:p>
                      <a:pPr algn="ctr" fontAlgn="ctr"/>
                      <a:r>
                        <a:rPr lang="en-US" sz="1600" u="none" strike="noStrike">
                          <a:effectLst/>
                        </a:rPr>
                        <a:t>70+</a:t>
                      </a:r>
                      <a:endParaRPr lang="en-US" sz="16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6</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7</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6" name="直線コネクタ 15"/>
          <p:cNvCxnSpPr/>
          <p:nvPr/>
        </p:nvCxnSpPr>
        <p:spPr>
          <a:xfrm>
            <a:off x="628650" y="2838204"/>
            <a:ext cx="2126425" cy="137753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7" name="表 16"/>
          <p:cNvGraphicFramePr>
            <a:graphicFrameLocks noGrp="1"/>
          </p:cNvGraphicFramePr>
          <p:nvPr>
            <p:extLst>
              <p:ext uri="{D42A27DB-BD31-4B8C-83A1-F6EECF244321}">
                <p14:modId xmlns:p14="http://schemas.microsoft.com/office/powerpoint/2010/main" val="1006632574"/>
              </p:ext>
            </p:extLst>
          </p:nvPr>
        </p:nvGraphicFramePr>
        <p:xfrm>
          <a:off x="4807692" y="2838204"/>
          <a:ext cx="3896921" cy="3384464"/>
        </p:xfrm>
        <a:graphic>
          <a:graphicData uri="http://schemas.openxmlformats.org/drawingml/2006/table">
            <a:tbl>
              <a:tblPr bandRow="1">
                <a:tableStyleId>{9DCAF9ED-07DC-4A11-8D7F-57B35C25682E}</a:tableStyleId>
              </a:tblPr>
              <a:tblGrid>
                <a:gridCol w="2083081">
                  <a:extLst>
                    <a:ext uri="{9D8B030D-6E8A-4147-A177-3AD203B41FA5}">
                      <a16:colId xmlns:a16="http://schemas.microsoft.com/office/drawing/2014/main" val="20000"/>
                    </a:ext>
                  </a:extLst>
                </a:gridCol>
                <a:gridCol w="906920">
                  <a:extLst>
                    <a:ext uri="{9D8B030D-6E8A-4147-A177-3AD203B41FA5}">
                      <a16:colId xmlns:a16="http://schemas.microsoft.com/office/drawing/2014/main" val="20001"/>
                    </a:ext>
                  </a:extLst>
                </a:gridCol>
                <a:gridCol w="906920">
                  <a:extLst>
                    <a:ext uri="{9D8B030D-6E8A-4147-A177-3AD203B41FA5}">
                      <a16:colId xmlns:a16="http://schemas.microsoft.com/office/drawing/2014/main" val="20002"/>
                    </a:ext>
                  </a:extLst>
                </a:gridCol>
              </a:tblGrid>
              <a:tr h="1360422">
                <a:tc>
                  <a:txBody>
                    <a:bodyPr/>
                    <a:lstStyle/>
                    <a:p>
                      <a:pPr algn="l" fontAlgn="ctr"/>
                      <a:r>
                        <a:rPr lang="en-US" sz="1600" u="none" strike="noStrike" dirty="0">
                          <a:effectLst/>
                        </a:rPr>
                        <a:t>                      </a:t>
                      </a:r>
                      <a:r>
                        <a:rPr lang="en-US" sz="1600" u="none" strike="noStrike" baseline="0" dirty="0">
                          <a:effectLst/>
                        </a:rPr>
                        <a:t> </a:t>
                      </a:r>
                      <a:r>
                        <a:rPr lang="en-US" sz="1600" u="none" strike="noStrike" dirty="0">
                          <a:effectLst/>
                        </a:rPr>
                        <a:t>Malignant</a:t>
                      </a:r>
                      <a:br>
                        <a:rPr lang="en-US" sz="1600" u="none" strike="noStrike" dirty="0">
                          <a:effectLst/>
                        </a:rPr>
                      </a:br>
                      <a:endParaRPr lang="en-US" sz="1600" u="none" strike="noStrike" dirty="0">
                        <a:effectLst/>
                      </a:endParaRPr>
                    </a:p>
                    <a:p>
                      <a:pPr algn="l" fontAlgn="ctr"/>
                      <a:r>
                        <a:rPr lang="en-US" sz="1600" u="none" strike="noStrike" dirty="0">
                          <a:effectLst/>
                        </a:rPr>
                        <a:t>        Age</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600" u="none" strike="noStrike" dirty="0">
                          <a:effectLst/>
                        </a:rPr>
                        <a:t>Yes</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600" u="none" strike="noStrike" dirty="0">
                          <a:effectLst/>
                        </a:rPr>
                        <a:t>No</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extLst>
                  <a:ext uri="{0D108BD9-81ED-4DB2-BD59-A6C34878D82A}">
                    <a16:rowId xmlns:a16="http://schemas.microsoft.com/office/drawing/2014/main" val="10000"/>
                  </a:ext>
                </a:extLst>
              </a:tr>
              <a:tr h="663620">
                <a:tc>
                  <a:txBody>
                    <a:bodyPr/>
                    <a:lstStyle/>
                    <a:p>
                      <a:pPr algn="ctr" fontAlgn="ctr"/>
                      <a:r>
                        <a:rPr lang="en-US" sz="1600" u="none" strike="noStrike" dirty="0">
                          <a:effectLst/>
                        </a:rPr>
                        <a:t>&lt;50</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13</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10</a:t>
                      </a:r>
                      <a:endParaRPr lang="en-US" sz="16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63620">
                <a:tc>
                  <a:txBody>
                    <a:bodyPr/>
                    <a:lstStyle/>
                    <a:p>
                      <a:pPr algn="ctr" fontAlgn="ctr"/>
                      <a:r>
                        <a:rPr lang="en-US" sz="1600" u="none" strike="noStrike" dirty="0">
                          <a:effectLst/>
                        </a:rPr>
                        <a:t>50-69</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11</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20</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96802">
                <a:tc>
                  <a:txBody>
                    <a:bodyPr/>
                    <a:lstStyle/>
                    <a:p>
                      <a:pPr algn="ctr" fontAlgn="ctr"/>
                      <a:r>
                        <a:rPr lang="en-US" sz="1600" u="none" strike="noStrike" dirty="0">
                          <a:effectLst/>
                        </a:rPr>
                        <a:t>70+</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3</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9" name="直線コネクタ 18"/>
          <p:cNvCxnSpPr/>
          <p:nvPr/>
        </p:nvCxnSpPr>
        <p:spPr>
          <a:xfrm>
            <a:off x="4807692" y="2838204"/>
            <a:ext cx="2079996" cy="1377536"/>
          </a:xfrm>
          <a:prstGeom prst="line">
            <a:avLst/>
          </a:prstGeom>
          <a:ln w="317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1424298" y="2113808"/>
            <a:ext cx="2316429" cy="461665"/>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Survived = Yes </a:t>
            </a:r>
          </a:p>
        </p:txBody>
      </p:sp>
      <p:sp>
        <p:nvSpPr>
          <p:cNvPr id="21" name="テキスト ボックス 20"/>
          <p:cNvSpPr txBox="1"/>
          <p:nvPr/>
        </p:nvSpPr>
        <p:spPr>
          <a:xfrm>
            <a:off x="5729473" y="2130241"/>
            <a:ext cx="2316429" cy="461665"/>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Survived = No</a:t>
            </a:r>
          </a:p>
        </p:txBody>
      </p:sp>
      <p:sp>
        <p:nvSpPr>
          <p:cNvPr id="22" name="テキスト ボックス 21"/>
          <p:cNvSpPr txBox="1"/>
          <p:nvPr/>
        </p:nvSpPr>
        <p:spPr>
          <a:xfrm>
            <a:off x="831272" y="1445347"/>
            <a:ext cx="3063852" cy="523220"/>
          </a:xfrm>
          <a:prstGeom prst="rect">
            <a:avLst/>
          </a:prstGeom>
          <a:noFill/>
        </p:spPr>
        <p:txBody>
          <a:bodyPr wrap="none" rtlCol="0">
            <a:spAutoFit/>
          </a:bodyPr>
          <a:lstStyle/>
          <a:p>
            <a:r>
              <a:rPr lang="en-US" sz="2800" u="sng" dirty="0">
                <a:latin typeface="Cambria Math" panose="02040503050406030204" pitchFamily="18" charset="0"/>
                <a:ea typeface="Cambria Math" panose="02040503050406030204" pitchFamily="18" charset="0"/>
              </a:rPr>
              <a:t>Three factor tables</a:t>
            </a:r>
          </a:p>
        </p:txBody>
      </p:sp>
    </p:spTree>
    <p:extLst>
      <p:ext uri="{BB962C8B-B14F-4D97-AF65-F5344CB8AC3E}">
        <p14:creationId xmlns:p14="http://schemas.microsoft.com/office/powerpoint/2010/main" val="319107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対角する 2 つの角を丸めた四角形 11"/>
          <p:cNvSpPr/>
          <p:nvPr/>
        </p:nvSpPr>
        <p:spPr>
          <a:xfrm>
            <a:off x="4572000" y="3764478"/>
            <a:ext cx="4358245" cy="2591873"/>
          </a:xfrm>
          <a:prstGeom prst="round2DiagRect">
            <a:avLst/>
          </a:prstGeom>
          <a:solidFill>
            <a:srgbClr val="FDEE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対角する 2 つの角を丸めた四角形 9"/>
          <p:cNvSpPr/>
          <p:nvPr/>
        </p:nvSpPr>
        <p:spPr>
          <a:xfrm>
            <a:off x="261257" y="3764478"/>
            <a:ext cx="4156363" cy="2596194"/>
          </a:xfrm>
          <a:prstGeom prst="round2DiagRect">
            <a:avLst/>
          </a:prstGeom>
          <a:solidFill>
            <a:srgbClr val="FDEE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対角する 2 つの角を丸めた四角形 8"/>
          <p:cNvSpPr/>
          <p:nvPr/>
        </p:nvSpPr>
        <p:spPr>
          <a:xfrm>
            <a:off x="628650" y="2149434"/>
            <a:ext cx="7886700" cy="1472540"/>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title"/>
          </p:nvPr>
        </p:nvSpPr>
        <p:spPr>
          <a:xfrm>
            <a:off x="628650" y="0"/>
            <a:ext cx="7886700" cy="1325563"/>
          </a:xfrm>
        </p:spPr>
        <p:txBody>
          <a:bodyPr>
            <a:normAutofit/>
          </a:bodyPr>
          <a:lstStyle/>
          <a:p>
            <a:r>
              <a:rPr lang="en-US" sz="4800" dirty="0">
                <a:latin typeface="Cambria Math" panose="02040503050406030204" pitchFamily="18" charset="0"/>
                <a:ea typeface="Cambria Math" panose="02040503050406030204" pitchFamily="18" charset="0"/>
              </a:rPr>
              <a:t>Poisson Regression</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591360"/>
                <a:ext cx="7886700" cy="3613274"/>
              </a:xfrm>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sz="1700" i="1" smtClean="0">
                              <a:latin typeface="Cambria Math" panose="02040503050406030204" pitchFamily="18" charset="0"/>
                              <a:ea typeface="Cambria Math" panose="02040503050406030204" pitchFamily="18" charset="0"/>
                            </a:rPr>
                          </m:ctrlPr>
                        </m:funcPr>
                        <m:fName>
                          <m:r>
                            <m:rPr>
                              <m:sty m:val="p"/>
                            </m:rPr>
                            <a:rPr lang="en-US" sz="1700">
                              <a:latin typeface="Cambria Math" panose="02040503050406030204" pitchFamily="18" charset="0"/>
                              <a:ea typeface="Cambria Math" panose="02040503050406030204" pitchFamily="18" charset="0"/>
                            </a:rPr>
                            <m:t>log</m:t>
                          </m:r>
                        </m:fName>
                        <m:e>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𝜆</m:t>
                                  </m:r>
                                </m:e>
                                <m:sub>
                                  <m:r>
                                    <a:rPr lang="en-US" sz="1700" i="1">
                                      <a:latin typeface="Cambria Math" panose="02040503050406030204" pitchFamily="18" charset="0"/>
                                      <a:ea typeface="Cambria Math" panose="02040503050406030204" pitchFamily="18" charset="0"/>
                                    </a:rPr>
                                    <m:t>𝑖</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𝑗</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e>
                      </m:func>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0</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1</m:t>
                          </m:r>
                        </m:sub>
                      </m:sSub>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50−69</m:t>
                          </m:r>
                          <m:r>
                            <a:rPr lang="en-US" sz="1700" i="1" smtClean="0">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2</m:t>
                          </m:r>
                        </m:sub>
                      </m:sSub>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70+,</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3</m:t>
                          </m:r>
                        </m:sub>
                      </m:sSub>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𝑀𝑎𝑙𝑌</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𝑗</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4</m:t>
                          </m:r>
                        </m:sub>
                      </m:sSub>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b="0" i="1" smtClean="0">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5</m:t>
                          </m:r>
                        </m:sub>
                      </m:sSub>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50−69,</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b="0" i="1" smtClean="0">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6</m:t>
                          </m:r>
                        </m:sub>
                      </m:sSub>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70+,</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b="0" i="1" smtClean="0">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7</m:t>
                          </m:r>
                        </m:sub>
                      </m:sSub>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𝑀𝑎𝑙𝑌</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𝑗</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b="0" i="1" smtClean="0">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7</m:t>
                              </m:r>
                            </m:sub>
                          </m:sSub>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𝑀𝑎𝑙𝑌</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𝑗</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i="1">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8</m:t>
                          </m:r>
                        </m:sub>
                      </m:sSub>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50−69,</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𝑀𝑎𝑙</m:t>
                              </m:r>
                              <m:r>
                                <a:rPr lang="en-US" sz="1700" i="1" smtClean="0">
                                  <a:latin typeface="Cambria Math" panose="02040503050406030204" pitchFamily="18" charset="0"/>
                                  <a:ea typeface="Cambria Math" panose="02040503050406030204" pitchFamily="18" charset="0"/>
                                </a:rPr>
                                <m:t>𝑌</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𝑗</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b="0" i="1" smtClean="0">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9</m:t>
                          </m:r>
                        </m:sub>
                      </m:sSub>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70+,</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𝑀𝑎𝑙𝑌</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𝑗</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b="0" i="1" smtClean="0">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oMath>
                  </m:oMathPara>
                </a14:m>
                <a:endParaRPr lang="en-US" sz="1700" dirty="0">
                  <a:latin typeface="Cambria Math" panose="02040503050406030204" pitchFamily="18" charset="0"/>
                  <a:ea typeface="Cambria Math" panose="02040503050406030204" pitchFamily="18" charset="0"/>
                </a:endParaRPr>
              </a:p>
              <a:p>
                <a:pPr marL="0" indent="0">
                  <a:buNone/>
                </a:pPr>
                <a:endParaRPr lang="en-US" sz="1700" i="1" dirty="0"/>
              </a:p>
              <a:p>
                <a:pPr marL="0" indent="0">
                  <a:buNone/>
                </a:pPr>
                <a:endParaRPr lang="en-US" sz="17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591360"/>
                <a:ext cx="7886700" cy="3613274"/>
              </a:xfrm>
              <a:blipFill rotWithShape="1">
                <a:blip r:embed="rId2"/>
                <a:stretch>
                  <a:fillRect/>
                </a:stretch>
              </a:blipFill>
            </p:spPr>
            <p:txBody>
              <a:bodyPr/>
              <a:lstStyle/>
              <a:p>
                <a:r>
                  <a:rPr lang="en-US">
                    <a:noFill/>
                  </a:rPr>
                  <a:t> </a:t>
                </a:r>
              </a:p>
            </p:txBody>
          </p:sp>
        </mc:Fallback>
      </mc:AlternateContent>
      <p:sp>
        <p:nvSpPr>
          <p:cNvPr id="4" name="スライド番号プレースホルダー 3"/>
          <p:cNvSpPr>
            <a:spLocks noGrp="1"/>
          </p:cNvSpPr>
          <p:nvPr>
            <p:ph type="sldNum" sz="quarter" idx="12"/>
          </p:nvPr>
        </p:nvSpPr>
        <p:spPr/>
        <p:txBody>
          <a:bodyPr/>
          <a:lstStyle/>
          <a:p>
            <a:fld id="{0CFEC368-1D7A-4F81-ABF6-AE0E36BAF64C}" type="slidenum">
              <a:rPr lang="en-US" smtClean="0"/>
              <a:pPr/>
              <a:t>16</a:t>
            </a:fld>
            <a:endParaRPr 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237507" y="3621974"/>
                <a:ext cx="4334493" cy="2738698"/>
              </a:xfrm>
              <a:prstGeom prst="rect">
                <a:avLst/>
              </a:prstGeom>
              <a:noFill/>
            </p:spPr>
            <p:txBody>
              <a:bodyPr wrap="square" rtlCol="0">
                <a:spAutoFit/>
              </a:bodyPr>
              <a:lstStyle/>
              <a:p>
                <a:pPr>
                  <a:lnSpc>
                    <a:spcPct val="20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𝜆</m:t>
                          </m:r>
                        </m:e>
                        <m:sub>
                          <m:r>
                            <a:rPr lang="en-US" i="1">
                              <a:latin typeface="Cambria Math"/>
                            </a:rPr>
                            <m:t>𝑖</m:t>
                          </m:r>
                          <m:r>
                            <a:rPr lang="en-US" i="1">
                              <a:latin typeface="Cambria Math"/>
                            </a:rPr>
                            <m:t>,</m:t>
                          </m:r>
                          <m:r>
                            <a:rPr lang="en-US" i="1">
                              <a:latin typeface="Cambria Math"/>
                            </a:rPr>
                            <m:t>𝑗</m:t>
                          </m:r>
                          <m:r>
                            <a:rPr lang="en-US" i="1">
                              <a:latin typeface="Cambria Math"/>
                            </a:rPr>
                            <m:t>,</m:t>
                          </m:r>
                          <m:r>
                            <a:rPr lang="en-US" i="1">
                              <a:latin typeface="Cambria Math"/>
                            </a:rPr>
                            <m:t>𝑘</m:t>
                          </m:r>
                        </m:sub>
                      </m:sSub>
                      <m:r>
                        <a:rPr lang="en-US" i="1">
                          <a:latin typeface="Cambria Math"/>
                        </a:rPr>
                        <m:t>=</m:t>
                      </m:r>
                      <m:r>
                        <a:rPr lang="en-US" i="1">
                          <a:latin typeface="Cambria Math"/>
                        </a:rPr>
                        <m:t>𝑒𝑥𝑝𝑒𝑐𝑡𝑒𝑑</m:t>
                      </m:r>
                      <m:r>
                        <a:rPr lang="en-US" i="1">
                          <a:latin typeface="Cambria Math"/>
                        </a:rPr>
                        <m:t> </m:t>
                      </m:r>
                      <m:r>
                        <a:rPr lang="en-US" i="1">
                          <a:latin typeface="Cambria Math"/>
                        </a:rPr>
                        <m:t>𝑐𝑜𝑢𝑛𝑡𝑠</m:t>
                      </m:r>
                      <m:r>
                        <a:rPr lang="en-US" i="1">
                          <a:latin typeface="Cambria Math"/>
                        </a:rPr>
                        <m:t> </m:t>
                      </m:r>
                      <m:r>
                        <a:rPr lang="en-US" i="1">
                          <a:latin typeface="Cambria Math"/>
                        </a:rPr>
                        <m:t>𝑖𝑛</m:t>
                      </m:r>
                      <m:r>
                        <a:rPr lang="en-US" i="1">
                          <a:latin typeface="Cambria Math"/>
                        </a:rPr>
                        <m:t> </m:t>
                      </m:r>
                      <m:d>
                        <m:dPr>
                          <m:ctrlPr>
                            <a:rPr lang="en-US" i="1">
                              <a:latin typeface="Cambria Math" panose="02040503050406030204" pitchFamily="18" charset="0"/>
                            </a:rPr>
                          </m:ctrlPr>
                        </m:dPr>
                        <m:e>
                          <m:r>
                            <a:rPr lang="en-US" i="1">
                              <a:latin typeface="Cambria Math"/>
                            </a:rPr>
                            <m:t>𝑖</m:t>
                          </m:r>
                          <m:r>
                            <a:rPr lang="en-US" i="1">
                              <a:latin typeface="Cambria Math"/>
                            </a:rPr>
                            <m:t>,</m:t>
                          </m:r>
                          <m:r>
                            <a:rPr lang="en-US" i="1">
                              <a:latin typeface="Cambria Math"/>
                            </a:rPr>
                            <m:t>𝑗</m:t>
                          </m:r>
                          <m:r>
                            <a:rPr lang="en-US" i="1">
                              <a:latin typeface="Cambria Math"/>
                            </a:rPr>
                            <m:t>,</m:t>
                          </m:r>
                          <m:r>
                            <a:rPr lang="en-US" i="1">
                              <a:latin typeface="Cambria Math"/>
                            </a:rPr>
                            <m:t>𝑘</m:t>
                          </m:r>
                        </m:e>
                      </m:d>
                      <m:r>
                        <a:rPr lang="en-US" i="1">
                          <a:latin typeface="Cambria Math"/>
                        </a:rPr>
                        <m:t>𝑡h</m:t>
                      </m:r>
                      <m:r>
                        <a:rPr lang="en-US" i="1">
                          <a:latin typeface="Cambria Math"/>
                        </a:rPr>
                        <m:t> </m:t>
                      </m:r>
                      <m:r>
                        <a:rPr lang="en-US" i="1">
                          <a:latin typeface="Cambria Math"/>
                        </a:rPr>
                        <m:t>𝑐𝑒𝑙𝑙</m:t>
                      </m:r>
                    </m:oMath>
                  </m:oMathPara>
                </a14:m>
                <a:endParaRPr lang="en-US" dirty="0"/>
              </a:p>
              <a:p>
                <a:pPr>
                  <a:lnSpc>
                    <a:spcPct val="20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50−69,</m:t>
                          </m:r>
                          <m:r>
                            <a:rPr lang="en-US" i="1">
                              <a:latin typeface="Cambria Math"/>
                            </a:rPr>
                            <m:t>𝑖</m:t>
                          </m:r>
                        </m:sub>
                      </m:sSub>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1, </m:t>
                              </m:r>
                              <m:r>
                                <a:rPr lang="en-US" i="1">
                                  <a:latin typeface="Cambria Math"/>
                                </a:rPr>
                                <m:t>𝑖𝑓</m:t>
                              </m:r>
                              <m:r>
                                <a:rPr lang="en-US" i="1">
                                  <a:latin typeface="Cambria Math"/>
                                </a:rPr>
                                <m:t> </m:t>
                              </m:r>
                              <m:r>
                                <a:rPr lang="en-US" i="1">
                                  <a:latin typeface="Cambria Math"/>
                                </a:rPr>
                                <m:t>𝑖</m:t>
                              </m:r>
                              <m:r>
                                <a:rPr lang="en-US" i="1">
                                  <a:latin typeface="Cambria Math"/>
                                </a:rPr>
                                <m:t> </m:t>
                              </m:r>
                              <m:r>
                                <a:rPr lang="en-US" i="1">
                                  <a:latin typeface="Cambria Math"/>
                                </a:rPr>
                                <m:t>𝑏𝑒𝑙𝑜𝑛𝑔𝑠</m:t>
                              </m:r>
                              <m:r>
                                <a:rPr lang="en-US" i="1">
                                  <a:latin typeface="Cambria Math"/>
                                </a:rPr>
                                <m:t> </m:t>
                              </m:r>
                              <m:r>
                                <a:rPr lang="en-US" i="1">
                                  <a:latin typeface="Cambria Math"/>
                                </a:rPr>
                                <m:t>𝑡𝑜</m:t>
                              </m:r>
                              <m:r>
                                <a:rPr lang="en-US" i="1">
                                  <a:latin typeface="Cambria Math"/>
                                </a:rPr>
                                <m:t> 50−69</m:t>
                              </m:r>
                            </m:e>
                            <m:e>
                              <m:r>
                                <a:rPr lang="en-US" i="1">
                                  <a:latin typeface="Cambria Math"/>
                                </a:rPr>
                                <m:t>0,  </m:t>
                              </m:r>
                              <m:r>
                                <a:rPr lang="en-US" i="1">
                                  <a:latin typeface="Cambria Math"/>
                                </a:rPr>
                                <m:t>𝑜𝑡h𝑒𝑟𝑤𝑖𝑠𝑒</m:t>
                              </m:r>
                              <m:r>
                                <a:rPr lang="en-US" i="1">
                                  <a:latin typeface="Cambria Math"/>
                                </a:rPr>
                                <m:t>                 </m:t>
                              </m:r>
                            </m:e>
                          </m:eqArr>
                        </m:e>
                      </m:d>
                    </m:oMath>
                  </m:oMathPara>
                </a14:m>
                <a:endParaRPr lang="en-US" dirty="0"/>
              </a:p>
              <a:p>
                <a:pPr>
                  <a:lnSpc>
                    <a:spcPct val="20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70+,</m:t>
                          </m:r>
                          <m:r>
                            <a:rPr lang="en-US" i="1">
                              <a:latin typeface="Cambria Math"/>
                            </a:rPr>
                            <m:t>𝑖</m:t>
                          </m:r>
                        </m:sub>
                      </m:sSub>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1, </m:t>
                              </m:r>
                              <m:r>
                                <a:rPr lang="en-US" i="1">
                                  <a:latin typeface="Cambria Math"/>
                                </a:rPr>
                                <m:t>𝑖𝑓</m:t>
                              </m:r>
                              <m:r>
                                <a:rPr lang="en-US" i="1">
                                  <a:latin typeface="Cambria Math"/>
                                </a:rPr>
                                <m:t> </m:t>
                              </m:r>
                              <m:r>
                                <a:rPr lang="en-US" i="1">
                                  <a:latin typeface="Cambria Math"/>
                                </a:rPr>
                                <m:t>𝑖</m:t>
                              </m:r>
                              <m:r>
                                <a:rPr lang="en-US" i="1">
                                  <a:latin typeface="Cambria Math"/>
                                </a:rPr>
                                <m:t> </m:t>
                              </m:r>
                              <m:r>
                                <a:rPr lang="en-US" i="1">
                                  <a:latin typeface="Cambria Math"/>
                                </a:rPr>
                                <m:t>𝑏𝑒𝑙𝑜𝑛𝑔𝑠</m:t>
                              </m:r>
                              <m:r>
                                <a:rPr lang="en-US" i="1">
                                  <a:latin typeface="Cambria Math"/>
                                </a:rPr>
                                <m:t> </m:t>
                              </m:r>
                              <m:r>
                                <a:rPr lang="en-US" i="1">
                                  <a:latin typeface="Cambria Math"/>
                                </a:rPr>
                                <m:t>𝑡𝑜</m:t>
                              </m:r>
                              <m:r>
                                <a:rPr lang="en-US" i="1">
                                  <a:latin typeface="Cambria Math"/>
                                </a:rPr>
                                <m:t> 70+</m:t>
                              </m:r>
                            </m:e>
                            <m:e>
                              <m:r>
                                <a:rPr lang="en-US" i="1">
                                  <a:latin typeface="Cambria Math"/>
                                </a:rPr>
                                <m:t>0,  </m:t>
                              </m:r>
                              <m:r>
                                <a:rPr lang="en-US" i="1">
                                  <a:latin typeface="Cambria Math"/>
                                </a:rPr>
                                <m:t>𝑜𝑡h𝑒𝑟𝑤𝑖𝑠𝑒</m:t>
                              </m:r>
                              <m:r>
                                <a:rPr lang="en-US" i="1">
                                  <a:latin typeface="Cambria Math"/>
                                </a:rPr>
                                <m:t>           </m:t>
                              </m:r>
                            </m:e>
                          </m:eqArr>
                        </m:e>
                      </m:d>
                    </m:oMath>
                  </m:oMathPara>
                </a14:m>
                <a:endParaRPr 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37507" y="3621974"/>
                <a:ext cx="4334493" cy="2738698"/>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4417620" y="3621974"/>
                <a:ext cx="4631377" cy="2140073"/>
              </a:xfrm>
              <a:prstGeom prst="rect">
                <a:avLst/>
              </a:prstGeom>
              <a:noFill/>
            </p:spPr>
            <p:txBody>
              <a:bodyPr wrap="square" rtlCol="0">
                <a:spAutoFit/>
              </a:bodyPr>
              <a:lstStyle/>
              <a:p>
                <a:pPr>
                  <a:lnSpc>
                    <a:spcPct val="20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𝐼</m:t>
                          </m:r>
                        </m:e>
                        <m:sub>
                          <m:r>
                            <a:rPr lang="en-US" i="1">
                              <a:latin typeface="Cambria Math"/>
                            </a:rPr>
                            <m:t>𝑀𝑎𝑙𝑌</m:t>
                          </m:r>
                          <m:r>
                            <a:rPr lang="en-US" i="1">
                              <a:latin typeface="Cambria Math"/>
                            </a:rPr>
                            <m:t>,</m:t>
                          </m:r>
                          <m:r>
                            <a:rPr lang="en-US" i="1">
                              <a:latin typeface="Cambria Math"/>
                            </a:rPr>
                            <m:t>𝑗</m:t>
                          </m:r>
                        </m:sub>
                      </m:sSub>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1, </m:t>
                              </m:r>
                              <m:r>
                                <a:rPr lang="en-US" i="1">
                                  <a:latin typeface="Cambria Math"/>
                                </a:rPr>
                                <m:t>𝑖𝑓</m:t>
                              </m:r>
                              <m:r>
                                <a:rPr lang="en-US" i="1">
                                  <a:latin typeface="Cambria Math"/>
                                </a:rPr>
                                <m:t> </m:t>
                              </m:r>
                              <m:r>
                                <a:rPr lang="en-US" i="1">
                                  <a:latin typeface="Cambria Math"/>
                                </a:rPr>
                                <m:t>𝑗</m:t>
                              </m:r>
                              <m:r>
                                <a:rPr lang="en-US" i="1">
                                  <a:latin typeface="Cambria Math"/>
                                </a:rPr>
                                <m:t> </m:t>
                              </m:r>
                              <m:r>
                                <a:rPr lang="en-US" i="1">
                                  <a:latin typeface="Cambria Math"/>
                                </a:rPr>
                                <m:t>𝑏𝑒𝑙𝑜𝑛𝑔𝑠</m:t>
                              </m:r>
                              <m:r>
                                <a:rPr lang="en-US" i="1">
                                  <a:latin typeface="Cambria Math"/>
                                </a:rPr>
                                <m:t> </m:t>
                              </m:r>
                              <m:r>
                                <a:rPr lang="en-US" i="1">
                                  <a:latin typeface="Cambria Math"/>
                                </a:rPr>
                                <m:t>𝑡𝑜</m:t>
                              </m:r>
                              <m:r>
                                <a:rPr lang="en-US" i="1">
                                  <a:latin typeface="Cambria Math"/>
                                </a:rPr>
                                <m:t> </m:t>
                              </m:r>
                              <m:r>
                                <a:rPr lang="en-US" i="1">
                                  <a:latin typeface="Cambria Math"/>
                                </a:rPr>
                                <m:t>𝑀𝑎𝑙𝑖𝑔𝑛𝑎𝑛𝑡</m:t>
                              </m:r>
                              <m:r>
                                <a:rPr lang="en-US" i="1">
                                  <a:latin typeface="Cambria Math"/>
                                </a:rPr>
                                <m:t>:</m:t>
                              </m:r>
                              <m:r>
                                <a:rPr lang="en-US" i="1">
                                  <a:latin typeface="Cambria Math"/>
                                </a:rPr>
                                <m:t>𝑌𝑒𝑠</m:t>
                              </m:r>
                            </m:e>
                            <m:e>
                              <m:r>
                                <a:rPr lang="en-US" i="1">
                                  <a:latin typeface="Cambria Math"/>
                                </a:rPr>
                                <m:t>0,  </m:t>
                              </m:r>
                              <m:r>
                                <a:rPr lang="en-US" i="1">
                                  <a:latin typeface="Cambria Math"/>
                                </a:rPr>
                                <m:t>𝑜𝑡h𝑒𝑟𝑤𝑖𝑠𝑒</m:t>
                              </m:r>
                              <m:r>
                                <a:rPr lang="en-US" i="1">
                                  <a:latin typeface="Cambria Math"/>
                                </a:rPr>
                                <m:t>                                </m:t>
                              </m:r>
                            </m:e>
                          </m:eqArr>
                        </m:e>
                      </m:d>
                    </m:oMath>
                  </m:oMathPara>
                </a14:m>
                <a:endParaRPr lang="en-US" dirty="0"/>
              </a:p>
              <a:p>
                <a:pPr>
                  <a:lnSpc>
                    <a:spcPct val="20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𝑆𝑢𝑟</m:t>
                          </m:r>
                          <m:r>
                            <a:rPr lang="en-US" b="0" i="1" smtClean="0">
                              <a:latin typeface="Cambria Math"/>
                            </a:rPr>
                            <m:t>𝑁</m:t>
                          </m:r>
                          <m:r>
                            <a:rPr lang="en-US" i="1">
                              <a:latin typeface="Cambria Math"/>
                            </a:rPr>
                            <m:t>,</m:t>
                          </m:r>
                          <m:r>
                            <a:rPr lang="en-US" i="1">
                              <a:latin typeface="Cambria Math"/>
                            </a:rPr>
                            <m:t>𝑘</m:t>
                          </m:r>
                        </m:sub>
                      </m:sSub>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1, </m:t>
                              </m:r>
                              <m:r>
                                <a:rPr lang="en-US" i="1">
                                  <a:latin typeface="Cambria Math"/>
                                </a:rPr>
                                <m:t>𝑖𝑓</m:t>
                              </m:r>
                              <m:r>
                                <a:rPr lang="en-US" i="1">
                                  <a:latin typeface="Cambria Math"/>
                                </a:rPr>
                                <m:t> </m:t>
                              </m:r>
                              <m:r>
                                <a:rPr lang="en-US" i="1">
                                  <a:latin typeface="Cambria Math"/>
                                </a:rPr>
                                <m:t>𝑘</m:t>
                              </m:r>
                              <m:r>
                                <a:rPr lang="en-US" i="1">
                                  <a:latin typeface="Cambria Math"/>
                                </a:rPr>
                                <m:t> </m:t>
                              </m:r>
                              <m:r>
                                <a:rPr lang="en-US" i="1">
                                  <a:latin typeface="Cambria Math"/>
                                </a:rPr>
                                <m:t>𝑏𝑒𝑙𝑜𝑛𝑔𝑠</m:t>
                              </m:r>
                              <m:r>
                                <a:rPr lang="en-US" i="1">
                                  <a:latin typeface="Cambria Math"/>
                                </a:rPr>
                                <m:t> </m:t>
                              </m:r>
                              <m:r>
                                <a:rPr lang="en-US" i="1">
                                  <a:latin typeface="Cambria Math"/>
                                </a:rPr>
                                <m:t>𝑡𝑜</m:t>
                              </m:r>
                              <m:r>
                                <a:rPr lang="en-US" i="1">
                                  <a:latin typeface="Cambria Math"/>
                                </a:rPr>
                                <m:t> </m:t>
                              </m:r>
                              <m:r>
                                <a:rPr lang="en-US" i="1">
                                  <a:latin typeface="Cambria Math"/>
                                </a:rPr>
                                <m:t>𝑆𝑢𝑟𝑣𝑖𝑣𝑒𝑑</m:t>
                              </m:r>
                              <m:r>
                                <a:rPr lang="en-US" i="1">
                                  <a:latin typeface="Cambria Math"/>
                                </a:rPr>
                                <m:t>:</m:t>
                              </m:r>
                              <m:r>
                                <a:rPr lang="en-US" b="0" i="1" smtClean="0">
                                  <a:latin typeface="Cambria Math"/>
                                </a:rPr>
                                <m:t>𝑁𝑜</m:t>
                              </m:r>
                            </m:e>
                            <m:e>
                              <m:r>
                                <a:rPr lang="en-US" i="1">
                                  <a:latin typeface="Cambria Math"/>
                                </a:rPr>
                                <m:t>0,  </m:t>
                              </m:r>
                              <m:r>
                                <a:rPr lang="en-US" i="1">
                                  <a:latin typeface="Cambria Math"/>
                                </a:rPr>
                                <m:t>𝑜𝑡h𝑒𝑟𝑤𝑖𝑠𝑒</m:t>
                              </m:r>
                              <m:r>
                                <a:rPr lang="en-US" i="1">
                                  <a:latin typeface="Cambria Math"/>
                                </a:rPr>
                                <m:t>                              </m:t>
                              </m:r>
                            </m:e>
                          </m:eqArr>
                        </m:e>
                      </m:d>
                    </m:oMath>
                  </m:oMathPara>
                </a14:m>
                <a:endParaRPr lang="en-US"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4417620" y="3621974"/>
                <a:ext cx="4631377" cy="2140073"/>
              </a:xfrm>
              <a:prstGeom prst="rect">
                <a:avLst/>
              </a:prstGeom>
              <a:blipFill rotWithShape="1">
                <a:blip r:embed="rId4"/>
                <a:stretch>
                  <a:fillRect/>
                </a:stretch>
              </a:blipFill>
            </p:spPr>
            <p:txBody>
              <a:bodyPr/>
              <a:lstStyle/>
              <a:p>
                <a:r>
                  <a:rPr lang="en-US">
                    <a:noFill/>
                  </a:rPr>
                  <a:t> </a:t>
                </a:r>
              </a:p>
            </p:txBody>
          </p:sp>
        </mc:Fallback>
      </mc:AlternateContent>
      <p:sp>
        <p:nvSpPr>
          <p:cNvPr id="7" name="テキスト ボックス 6"/>
          <p:cNvSpPr txBox="1"/>
          <p:nvPr/>
        </p:nvSpPr>
        <p:spPr>
          <a:xfrm>
            <a:off x="628650" y="1094730"/>
            <a:ext cx="5534644" cy="461665"/>
          </a:xfrm>
          <a:prstGeom prst="rect">
            <a:avLst/>
          </a:prstGeom>
          <a:noFill/>
        </p:spPr>
        <p:txBody>
          <a:bodyPr wrap="square" rtlCol="0">
            <a:spAutoFit/>
          </a:bodyPr>
          <a:lstStyle/>
          <a:p>
            <a:r>
              <a:rPr lang="en-US" sz="2400" u="sng" dirty="0">
                <a:latin typeface="Cambria Math" panose="02040503050406030204" pitchFamily="18" charset="0"/>
                <a:ea typeface="Cambria Math" panose="02040503050406030204" pitchFamily="18" charset="0"/>
              </a:rPr>
              <a:t>Model 1: with 3 – way interaction</a:t>
            </a:r>
          </a:p>
        </p:txBody>
      </p:sp>
    </p:spTree>
    <p:extLst>
      <p:ext uri="{BB962C8B-B14F-4D97-AF65-F5344CB8AC3E}">
        <p14:creationId xmlns:p14="http://schemas.microsoft.com/office/powerpoint/2010/main" val="1853151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a:xfrm>
            <a:off x="628650" y="3728852"/>
            <a:ext cx="7886700" cy="1015663"/>
          </a:xfrm>
          <a:prstGeom prst="roundRect">
            <a:avLst/>
          </a:prstGeom>
          <a:solidFill>
            <a:srgbClr val="FDEE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対角する 2 つの角を丸めた四角形 8"/>
          <p:cNvSpPr/>
          <p:nvPr/>
        </p:nvSpPr>
        <p:spPr>
          <a:xfrm>
            <a:off x="628650" y="2149434"/>
            <a:ext cx="7886700" cy="1472540"/>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2137559"/>
                <a:ext cx="7886700" cy="3613274"/>
              </a:xfrm>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sz="1700" i="1">
                              <a:latin typeface="Cambria Math" panose="02040503050406030204" pitchFamily="18" charset="0"/>
                              <a:ea typeface="Cambria Math" panose="02040503050406030204" pitchFamily="18" charset="0"/>
                            </a:rPr>
                          </m:ctrlPr>
                        </m:funcPr>
                        <m:fName>
                          <m:r>
                            <m:rPr>
                              <m:sty m:val="p"/>
                            </m:rPr>
                            <a:rPr lang="en-US" sz="1700">
                              <a:latin typeface="Cambria Math" panose="02040503050406030204" pitchFamily="18" charset="0"/>
                              <a:ea typeface="Cambria Math" panose="02040503050406030204" pitchFamily="18" charset="0"/>
                            </a:rPr>
                            <m:t>log</m:t>
                          </m:r>
                        </m:fName>
                        <m:e>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𝜆</m:t>
                                  </m:r>
                                </m:e>
                                <m:sub>
                                  <m:r>
                                    <a:rPr lang="en-US" sz="1700" i="1">
                                      <a:latin typeface="Cambria Math" panose="02040503050406030204" pitchFamily="18" charset="0"/>
                                      <a:ea typeface="Cambria Math" panose="02040503050406030204" pitchFamily="18" charset="0"/>
                                    </a:rPr>
                                    <m:t>𝑖</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𝑗</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e>
                      </m:func>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0</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1</m:t>
                          </m:r>
                        </m:sub>
                      </m:sSub>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50−69,</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2</m:t>
                          </m:r>
                        </m:sub>
                      </m:sSub>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70+,</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3</m:t>
                          </m:r>
                        </m:sub>
                      </m:sSub>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𝑀𝑎𝑙𝑌</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𝑗</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4</m:t>
                          </m:r>
                        </m:sub>
                      </m:sSub>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i="1">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5</m:t>
                          </m:r>
                        </m:sub>
                      </m:sSub>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50−69,</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i="1">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6</m:t>
                          </m:r>
                        </m:sub>
                      </m:sSub>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70+,</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i="1">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7</m:t>
                          </m:r>
                        </m:sub>
                      </m:sSub>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𝑀𝑎𝑙𝑌</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𝑗</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i="1">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8</m:t>
                          </m:r>
                        </m:sub>
                      </m:sSub>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50−69,</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𝑀𝑎𝑙𝑌</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𝑗</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i="1">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9</m:t>
                          </m:r>
                        </m:sub>
                      </m:sSub>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70+,</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𝑀𝑎𝑙𝑌</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𝑗</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i="1">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oMath>
                  </m:oMathPara>
                </a14:m>
                <a:endParaRPr lang="en-US" sz="1700" dirty="0">
                  <a:latin typeface="Cambria Math" panose="02040503050406030204" pitchFamily="18" charset="0"/>
                  <a:ea typeface="Cambria Math" panose="02040503050406030204" pitchFamily="18" charset="0"/>
                </a:endParaRPr>
              </a:p>
              <a:p>
                <a:pPr marL="0" indent="0">
                  <a:buNone/>
                </a:pPr>
                <a:endParaRPr lang="en-US" sz="1700" i="1" dirty="0"/>
              </a:p>
              <a:p>
                <a:pPr marL="0" indent="0">
                  <a:buNone/>
                </a:pPr>
                <a:endParaRPr lang="en-US" sz="17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2137559"/>
                <a:ext cx="7886700" cy="3613274"/>
              </a:xfrm>
              <a:blipFill rotWithShape="1">
                <a:blip r:embed="rId3"/>
                <a:stretch>
                  <a:fillRect/>
                </a:stretch>
              </a:blipFill>
            </p:spPr>
            <p:txBody>
              <a:bodyPr/>
              <a:lstStyle/>
              <a:p>
                <a:r>
                  <a:rPr lang="en-US">
                    <a:noFill/>
                  </a:rPr>
                  <a:t> </a:t>
                </a:r>
              </a:p>
            </p:txBody>
          </p:sp>
        </mc:Fallback>
      </mc:AlternateContent>
      <p:sp>
        <p:nvSpPr>
          <p:cNvPr id="4" name="スライド番号プレースホルダー 3"/>
          <p:cNvSpPr>
            <a:spLocks noGrp="1"/>
          </p:cNvSpPr>
          <p:nvPr>
            <p:ph type="sldNum" sz="quarter" idx="12"/>
          </p:nvPr>
        </p:nvSpPr>
        <p:spPr/>
        <p:txBody>
          <a:bodyPr/>
          <a:lstStyle/>
          <a:p>
            <a:fld id="{0CFEC368-1D7A-4F81-ABF6-AE0E36BAF64C}" type="slidenum">
              <a:rPr lang="en-US" smtClean="0"/>
              <a:pPr/>
              <a:t>17</a:t>
            </a:fld>
            <a:endParaRPr lang="en-US" dirty="0"/>
          </a:p>
        </p:txBody>
      </p:sp>
      <p:sp>
        <p:nvSpPr>
          <p:cNvPr id="7" name="テキスト ボックス 6"/>
          <p:cNvSpPr txBox="1"/>
          <p:nvPr/>
        </p:nvSpPr>
        <p:spPr>
          <a:xfrm>
            <a:off x="628650" y="1577716"/>
            <a:ext cx="5534644" cy="461665"/>
          </a:xfrm>
          <a:prstGeom prst="rect">
            <a:avLst/>
          </a:prstGeom>
          <a:noFill/>
        </p:spPr>
        <p:txBody>
          <a:bodyPr wrap="square" rtlCol="0">
            <a:spAutoFit/>
          </a:bodyPr>
          <a:lstStyle/>
          <a:p>
            <a:r>
              <a:rPr lang="en-US" sz="2400" u="sng" dirty="0">
                <a:latin typeface="Cambria Math" panose="02040503050406030204" pitchFamily="18" charset="0"/>
                <a:ea typeface="Cambria Math" panose="02040503050406030204" pitchFamily="18" charset="0"/>
              </a:rPr>
              <a:t>Model 1: with 3 – way interaction</a:t>
            </a:r>
          </a:p>
        </p:txBody>
      </p:sp>
      <mc:AlternateContent xmlns:mc="http://schemas.openxmlformats.org/markup-compatibility/2006" xmlns:a14="http://schemas.microsoft.com/office/drawing/2010/main">
        <mc:Choice Requires="a14">
          <p:sp>
            <p:nvSpPr>
              <p:cNvPr id="8" name="テキスト ボックス 7"/>
              <p:cNvSpPr txBox="1"/>
              <p:nvPr/>
            </p:nvSpPr>
            <p:spPr>
              <a:xfrm>
                <a:off x="628650" y="3728852"/>
                <a:ext cx="7886700" cy="1015663"/>
              </a:xfrm>
              <a:prstGeom prst="rect">
                <a:avLst/>
              </a:prstGeom>
              <a:noFill/>
            </p:spPr>
            <p:txBody>
              <a:bodyPr wrap="square" rtlCol="0">
                <a:spAutoFit/>
              </a:bodyPr>
              <a:lstStyle/>
              <a:p>
                <a:r>
                  <a:rPr lang="en-US" sz="2000" dirty="0">
                    <a:latin typeface="Cambria Math" panose="02040503050406030204" pitchFamily="18" charset="0"/>
                    <a:ea typeface="Cambria Math" panose="02040503050406030204" pitchFamily="18" charset="0"/>
                  </a:rPr>
                  <a:t>Q: Are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𝛽</m:t>
                        </m:r>
                      </m:e>
                      <m:sub>
                        <m:r>
                          <a:rPr lang="en-US" sz="2000" i="1">
                            <a:latin typeface="Cambria Math"/>
                          </a:rPr>
                          <m:t>8</m:t>
                        </m:r>
                      </m:sub>
                    </m:sSub>
                  </m:oMath>
                </a14:m>
                <a:r>
                  <a:rPr lang="en-US" sz="2000" dirty="0">
                    <a:latin typeface="Cambria Math" panose="02040503050406030204" pitchFamily="18" charset="0"/>
                    <a:ea typeface="Cambria Math" panose="02040503050406030204" pitchFamily="18" charset="0"/>
                  </a:rPr>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𝛽</m:t>
                        </m:r>
                      </m:e>
                      <m:sub>
                        <m:r>
                          <a:rPr lang="en-US" sz="2000" b="0" i="1" smtClean="0">
                            <a:latin typeface="Cambria Math"/>
                          </a:rPr>
                          <m:t>9</m:t>
                        </m:r>
                      </m:sub>
                    </m:sSub>
                  </m:oMath>
                </a14:m>
                <a:r>
                  <a:rPr lang="en-US" sz="2000" dirty="0">
                    <a:latin typeface="Cambria Math" panose="02040503050406030204" pitchFamily="18" charset="0"/>
                    <a:ea typeface="Cambria Math" panose="02040503050406030204" pitchFamily="18" charset="0"/>
                  </a:rPr>
                  <a:t> statistically significant? (Does age affect the number of death/survival differently depending on whether the tumor is malignant or not?)</a:t>
                </a: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628650" y="3728852"/>
                <a:ext cx="7886700" cy="1015663"/>
              </a:xfrm>
              <a:prstGeom prst="rect">
                <a:avLst/>
              </a:prstGeom>
              <a:blipFill rotWithShape="1">
                <a:blip r:embed="rId4"/>
                <a:stretch>
                  <a:fillRect l="-773" t="-3012" r="-1468" b="-10241"/>
                </a:stretch>
              </a:blipFill>
            </p:spPr>
            <p:txBody>
              <a:bodyPr/>
              <a:lstStyle/>
              <a:p>
                <a:r>
                  <a:rPr lang="en-US">
                    <a:noFill/>
                  </a:rPr>
                  <a:t> </a:t>
                </a:r>
              </a:p>
            </p:txBody>
          </p:sp>
        </mc:Fallback>
      </mc:AlternateContent>
      <p:sp>
        <p:nvSpPr>
          <p:cNvPr id="11" name="テキスト ボックス 10"/>
          <p:cNvSpPr txBox="1"/>
          <p:nvPr/>
        </p:nvSpPr>
        <p:spPr>
          <a:xfrm>
            <a:off x="724395" y="4865124"/>
            <a:ext cx="7623958" cy="1384995"/>
          </a:xfrm>
          <a:prstGeom prst="rect">
            <a:avLst/>
          </a:prstGeom>
          <a:noFill/>
        </p:spPr>
        <p:txBody>
          <a:bodyPr wrap="square" rtlCol="0">
            <a:spAutoFit/>
          </a:bodyPr>
          <a:lstStyle/>
          <a:p>
            <a:pPr marL="342900" indent="-342900">
              <a:buAutoNum type="alphaUcParenR"/>
            </a:pPr>
            <a:r>
              <a:rPr lang="en-US" sz="2800" dirty="0">
                <a:latin typeface="Cambria Math" panose="02040503050406030204" pitchFamily="18" charset="0"/>
                <a:ea typeface="Cambria Math" panose="02040503050406030204" pitchFamily="18" charset="0"/>
              </a:rPr>
              <a:t>Yes!</a:t>
            </a:r>
          </a:p>
          <a:p>
            <a:pPr marL="342900" indent="-342900">
              <a:buAutoNum type="alphaUcParenR"/>
            </a:pPr>
            <a:r>
              <a:rPr lang="en-US" sz="2800" dirty="0">
                <a:latin typeface="Cambria Math" panose="02040503050406030204" pitchFamily="18" charset="0"/>
                <a:ea typeface="Cambria Math" panose="02040503050406030204" pitchFamily="18" charset="0"/>
              </a:rPr>
              <a:t>No…</a:t>
            </a:r>
          </a:p>
          <a:p>
            <a:pPr marL="342900" indent="-342900">
              <a:buAutoNum type="alphaUcParenR"/>
            </a:pPr>
            <a:r>
              <a:rPr lang="en-US" sz="2800" dirty="0">
                <a:latin typeface="Cambria Math" panose="02040503050406030204" pitchFamily="18" charset="0"/>
                <a:ea typeface="Cambria Math" panose="02040503050406030204" pitchFamily="18" charset="0"/>
              </a:rPr>
              <a:t>I don’t know.</a:t>
            </a:r>
          </a:p>
        </p:txBody>
      </p:sp>
      <p:sp>
        <p:nvSpPr>
          <p:cNvPr id="15" name="タイトル 1"/>
          <p:cNvSpPr>
            <a:spLocks noGrp="1"/>
          </p:cNvSpPr>
          <p:nvPr>
            <p:ph type="title"/>
          </p:nvPr>
        </p:nvSpPr>
        <p:spPr>
          <a:xfrm>
            <a:off x="628650" y="365126"/>
            <a:ext cx="7886700" cy="1325563"/>
          </a:xfrm>
        </p:spPr>
        <p:txBody>
          <a:bodyPr>
            <a:normAutofit/>
          </a:bodyPr>
          <a:lstStyle/>
          <a:p>
            <a:r>
              <a:rPr lang="en-US" sz="4800" dirty="0">
                <a:latin typeface="Cambria Math" panose="02040503050406030204" pitchFamily="18" charset="0"/>
                <a:ea typeface="Cambria Math" panose="02040503050406030204" pitchFamily="18" charset="0"/>
              </a:rPr>
              <a:t>Poisson Regression</a:t>
            </a:r>
          </a:p>
        </p:txBody>
      </p:sp>
      <p:graphicFrame>
        <p:nvGraphicFramePr>
          <p:cNvPr id="10" name="表 9"/>
          <p:cNvGraphicFramePr>
            <a:graphicFrameLocks noGrp="1"/>
          </p:cNvGraphicFramePr>
          <p:nvPr>
            <p:extLst>
              <p:ext uri="{D42A27DB-BD31-4B8C-83A1-F6EECF244321}">
                <p14:modId xmlns:p14="http://schemas.microsoft.com/office/powerpoint/2010/main" val="753701713"/>
              </p:ext>
            </p:extLst>
          </p:nvPr>
        </p:nvGraphicFramePr>
        <p:xfrm>
          <a:off x="3794661" y="4888426"/>
          <a:ext cx="4553692" cy="1693545"/>
        </p:xfrm>
        <a:graphic>
          <a:graphicData uri="http://schemas.openxmlformats.org/drawingml/2006/table">
            <a:tbl>
              <a:tblPr bandRow="1">
                <a:tableStyleId>{9DCAF9ED-07DC-4A11-8D7F-57B35C25682E}</a:tableStyleId>
              </a:tblPr>
              <a:tblGrid>
                <a:gridCol w="2265559">
                  <a:extLst>
                    <a:ext uri="{9D8B030D-6E8A-4147-A177-3AD203B41FA5}">
                      <a16:colId xmlns:a16="http://schemas.microsoft.com/office/drawing/2014/main" val="20000"/>
                    </a:ext>
                  </a:extLst>
                </a:gridCol>
                <a:gridCol w="2288133">
                  <a:extLst>
                    <a:ext uri="{9D8B030D-6E8A-4147-A177-3AD203B41FA5}">
                      <a16:colId xmlns:a16="http://schemas.microsoft.com/office/drawing/2014/main" val="20001"/>
                    </a:ext>
                  </a:extLst>
                </a:gridCol>
              </a:tblGrid>
              <a:tr h="217460">
                <a:tc>
                  <a:txBody>
                    <a:bodyPr/>
                    <a:lstStyle/>
                    <a:p>
                      <a:pPr algn="ctr" fontAlgn="ctr"/>
                      <a:r>
                        <a:rPr lang="en-US" sz="1800" u="none" strike="noStrike" dirty="0">
                          <a:effectLst/>
                        </a:rPr>
                        <a:t>Factor</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800" u="none" strike="noStrike" dirty="0">
                          <a:effectLst/>
                        </a:rPr>
                        <a:t>P</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extLst>
                  <a:ext uri="{0D108BD9-81ED-4DB2-BD59-A6C34878D82A}">
                    <a16:rowId xmlns:a16="http://schemas.microsoft.com/office/drawing/2014/main" val="10000"/>
                  </a:ext>
                </a:extLst>
              </a:tr>
              <a:tr h="217460">
                <a:tc>
                  <a:txBody>
                    <a:bodyPr/>
                    <a:lstStyle/>
                    <a:p>
                      <a:pPr algn="ctr" fontAlgn="ctr"/>
                      <a:r>
                        <a:rPr lang="en-US" sz="1800" u="none" strike="noStrike" dirty="0">
                          <a:effectLst/>
                        </a:rPr>
                        <a:t>Age x Malignancy</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0.6080</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17460">
                <a:tc>
                  <a:txBody>
                    <a:bodyPr/>
                    <a:lstStyle/>
                    <a:p>
                      <a:pPr algn="ctr" fontAlgn="ctr"/>
                      <a:r>
                        <a:rPr lang="en-US" sz="1800" u="none" strike="noStrike">
                          <a:effectLst/>
                        </a:rPr>
                        <a:t>Age x Survival</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0.0494</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17460">
                <a:tc>
                  <a:txBody>
                    <a:bodyPr/>
                    <a:lstStyle/>
                    <a:p>
                      <a:pPr algn="ctr" fontAlgn="ctr"/>
                      <a:r>
                        <a:rPr lang="en-US" sz="1800" u="none" strike="noStrike">
                          <a:effectLst/>
                        </a:rPr>
                        <a:t>Malignancy x Survival</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0.0132</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27623">
                <a:tc>
                  <a:txBody>
                    <a:bodyPr/>
                    <a:lstStyle/>
                    <a:p>
                      <a:pPr algn="ctr" fontAlgn="ctr"/>
                      <a:r>
                        <a:rPr lang="en-US" sz="1800" u="none" strike="noStrike">
                          <a:effectLst/>
                        </a:rPr>
                        <a:t>Age x Survival x Malignancy</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0.7811</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13051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対角する 2 つの角を丸めた四角形 8"/>
          <p:cNvSpPr/>
          <p:nvPr/>
        </p:nvSpPr>
        <p:spPr>
          <a:xfrm>
            <a:off x="628650" y="2149434"/>
            <a:ext cx="7886700" cy="1472540"/>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2149434"/>
                <a:ext cx="7886700" cy="3613274"/>
              </a:xfrm>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sz="1700" i="1">
                              <a:latin typeface="Cambria Math" panose="02040503050406030204" pitchFamily="18" charset="0"/>
                              <a:ea typeface="Cambria Math" panose="02040503050406030204" pitchFamily="18" charset="0"/>
                            </a:rPr>
                          </m:ctrlPr>
                        </m:funcPr>
                        <m:fName>
                          <m:r>
                            <m:rPr>
                              <m:sty m:val="p"/>
                            </m:rPr>
                            <a:rPr lang="en-US" sz="1700">
                              <a:latin typeface="Cambria Math" panose="02040503050406030204" pitchFamily="18" charset="0"/>
                              <a:ea typeface="Cambria Math" panose="02040503050406030204" pitchFamily="18" charset="0"/>
                            </a:rPr>
                            <m:t>log</m:t>
                          </m:r>
                        </m:fName>
                        <m:e>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𝜆</m:t>
                                  </m:r>
                                </m:e>
                                <m:sub>
                                  <m:r>
                                    <a:rPr lang="en-US" sz="1700" i="1">
                                      <a:latin typeface="Cambria Math" panose="02040503050406030204" pitchFamily="18" charset="0"/>
                                      <a:ea typeface="Cambria Math" panose="02040503050406030204" pitchFamily="18" charset="0"/>
                                    </a:rPr>
                                    <m:t>𝑖</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𝑗</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e>
                      </m:func>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0</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1</m:t>
                          </m:r>
                        </m:sub>
                      </m:sSub>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50−69,</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2</m:t>
                          </m:r>
                        </m:sub>
                      </m:sSub>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70+,</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3</m:t>
                          </m:r>
                        </m:sub>
                      </m:sSub>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𝑀𝑎𝑙𝑌</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𝑗</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4</m:t>
                          </m:r>
                        </m:sub>
                      </m:sSub>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i="1">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5</m:t>
                          </m:r>
                        </m:sub>
                      </m:sSub>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50−69,</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i="1">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6</m:t>
                          </m:r>
                        </m:sub>
                      </m:sSub>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70+,</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i="1">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7</m:t>
                          </m:r>
                        </m:sub>
                      </m:sSub>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𝑀𝑎𝑙𝑌</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𝑗</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i="1">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8</m:t>
                          </m:r>
                        </m:sub>
                      </m:sSub>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50−69,</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𝑀𝑎𝑙𝑌</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𝑗</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i="1">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𝛽</m:t>
                          </m:r>
                        </m:e>
                        <m:sub>
                          <m:r>
                            <a:rPr lang="en-US" sz="1700" i="1">
                              <a:latin typeface="Cambria Math" panose="02040503050406030204" pitchFamily="18" charset="0"/>
                              <a:ea typeface="Cambria Math" panose="02040503050406030204" pitchFamily="18" charset="0"/>
                            </a:rPr>
                            <m:t>9</m:t>
                          </m:r>
                        </m:sub>
                      </m:sSub>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70+,</m:t>
                              </m:r>
                              <m:r>
                                <a:rPr lang="en-US" sz="1700" i="1">
                                  <a:latin typeface="Cambria Math" panose="02040503050406030204" pitchFamily="18" charset="0"/>
                                  <a:ea typeface="Cambria Math" panose="02040503050406030204" pitchFamily="18" charset="0"/>
                                </a:rPr>
                                <m:t>𝑖</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𝑀𝑎𝑙𝑌</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𝑗</m:t>
                              </m:r>
                            </m:sub>
                          </m:sSub>
                          <m:r>
                            <a:rPr lang="en-US" sz="1700" i="1">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𝐼</m:t>
                              </m:r>
                            </m:e>
                            <m:sub>
                              <m:r>
                                <a:rPr lang="en-US" sz="1700" i="1">
                                  <a:latin typeface="Cambria Math" panose="02040503050406030204" pitchFamily="18" charset="0"/>
                                  <a:ea typeface="Cambria Math" panose="02040503050406030204" pitchFamily="18" charset="0"/>
                                </a:rPr>
                                <m:t>𝑆𝑢𝑟</m:t>
                              </m:r>
                              <m:r>
                                <a:rPr lang="en-US" sz="1700" i="1">
                                  <a:latin typeface="Cambria Math"/>
                                  <a:ea typeface="Cambria Math" panose="02040503050406030204" pitchFamily="18" charset="0"/>
                                </a:rPr>
                                <m:t>𝑁</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𝑘</m:t>
                              </m:r>
                            </m:sub>
                          </m:sSub>
                        </m:e>
                      </m:d>
                    </m:oMath>
                  </m:oMathPara>
                </a14:m>
                <a:endParaRPr lang="en-US" sz="1700" dirty="0">
                  <a:latin typeface="Cambria Math" panose="02040503050406030204" pitchFamily="18" charset="0"/>
                  <a:ea typeface="Cambria Math" panose="02040503050406030204" pitchFamily="18" charset="0"/>
                </a:endParaRPr>
              </a:p>
              <a:p>
                <a:pPr marL="0" indent="0">
                  <a:lnSpc>
                    <a:spcPct val="150000"/>
                  </a:lnSpc>
                  <a:buNone/>
                </a:pPr>
                <a:endParaRPr lang="en-US" sz="1700" dirty="0"/>
              </a:p>
              <a:p>
                <a:pPr marL="0" indent="0">
                  <a:buNone/>
                </a:pPr>
                <a:endParaRPr lang="en-US" sz="1700" i="1" dirty="0"/>
              </a:p>
              <a:p>
                <a:pPr marL="0" indent="0">
                  <a:buNone/>
                </a:pPr>
                <a:endParaRPr lang="en-US" sz="17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2149434"/>
                <a:ext cx="7886700" cy="3613274"/>
              </a:xfrm>
              <a:blipFill rotWithShape="1">
                <a:blip r:embed="rId3"/>
                <a:stretch>
                  <a:fillRect/>
                </a:stretch>
              </a:blipFill>
            </p:spPr>
            <p:txBody>
              <a:bodyPr/>
              <a:lstStyle/>
              <a:p>
                <a:r>
                  <a:rPr lang="en-US">
                    <a:noFill/>
                  </a:rPr>
                  <a:t> </a:t>
                </a:r>
              </a:p>
            </p:txBody>
          </p:sp>
        </mc:Fallback>
      </mc:AlternateContent>
      <p:sp>
        <p:nvSpPr>
          <p:cNvPr id="4" name="スライド番号プレースホルダー 3"/>
          <p:cNvSpPr>
            <a:spLocks noGrp="1"/>
          </p:cNvSpPr>
          <p:nvPr>
            <p:ph type="sldNum" sz="quarter" idx="12"/>
          </p:nvPr>
        </p:nvSpPr>
        <p:spPr/>
        <p:txBody>
          <a:bodyPr/>
          <a:lstStyle/>
          <a:p>
            <a:fld id="{0CFEC368-1D7A-4F81-ABF6-AE0E36BAF64C}" type="slidenum">
              <a:rPr lang="en-US" smtClean="0"/>
              <a:pPr/>
              <a:t>18</a:t>
            </a:fld>
            <a:endParaRPr lang="en-US" dirty="0"/>
          </a:p>
        </p:txBody>
      </p:sp>
      <p:sp>
        <p:nvSpPr>
          <p:cNvPr id="7" name="テキスト ボックス 6"/>
          <p:cNvSpPr txBox="1"/>
          <p:nvPr/>
        </p:nvSpPr>
        <p:spPr>
          <a:xfrm>
            <a:off x="628650" y="1577716"/>
            <a:ext cx="5534644" cy="461665"/>
          </a:xfrm>
          <a:prstGeom prst="rect">
            <a:avLst/>
          </a:prstGeom>
          <a:noFill/>
        </p:spPr>
        <p:txBody>
          <a:bodyPr wrap="square" rtlCol="0">
            <a:spAutoFit/>
          </a:bodyPr>
          <a:lstStyle/>
          <a:p>
            <a:r>
              <a:rPr lang="en-US" sz="2400" u="sng" dirty="0">
                <a:latin typeface="Cambria Math" panose="02040503050406030204" pitchFamily="18" charset="0"/>
                <a:ea typeface="Cambria Math" panose="02040503050406030204" pitchFamily="18" charset="0"/>
              </a:rPr>
              <a:t>Model 1: with 3 – way interaction</a:t>
            </a:r>
          </a:p>
        </p:txBody>
      </p:sp>
      <p:sp>
        <p:nvSpPr>
          <p:cNvPr id="11" name="タイトル 1"/>
          <p:cNvSpPr>
            <a:spLocks noGrp="1"/>
          </p:cNvSpPr>
          <p:nvPr>
            <p:ph type="title"/>
          </p:nvPr>
        </p:nvSpPr>
        <p:spPr>
          <a:xfrm>
            <a:off x="628650" y="365126"/>
            <a:ext cx="7886700" cy="1325563"/>
          </a:xfrm>
        </p:spPr>
        <p:txBody>
          <a:bodyPr>
            <a:normAutofit/>
          </a:bodyPr>
          <a:lstStyle/>
          <a:p>
            <a:r>
              <a:rPr lang="en-US" sz="4800" dirty="0">
                <a:latin typeface="Cambria Math" panose="02040503050406030204" pitchFamily="18" charset="0"/>
                <a:ea typeface="Cambria Math" panose="02040503050406030204" pitchFamily="18" charset="0"/>
              </a:rPr>
              <a:t>Poisson Regression</a:t>
            </a:r>
          </a:p>
        </p:txBody>
      </p:sp>
      <p:graphicFrame>
        <p:nvGraphicFramePr>
          <p:cNvPr id="6" name="表 5"/>
          <p:cNvGraphicFramePr>
            <a:graphicFrameLocks noGrp="1"/>
          </p:cNvGraphicFramePr>
          <p:nvPr>
            <p:extLst>
              <p:ext uri="{D42A27DB-BD31-4B8C-83A1-F6EECF244321}">
                <p14:modId xmlns:p14="http://schemas.microsoft.com/office/powerpoint/2010/main" val="1639091925"/>
              </p:ext>
            </p:extLst>
          </p:nvPr>
        </p:nvGraphicFramePr>
        <p:xfrm>
          <a:off x="1075212" y="4275116"/>
          <a:ext cx="6097484" cy="2081235"/>
        </p:xfrm>
        <a:graphic>
          <a:graphicData uri="http://schemas.openxmlformats.org/drawingml/2006/table">
            <a:tbl>
              <a:tblPr bandRow="1">
                <a:tableStyleId>{9DCAF9ED-07DC-4A11-8D7F-57B35C25682E}</a:tableStyleId>
              </a:tblPr>
              <a:tblGrid>
                <a:gridCol w="3033629">
                  <a:extLst>
                    <a:ext uri="{9D8B030D-6E8A-4147-A177-3AD203B41FA5}">
                      <a16:colId xmlns:a16="http://schemas.microsoft.com/office/drawing/2014/main" val="20000"/>
                    </a:ext>
                  </a:extLst>
                </a:gridCol>
                <a:gridCol w="3063855">
                  <a:extLst>
                    <a:ext uri="{9D8B030D-6E8A-4147-A177-3AD203B41FA5}">
                      <a16:colId xmlns:a16="http://schemas.microsoft.com/office/drawing/2014/main" val="20001"/>
                    </a:ext>
                  </a:extLst>
                </a:gridCol>
              </a:tblGrid>
              <a:tr h="416247">
                <a:tc>
                  <a:txBody>
                    <a:bodyPr/>
                    <a:lstStyle/>
                    <a:p>
                      <a:pPr algn="ctr" fontAlgn="ctr"/>
                      <a:r>
                        <a:rPr lang="en-US" sz="1800" u="none" strike="noStrike" dirty="0">
                          <a:effectLst/>
                        </a:rPr>
                        <a:t>Factor</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800" u="none" strike="noStrike" dirty="0">
                          <a:effectLst/>
                        </a:rPr>
                        <a:t>P</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extLst>
                  <a:ext uri="{0D108BD9-81ED-4DB2-BD59-A6C34878D82A}">
                    <a16:rowId xmlns:a16="http://schemas.microsoft.com/office/drawing/2014/main" val="10000"/>
                  </a:ext>
                </a:extLst>
              </a:tr>
              <a:tr h="416247">
                <a:tc>
                  <a:txBody>
                    <a:bodyPr/>
                    <a:lstStyle/>
                    <a:p>
                      <a:pPr algn="ctr" fontAlgn="ctr"/>
                      <a:r>
                        <a:rPr lang="en-US" sz="1800" u="none" strike="noStrike" dirty="0">
                          <a:effectLst/>
                        </a:rPr>
                        <a:t>Age x Malignancy</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0.6080</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6247">
                <a:tc>
                  <a:txBody>
                    <a:bodyPr/>
                    <a:lstStyle/>
                    <a:p>
                      <a:pPr algn="ctr" fontAlgn="ctr"/>
                      <a:r>
                        <a:rPr lang="en-US" sz="1800" u="none" strike="noStrike">
                          <a:effectLst/>
                        </a:rPr>
                        <a:t>Age x Survival</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0.0494</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6247">
                <a:tc>
                  <a:txBody>
                    <a:bodyPr/>
                    <a:lstStyle/>
                    <a:p>
                      <a:pPr algn="ctr" fontAlgn="ctr"/>
                      <a:r>
                        <a:rPr lang="en-US" sz="1800" u="none" strike="noStrike">
                          <a:effectLst/>
                        </a:rPr>
                        <a:t>Malignancy x Survival</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0.0132</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16247">
                <a:tc>
                  <a:txBody>
                    <a:bodyPr/>
                    <a:lstStyle/>
                    <a:p>
                      <a:pPr algn="ctr" fontAlgn="ctr"/>
                      <a:r>
                        <a:rPr lang="en-US" sz="1800" u="none" strike="noStrike">
                          <a:effectLst/>
                        </a:rPr>
                        <a:t>Age x Survival x Malignancy</a:t>
                      </a:r>
                      <a:endParaRPr lang="en-US" sz="1800" b="0"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0.7811</a:t>
                      </a:r>
                      <a:endParaRPr lang="en-US" sz="1800" b="0"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テキスト ボックス 7"/>
          <p:cNvSpPr txBox="1"/>
          <p:nvPr/>
        </p:nvSpPr>
        <p:spPr>
          <a:xfrm>
            <a:off x="712519" y="3752602"/>
            <a:ext cx="7006442" cy="415498"/>
          </a:xfrm>
          <a:prstGeom prst="rect">
            <a:avLst/>
          </a:prstGeom>
          <a:noFill/>
        </p:spPr>
        <p:txBody>
          <a:bodyPr wrap="square" rtlCol="0">
            <a:spAutoFit/>
          </a:bodyPr>
          <a:lstStyle/>
          <a:p>
            <a:r>
              <a:rPr lang="en-US" sz="2100" u="sng" dirty="0">
                <a:latin typeface="Cambria Math" panose="02040503050406030204" pitchFamily="18" charset="0"/>
                <a:ea typeface="Cambria Math" panose="02040503050406030204" pitchFamily="18" charset="0"/>
              </a:rPr>
              <a:t>Testing Significance with Analysis of Deviance</a:t>
            </a:r>
          </a:p>
        </p:txBody>
      </p:sp>
    </p:spTree>
    <p:extLst>
      <p:ext uri="{BB962C8B-B14F-4D97-AF65-F5344CB8AC3E}">
        <p14:creationId xmlns:p14="http://schemas.microsoft.com/office/powerpoint/2010/main" val="1036883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対角する 2 つの角を丸めた四角形 8"/>
          <p:cNvSpPr/>
          <p:nvPr/>
        </p:nvSpPr>
        <p:spPr>
          <a:xfrm>
            <a:off x="628650" y="2149434"/>
            <a:ext cx="7886700" cy="997527"/>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2149434"/>
                <a:ext cx="7886700" cy="3613274"/>
              </a:xfrm>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sz="1700" i="1" smtClean="0">
                              <a:latin typeface="Cambria Math" panose="02040503050406030204" pitchFamily="18" charset="0"/>
                            </a:rPr>
                          </m:ctrlPr>
                        </m:funcPr>
                        <m:fName>
                          <m:r>
                            <m:rPr>
                              <m:sty m:val="p"/>
                            </m:rPr>
                            <a:rPr lang="en-US" sz="1700">
                              <a:latin typeface="Cambria Math"/>
                            </a:rPr>
                            <m:t>log</m:t>
                          </m:r>
                        </m:fName>
                        <m:e>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a:rPr>
                                    <m:t>𝜆</m:t>
                                  </m:r>
                                </m:e>
                                <m:sub>
                                  <m:r>
                                    <a:rPr lang="en-US" sz="1700" i="1">
                                      <a:latin typeface="Cambria Math"/>
                                    </a:rPr>
                                    <m:t>𝑖</m:t>
                                  </m:r>
                                  <m:r>
                                    <a:rPr lang="en-US" sz="1700" i="1">
                                      <a:latin typeface="Cambria Math"/>
                                    </a:rPr>
                                    <m:t>,</m:t>
                                  </m:r>
                                  <m:r>
                                    <a:rPr lang="en-US" sz="1700" i="1">
                                      <a:latin typeface="Cambria Math"/>
                                    </a:rPr>
                                    <m:t>𝑗</m:t>
                                  </m:r>
                                  <m:r>
                                    <a:rPr lang="en-US" sz="1700" i="1">
                                      <a:latin typeface="Cambria Math"/>
                                    </a:rPr>
                                    <m:t>,</m:t>
                                  </m:r>
                                  <m:r>
                                    <a:rPr lang="en-US" sz="1700" i="1">
                                      <a:latin typeface="Cambria Math"/>
                                    </a:rPr>
                                    <m:t>𝑘</m:t>
                                  </m:r>
                                </m:sub>
                              </m:sSub>
                            </m:e>
                          </m:d>
                        </m:e>
                      </m:func>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0</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1</m:t>
                          </m:r>
                        </m:sub>
                      </m:sSub>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50−69</m:t>
                          </m:r>
                          <m:r>
                            <a:rPr lang="en-US" sz="1700" i="1" smtClean="0">
                              <a:latin typeface="Cambria Math"/>
                            </a:rPr>
                            <m:t>,</m:t>
                          </m:r>
                          <m:r>
                            <a:rPr lang="en-US" sz="1700" i="1">
                              <a:latin typeface="Cambria Math"/>
                            </a:rPr>
                            <m:t>𝑖</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2</m:t>
                          </m:r>
                        </m:sub>
                      </m:sSub>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70+,</m:t>
                          </m:r>
                          <m:r>
                            <a:rPr lang="en-US" sz="1700" i="1">
                              <a:latin typeface="Cambria Math"/>
                            </a:rPr>
                            <m:t>𝑖</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3</m:t>
                          </m:r>
                        </m:sub>
                      </m:sSub>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𝑀𝑎𝑙𝑌</m:t>
                          </m:r>
                          <m:r>
                            <a:rPr lang="en-US" sz="1700" i="1">
                              <a:latin typeface="Cambria Math"/>
                            </a:rPr>
                            <m:t>,</m:t>
                          </m:r>
                          <m:r>
                            <a:rPr lang="en-US" sz="1700" i="1">
                              <a:latin typeface="Cambria Math"/>
                            </a:rPr>
                            <m:t>𝑗</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4</m:t>
                          </m:r>
                        </m:sub>
                      </m:sSub>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𝑆𝑢𝑟</m:t>
                          </m:r>
                          <m:r>
                            <a:rPr lang="en-US" sz="1700" b="0" i="1" smtClean="0">
                              <a:latin typeface="Cambria Math"/>
                            </a:rPr>
                            <m:t>𝑁</m:t>
                          </m:r>
                          <m:r>
                            <a:rPr lang="en-US" sz="1700" i="1">
                              <a:latin typeface="Cambria Math"/>
                            </a:rPr>
                            <m:t>,</m:t>
                          </m:r>
                          <m:r>
                            <a:rPr lang="en-US" sz="1700" i="1">
                              <a:latin typeface="Cambria Math"/>
                            </a:rPr>
                            <m:t>𝑘</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5</m:t>
                          </m:r>
                        </m:sub>
                      </m:sSub>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50−69,</m:t>
                              </m:r>
                              <m:r>
                                <a:rPr lang="en-US" sz="1700" i="1">
                                  <a:latin typeface="Cambria Math"/>
                                </a:rPr>
                                <m:t>𝑖</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𝑆𝑢𝑟</m:t>
                              </m:r>
                              <m:r>
                                <a:rPr lang="en-US" sz="1700" b="0" i="1" smtClean="0">
                                  <a:latin typeface="Cambria Math"/>
                                </a:rPr>
                                <m:t>𝑁</m:t>
                              </m:r>
                              <m:r>
                                <a:rPr lang="en-US" sz="1700" i="1">
                                  <a:latin typeface="Cambria Math"/>
                                </a:rPr>
                                <m:t>,</m:t>
                              </m:r>
                              <m:r>
                                <a:rPr lang="en-US" sz="1700" i="1">
                                  <a:latin typeface="Cambria Math"/>
                                </a:rPr>
                                <m:t>𝑘</m:t>
                              </m:r>
                            </m:sub>
                          </m:sSub>
                        </m:e>
                      </m:d>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6</m:t>
                          </m:r>
                        </m:sub>
                      </m:sSub>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70+,</m:t>
                              </m:r>
                              <m:r>
                                <a:rPr lang="en-US" sz="1700" i="1">
                                  <a:latin typeface="Cambria Math"/>
                                </a:rPr>
                                <m:t>𝑖</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𝑆𝑢𝑟</m:t>
                              </m:r>
                              <m:r>
                                <a:rPr lang="en-US" sz="1700" b="0" i="1" smtClean="0">
                                  <a:latin typeface="Cambria Math"/>
                                </a:rPr>
                                <m:t>𝑁</m:t>
                              </m:r>
                              <m:r>
                                <a:rPr lang="en-US" sz="1700" i="1">
                                  <a:latin typeface="Cambria Math"/>
                                </a:rPr>
                                <m:t>,</m:t>
                              </m:r>
                              <m:r>
                                <a:rPr lang="en-US" sz="1700" i="1">
                                  <a:latin typeface="Cambria Math"/>
                                </a:rPr>
                                <m:t>𝑘</m:t>
                              </m:r>
                            </m:sub>
                          </m:sSub>
                        </m:e>
                      </m:d>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7</m:t>
                          </m:r>
                        </m:sub>
                      </m:sSub>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𝑀𝑎𝑙𝑌</m:t>
                              </m:r>
                              <m:r>
                                <a:rPr lang="en-US" sz="1700" i="1">
                                  <a:latin typeface="Cambria Math"/>
                                </a:rPr>
                                <m:t>,</m:t>
                              </m:r>
                              <m:r>
                                <a:rPr lang="en-US" sz="1700" i="1">
                                  <a:latin typeface="Cambria Math"/>
                                </a:rPr>
                                <m:t>𝑗</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𝑆𝑢𝑟</m:t>
                              </m:r>
                              <m:r>
                                <a:rPr lang="en-US" sz="1700" b="0" i="1" smtClean="0">
                                  <a:latin typeface="Cambria Math"/>
                                </a:rPr>
                                <m:t>𝑁</m:t>
                              </m:r>
                              <m:r>
                                <a:rPr lang="en-US" sz="1700" i="1">
                                  <a:latin typeface="Cambria Math"/>
                                </a:rPr>
                                <m:t>,</m:t>
                              </m:r>
                              <m:r>
                                <a:rPr lang="en-US" sz="1700" i="1">
                                  <a:latin typeface="Cambria Math"/>
                                </a:rPr>
                                <m:t>𝑘</m:t>
                              </m:r>
                            </m:sub>
                          </m:sSub>
                        </m:e>
                      </m:d>
                    </m:oMath>
                  </m:oMathPara>
                </a14:m>
                <a:endParaRPr lang="en-US" sz="1700" dirty="0"/>
              </a:p>
              <a:p>
                <a:pPr marL="0" indent="0">
                  <a:buNone/>
                </a:pPr>
                <a:endParaRPr lang="en-US" sz="1700" i="1" dirty="0"/>
              </a:p>
              <a:p>
                <a:pPr marL="0" indent="0">
                  <a:buNone/>
                </a:pPr>
                <a:endParaRPr lang="en-US" sz="17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2149434"/>
                <a:ext cx="7886700" cy="3613274"/>
              </a:xfrm>
              <a:blipFill rotWithShape="1">
                <a:blip r:embed="rId3"/>
                <a:stretch>
                  <a:fillRect/>
                </a:stretch>
              </a:blipFill>
            </p:spPr>
            <p:txBody>
              <a:bodyPr/>
              <a:lstStyle/>
              <a:p>
                <a:r>
                  <a:rPr lang="en-US">
                    <a:noFill/>
                  </a:rPr>
                  <a:t> </a:t>
                </a:r>
              </a:p>
            </p:txBody>
          </p:sp>
        </mc:Fallback>
      </mc:AlternateContent>
      <p:sp>
        <p:nvSpPr>
          <p:cNvPr id="4" name="スライド番号プレースホルダー 3"/>
          <p:cNvSpPr>
            <a:spLocks noGrp="1"/>
          </p:cNvSpPr>
          <p:nvPr>
            <p:ph type="sldNum" sz="quarter" idx="12"/>
          </p:nvPr>
        </p:nvSpPr>
        <p:spPr/>
        <p:txBody>
          <a:bodyPr/>
          <a:lstStyle/>
          <a:p>
            <a:fld id="{0CFEC368-1D7A-4F81-ABF6-AE0E36BAF64C}" type="slidenum">
              <a:rPr lang="en-US" smtClean="0"/>
              <a:pPr/>
              <a:t>19</a:t>
            </a:fld>
            <a:endParaRPr lang="en-US" dirty="0"/>
          </a:p>
        </p:txBody>
      </p:sp>
      <p:sp>
        <p:nvSpPr>
          <p:cNvPr id="7" name="テキスト ボックス 6"/>
          <p:cNvSpPr txBox="1"/>
          <p:nvPr/>
        </p:nvSpPr>
        <p:spPr>
          <a:xfrm>
            <a:off x="628650" y="1577716"/>
            <a:ext cx="5534644" cy="461665"/>
          </a:xfrm>
          <a:prstGeom prst="rect">
            <a:avLst/>
          </a:prstGeom>
          <a:noFill/>
        </p:spPr>
        <p:txBody>
          <a:bodyPr wrap="square" rtlCol="0">
            <a:spAutoFit/>
          </a:bodyPr>
          <a:lstStyle/>
          <a:p>
            <a:r>
              <a:rPr lang="en-US" sz="2400" u="sng" dirty="0">
                <a:latin typeface="Cambria Math" panose="02040503050406030204" pitchFamily="18" charset="0"/>
                <a:ea typeface="Cambria Math" panose="02040503050406030204" pitchFamily="18" charset="0"/>
              </a:rPr>
              <a:t>Model 2: without 3 – way interaction</a:t>
            </a:r>
          </a:p>
        </p:txBody>
      </p:sp>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3237773085"/>
                  </p:ext>
                </p:extLst>
              </p:nvPr>
            </p:nvGraphicFramePr>
            <p:xfrm>
              <a:off x="771896" y="3574471"/>
              <a:ext cx="3562597" cy="2667741"/>
            </p:xfrm>
            <a:graphic>
              <a:graphicData uri="http://schemas.openxmlformats.org/drawingml/2006/table">
                <a:tbl>
                  <a:tblPr bandRow="1">
                    <a:tableStyleId>{9DCAF9ED-07DC-4A11-8D7F-57B35C25682E}</a:tableStyleId>
                  </a:tblPr>
                  <a:tblGrid>
                    <a:gridCol w="1365662">
                      <a:extLst>
                        <a:ext uri="{9D8B030D-6E8A-4147-A177-3AD203B41FA5}">
                          <a16:colId xmlns:a16="http://schemas.microsoft.com/office/drawing/2014/main" val="20000"/>
                        </a:ext>
                      </a:extLst>
                    </a:gridCol>
                    <a:gridCol w="1394786">
                      <a:extLst>
                        <a:ext uri="{9D8B030D-6E8A-4147-A177-3AD203B41FA5}">
                          <a16:colId xmlns:a16="http://schemas.microsoft.com/office/drawing/2014/main" val="20001"/>
                        </a:ext>
                      </a:extLst>
                    </a:gridCol>
                    <a:gridCol w="802149">
                      <a:extLst>
                        <a:ext uri="{9D8B030D-6E8A-4147-A177-3AD203B41FA5}">
                          <a16:colId xmlns:a16="http://schemas.microsoft.com/office/drawing/2014/main" val="20002"/>
                        </a:ext>
                      </a:extLst>
                    </a:gridCol>
                  </a:tblGrid>
                  <a:tr h="497249">
                    <a:tc>
                      <a:txBody>
                        <a:bodyPr/>
                        <a:lstStyle/>
                        <a:p>
                          <a:pPr algn="ctr" fontAlgn="ctr"/>
                          <a:r>
                            <a:rPr lang="en-US" sz="1100" u="none" strike="noStrike" dirty="0">
                              <a:effectLst/>
                            </a:rPr>
                            <a:t>Coefficient</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100" u="none" strike="noStrike" dirty="0">
                              <a:effectLst/>
                            </a:rPr>
                            <a:t>Estimate</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100" u="none" strike="noStrike" dirty="0">
                              <a:effectLst/>
                            </a:rPr>
                            <a:t>P</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extLst>
                      <a:ext uri="{0D108BD9-81ED-4DB2-BD59-A6C34878D82A}">
                        <a16:rowId xmlns:a16="http://schemas.microsoft.com/office/drawing/2014/main" val="10000"/>
                      </a:ext>
                    </a:extLst>
                  </a:tr>
                  <a:tr h="497249">
                    <a:tc>
                      <a:txBody>
                        <a:bodyPr/>
                        <a:lstStyle/>
                        <a:p>
                          <a:pPr algn="ctr" fontAlgn="ctr"/>
                          <a14:m>
                            <m:oMath xmlns:m="http://schemas.openxmlformats.org/officeDocument/2006/math">
                              <m:sSub>
                                <m:sSubPr>
                                  <m:ctrlPr>
                                    <a:rPr lang="en-US" sz="1100" i="1" smtClean="0">
                                      <a:latin typeface="Cambria Math" panose="02040503050406030204" pitchFamily="18" charset="0"/>
                                    </a:rPr>
                                  </m:ctrlPr>
                                </m:sSubPr>
                                <m:e>
                                  <m:r>
                                    <a:rPr lang="en-US" sz="1100">
                                      <a:latin typeface="Cambria Math"/>
                                    </a:rPr>
                                    <m:t>𝛽</m:t>
                                  </m:r>
                                </m:e>
                                <m:sub>
                                  <m:r>
                                    <a:rPr lang="en-US" sz="1100">
                                      <a:latin typeface="Cambria Math"/>
                                    </a:rPr>
                                    <m:t>0</m:t>
                                  </m:r>
                                </m:sub>
                              </m:sSub>
                            </m:oMath>
                          </a14:m>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4.3192</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&lt; 2e-16</a:t>
                          </a:r>
                          <a:endParaRPr lang="en-US" sz="1000" b="0" i="0" u="none" strike="noStrike">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9461">
                    <a:tc>
                      <a:txBody>
                        <a:bodyPr/>
                        <a:lstStyle/>
                        <a:p>
                          <a:pPr algn="ctr" fontAlgn="ctr"/>
                          <a14:m>
                            <m:oMath xmlns:m="http://schemas.openxmlformats.org/officeDocument/2006/math">
                              <m:sSub>
                                <m:sSubPr>
                                  <m:ctrlPr>
                                    <a:rPr lang="en-US" sz="1350" i="1" kern="1200" smtClean="0">
                                      <a:effectLst/>
                                      <a:latin typeface="Cambria Math" panose="02040503050406030204" pitchFamily="18" charset="0"/>
                                    </a:rPr>
                                  </m:ctrlPr>
                                </m:sSubPr>
                                <m:e>
                                  <m:r>
                                    <a:rPr lang="en-US" sz="1350" kern="1200">
                                      <a:effectLst/>
                                      <a:latin typeface="Cambria Math"/>
                                    </a:rPr>
                                    <m:t>𝛽</m:t>
                                  </m:r>
                                </m:e>
                                <m:sub>
                                  <m:r>
                                    <a:rPr lang="en-US" sz="1350" kern="1200">
                                      <a:effectLst/>
                                      <a:latin typeface="Cambria Math"/>
                                    </a:rPr>
                                    <m:t>1</m:t>
                                  </m:r>
                                </m:sub>
                              </m:sSub>
                            </m:oMath>
                          </a14:m>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-0.3634 </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0.27809</a:t>
                          </a:r>
                          <a:endParaRPr lang="en-US" sz="1000" b="0" i="0" u="none" strike="noStrike">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61891">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350" i="1" kern="1200" smtClean="0">
                                        <a:effectLst/>
                                        <a:latin typeface="Cambria Math" panose="02040503050406030204" pitchFamily="18" charset="0"/>
                                      </a:rPr>
                                    </m:ctrlPr>
                                  </m:sSubPr>
                                  <m:e>
                                    <m:r>
                                      <a:rPr lang="en-US" sz="1350" kern="1200">
                                        <a:effectLst/>
                                        <a:latin typeface="Cambria Math"/>
                                      </a:rPr>
                                      <m:t>𝛽</m:t>
                                    </m:r>
                                  </m:e>
                                  <m:sub>
                                    <m:r>
                                      <a:rPr lang="en-US" sz="1350" kern="1200">
                                        <a:effectLst/>
                                        <a:latin typeface="Cambria Math"/>
                                      </a:rPr>
                                      <m:t>2</m:t>
                                    </m:r>
                                  </m:sub>
                                </m:sSub>
                              </m:oMath>
                            </m:oMathPara>
                          </a14:m>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-2.2871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0.00338</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61891">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350" i="1" kern="1200" smtClean="0">
                                        <a:effectLst/>
                                        <a:latin typeface="Cambria Math" panose="02040503050406030204" pitchFamily="18" charset="0"/>
                                      </a:rPr>
                                    </m:ctrlPr>
                                  </m:sSubPr>
                                  <m:e>
                                    <m:r>
                                      <a:rPr lang="en-US" sz="1350" kern="1200">
                                        <a:effectLst/>
                                        <a:latin typeface="Cambria Math"/>
                                      </a:rPr>
                                      <m:t>𝛽</m:t>
                                    </m:r>
                                  </m:e>
                                  <m:sub>
                                    <m:r>
                                      <a:rPr lang="en-US" sz="1350" kern="1200">
                                        <a:effectLst/>
                                        <a:latin typeface="Cambria Math"/>
                                      </a:rPr>
                                      <m:t>3</m:t>
                                    </m:r>
                                  </m:sub>
                                </m:sSub>
                              </m:oMath>
                            </m:oMathPara>
                          </a14:m>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-0.3514</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0.12389</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3237773085"/>
                  </p:ext>
                </p:extLst>
              </p:nvPr>
            </p:nvGraphicFramePr>
            <p:xfrm>
              <a:off x="771896" y="3574471"/>
              <a:ext cx="3562597" cy="2667741"/>
            </p:xfrm>
            <a:graphic>
              <a:graphicData uri="http://schemas.openxmlformats.org/drawingml/2006/table">
                <a:tbl>
                  <a:tblPr bandRow="1">
                    <a:tableStyleId>{9DCAF9ED-07DC-4A11-8D7F-57B35C25682E}</a:tableStyleId>
                  </a:tblPr>
                  <a:tblGrid>
                    <a:gridCol w="1365662"/>
                    <a:gridCol w="1394786"/>
                    <a:gridCol w="802149"/>
                  </a:tblGrid>
                  <a:tr h="497249">
                    <a:tc>
                      <a:txBody>
                        <a:bodyPr/>
                        <a:lstStyle/>
                        <a:p>
                          <a:pPr algn="ctr" fontAlgn="ctr"/>
                          <a:r>
                            <a:rPr lang="en-US" sz="1100" u="none" strike="noStrike" dirty="0" smtClean="0">
                              <a:effectLst/>
                            </a:rPr>
                            <a:t>Coefficient</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100" u="none" strike="noStrike" dirty="0" smtClean="0">
                              <a:effectLst/>
                            </a:rPr>
                            <a:t>Estimate</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100" u="none" strike="noStrike" dirty="0">
                              <a:effectLst/>
                            </a:rPr>
                            <a:t>P</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r>
                  <a:tr h="497249">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446" t="-101235" r="-161161" b="-339506"/>
                          </a:stretch>
                        </a:blipFill>
                      </a:tcPr>
                    </a:tc>
                    <a:tc>
                      <a:txBody>
                        <a:bodyPr/>
                        <a:lstStyle/>
                        <a:p>
                          <a:pPr algn="ctr" fontAlgn="ctr"/>
                          <a:r>
                            <a:rPr lang="en-US" sz="1000" u="none" strike="noStrike" dirty="0" smtClean="0">
                              <a:effectLst/>
                            </a:rPr>
                            <a:t>4.3192</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&lt; 2e-16</a:t>
                          </a:r>
                          <a:endParaRPr lang="en-US" sz="1000" b="0" i="0" u="none" strike="noStrike">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9461">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446" t="-181111" r="-161161" b="-205556"/>
                          </a:stretch>
                        </a:blipFill>
                      </a:tcPr>
                    </a:tc>
                    <a:tc>
                      <a:txBody>
                        <a:bodyPr/>
                        <a:lstStyle/>
                        <a:p>
                          <a:pPr algn="ctr" fontAlgn="ctr"/>
                          <a:r>
                            <a:rPr lang="en-US" sz="1000" u="none" strike="noStrike" dirty="0" smtClean="0">
                              <a:effectLst/>
                            </a:rPr>
                            <a:t>-0.3634 </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0.27809</a:t>
                          </a:r>
                          <a:endParaRPr lang="en-US" sz="1000" b="0" i="0" u="none" strike="noStrike">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891">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446" t="-272043" r="-161161" b="-98925"/>
                          </a:stretch>
                        </a:blipFill>
                      </a:tcPr>
                    </a:tc>
                    <a:tc>
                      <a:txBody>
                        <a:bodyPr/>
                        <a:lstStyle/>
                        <a:p>
                          <a:pPr algn="ctr" fontAlgn="ctr"/>
                          <a:r>
                            <a:rPr lang="en-US" sz="1000" b="0" i="0" u="none" strike="noStrike" dirty="0" smtClean="0">
                              <a:solidFill>
                                <a:srgbClr val="000000"/>
                              </a:solidFill>
                              <a:effectLst/>
                              <a:latin typeface="+mn-lt"/>
                            </a:rPr>
                            <a:t>-2.2871</a:t>
                          </a:r>
                          <a:endParaRPr lang="en-US" sz="10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0.00338</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891">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446" t="-376087" r="-161161"/>
                          </a:stretch>
                        </a:blipFill>
                      </a:tcPr>
                    </a:tc>
                    <a:tc>
                      <a:txBody>
                        <a:bodyPr/>
                        <a:lstStyle/>
                        <a:p>
                          <a:pPr algn="ctr" fontAlgn="ctr"/>
                          <a:r>
                            <a:rPr lang="en-US" sz="1000" u="none" strike="noStrike" dirty="0" smtClean="0">
                              <a:effectLst/>
                            </a:rPr>
                            <a:t>-0.3514</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0.12389</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1" name="表 10"/>
              <p:cNvGraphicFramePr>
                <a:graphicFrameLocks noGrp="1"/>
              </p:cNvGraphicFramePr>
              <p:nvPr>
                <p:extLst>
                  <p:ext uri="{D42A27DB-BD31-4B8C-83A1-F6EECF244321}">
                    <p14:modId xmlns:p14="http://schemas.microsoft.com/office/powerpoint/2010/main" val="3592070241"/>
                  </p:ext>
                </p:extLst>
              </p:nvPr>
            </p:nvGraphicFramePr>
            <p:xfrm>
              <a:off x="5029200" y="3574472"/>
              <a:ext cx="3486150" cy="2667741"/>
            </p:xfrm>
            <a:graphic>
              <a:graphicData uri="http://schemas.openxmlformats.org/drawingml/2006/table">
                <a:tbl>
                  <a:tblPr bandRow="1">
                    <a:tableStyleId>{9DCAF9ED-07DC-4A11-8D7F-57B35C25682E}</a:tableStyleId>
                  </a:tblPr>
                  <a:tblGrid>
                    <a:gridCol w="1264722">
                      <a:extLst>
                        <a:ext uri="{9D8B030D-6E8A-4147-A177-3AD203B41FA5}">
                          <a16:colId xmlns:a16="http://schemas.microsoft.com/office/drawing/2014/main" val="20000"/>
                        </a:ext>
                      </a:extLst>
                    </a:gridCol>
                    <a:gridCol w="1398202">
                      <a:extLst>
                        <a:ext uri="{9D8B030D-6E8A-4147-A177-3AD203B41FA5}">
                          <a16:colId xmlns:a16="http://schemas.microsoft.com/office/drawing/2014/main" val="20001"/>
                        </a:ext>
                      </a:extLst>
                    </a:gridCol>
                    <a:gridCol w="823226">
                      <a:extLst>
                        <a:ext uri="{9D8B030D-6E8A-4147-A177-3AD203B41FA5}">
                          <a16:colId xmlns:a16="http://schemas.microsoft.com/office/drawing/2014/main" val="20002"/>
                        </a:ext>
                      </a:extLst>
                    </a:gridCol>
                  </a:tblGrid>
                  <a:tr h="497248">
                    <a:tc>
                      <a:txBody>
                        <a:bodyPr/>
                        <a:lstStyle/>
                        <a:p>
                          <a:pPr algn="ctr" fontAlgn="ctr"/>
                          <a:r>
                            <a:rPr lang="en-US" sz="1100" u="none" strike="noStrike" dirty="0">
                              <a:effectLst/>
                            </a:rPr>
                            <a:t>Coefficient</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100" u="none" strike="noStrike" dirty="0">
                              <a:effectLst/>
                            </a:rPr>
                            <a:t>Estimate</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100" u="none" strike="noStrike" dirty="0">
                              <a:effectLst/>
                            </a:rPr>
                            <a:t>P</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extLst>
                      <a:ext uri="{0D108BD9-81ED-4DB2-BD59-A6C34878D82A}">
                        <a16:rowId xmlns:a16="http://schemas.microsoft.com/office/drawing/2014/main" val="10000"/>
                      </a:ext>
                    </a:extLst>
                  </a:tr>
                  <a:tr h="497248">
                    <a:tc>
                      <a:txBody>
                        <a:bodyPr/>
                        <a:lstStyle/>
                        <a:p>
                          <a:pPr algn="ctr" fontAlgn="ctr"/>
                          <a14:m>
                            <m:oMath xmlns:m="http://schemas.openxmlformats.org/officeDocument/2006/math">
                              <m:sSub>
                                <m:sSubPr>
                                  <m:ctrlPr>
                                    <a:rPr lang="en-US" sz="1100" i="1" kern="1200" smtClean="0">
                                      <a:effectLst/>
                                      <a:latin typeface="Cambria Math" panose="02040503050406030204" pitchFamily="18" charset="0"/>
                                    </a:rPr>
                                  </m:ctrlPr>
                                </m:sSubPr>
                                <m:e>
                                  <m:r>
                                    <a:rPr lang="en-US" sz="1100" kern="1200">
                                      <a:effectLst/>
                                      <a:latin typeface="Cambria Math"/>
                                    </a:rPr>
                                    <m:t>𝛽</m:t>
                                  </m:r>
                                </m:e>
                                <m:sub>
                                  <m:r>
                                    <a:rPr lang="en-US" sz="1100" kern="1200">
                                      <a:effectLst/>
                                      <a:latin typeface="Cambria Math"/>
                                    </a:rPr>
                                    <m:t>4</m:t>
                                  </m:r>
                                </m:sub>
                              </m:sSub>
                            </m:oMath>
                          </a14:m>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2.1000</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8.98E-14</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1892">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350" i="1" kern="1200" smtClean="0">
                                        <a:effectLst/>
                                        <a:latin typeface="Cambria Math" panose="02040503050406030204" pitchFamily="18" charset="0"/>
                                      </a:rPr>
                                    </m:ctrlPr>
                                  </m:sSubPr>
                                  <m:e>
                                    <m:r>
                                      <a:rPr lang="en-US" sz="1350" kern="1200">
                                        <a:effectLst/>
                                        <a:latin typeface="Cambria Math"/>
                                      </a:rPr>
                                      <m:t>𝛽</m:t>
                                    </m:r>
                                  </m:e>
                                  <m:sub>
                                    <m:r>
                                      <a:rPr lang="en-US" sz="1350" kern="1200">
                                        <a:effectLst/>
                                        <a:latin typeface="Cambria Math"/>
                                      </a:rPr>
                                      <m:t>5</m:t>
                                    </m:r>
                                  </m:sub>
                                </m:sSub>
                              </m:oMath>
                            </m:oMathPara>
                          </a14:m>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-0.6619 </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0.0315</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61892">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350" i="1" kern="1200" smtClean="0">
                                        <a:effectLst/>
                                        <a:latin typeface="Cambria Math" panose="02040503050406030204" pitchFamily="18" charset="0"/>
                                      </a:rPr>
                                    </m:ctrlPr>
                                  </m:sSubPr>
                                  <m:e>
                                    <m:r>
                                      <a:rPr lang="en-US" sz="1350" kern="1200">
                                        <a:effectLst/>
                                        <a:latin typeface="Cambria Math"/>
                                      </a:rPr>
                                      <m:t>𝛽</m:t>
                                    </m:r>
                                  </m:e>
                                  <m:sub>
                                    <m:r>
                                      <a:rPr lang="en-US" sz="1350" kern="1200">
                                        <a:effectLst/>
                                        <a:latin typeface="Cambria Math"/>
                                      </a:rPr>
                                      <m:t>6</m:t>
                                    </m:r>
                                  </m:sub>
                                </m:sSub>
                              </m:oMath>
                            </m:oMathPara>
                          </a14:m>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0.9433</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0.08235</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9461">
                    <a:tc>
                      <a:txBody>
                        <a:bodyPr/>
                        <a:lstStyle/>
                        <a:p>
                          <a:pPr marL="0" marR="0" indent="0" algn="ctr" defTabSz="685800" rtl="0" eaLnBrk="1" fontAlgn="ctr"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350" i="1" kern="1200" smtClean="0">
                                      <a:effectLst/>
                                      <a:latin typeface="Cambria Math" panose="02040503050406030204" pitchFamily="18" charset="0"/>
                                    </a:rPr>
                                  </m:ctrlPr>
                                </m:sSubPr>
                                <m:e>
                                  <m:r>
                                    <a:rPr lang="en-US" sz="1350" kern="1200">
                                      <a:effectLst/>
                                      <a:latin typeface="Cambria Math"/>
                                    </a:rPr>
                                    <m:t>𝛽</m:t>
                                  </m:r>
                                </m:e>
                                <m:sub>
                                  <m:r>
                                    <a:rPr lang="en-US" sz="1350" kern="1200">
                                      <a:effectLst/>
                                      <a:latin typeface="Cambria Math"/>
                                    </a:rPr>
                                    <m:t>7</m:t>
                                  </m:r>
                                </m:sub>
                              </m:sSub>
                            </m:oMath>
                          </a14:m>
                          <a:r>
                            <a:rPr lang="en-US" sz="1000" u="none" strike="noStrike" dirty="0">
                              <a:effectLst/>
                            </a:rPr>
                            <a:t> </a:t>
                          </a:r>
                          <a:endParaRPr lang="en-US" sz="10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0.7569</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0.01045</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mc:Choice>
        <mc:Fallback xmlns="">
          <p:graphicFrame>
            <p:nvGraphicFramePr>
              <p:cNvPr id="11" name="表 10"/>
              <p:cNvGraphicFramePr>
                <a:graphicFrameLocks noGrp="1"/>
              </p:cNvGraphicFramePr>
              <p:nvPr>
                <p:extLst>
                  <p:ext uri="{D42A27DB-BD31-4B8C-83A1-F6EECF244321}">
                    <p14:modId xmlns:p14="http://schemas.microsoft.com/office/powerpoint/2010/main" val="3592070241"/>
                  </p:ext>
                </p:extLst>
              </p:nvPr>
            </p:nvGraphicFramePr>
            <p:xfrm>
              <a:off x="5029200" y="3574472"/>
              <a:ext cx="3486150" cy="2667741"/>
            </p:xfrm>
            <a:graphic>
              <a:graphicData uri="http://schemas.openxmlformats.org/drawingml/2006/table">
                <a:tbl>
                  <a:tblPr bandRow="1">
                    <a:tableStyleId>{9DCAF9ED-07DC-4A11-8D7F-57B35C25682E}</a:tableStyleId>
                  </a:tblPr>
                  <a:tblGrid>
                    <a:gridCol w="1264722"/>
                    <a:gridCol w="1398202"/>
                    <a:gridCol w="823226"/>
                  </a:tblGrid>
                  <a:tr h="497248">
                    <a:tc>
                      <a:txBody>
                        <a:bodyPr/>
                        <a:lstStyle/>
                        <a:p>
                          <a:pPr algn="ctr" fontAlgn="ctr"/>
                          <a:r>
                            <a:rPr lang="en-US" sz="1100" u="none" strike="noStrike" dirty="0" smtClean="0">
                              <a:effectLst/>
                            </a:rPr>
                            <a:t>Coefficient</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100" u="none" strike="noStrike" dirty="0" smtClean="0">
                              <a:effectLst/>
                            </a:rPr>
                            <a:t>Estimate</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100" u="none" strike="noStrike" dirty="0">
                              <a:effectLst/>
                            </a:rPr>
                            <a:t>P</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r>
                  <a:tr h="497248">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t="-101235" r="-175000" b="-339506"/>
                          </a:stretch>
                        </a:blipFill>
                      </a:tcPr>
                    </a:tc>
                    <a:tc>
                      <a:txBody>
                        <a:bodyPr/>
                        <a:lstStyle/>
                        <a:p>
                          <a:pPr algn="ctr" fontAlgn="ctr"/>
                          <a:r>
                            <a:rPr lang="en-US" sz="1000" u="none" strike="noStrike" dirty="0">
                              <a:effectLst/>
                            </a:rPr>
                            <a:t>2.1000</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8.98E-14</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892">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t="-175269" r="-175000" b="-195699"/>
                          </a:stretch>
                        </a:blipFill>
                      </a:tcPr>
                    </a:tc>
                    <a:tc>
                      <a:txBody>
                        <a:bodyPr/>
                        <a:lstStyle/>
                        <a:p>
                          <a:pPr algn="ctr" fontAlgn="ctr"/>
                          <a:r>
                            <a:rPr lang="en-US" sz="1000" u="none" strike="noStrike" dirty="0" smtClean="0">
                              <a:effectLst/>
                            </a:rPr>
                            <a:t>-0.6619 </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0.0315</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892">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t="-278261" r="-175000" b="-97826"/>
                          </a:stretch>
                        </a:blipFill>
                      </a:tcPr>
                    </a:tc>
                    <a:tc>
                      <a:txBody>
                        <a:bodyPr/>
                        <a:lstStyle/>
                        <a:p>
                          <a:pPr algn="ctr" fontAlgn="ctr"/>
                          <a:r>
                            <a:rPr lang="en-US" sz="1000" u="none" strike="noStrike" dirty="0" smtClean="0">
                              <a:effectLst/>
                            </a:rPr>
                            <a:t>0.9433</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0.08235</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9461">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t="-386667" r="-175000"/>
                          </a:stretch>
                        </a:blipFill>
                      </a:tcPr>
                    </a:tc>
                    <a:tc>
                      <a:txBody>
                        <a:bodyPr/>
                        <a:lstStyle/>
                        <a:p>
                          <a:pPr algn="ctr" fontAlgn="ctr"/>
                          <a:r>
                            <a:rPr lang="en-US" sz="1000" u="none" strike="noStrike" dirty="0" smtClean="0">
                              <a:effectLst/>
                            </a:rPr>
                            <a:t>0.7569</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0.01045</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3" name="タイトル 1"/>
          <p:cNvSpPr>
            <a:spLocks noGrp="1"/>
          </p:cNvSpPr>
          <p:nvPr>
            <p:ph type="title"/>
          </p:nvPr>
        </p:nvSpPr>
        <p:spPr>
          <a:xfrm>
            <a:off x="628650" y="365126"/>
            <a:ext cx="7886700" cy="1325563"/>
          </a:xfrm>
        </p:spPr>
        <p:txBody>
          <a:bodyPr>
            <a:normAutofit/>
          </a:bodyPr>
          <a:lstStyle/>
          <a:p>
            <a:r>
              <a:rPr lang="en-US" sz="4800" dirty="0">
                <a:latin typeface="Cambria Math" panose="02040503050406030204" pitchFamily="18" charset="0"/>
                <a:ea typeface="Cambria Math" panose="02040503050406030204" pitchFamily="18" charset="0"/>
              </a:rPr>
              <a:t>Poisson Regression</a:t>
            </a:r>
          </a:p>
        </p:txBody>
      </p:sp>
    </p:spTree>
    <p:extLst>
      <p:ext uri="{BB962C8B-B14F-4D97-AF65-F5344CB8AC3E}">
        <p14:creationId xmlns:p14="http://schemas.microsoft.com/office/powerpoint/2010/main" val="355017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body" idx="1"/>
          </p:nvPr>
        </p:nvSpPr>
        <p:spPr>
          <a:xfrm>
            <a:off x="228600" y="1301750"/>
            <a:ext cx="7826375" cy="4649788"/>
          </a:xfrm>
        </p:spPr>
        <p:txBody>
          <a:bodyPr lIns="0" tIns="0" rIns="0" bIns="0"/>
          <a:lstStyle/>
          <a:p>
            <a:pPr defTabSz="595313">
              <a:lnSpc>
                <a:spcPct val="90000"/>
              </a:lnSpc>
              <a:spcBef>
                <a:spcPts val="600"/>
              </a:spcBef>
            </a:pPr>
            <a:r>
              <a:rPr lang="en-US" altLang="en-US" sz="1500" dirty="0">
                <a:latin typeface="Trebuchet MS" pitchFamily="34" charset="0"/>
                <a:ea typeface="Trebuchet MS" pitchFamily="34" charset="0"/>
                <a:cs typeface="Trebuchet MS" pitchFamily="34" charset="0"/>
                <a:sym typeface="Trebuchet MS" pitchFamily="34" charset="0"/>
              </a:rPr>
              <a:t> </a:t>
            </a:r>
          </a:p>
          <a:p>
            <a:pPr defTabSz="595313">
              <a:lnSpc>
                <a:spcPct val="90000"/>
              </a:lnSpc>
              <a:spcBef>
                <a:spcPts val="600"/>
              </a:spcBef>
            </a:pPr>
            <a:r>
              <a:rPr lang="en-US" altLang="en-US" sz="2000" dirty="0">
                <a:solidFill>
                  <a:srgbClr val="535353"/>
                </a:solidFill>
                <a:latin typeface="Times New Roman" pitchFamily="18" charset="0"/>
                <a:cs typeface="Times New Roman" pitchFamily="18" charset="0"/>
                <a:sym typeface="Times New Roman" pitchFamily="18" charset="0"/>
              </a:rPr>
              <a:t>Breast cancer is the second most common type of cancer in North America. Mostly found among females. According to the National Cancer Institute, the proportion of male diagnosed with Breast cancer is only 1% of the total number of patients. </a:t>
            </a:r>
          </a:p>
          <a:p>
            <a:pPr defTabSz="595313">
              <a:lnSpc>
                <a:spcPct val="90000"/>
              </a:lnSpc>
              <a:spcBef>
                <a:spcPts val="600"/>
              </a:spcBef>
            </a:pPr>
            <a:endParaRPr lang="en-US" altLang="en-US" sz="2000" dirty="0">
              <a:solidFill>
                <a:srgbClr val="535353"/>
              </a:solidFill>
              <a:latin typeface="Times New Roman" pitchFamily="18" charset="0"/>
              <a:cs typeface="Times New Roman" pitchFamily="18" charset="0"/>
              <a:sym typeface="Times New Roman" pitchFamily="18" charset="0"/>
            </a:endParaRPr>
          </a:p>
          <a:p>
            <a:pPr defTabSz="595313">
              <a:lnSpc>
                <a:spcPct val="90000"/>
              </a:lnSpc>
              <a:spcBef>
                <a:spcPts val="600"/>
              </a:spcBef>
            </a:pPr>
            <a:r>
              <a:rPr lang="en-US" altLang="en-US" sz="2000" dirty="0">
                <a:solidFill>
                  <a:srgbClr val="535353"/>
                </a:solidFill>
                <a:latin typeface="Times New Roman" pitchFamily="18" charset="0"/>
                <a:cs typeface="Times New Roman" pitchFamily="18" charset="0"/>
                <a:sym typeface="Times New Roman" pitchFamily="18" charset="0"/>
              </a:rPr>
              <a:t> Moreover, Breast cancer incidence rates are decreasing due to new advance treatment. However, the US still is  expecting  to record 40,450 deaths due to breast cancer this year .</a:t>
            </a:r>
          </a:p>
          <a:p>
            <a:pPr defTabSz="595313">
              <a:lnSpc>
                <a:spcPct val="90000"/>
              </a:lnSpc>
              <a:spcBef>
                <a:spcPts val="600"/>
              </a:spcBef>
            </a:pPr>
            <a:endParaRPr lang="en-US" altLang="en-US" sz="1900" dirty="0">
              <a:solidFill>
                <a:srgbClr val="595959"/>
              </a:solidFill>
              <a:latin typeface="Trebuchet MS" pitchFamily="34" charset="0"/>
              <a:ea typeface="Trebuchet MS" pitchFamily="34" charset="0"/>
              <a:cs typeface="Trebuchet MS" pitchFamily="34" charset="0"/>
              <a:sym typeface="Trebuchet MS" pitchFamily="34" charset="0"/>
            </a:endParaRPr>
          </a:p>
          <a:p>
            <a:pPr defTabSz="595313">
              <a:lnSpc>
                <a:spcPct val="90000"/>
              </a:lnSpc>
              <a:spcBef>
                <a:spcPts val="600"/>
              </a:spcBef>
            </a:pPr>
            <a:r>
              <a:rPr lang="en-US" altLang="en-US" sz="1900" dirty="0">
                <a:solidFill>
                  <a:srgbClr val="535353"/>
                </a:solidFill>
                <a:latin typeface="Times New Roman" pitchFamily="18" charset="0"/>
                <a:cs typeface="Times New Roman" pitchFamily="18" charset="0"/>
                <a:sym typeface="Times New Roman" pitchFamily="18" charset="0"/>
              </a:rPr>
              <a:t>Reference</a:t>
            </a:r>
            <a:r>
              <a:rPr lang="en-US" altLang="en-US" sz="1900" dirty="0">
                <a:solidFill>
                  <a:srgbClr val="595959"/>
                </a:solidFill>
                <a:latin typeface="Trebuchet MS" pitchFamily="34" charset="0"/>
                <a:ea typeface="Trebuchet MS" pitchFamily="34" charset="0"/>
                <a:cs typeface="Trebuchet MS" pitchFamily="34" charset="0"/>
                <a:sym typeface="Trebuchet MS" pitchFamily="34" charset="0"/>
              </a:rPr>
              <a:t>: </a:t>
            </a:r>
          </a:p>
          <a:p>
            <a:pPr defTabSz="595313">
              <a:lnSpc>
                <a:spcPct val="90000"/>
              </a:lnSpc>
              <a:spcBef>
                <a:spcPts val="600"/>
              </a:spcBef>
            </a:pPr>
            <a:r>
              <a:rPr lang="en-US" altLang="en-US" sz="1500" dirty="0">
                <a:latin typeface="Trebuchet MS" pitchFamily="34" charset="0"/>
                <a:ea typeface="Trebuchet MS" pitchFamily="34" charset="0"/>
                <a:cs typeface="Trebuchet MS" pitchFamily="34" charset="0"/>
                <a:sym typeface="Trebuchet MS" pitchFamily="34" charset="0"/>
                <a:hlinkClick r:id="rId2"/>
              </a:rPr>
              <a:t>http://www.cancer.gov/types/breast</a:t>
            </a:r>
            <a:endParaRPr lang="en-US" altLang="en-US" sz="1500" dirty="0">
              <a:solidFill>
                <a:srgbClr val="404040"/>
              </a:solidFill>
              <a:latin typeface="Trebuchet MS" pitchFamily="34" charset="0"/>
              <a:ea typeface="Trebuchet MS" pitchFamily="34" charset="0"/>
              <a:cs typeface="Trebuchet MS" pitchFamily="34" charset="0"/>
              <a:sym typeface="Trebuchet MS" pitchFamily="34" charset="0"/>
            </a:endParaRPr>
          </a:p>
          <a:p>
            <a:pPr defTabSz="595313">
              <a:lnSpc>
                <a:spcPct val="90000"/>
              </a:lnSpc>
              <a:spcBef>
                <a:spcPts val="600"/>
              </a:spcBef>
            </a:pPr>
            <a:r>
              <a:rPr lang="en-US" altLang="en-US" sz="1500" dirty="0">
                <a:latin typeface="Trebuchet MS" pitchFamily="34" charset="0"/>
                <a:ea typeface="Trebuchet MS" pitchFamily="34" charset="0"/>
                <a:cs typeface="Trebuchet MS" pitchFamily="34" charset="0"/>
                <a:sym typeface="Trebuchet MS" pitchFamily="34" charset="0"/>
                <a:hlinkClick r:id="rId3"/>
              </a:rPr>
              <a:t>http://www.breastcancer.org/symptoms/understand_bc/statistics</a:t>
            </a:r>
            <a:endParaRPr lang="en-US" altLang="en-US" sz="1500" dirty="0">
              <a:solidFill>
                <a:srgbClr val="404040"/>
              </a:solidFill>
              <a:latin typeface="Trebuchet MS" pitchFamily="34" charset="0"/>
              <a:ea typeface="Trebuchet MS" pitchFamily="34" charset="0"/>
              <a:cs typeface="Trebuchet MS" pitchFamily="34" charset="0"/>
              <a:sym typeface="Trebuchet MS" pitchFamily="34" charset="0"/>
            </a:endParaRPr>
          </a:p>
          <a:p>
            <a:pPr defTabSz="595313">
              <a:lnSpc>
                <a:spcPct val="90000"/>
              </a:lnSpc>
              <a:spcBef>
                <a:spcPts val="600"/>
              </a:spcBef>
            </a:pPr>
            <a:r>
              <a:rPr lang="en-US" altLang="en-US" sz="1500" dirty="0">
                <a:latin typeface="Trebuchet MS" pitchFamily="34" charset="0"/>
                <a:ea typeface="Trebuchet MS" pitchFamily="34" charset="0"/>
                <a:cs typeface="Trebuchet MS" pitchFamily="34" charset="0"/>
                <a:sym typeface="Trebuchet MS" pitchFamily="34" charset="0"/>
              </a:rPr>
              <a:t> </a:t>
            </a:r>
          </a:p>
          <a:p>
            <a:pPr defTabSz="595313">
              <a:lnSpc>
                <a:spcPct val="90000"/>
              </a:lnSpc>
              <a:spcBef>
                <a:spcPts val="600"/>
              </a:spcBef>
            </a:pPr>
            <a:r>
              <a:rPr lang="en-US" altLang="en-US" sz="1500" dirty="0">
                <a:latin typeface="Trebuchet MS" pitchFamily="34" charset="0"/>
                <a:ea typeface="Trebuchet MS" pitchFamily="34" charset="0"/>
                <a:cs typeface="Trebuchet MS" pitchFamily="34" charset="0"/>
                <a:sym typeface="Trebuchet MS" pitchFamily="34" charset="0"/>
              </a:rPr>
              <a:t> </a:t>
            </a:r>
            <a:endParaRPr lang="en-US" altLang="en-US" dirty="0"/>
          </a:p>
        </p:txBody>
      </p:sp>
      <p:sp>
        <p:nvSpPr>
          <p:cNvPr id="5122" name="AutoShape 2"/>
          <p:cNvSpPr>
            <a:spLocks/>
          </p:cNvSpPr>
          <p:nvPr/>
        </p:nvSpPr>
        <p:spPr bwMode="auto">
          <a:xfrm>
            <a:off x="188913" y="533400"/>
            <a:ext cx="5622925" cy="6667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en-US" altLang="en-US" sz="4000" dirty="0">
                <a:solidFill>
                  <a:srgbClr val="535353"/>
                </a:solidFill>
                <a:latin typeface="Times New Roman" pitchFamily="18" charset="0"/>
                <a:cs typeface="Times New Roman" pitchFamily="18" charset="0"/>
                <a:sym typeface="Times New Roman" pitchFamily="18" charset="0"/>
              </a:rPr>
              <a:t>Introduction</a:t>
            </a:r>
            <a:endParaRPr lang="en-US" altLang="en-US" dirty="0"/>
          </a:p>
        </p:txBody>
      </p:sp>
      <p:sp>
        <p:nvSpPr>
          <p:cNvPr id="5123" name="AutoShape 3"/>
          <p:cNvSpPr>
            <a:spLocks/>
          </p:cNvSpPr>
          <p:nvPr/>
        </p:nvSpPr>
        <p:spPr bwMode="auto">
          <a:xfrm>
            <a:off x="6457950" y="6450013"/>
            <a:ext cx="205740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r"/>
            <a:r>
              <a:rPr lang="en-US" altLang="en-US" sz="1200">
                <a:solidFill>
                  <a:srgbClr val="888888"/>
                </a:solidFill>
                <a:latin typeface="Trebuchet MS" pitchFamily="34" charset="0"/>
                <a:ea typeface="Trebuchet MS" pitchFamily="34" charset="0"/>
                <a:cs typeface="Trebuchet MS" pitchFamily="34" charset="0"/>
                <a:sym typeface="Trebuchet MS" pitchFamily="34" charset="0"/>
              </a:rPr>
              <a:t>2</a:t>
            </a:r>
            <a:endParaRPr lang="en-US" altLang="en-US"/>
          </a:p>
        </p:txBody>
      </p:sp>
    </p:spTree>
    <p:extLst>
      <p:ext uri="{BB962C8B-B14F-4D97-AF65-F5344CB8AC3E}">
        <p14:creationId xmlns:p14="http://schemas.microsoft.com/office/powerpoint/2010/main" val="182627067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対角する 2 つの角を丸めた四角形 11"/>
          <p:cNvSpPr/>
          <p:nvPr/>
        </p:nvSpPr>
        <p:spPr>
          <a:xfrm>
            <a:off x="771897" y="2885703"/>
            <a:ext cx="6602680" cy="1754326"/>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テキスト ボックス 5"/>
          <p:cNvSpPr txBox="1"/>
          <p:nvPr/>
        </p:nvSpPr>
        <p:spPr>
          <a:xfrm>
            <a:off x="771897" y="2885703"/>
            <a:ext cx="7743454" cy="1754326"/>
          </a:xfrm>
          <a:prstGeom prst="rect">
            <a:avLst/>
          </a:prstGeom>
          <a:noFill/>
        </p:spPr>
        <p:txBody>
          <a:bodyPr wrap="square" rtlCol="0">
            <a:spAutoFit/>
          </a:bodyPr>
          <a:lstStyle/>
          <a:p>
            <a:pPr>
              <a:lnSpc>
                <a:spcPct val="150000"/>
              </a:lnSpc>
            </a:pPr>
            <a:r>
              <a:rPr lang="en-US" u="sng" dirty="0">
                <a:latin typeface="Cambria Math" panose="02040503050406030204" pitchFamily="18" charset="0"/>
                <a:ea typeface="Cambria Math" panose="02040503050406030204" pitchFamily="18" charset="0"/>
              </a:rPr>
              <a:t>AIC (</a:t>
            </a:r>
            <a:r>
              <a:rPr lang="en-US" u="sng" dirty="0" err="1">
                <a:latin typeface="Cambria Math" panose="02040503050406030204" pitchFamily="18" charset="0"/>
                <a:ea typeface="Cambria Math" panose="02040503050406030204" pitchFamily="18" charset="0"/>
              </a:rPr>
              <a:t>Akaike’s</a:t>
            </a:r>
            <a:r>
              <a:rPr lang="en-US" u="sng" dirty="0">
                <a:latin typeface="Cambria Math" panose="02040503050406030204" pitchFamily="18" charset="0"/>
                <a:ea typeface="Cambria Math" panose="02040503050406030204" pitchFamily="18" charset="0"/>
              </a:rPr>
              <a:t> Information Criterion)</a:t>
            </a:r>
          </a:p>
          <a:p>
            <a:pPr marL="285750" indent="-285750">
              <a:lnSpc>
                <a:spcPct val="150000"/>
              </a:lnSpc>
              <a:buFont typeface="Arial" panose="020B0604020202020204" pitchFamily="34" charset="0"/>
              <a:buChar char="•"/>
            </a:pPr>
            <a:r>
              <a:rPr lang="en-US" dirty="0">
                <a:latin typeface="Cambria Math" panose="02040503050406030204" pitchFamily="18" charset="0"/>
                <a:ea typeface="Cambria Math" panose="02040503050406030204" pitchFamily="18" charset="0"/>
              </a:rPr>
              <a:t>Measures how well model fits the data</a:t>
            </a:r>
          </a:p>
          <a:p>
            <a:pPr marL="285750" indent="-285750">
              <a:lnSpc>
                <a:spcPct val="150000"/>
              </a:lnSpc>
              <a:buFont typeface="Arial" panose="020B0604020202020204" pitchFamily="34" charset="0"/>
              <a:buChar char="•"/>
            </a:pPr>
            <a:r>
              <a:rPr lang="en-US" dirty="0">
                <a:latin typeface="Cambria Math" panose="02040503050406030204" pitchFamily="18" charset="0"/>
                <a:ea typeface="Cambria Math" panose="02040503050406030204" pitchFamily="18" charset="0"/>
              </a:rPr>
              <a:t>Smaller the better</a:t>
            </a:r>
          </a:p>
          <a:p>
            <a:pPr>
              <a:lnSpc>
                <a:spcPct val="150000"/>
              </a:lnSpc>
            </a:pPr>
            <a:r>
              <a:rPr lang="en-US" dirty="0">
                <a:latin typeface="Cambria Math" panose="02040503050406030204" pitchFamily="18" charset="0"/>
                <a:ea typeface="Cambria Math" panose="02040503050406030204" pitchFamily="18" charset="0"/>
              </a:rPr>
              <a:t>AIC(Model 1) = 74.633 &gt; 71.26 = AIC(Model 2)</a:t>
            </a:r>
          </a:p>
        </p:txBody>
      </p:sp>
      <p:sp>
        <p:nvSpPr>
          <p:cNvPr id="4" name="スライド番号プレースホルダー 3"/>
          <p:cNvSpPr>
            <a:spLocks noGrp="1"/>
          </p:cNvSpPr>
          <p:nvPr>
            <p:ph type="sldNum" sz="quarter" idx="12"/>
          </p:nvPr>
        </p:nvSpPr>
        <p:spPr/>
        <p:txBody>
          <a:bodyPr/>
          <a:lstStyle/>
          <a:p>
            <a:fld id="{0CFEC368-1D7A-4F81-ABF6-AE0E36BAF64C}" type="slidenum">
              <a:rPr lang="en-US" smtClean="0"/>
              <a:pPr/>
              <a:t>20</a:t>
            </a:fld>
            <a:endParaRPr lang="en-US" dirty="0"/>
          </a:p>
        </p:txBody>
      </p:sp>
      <p:sp>
        <p:nvSpPr>
          <p:cNvPr id="7" name="テキスト ボックス 6"/>
          <p:cNvSpPr txBox="1"/>
          <p:nvPr/>
        </p:nvSpPr>
        <p:spPr>
          <a:xfrm>
            <a:off x="628650" y="1577716"/>
            <a:ext cx="5534644" cy="461665"/>
          </a:xfrm>
          <a:prstGeom prst="rect">
            <a:avLst/>
          </a:prstGeom>
          <a:noFill/>
        </p:spPr>
        <p:txBody>
          <a:bodyPr wrap="square" rtlCol="0">
            <a:spAutoFit/>
          </a:bodyPr>
          <a:lstStyle/>
          <a:p>
            <a:r>
              <a:rPr lang="en-US" sz="2400" u="sng" dirty="0">
                <a:latin typeface="Cambria Math" panose="02040503050406030204" pitchFamily="18" charset="0"/>
                <a:ea typeface="Cambria Math" panose="02040503050406030204" pitchFamily="18" charset="0"/>
              </a:rPr>
              <a:t>Model 1 </a:t>
            </a:r>
            <a:r>
              <a:rPr lang="en-US" sz="2400" u="sng" dirty="0" err="1">
                <a:latin typeface="Cambria Math" panose="02040503050406030204" pitchFamily="18" charset="0"/>
                <a:ea typeface="Cambria Math" panose="02040503050406030204" pitchFamily="18" charset="0"/>
              </a:rPr>
              <a:t>v.s</a:t>
            </a:r>
            <a:r>
              <a:rPr lang="en-US" sz="2400" u="sng" dirty="0">
                <a:latin typeface="Cambria Math" panose="02040503050406030204" pitchFamily="18" charset="0"/>
                <a:ea typeface="Cambria Math" panose="02040503050406030204" pitchFamily="18" charset="0"/>
              </a:rPr>
              <a:t>. Model 2</a:t>
            </a:r>
          </a:p>
        </p:txBody>
      </p:sp>
      <p:sp>
        <p:nvSpPr>
          <p:cNvPr id="10" name="タイトル 1"/>
          <p:cNvSpPr>
            <a:spLocks noGrp="1"/>
          </p:cNvSpPr>
          <p:nvPr>
            <p:ph type="title"/>
          </p:nvPr>
        </p:nvSpPr>
        <p:spPr>
          <a:xfrm>
            <a:off x="628650" y="365126"/>
            <a:ext cx="7886700" cy="1325563"/>
          </a:xfrm>
        </p:spPr>
        <p:txBody>
          <a:bodyPr>
            <a:normAutofit/>
          </a:bodyPr>
          <a:lstStyle/>
          <a:p>
            <a:r>
              <a:rPr lang="en-US" sz="4800" dirty="0">
                <a:latin typeface="Cambria Math" panose="02040503050406030204" pitchFamily="18" charset="0"/>
                <a:ea typeface="Cambria Math" panose="02040503050406030204" pitchFamily="18" charset="0"/>
              </a:rPr>
              <a:t>Poisson Regression</a:t>
            </a:r>
          </a:p>
        </p:txBody>
      </p:sp>
    </p:spTree>
    <p:extLst>
      <p:ext uri="{BB962C8B-B14F-4D97-AF65-F5344CB8AC3E}">
        <p14:creationId xmlns:p14="http://schemas.microsoft.com/office/powerpoint/2010/main" val="2723228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対角する 2 つの角を丸めた四角形 12"/>
          <p:cNvSpPr/>
          <p:nvPr/>
        </p:nvSpPr>
        <p:spPr>
          <a:xfrm>
            <a:off x="522514" y="4500747"/>
            <a:ext cx="7908967" cy="1737517"/>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テキスト ボックス 9"/>
              <p:cNvSpPr txBox="1"/>
              <p:nvPr/>
            </p:nvSpPr>
            <p:spPr>
              <a:xfrm>
                <a:off x="522514" y="4414881"/>
                <a:ext cx="7908967" cy="1823384"/>
              </a:xfrm>
              <a:prstGeom prst="rect">
                <a:avLst/>
              </a:prstGeom>
              <a:noFill/>
            </p:spPr>
            <p:txBody>
              <a:bodyPr wrap="square" rtlCol="0">
                <a:spAutoFit/>
              </a:bodyPr>
              <a:lstStyle/>
              <a:p>
                <a:pPr>
                  <a:lnSpc>
                    <a:spcPct val="150000"/>
                  </a:lnSpc>
                </a:pPr>
                <a14:m>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a:rPr>
                          <m:t>exp</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𝛽</m:t>
                                </m:r>
                              </m:e>
                              <m:sub>
                                <m:r>
                                  <a:rPr lang="en-US" i="1">
                                    <a:latin typeface="Cambria Math"/>
                                  </a:rPr>
                                  <m:t>1</m:t>
                                </m:r>
                              </m:sub>
                            </m:sSub>
                          </m:e>
                        </m:d>
                      </m:e>
                    </m:func>
                  </m:oMath>
                </a14:m>
                <a:r>
                  <a:rPr lang="en-US" dirty="0"/>
                  <a:t>: </a:t>
                </a:r>
                <a14:m>
                  <m:oMath xmlns:m="http://schemas.openxmlformats.org/officeDocument/2006/math">
                    <m:r>
                      <a:rPr lang="en-US" i="1">
                        <a:latin typeface="Cambria Math"/>
                      </a:rPr>
                      <m:t>#</m:t>
                    </m:r>
                    <m:d>
                      <m:dPr>
                        <m:ctrlPr>
                          <a:rPr lang="en-US" i="1">
                            <a:latin typeface="Cambria Math" panose="02040503050406030204" pitchFamily="18" charset="0"/>
                          </a:rPr>
                        </m:ctrlPr>
                      </m:dPr>
                      <m:e>
                        <m:r>
                          <a:rPr lang="en-US" i="1">
                            <a:latin typeface="Cambria Math"/>
                          </a:rPr>
                          <m:t>50−69</m:t>
                        </m:r>
                      </m:e>
                    </m:d>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exp</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𝛽</m:t>
                                </m:r>
                              </m:e>
                              <m:sub>
                                <m:r>
                                  <a:rPr lang="en-US" i="1">
                                    <a:latin typeface="Cambria Math"/>
                                  </a:rPr>
                                  <m:t>1</m:t>
                                </m:r>
                              </m:sub>
                            </m:sSub>
                          </m:e>
                        </m:d>
                      </m:e>
                    </m:func>
                    <m:r>
                      <a:rPr lang="en-US" i="1">
                        <a:latin typeface="Cambria Math"/>
                      </a:rPr>
                      <m:t>× #(&lt;50)</m:t>
                    </m:r>
                  </m:oMath>
                </a14:m>
                <a:endParaRPr lang="en-US" dirty="0">
                  <a:latin typeface="Cambria Math" panose="02040503050406030204" pitchFamily="18" charset="0"/>
                  <a:ea typeface="Cambria Math" panose="02040503050406030204" pitchFamily="18" charset="0"/>
                </a:endParaRPr>
              </a:p>
              <a:p>
                <a:pPr>
                  <a:lnSpc>
                    <a:spcPct val="150000"/>
                  </a:lnSpc>
                </a:pP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exp</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2</m:t>
                                </m:r>
                              </m:sub>
                            </m:sSub>
                          </m:e>
                        </m:d>
                      </m:e>
                    </m:func>
                  </m:oMath>
                </a14:m>
                <a:r>
                  <a:rPr lang="en-US" dirty="0">
                    <a:latin typeface="Cambria Math" panose="02040503050406030204" pitchFamily="18" charset="0"/>
                    <a:ea typeface="Cambria Math" panose="02040503050406030204" pitchFamily="18" charset="0"/>
                  </a:rPr>
                  <a:t>: </a:t>
                </a:r>
                <a14:m>
                  <m:oMath xmlns:m="http://schemas.openxmlformats.org/officeDocument/2006/math">
                    <m:r>
                      <a:rPr lang="en-US" i="1">
                        <a:latin typeface="Cambria Math"/>
                      </a:rPr>
                      <m:t>#</m:t>
                    </m:r>
                    <m:d>
                      <m:dPr>
                        <m:ctrlPr>
                          <a:rPr lang="en-US" i="1">
                            <a:latin typeface="Cambria Math" panose="02040503050406030204" pitchFamily="18" charset="0"/>
                          </a:rPr>
                        </m:ctrlPr>
                      </m:dPr>
                      <m:e>
                        <m:r>
                          <a:rPr lang="en-US" b="0" i="1" smtClean="0">
                            <a:latin typeface="Cambria Math"/>
                          </a:rPr>
                          <m:t>70+</m:t>
                        </m:r>
                      </m:e>
                    </m:d>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exp</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2</m:t>
                                </m:r>
                              </m:sub>
                            </m:sSub>
                          </m:e>
                        </m:d>
                      </m:e>
                    </m:func>
                    <m:r>
                      <a:rPr lang="en-US" i="1">
                        <a:latin typeface="Cambria Math"/>
                      </a:rPr>
                      <m:t>× #(&lt;50)</m:t>
                    </m:r>
                  </m:oMath>
                </a14:m>
                <a:endParaRPr lang="en-US" i="1" dirty="0">
                  <a:latin typeface="Cambria Math"/>
                </a:endParaRPr>
              </a:p>
              <a:p>
                <a:pPr>
                  <a:lnSpc>
                    <a:spcPct val="150000"/>
                  </a:lnSpc>
                </a:pP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exp</m:t>
                        </m:r>
                      </m:fName>
                      <m:e>
                        <m:d>
                          <m:dPr>
                            <m:begChr m:val="{"/>
                            <m:endChr m:val="}"/>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a:rPr>
                                  <m:t>𝛽</m:t>
                                </m:r>
                              </m:e>
                              <m:sub>
                                <m:r>
                                  <a:rPr lang="en-US" b="0" i="1" smtClean="0">
                                    <a:latin typeface="Cambria Math"/>
                                  </a:rPr>
                                  <m:t>3</m:t>
                                </m:r>
                              </m:sub>
                            </m:sSub>
                          </m:e>
                        </m:d>
                      </m:e>
                    </m:func>
                  </m:oMath>
                </a14:m>
                <a:r>
                  <a:rPr lang="en-US" dirty="0">
                    <a:latin typeface="Cambria Math" panose="02040503050406030204" pitchFamily="18" charset="0"/>
                    <a:ea typeface="Cambria Math" panose="02040503050406030204" pitchFamily="18" charset="0"/>
                  </a:rPr>
                  <a:t>: </a:t>
                </a:r>
                <a14:m>
                  <m:oMath xmlns:m="http://schemas.openxmlformats.org/officeDocument/2006/math">
                    <m:r>
                      <a:rPr lang="en-US" i="1">
                        <a:latin typeface="Cambria Math"/>
                      </a:rPr>
                      <m:t>#</m:t>
                    </m:r>
                    <m:d>
                      <m:dPr>
                        <m:ctrlPr>
                          <a:rPr lang="en-US" i="1">
                            <a:latin typeface="Cambria Math" panose="02040503050406030204" pitchFamily="18" charset="0"/>
                          </a:rPr>
                        </m:ctrlPr>
                      </m:dPr>
                      <m:e>
                        <m:r>
                          <a:rPr lang="en-US" b="0" i="1" smtClean="0">
                            <a:latin typeface="Cambria Math"/>
                          </a:rPr>
                          <m:t>𝑀𝑎𝑙𝑖𝑔𝑛𝑎𝑛𝑡𝑌𝑒𝑠</m:t>
                        </m:r>
                      </m:e>
                    </m:d>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exp</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3</m:t>
                                </m:r>
                              </m:sub>
                            </m:sSub>
                          </m:e>
                        </m:d>
                      </m:e>
                    </m:func>
                    <m:r>
                      <a:rPr lang="en-US" i="1">
                        <a:latin typeface="Cambria Math"/>
                      </a:rPr>
                      <m:t>× #(</m:t>
                    </m:r>
                    <m:r>
                      <a:rPr lang="en-US" b="0" i="1" smtClean="0">
                        <a:latin typeface="Cambria Math"/>
                      </a:rPr>
                      <m:t>𝑀𝑎𝑙𝑖𝑔𝑛𝑎𝑛𝑡𝑁𝑜</m:t>
                    </m:r>
                    <m:r>
                      <a:rPr lang="en-US" i="1">
                        <a:latin typeface="Cambria Math"/>
                      </a:rPr>
                      <m:t>)</m:t>
                    </m:r>
                  </m:oMath>
                </a14:m>
                <a:endParaRPr lang="en-US" dirty="0">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a:rPr>
                            <m:t>exp</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4</m:t>
                                  </m:r>
                                </m:sub>
                              </m:sSub>
                            </m:e>
                          </m:d>
                        </m:e>
                      </m:func>
                      <m:r>
                        <a:rPr lang="en-US" b="0" i="0" smtClean="0">
                          <a:latin typeface="Cambria Math"/>
                        </a:rPr>
                        <m:t>: </m:t>
                      </m:r>
                      <m:r>
                        <a:rPr lang="en-US" i="1">
                          <a:latin typeface="Cambria Math"/>
                        </a:rPr>
                        <m:t>#</m:t>
                      </m:r>
                      <m:d>
                        <m:dPr>
                          <m:ctrlPr>
                            <a:rPr lang="en-US" i="1">
                              <a:latin typeface="Cambria Math" panose="02040503050406030204" pitchFamily="18" charset="0"/>
                            </a:rPr>
                          </m:ctrlPr>
                        </m:dPr>
                        <m:e>
                          <m:r>
                            <a:rPr lang="en-US" b="0" i="1" smtClean="0">
                              <a:latin typeface="Cambria Math"/>
                            </a:rPr>
                            <m:t>𝑆𝑢𝑟𝑣𝑖𝑣𝑒𝑑𝑁𝑜</m:t>
                          </m:r>
                        </m:e>
                      </m:d>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exp</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4</m:t>
                                  </m:r>
                                </m:sub>
                              </m:sSub>
                            </m:e>
                          </m:d>
                        </m:e>
                      </m:func>
                      <m:r>
                        <a:rPr lang="en-US" i="1">
                          <a:latin typeface="Cambria Math"/>
                        </a:rPr>
                        <m:t>× #(</m:t>
                      </m:r>
                      <m:r>
                        <a:rPr lang="en-US" b="0" i="1" smtClean="0">
                          <a:latin typeface="Cambria Math"/>
                        </a:rPr>
                        <m:t>𝑆𝑢𝑟𝑣𝑖𝑣𝑒𝑑𝑌𝑒𝑠</m:t>
                      </m:r>
                      <m:r>
                        <a:rPr lang="en-US" i="1">
                          <a:latin typeface="Cambria Math"/>
                        </a:rPr>
                        <m:t>)</m:t>
                      </m:r>
                    </m:oMath>
                  </m:oMathPara>
                </a14:m>
                <a:endParaRPr lang="en-US" dirty="0">
                  <a:latin typeface="Cambria Math" panose="02040503050406030204" pitchFamily="18" charset="0"/>
                  <a:ea typeface="Cambria Math" panose="02040503050406030204" pitchFamily="18" charset="0"/>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522514" y="4414881"/>
                <a:ext cx="7908967" cy="1823384"/>
              </a:xfrm>
              <a:prstGeom prst="rect">
                <a:avLst/>
              </a:prstGeom>
              <a:blipFill rotWithShape="1">
                <a:blip r:embed="rId3"/>
                <a:stretch>
                  <a:fillRect/>
                </a:stretch>
              </a:blipFill>
            </p:spPr>
            <p:txBody>
              <a:bodyPr/>
              <a:lstStyle/>
              <a:p>
                <a:r>
                  <a:rPr lang="en-US">
                    <a:noFill/>
                  </a:rPr>
                  <a:t> </a:t>
                </a:r>
              </a:p>
            </p:txBody>
          </p:sp>
        </mc:Fallback>
      </mc:AlternateContent>
      <p:sp>
        <p:nvSpPr>
          <p:cNvPr id="11" name="角丸四角形 10"/>
          <p:cNvSpPr/>
          <p:nvPr/>
        </p:nvSpPr>
        <p:spPr>
          <a:xfrm>
            <a:off x="628650" y="2909455"/>
            <a:ext cx="4786498" cy="1466171"/>
          </a:xfrm>
          <a:prstGeom prst="roundRect">
            <a:avLst/>
          </a:prstGeom>
          <a:solidFill>
            <a:srgbClr val="FFE8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対角する 2 つの角を丸めた四角形 8"/>
          <p:cNvSpPr/>
          <p:nvPr/>
        </p:nvSpPr>
        <p:spPr>
          <a:xfrm>
            <a:off x="628650" y="1818721"/>
            <a:ext cx="7886700" cy="997527"/>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778213"/>
                <a:ext cx="7886700" cy="3613274"/>
              </a:xfrm>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sz="1700" i="1">
                              <a:latin typeface="Cambria Math" panose="02040503050406030204" pitchFamily="18" charset="0"/>
                            </a:rPr>
                          </m:ctrlPr>
                        </m:funcPr>
                        <m:fName>
                          <m:r>
                            <m:rPr>
                              <m:sty m:val="p"/>
                            </m:rPr>
                            <a:rPr lang="en-US" sz="1700">
                              <a:latin typeface="Cambria Math"/>
                            </a:rPr>
                            <m:t>log</m:t>
                          </m:r>
                        </m:fName>
                        <m:e>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a:rPr>
                                    <m:t>𝜆</m:t>
                                  </m:r>
                                </m:e>
                                <m:sub>
                                  <m:r>
                                    <a:rPr lang="en-US" sz="1700" i="1">
                                      <a:latin typeface="Cambria Math"/>
                                    </a:rPr>
                                    <m:t>𝑖</m:t>
                                  </m:r>
                                  <m:r>
                                    <a:rPr lang="en-US" sz="1700" i="1">
                                      <a:latin typeface="Cambria Math"/>
                                    </a:rPr>
                                    <m:t>,</m:t>
                                  </m:r>
                                  <m:r>
                                    <a:rPr lang="en-US" sz="1700" i="1">
                                      <a:latin typeface="Cambria Math"/>
                                    </a:rPr>
                                    <m:t>𝑗</m:t>
                                  </m:r>
                                  <m:r>
                                    <a:rPr lang="en-US" sz="1700" i="1">
                                      <a:latin typeface="Cambria Math"/>
                                    </a:rPr>
                                    <m:t>,</m:t>
                                  </m:r>
                                  <m:r>
                                    <a:rPr lang="en-US" sz="1700" i="1">
                                      <a:latin typeface="Cambria Math"/>
                                    </a:rPr>
                                    <m:t>𝑘</m:t>
                                  </m:r>
                                </m:sub>
                              </m:sSub>
                            </m:e>
                          </m:d>
                        </m:e>
                      </m:func>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0</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1</m:t>
                          </m:r>
                        </m:sub>
                      </m:sSub>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50−69,</m:t>
                          </m:r>
                          <m:r>
                            <a:rPr lang="en-US" sz="1700" i="1">
                              <a:latin typeface="Cambria Math"/>
                            </a:rPr>
                            <m:t>𝑖</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2</m:t>
                          </m:r>
                        </m:sub>
                      </m:sSub>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70+,</m:t>
                          </m:r>
                          <m:r>
                            <a:rPr lang="en-US" sz="1700" i="1">
                              <a:latin typeface="Cambria Math"/>
                            </a:rPr>
                            <m:t>𝑖</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3</m:t>
                          </m:r>
                        </m:sub>
                      </m:sSub>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𝑀𝑎𝑙𝑌</m:t>
                          </m:r>
                          <m:r>
                            <a:rPr lang="en-US" sz="1700" i="1">
                              <a:latin typeface="Cambria Math"/>
                            </a:rPr>
                            <m:t>,</m:t>
                          </m:r>
                          <m:r>
                            <a:rPr lang="en-US" sz="1700" i="1">
                              <a:latin typeface="Cambria Math"/>
                            </a:rPr>
                            <m:t>𝑗</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4</m:t>
                          </m:r>
                        </m:sub>
                      </m:sSub>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𝑆𝑢𝑟𝑁</m:t>
                          </m:r>
                          <m:r>
                            <a:rPr lang="en-US" sz="1700" i="1">
                              <a:latin typeface="Cambria Math"/>
                            </a:rPr>
                            <m:t>,</m:t>
                          </m:r>
                          <m:r>
                            <a:rPr lang="en-US" sz="1700" i="1">
                              <a:latin typeface="Cambria Math"/>
                            </a:rPr>
                            <m:t>𝑘</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5</m:t>
                          </m:r>
                        </m:sub>
                      </m:sSub>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50−69,</m:t>
                              </m:r>
                              <m:r>
                                <a:rPr lang="en-US" sz="1700" i="1">
                                  <a:latin typeface="Cambria Math"/>
                                </a:rPr>
                                <m:t>𝑖</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𝑆𝑢𝑟𝑁</m:t>
                              </m:r>
                              <m:r>
                                <a:rPr lang="en-US" sz="1700" i="1">
                                  <a:latin typeface="Cambria Math"/>
                                </a:rPr>
                                <m:t>,</m:t>
                              </m:r>
                              <m:r>
                                <a:rPr lang="en-US" sz="1700" i="1">
                                  <a:latin typeface="Cambria Math"/>
                                </a:rPr>
                                <m:t>𝑘</m:t>
                              </m:r>
                            </m:sub>
                          </m:sSub>
                        </m:e>
                      </m:d>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6</m:t>
                          </m:r>
                        </m:sub>
                      </m:sSub>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70+,</m:t>
                              </m:r>
                              <m:r>
                                <a:rPr lang="en-US" sz="1700" i="1">
                                  <a:latin typeface="Cambria Math"/>
                                </a:rPr>
                                <m:t>𝑖</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𝑆𝑢𝑟𝑁</m:t>
                              </m:r>
                              <m:r>
                                <a:rPr lang="en-US" sz="1700" i="1">
                                  <a:latin typeface="Cambria Math"/>
                                </a:rPr>
                                <m:t>,</m:t>
                              </m:r>
                              <m:r>
                                <a:rPr lang="en-US" sz="1700" i="1">
                                  <a:latin typeface="Cambria Math"/>
                                </a:rPr>
                                <m:t>𝑘</m:t>
                              </m:r>
                            </m:sub>
                          </m:sSub>
                        </m:e>
                      </m:d>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7</m:t>
                          </m:r>
                        </m:sub>
                      </m:sSub>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𝑀𝑎𝑙𝑌</m:t>
                              </m:r>
                              <m:r>
                                <a:rPr lang="en-US" sz="1700" i="1">
                                  <a:latin typeface="Cambria Math"/>
                                </a:rPr>
                                <m:t>,</m:t>
                              </m:r>
                              <m:r>
                                <a:rPr lang="en-US" sz="1700" i="1">
                                  <a:latin typeface="Cambria Math"/>
                                </a:rPr>
                                <m:t>𝑗</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𝑆𝑢𝑟𝑁</m:t>
                              </m:r>
                              <m:r>
                                <a:rPr lang="en-US" sz="1700" i="1">
                                  <a:latin typeface="Cambria Math"/>
                                </a:rPr>
                                <m:t>,</m:t>
                              </m:r>
                              <m:r>
                                <a:rPr lang="en-US" sz="1700" i="1">
                                  <a:latin typeface="Cambria Math"/>
                                </a:rPr>
                                <m:t>𝑘</m:t>
                              </m:r>
                            </m:sub>
                          </m:sSub>
                        </m:e>
                      </m:d>
                    </m:oMath>
                  </m:oMathPara>
                </a14:m>
                <a:endParaRPr lang="en-US" sz="1700" dirty="0"/>
              </a:p>
              <a:p>
                <a:pPr marL="0" indent="0">
                  <a:buNone/>
                </a:pPr>
                <a:endParaRPr lang="en-US" sz="1800" i="1" dirty="0"/>
              </a:p>
              <a:p>
                <a:pPr marL="0" indent="0">
                  <a:buNone/>
                </a:pPr>
                <a:endParaRPr lang="en-US"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778213"/>
                <a:ext cx="7886700" cy="3613274"/>
              </a:xfrm>
              <a:blipFill rotWithShape="1">
                <a:blip r:embed="rId4"/>
                <a:stretch>
                  <a:fillRect/>
                </a:stretch>
              </a:blipFill>
            </p:spPr>
            <p:txBody>
              <a:bodyPr/>
              <a:lstStyle/>
              <a:p>
                <a:r>
                  <a:rPr lang="en-US">
                    <a:noFill/>
                  </a:rPr>
                  <a:t> </a:t>
                </a:r>
              </a:p>
            </p:txBody>
          </p:sp>
        </mc:Fallback>
      </mc:AlternateContent>
      <p:sp>
        <p:nvSpPr>
          <p:cNvPr id="4" name="スライド番号プレースホルダー 3"/>
          <p:cNvSpPr>
            <a:spLocks noGrp="1"/>
          </p:cNvSpPr>
          <p:nvPr>
            <p:ph type="sldNum" sz="quarter" idx="12"/>
          </p:nvPr>
        </p:nvSpPr>
        <p:spPr/>
        <p:txBody>
          <a:bodyPr/>
          <a:lstStyle/>
          <a:p>
            <a:fld id="{0CFEC368-1D7A-4F81-ABF6-AE0E36BAF64C}" type="slidenum">
              <a:rPr lang="en-US" smtClean="0"/>
              <a:pPr/>
              <a:t>21</a:t>
            </a:fld>
            <a:endParaRPr lang="en-US" dirty="0"/>
          </a:p>
        </p:txBody>
      </p:sp>
      <mc:AlternateContent xmlns:mc="http://schemas.openxmlformats.org/markup-compatibility/2006" xmlns:a14="http://schemas.microsoft.com/office/drawing/2010/main">
        <mc:Choice Requires="a14">
          <p:sp>
            <p:nvSpPr>
              <p:cNvPr id="7" name="テキスト ボックス 6"/>
              <p:cNvSpPr txBox="1"/>
              <p:nvPr/>
            </p:nvSpPr>
            <p:spPr>
              <a:xfrm>
                <a:off x="628650" y="1357056"/>
                <a:ext cx="5534644" cy="838115"/>
              </a:xfrm>
              <a:prstGeom prst="rect">
                <a:avLst/>
              </a:prstGeom>
              <a:noFill/>
            </p:spPr>
            <p:txBody>
              <a:bodyPr wrap="square" rtlCol="0">
                <a:spAutoFit/>
              </a:bodyPr>
              <a:lstStyle/>
              <a:p>
                <a:r>
                  <a:rPr lang="en-US" sz="2400" u="sng" dirty="0">
                    <a:latin typeface="Cambria Math" panose="02040503050406030204" pitchFamily="18" charset="0"/>
                    <a:ea typeface="Cambria Math" panose="02040503050406030204" pitchFamily="18" charset="0"/>
                  </a:rPr>
                  <a:t>Interpreting Estimates of</a:t>
                </a:r>
                <a14:m>
                  <m:oMath xmlns:m="http://schemas.openxmlformats.org/officeDocument/2006/math">
                    <m:r>
                      <a:rPr lang="en-US" sz="2400" b="0" i="0" u="sng" smtClean="0">
                        <a:latin typeface="Cambria Math"/>
                      </a:rPr>
                      <m:t> </m:t>
                    </m:r>
                    <m:sSup>
                      <m:sSupPr>
                        <m:ctrlPr>
                          <a:rPr lang="en-US" sz="2400" b="0" i="1" u="sng" smtClean="0">
                            <a:latin typeface="Cambria Math" panose="02040503050406030204" pitchFamily="18" charset="0"/>
                          </a:rPr>
                        </m:ctrlPr>
                      </m:sSupPr>
                      <m:e>
                        <m:r>
                          <m:rPr>
                            <m:sty m:val="p"/>
                          </m:rPr>
                          <a:rPr lang="en-US" sz="2400" u="sng">
                            <a:latin typeface="Cambria Math"/>
                          </a:rPr>
                          <m:t>β</m:t>
                        </m:r>
                      </m:e>
                      <m:sup>
                        <m:r>
                          <a:rPr lang="en-US" sz="2400" b="0" i="0" u="sng" smtClean="0">
                            <a:latin typeface="Cambria Math"/>
                          </a:rPr>
                          <m:t>′</m:t>
                        </m:r>
                      </m:sup>
                    </m:sSup>
                    <m:r>
                      <m:rPr>
                        <m:sty m:val="p"/>
                      </m:rPr>
                      <a:rPr lang="en-US" sz="2400" b="0" i="0" u="sng" smtClean="0">
                        <a:latin typeface="Cambria Math"/>
                      </a:rPr>
                      <m:t>s</m:t>
                    </m:r>
                  </m:oMath>
                </a14:m>
                <a:endParaRPr lang="en-US" sz="2400" u="sng" dirty="0"/>
              </a:p>
              <a:p>
                <a:endParaRPr lang="en-US" sz="2400" dirty="0">
                  <a:latin typeface="Cambria Math" panose="02040503050406030204" pitchFamily="18" charset="0"/>
                  <a:ea typeface="Cambria Math" panose="02040503050406030204" pitchFamily="18" charset="0"/>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628650" y="1357056"/>
                <a:ext cx="5534644" cy="838115"/>
              </a:xfrm>
              <a:prstGeom prst="rect">
                <a:avLst/>
              </a:prstGeom>
              <a:blipFill rotWithShape="1">
                <a:blip r:embed="rId5"/>
                <a:stretch>
                  <a:fillRect l="-1652" t="-7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628650" y="2909455"/>
                <a:ext cx="7992836" cy="1393651"/>
              </a:xfrm>
              <a:prstGeom prst="rect">
                <a:avLst/>
              </a:prstGeom>
              <a:noFill/>
            </p:spPr>
            <p:txBody>
              <a:bodyPr wrap="square" rtlCol="0">
                <a:spAutoFit/>
              </a:bodyPr>
              <a:lstStyle/>
              <a:p>
                <a:pPr marL="285750" indent="-285750">
                  <a:lnSpc>
                    <a:spcPct val="150000"/>
                  </a:lnSpc>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i="1">
                            <a:latin typeface="Cambria Math"/>
                          </a:rPr>
                          <m:t>𝜆</m:t>
                        </m:r>
                      </m:e>
                      <m:sub>
                        <m:r>
                          <a:rPr lang="en-US" i="1">
                            <a:latin typeface="Cambria Math"/>
                          </a:rPr>
                          <m:t>50−69,•,</m:t>
                        </m:r>
                        <m:r>
                          <a:rPr lang="en-US" i="1">
                            <a:latin typeface="Cambria Math"/>
                          </a:rPr>
                          <m:t>𝑆𝑢𝑟𝑁</m:t>
                        </m:r>
                      </m:sub>
                    </m:sSub>
                    <m:r>
                      <a:rPr lang="en-US" i="1">
                        <a:latin typeface="Cambria Math"/>
                      </a:rPr>
                      <m:t>=</m:t>
                    </m:r>
                    <m:r>
                      <m:rPr>
                        <m:sty m:val="p"/>
                      </m:rPr>
                      <a:rPr lang="en-US">
                        <a:latin typeface="Cambria Math"/>
                      </a:rPr>
                      <m:t>exp</m:t>
                    </m:r>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4</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5</m:t>
                        </m:r>
                      </m:sub>
                    </m:sSub>
                    <m:r>
                      <a:rPr lang="en-US" i="1">
                        <a:latin typeface="Cambria Math"/>
                      </a:rPr>
                      <m:t>}</m:t>
                    </m:r>
                  </m:oMath>
                </a14:m>
                <a:endParaRPr lang="en-US" dirty="0"/>
              </a:p>
              <a:p>
                <a:pPr marL="285750" indent="-285750">
                  <a:lnSpc>
                    <a:spcPct val="150000"/>
                  </a:lnSpc>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a:rPr>
                          <m:t>𝜆</m:t>
                        </m:r>
                      </m:e>
                      <m:sub>
                        <m:r>
                          <a:rPr lang="en-US" i="1">
                            <a:latin typeface="Cambria Math"/>
                          </a:rPr>
                          <m:t>70+,•,</m:t>
                        </m:r>
                        <m:r>
                          <a:rPr lang="en-US" i="1">
                            <a:latin typeface="Cambria Math"/>
                          </a:rPr>
                          <m:t>𝑆𝑢𝑟𝑁</m:t>
                        </m:r>
                      </m:sub>
                    </m:sSub>
                    <m:r>
                      <a:rPr lang="en-US" i="1">
                        <a:latin typeface="Cambria Math"/>
                      </a:rPr>
                      <m:t>=</m:t>
                    </m:r>
                    <m:r>
                      <m:rPr>
                        <m:sty m:val="p"/>
                      </m:rPr>
                      <a:rPr lang="en-US">
                        <a:latin typeface="Cambria Math"/>
                      </a:rPr>
                      <m:t>exp</m:t>
                    </m:r>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4</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6</m:t>
                        </m:r>
                      </m:sub>
                    </m:sSub>
                    <m:r>
                      <a:rPr lang="en-US" i="1">
                        <a:latin typeface="Cambria Math"/>
                      </a:rPr>
                      <m:t>}</m:t>
                    </m:r>
                  </m:oMath>
                </a14:m>
                <a:endParaRPr lang="en-US" dirty="0"/>
              </a:p>
              <a:p>
                <a:pPr marL="285750" indent="-285750">
                  <a:lnSpc>
                    <a:spcPct val="150000"/>
                  </a:lnSpc>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a:rPr>
                          <m:t>𝜆</m:t>
                        </m:r>
                      </m:e>
                      <m:sub>
                        <m:r>
                          <a:rPr lang="en-US" i="1">
                            <a:latin typeface="Cambria Math"/>
                          </a:rPr>
                          <m:t>•,</m:t>
                        </m:r>
                        <m:r>
                          <a:rPr lang="en-US" i="1">
                            <a:latin typeface="Cambria Math"/>
                          </a:rPr>
                          <m:t>𝑀𝑎𝑙𝑌</m:t>
                        </m:r>
                        <m:r>
                          <a:rPr lang="en-US" i="1">
                            <a:latin typeface="Cambria Math"/>
                          </a:rPr>
                          <m:t>,</m:t>
                        </m:r>
                        <m:r>
                          <a:rPr lang="en-US" i="1">
                            <a:latin typeface="Cambria Math"/>
                          </a:rPr>
                          <m:t>𝑆𝑢𝑟𝑁</m:t>
                        </m:r>
                      </m:sub>
                    </m:sSub>
                    <m:r>
                      <a:rPr lang="en-US" i="1">
                        <a:latin typeface="Cambria Math"/>
                      </a:rPr>
                      <m:t>=</m:t>
                    </m:r>
                    <m:r>
                      <m:rPr>
                        <m:sty m:val="p"/>
                      </m:rPr>
                      <a:rPr lang="en-US">
                        <a:latin typeface="Cambria Math"/>
                      </a:rPr>
                      <m:t>exp</m:t>
                    </m:r>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3</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4</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7</m:t>
                        </m:r>
                      </m:sub>
                    </m:sSub>
                    <m:r>
                      <a:rPr lang="en-US" i="1">
                        <a:latin typeface="Cambria Math"/>
                      </a:rPr>
                      <m:t>}</m:t>
                    </m:r>
                  </m:oMath>
                </a14:m>
                <a:endParaRPr 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628650" y="2909455"/>
                <a:ext cx="7992836" cy="1393651"/>
              </a:xfrm>
              <a:prstGeom prst="rect">
                <a:avLst/>
              </a:prstGeom>
              <a:blipFill rotWithShape="1">
                <a:blip r:embed="rId6"/>
                <a:stretch>
                  <a:fillRect l="-458" b="-873"/>
                </a:stretch>
              </a:blipFill>
            </p:spPr>
            <p:txBody>
              <a:bodyPr/>
              <a:lstStyle/>
              <a:p>
                <a:r>
                  <a:rPr lang="en-US">
                    <a:noFill/>
                  </a:rPr>
                  <a:t> </a:t>
                </a:r>
              </a:p>
            </p:txBody>
          </p:sp>
        </mc:Fallback>
      </mc:AlternateContent>
      <p:sp>
        <p:nvSpPr>
          <p:cNvPr id="12" name="タイトル 1"/>
          <p:cNvSpPr>
            <a:spLocks noGrp="1"/>
          </p:cNvSpPr>
          <p:nvPr>
            <p:ph type="title"/>
          </p:nvPr>
        </p:nvSpPr>
        <p:spPr>
          <a:xfrm>
            <a:off x="628650" y="365126"/>
            <a:ext cx="7886700" cy="1325563"/>
          </a:xfrm>
        </p:spPr>
        <p:txBody>
          <a:bodyPr>
            <a:normAutofit/>
          </a:bodyPr>
          <a:lstStyle/>
          <a:p>
            <a:r>
              <a:rPr lang="en-US" sz="4800" dirty="0">
                <a:latin typeface="Cambria Math" panose="02040503050406030204" pitchFamily="18" charset="0"/>
                <a:ea typeface="Cambria Math" panose="02040503050406030204" pitchFamily="18" charset="0"/>
              </a:rPr>
              <a:t>Poisson Regression</a:t>
            </a:r>
          </a:p>
        </p:txBody>
      </p:sp>
    </p:spTree>
    <p:extLst>
      <p:ext uri="{BB962C8B-B14F-4D97-AF65-F5344CB8AC3E}">
        <p14:creationId xmlns:p14="http://schemas.microsoft.com/office/powerpoint/2010/main" val="3667757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127668" y="2439948"/>
            <a:ext cx="2054431" cy="1466171"/>
          </a:xfrm>
          <a:prstGeom prst="roundRect">
            <a:avLst/>
          </a:prstGeom>
          <a:solidFill>
            <a:srgbClr val="FDEE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対角する 2 つの角を丸めた四角形 12"/>
          <p:cNvSpPr/>
          <p:nvPr/>
        </p:nvSpPr>
        <p:spPr>
          <a:xfrm>
            <a:off x="522514" y="4673473"/>
            <a:ext cx="8098972" cy="1436028"/>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角丸四角形 10"/>
          <p:cNvSpPr/>
          <p:nvPr/>
        </p:nvSpPr>
        <p:spPr>
          <a:xfrm>
            <a:off x="628650" y="2439949"/>
            <a:ext cx="4786498" cy="1466171"/>
          </a:xfrm>
          <a:prstGeom prst="roundRect">
            <a:avLst/>
          </a:prstGeom>
          <a:solidFill>
            <a:srgbClr val="FFE8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778213"/>
                <a:ext cx="7886700" cy="3613274"/>
              </a:xfrm>
            </p:spPr>
            <p:txBody>
              <a:bodyPr>
                <a:normAutofit/>
              </a:bodyPr>
              <a:lstStyle/>
              <a:p>
                <a:pPr marL="0" indent="0">
                  <a:lnSpc>
                    <a:spcPct val="150000"/>
                  </a:lnSpc>
                  <a:buNone/>
                </a:pPr>
                <a:r>
                  <a:rPr lang="en-US" sz="1700" dirty="0">
                    <a:latin typeface="Cambria Math" panose="02040503050406030204" pitchFamily="18" charset="0"/>
                    <a:ea typeface="Cambria Math" panose="02040503050406030204" pitchFamily="18" charset="0"/>
                  </a:rPr>
                  <a:t>If data was balanced within each factor, then </a:t>
                </a:r>
                <a14:m>
                  <m:oMath xmlns:m="http://schemas.openxmlformats.org/officeDocument/2006/math">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1</m:t>
                        </m:r>
                      </m:sub>
                    </m:sSub>
                    <m:r>
                      <a:rPr lang="en-US" sz="1700" i="1">
                        <a:latin typeface="Cambria Math"/>
                      </a:rPr>
                      <m:t>= </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2</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3</m:t>
                        </m:r>
                      </m:sub>
                    </m:sSub>
                    <m:r>
                      <a:rPr lang="en-US" sz="1700">
                        <a:latin typeface="Cambria Math"/>
                      </a:rPr>
                      <m:t>=0</m:t>
                    </m:r>
                  </m:oMath>
                </a14:m>
                <a:endParaRPr lang="en-US" sz="1700" dirty="0">
                  <a:latin typeface="Cambria Math" panose="02040503050406030204" pitchFamily="18" charset="0"/>
                  <a:ea typeface="Cambria Math" panose="02040503050406030204" pitchFamily="18" charset="0"/>
                </a:endParaRPr>
              </a:p>
              <a:p>
                <a:pPr marL="0" indent="0">
                  <a:buNone/>
                </a:pPr>
                <a:endParaRPr lang="en-US" sz="1800" i="1" dirty="0">
                  <a:latin typeface="Cambria Math" panose="02040503050406030204" pitchFamily="18" charset="0"/>
                  <a:ea typeface="Cambria Math" panose="02040503050406030204" pitchFamily="18" charset="0"/>
                </a:endParaRPr>
              </a:p>
              <a:p>
                <a:pPr marL="0" indent="0">
                  <a:buNone/>
                </a:pPr>
                <a:endParaRPr lang="en-US" sz="1800" dirty="0">
                  <a:latin typeface="Cambria Math" panose="02040503050406030204" pitchFamily="18" charset="0"/>
                  <a:ea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778213"/>
                <a:ext cx="7886700" cy="3613274"/>
              </a:xfrm>
              <a:blipFill rotWithShape="1">
                <a:blip r:embed="rId3"/>
                <a:stretch>
                  <a:fillRect l="-464"/>
                </a:stretch>
              </a:blipFill>
            </p:spPr>
            <p:txBody>
              <a:bodyPr/>
              <a:lstStyle/>
              <a:p>
                <a:r>
                  <a:rPr lang="en-US">
                    <a:noFill/>
                  </a:rPr>
                  <a:t> </a:t>
                </a:r>
              </a:p>
            </p:txBody>
          </p:sp>
        </mc:Fallback>
      </mc:AlternateContent>
      <p:sp>
        <p:nvSpPr>
          <p:cNvPr id="4" name="スライド番号プレースホルダー 3"/>
          <p:cNvSpPr>
            <a:spLocks noGrp="1"/>
          </p:cNvSpPr>
          <p:nvPr>
            <p:ph type="sldNum" sz="quarter" idx="12"/>
          </p:nvPr>
        </p:nvSpPr>
        <p:spPr/>
        <p:txBody>
          <a:bodyPr/>
          <a:lstStyle/>
          <a:p>
            <a:fld id="{0CFEC368-1D7A-4F81-ABF6-AE0E36BAF64C}" type="slidenum">
              <a:rPr lang="en-US" smtClean="0"/>
              <a:pPr/>
              <a:t>22</a:t>
            </a:fld>
            <a:endParaRPr lang="en-US" dirty="0"/>
          </a:p>
        </p:txBody>
      </p:sp>
      <mc:AlternateContent xmlns:mc="http://schemas.openxmlformats.org/markup-compatibility/2006" xmlns:a14="http://schemas.microsoft.com/office/drawing/2010/main">
        <mc:Choice Requires="a14">
          <p:sp>
            <p:nvSpPr>
              <p:cNvPr id="7" name="テキスト ボックス 6"/>
              <p:cNvSpPr txBox="1"/>
              <p:nvPr/>
            </p:nvSpPr>
            <p:spPr>
              <a:xfrm>
                <a:off x="628650" y="1357055"/>
                <a:ext cx="5534644" cy="838115"/>
              </a:xfrm>
              <a:prstGeom prst="rect">
                <a:avLst/>
              </a:prstGeom>
              <a:noFill/>
            </p:spPr>
            <p:txBody>
              <a:bodyPr wrap="square" rtlCol="0">
                <a:spAutoFit/>
              </a:bodyPr>
              <a:lstStyle/>
              <a:p>
                <a:r>
                  <a:rPr lang="en-US" sz="2400" u="sng" dirty="0">
                    <a:latin typeface="Cambria Math" panose="02040503050406030204" pitchFamily="18" charset="0"/>
                    <a:ea typeface="Cambria Math" panose="02040503050406030204" pitchFamily="18" charset="0"/>
                  </a:rPr>
                  <a:t>Interpreting Estimates of</a:t>
                </a:r>
                <a14:m>
                  <m:oMath xmlns:m="http://schemas.openxmlformats.org/officeDocument/2006/math">
                    <m:r>
                      <a:rPr lang="en-US" sz="2400" b="0" i="0" u="sng" smtClean="0">
                        <a:latin typeface="Cambria Math"/>
                      </a:rPr>
                      <m:t> </m:t>
                    </m:r>
                    <m:sSup>
                      <m:sSupPr>
                        <m:ctrlPr>
                          <a:rPr lang="en-US" sz="2400" b="0" i="1" u="sng" smtClean="0">
                            <a:latin typeface="Cambria Math" panose="02040503050406030204" pitchFamily="18" charset="0"/>
                          </a:rPr>
                        </m:ctrlPr>
                      </m:sSupPr>
                      <m:e>
                        <m:r>
                          <m:rPr>
                            <m:sty m:val="p"/>
                          </m:rPr>
                          <a:rPr lang="en-US" sz="2400" u="sng">
                            <a:latin typeface="Cambria Math"/>
                          </a:rPr>
                          <m:t>β</m:t>
                        </m:r>
                      </m:e>
                      <m:sup>
                        <m:r>
                          <a:rPr lang="en-US" sz="2400" b="0" i="0" u="sng" smtClean="0">
                            <a:latin typeface="Cambria Math"/>
                          </a:rPr>
                          <m:t>′</m:t>
                        </m:r>
                      </m:sup>
                    </m:sSup>
                    <m:r>
                      <m:rPr>
                        <m:sty m:val="p"/>
                      </m:rPr>
                      <a:rPr lang="en-US" sz="2400" b="0" i="0" u="sng" smtClean="0">
                        <a:latin typeface="Cambria Math"/>
                      </a:rPr>
                      <m:t>s</m:t>
                    </m:r>
                  </m:oMath>
                </a14:m>
                <a:endParaRPr lang="en-US" sz="2400" u="sng" dirty="0"/>
              </a:p>
              <a:p>
                <a:endParaRPr lang="en-US" sz="2400" u="sng" dirty="0">
                  <a:latin typeface="Cambria Math" panose="02040503050406030204" pitchFamily="18" charset="0"/>
                  <a:ea typeface="Cambria Math" panose="02040503050406030204" pitchFamily="18" charset="0"/>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628650" y="1357055"/>
                <a:ext cx="5534644" cy="838115"/>
              </a:xfrm>
              <a:prstGeom prst="rect">
                <a:avLst/>
              </a:prstGeom>
              <a:blipFill rotWithShape="1">
                <a:blip r:embed="rId4"/>
                <a:stretch>
                  <a:fillRect l="-1652" t="-7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628650" y="2386941"/>
                <a:ext cx="7992836" cy="1466171"/>
              </a:xfrm>
              <a:prstGeom prst="rect">
                <a:avLst/>
              </a:prstGeom>
              <a:noFill/>
            </p:spPr>
            <p:txBody>
              <a:bodyPr wrap="square" rtlCol="0">
                <a:spAutoFit/>
              </a:bodyPr>
              <a:lstStyle/>
              <a:p>
                <a:pPr marL="285750" indent="-285750">
                  <a:lnSpc>
                    <a:spcPct val="150000"/>
                  </a:lnSpc>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a:rPr>
                          <m:t>𝜆</m:t>
                        </m:r>
                      </m:e>
                      <m:sub>
                        <m:r>
                          <a:rPr lang="en-US" i="1">
                            <a:latin typeface="Cambria Math"/>
                          </a:rPr>
                          <m:t>50−69,•,</m:t>
                        </m:r>
                        <m:r>
                          <a:rPr lang="en-US" i="1">
                            <a:latin typeface="Cambria Math"/>
                          </a:rPr>
                          <m:t>𝑆𝑢𝑟𝑌</m:t>
                        </m:r>
                      </m:sub>
                    </m:sSub>
                    <m:r>
                      <a:rPr lang="en-US" i="1">
                        <a:latin typeface="Cambria Math"/>
                      </a:rPr>
                      <m:t>=</m:t>
                    </m:r>
                    <m:r>
                      <m:rPr>
                        <m:sty m:val="p"/>
                      </m:rPr>
                      <a:rPr lang="en-US">
                        <a:latin typeface="Cambria Math"/>
                      </a:rPr>
                      <m:t>exp</m:t>
                    </m:r>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4</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5</m:t>
                        </m:r>
                      </m:sub>
                    </m:sSub>
                    <m:r>
                      <a:rPr lang="en-US" i="1">
                        <a:latin typeface="Cambria Math"/>
                      </a:rPr>
                      <m:t>}</m:t>
                    </m:r>
                  </m:oMath>
                </a14:m>
                <a:endParaRPr lang="en-US" dirty="0"/>
              </a:p>
              <a:p>
                <a:pPr marL="285750" indent="-285750">
                  <a:lnSpc>
                    <a:spcPct val="150000"/>
                  </a:lnSpc>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a:rPr>
                          <m:t>𝜆</m:t>
                        </m:r>
                      </m:e>
                      <m:sub>
                        <m:r>
                          <a:rPr lang="en-US" i="1">
                            <a:latin typeface="Cambria Math"/>
                          </a:rPr>
                          <m:t>70+,•,</m:t>
                        </m:r>
                        <m:r>
                          <a:rPr lang="en-US" i="1">
                            <a:latin typeface="Cambria Math"/>
                          </a:rPr>
                          <m:t>𝑆𝑢𝑟𝑌</m:t>
                        </m:r>
                      </m:sub>
                    </m:sSub>
                    <m:r>
                      <a:rPr lang="en-US" i="1">
                        <a:latin typeface="Cambria Math"/>
                      </a:rPr>
                      <m:t>=</m:t>
                    </m:r>
                    <m:r>
                      <m:rPr>
                        <m:sty m:val="p"/>
                      </m:rPr>
                      <a:rPr lang="en-US">
                        <a:latin typeface="Cambria Math"/>
                      </a:rPr>
                      <m:t>exp</m:t>
                    </m:r>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4</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6</m:t>
                        </m:r>
                      </m:sub>
                    </m:sSub>
                    <m:r>
                      <a:rPr lang="en-US" i="1">
                        <a:latin typeface="Cambria Math"/>
                      </a:rPr>
                      <m:t>}</m:t>
                    </m:r>
                  </m:oMath>
                </a14:m>
                <a:endParaRPr lang="en-US" dirty="0"/>
              </a:p>
              <a:p>
                <a:pPr marL="285750" indent="-285750">
                  <a:lnSpc>
                    <a:spcPct val="150000"/>
                  </a:lnSpc>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a:rPr>
                          <m:t>𝜆</m:t>
                        </m:r>
                      </m:e>
                      <m:sub>
                        <m:r>
                          <a:rPr lang="en-US" i="1">
                            <a:latin typeface="Cambria Math"/>
                          </a:rPr>
                          <m:t>•,</m:t>
                        </m:r>
                        <m:r>
                          <a:rPr lang="en-US" i="1">
                            <a:latin typeface="Cambria Math"/>
                          </a:rPr>
                          <m:t>𝑀𝑎𝑙𝑌</m:t>
                        </m:r>
                        <m:r>
                          <a:rPr lang="en-US" i="1">
                            <a:latin typeface="Cambria Math"/>
                          </a:rPr>
                          <m:t>,</m:t>
                        </m:r>
                        <m:r>
                          <a:rPr lang="en-US" i="1">
                            <a:latin typeface="Cambria Math"/>
                          </a:rPr>
                          <m:t>𝑆𝑢𝑟𝑌</m:t>
                        </m:r>
                      </m:sub>
                    </m:sSub>
                    <m:r>
                      <a:rPr lang="en-US" i="1">
                        <a:latin typeface="Cambria Math"/>
                      </a:rPr>
                      <m:t>=</m:t>
                    </m:r>
                    <m:r>
                      <m:rPr>
                        <m:sty m:val="p"/>
                      </m:rPr>
                      <a:rPr lang="en-US">
                        <a:latin typeface="Cambria Math"/>
                      </a:rPr>
                      <m:t>exp</m:t>
                    </m:r>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3</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4</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7</m:t>
                        </m:r>
                      </m:sub>
                    </m:sSub>
                    <m:r>
                      <a:rPr lang="en-US" i="1">
                        <a:latin typeface="Cambria Math"/>
                      </a:rPr>
                      <m:t>}</m:t>
                    </m:r>
                  </m:oMath>
                </a14:m>
                <a:endParaRPr 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628650" y="2386941"/>
                <a:ext cx="7992836" cy="1466171"/>
              </a:xfrm>
              <a:prstGeom prst="rect">
                <a:avLst/>
              </a:prstGeom>
              <a:blipFill rotWithShape="1">
                <a:blip r:embed="rId5"/>
                <a:stretch>
                  <a:fillRect l="-4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522514" y="4658159"/>
                <a:ext cx="8193976" cy="1338828"/>
              </a:xfrm>
              <a:prstGeom prst="rect">
                <a:avLst/>
              </a:prstGeom>
              <a:noFill/>
            </p:spPr>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a:rPr>
                            <m:t>exp</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5</m:t>
                                  </m:r>
                                </m:sub>
                              </m:sSub>
                            </m:e>
                          </m:d>
                        </m:e>
                      </m:func>
                      <m:r>
                        <a:rPr lang="en-US" b="0" i="0" smtClean="0">
                          <a:latin typeface="Cambria Math"/>
                          <a:ea typeface="Cambria Math" panose="02040503050406030204" pitchFamily="18" charset="0"/>
                        </a:rPr>
                        <m:t>:</m:t>
                      </m:r>
                      <m:r>
                        <m:rPr>
                          <m:nor/>
                        </m:rPr>
                        <a:rPr lang="en-US" dirty="0">
                          <a:latin typeface="Cambria Math" panose="02040503050406030204" pitchFamily="18" charset="0"/>
                          <a:ea typeface="Cambria Math" panose="02040503050406030204" pitchFamily="18" charset="0"/>
                        </a:rPr>
                        <m:t>#(50−69 </m:t>
                      </m:r>
                      <m:r>
                        <m:rPr>
                          <m:nor/>
                        </m:rPr>
                        <a:rPr lang="en-US" dirty="0">
                          <a:latin typeface="Cambria Math" panose="02040503050406030204" pitchFamily="18" charset="0"/>
                          <a:ea typeface="Cambria Math" panose="02040503050406030204" pitchFamily="18" charset="0"/>
                        </a:rPr>
                        <m:t>and</m:t>
                      </m:r>
                      <m:r>
                        <m:rPr>
                          <m:nor/>
                        </m:rPr>
                        <a:rPr lang="en-US" dirty="0">
                          <a:latin typeface="Cambria Math" panose="02040503050406030204" pitchFamily="18" charset="0"/>
                          <a:ea typeface="Cambria Math" panose="02040503050406030204" pitchFamily="18" charset="0"/>
                        </a:rPr>
                        <m:t> </m:t>
                      </m:r>
                      <m:r>
                        <m:rPr>
                          <m:nor/>
                        </m:rPr>
                        <a:rPr lang="en-US" b="0" i="0" dirty="0" smtClean="0">
                          <a:latin typeface="Cambria Math" panose="02040503050406030204" pitchFamily="18" charset="0"/>
                          <a:ea typeface="Cambria Math" panose="02040503050406030204" pitchFamily="18" charset="0"/>
                        </a:rPr>
                        <m:t>dead</m:t>
                      </m:r>
                      <m:r>
                        <m:rPr>
                          <m:nor/>
                        </m:rPr>
                        <a:rPr lang="en-US" dirty="0">
                          <a:latin typeface="Cambria Math" panose="02040503050406030204" pitchFamily="18" charset="0"/>
                          <a:ea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a:rPr>
                            <m:t>exp</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5</m:t>
                                  </m:r>
                                </m:sub>
                              </m:sSub>
                            </m:e>
                          </m:d>
                        </m:e>
                      </m:func>
                      <m:r>
                        <a:rPr lang="en-US" i="1">
                          <a:latin typeface="Cambria Math"/>
                          <a:ea typeface="Cambria Math"/>
                        </a:rPr>
                        <m:t>×</m:t>
                      </m:r>
                      <m:r>
                        <m:rPr>
                          <m:nor/>
                        </m:rPr>
                        <a:rPr lang="en-US" dirty="0">
                          <a:latin typeface="Cambria Math" panose="02040503050406030204" pitchFamily="18" charset="0"/>
                          <a:ea typeface="Cambria Math" panose="02040503050406030204" pitchFamily="18" charset="0"/>
                        </a:rPr>
                        <m:t> #(&lt; 50 </m:t>
                      </m:r>
                      <m:r>
                        <m:rPr>
                          <m:nor/>
                        </m:rPr>
                        <a:rPr lang="en-US" dirty="0">
                          <a:latin typeface="Cambria Math" panose="02040503050406030204" pitchFamily="18" charset="0"/>
                          <a:ea typeface="Cambria Math" panose="02040503050406030204" pitchFamily="18" charset="0"/>
                        </a:rPr>
                        <m:t>and</m:t>
                      </m:r>
                      <m:r>
                        <m:rPr>
                          <m:nor/>
                        </m:rPr>
                        <a:rPr lang="en-US" dirty="0">
                          <a:latin typeface="Cambria Math" panose="02040503050406030204" pitchFamily="18" charset="0"/>
                          <a:ea typeface="Cambria Math" panose="02040503050406030204" pitchFamily="18" charset="0"/>
                        </a:rPr>
                        <m:t> </m:t>
                      </m:r>
                      <m:r>
                        <m:rPr>
                          <m:nor/>
                        </m:rPr>
                        <a:rPr lang="en-US" b="0" i="0" dirty="0" smtClean="0">
                          <a:latin typeface="Cambria Math" panose="02040503050406030204" pitchFamily="18" charset="0"/>
                          <a:ea typeface="Cambria Math" panose="02040503050406030204" pitchFamily="18" charset="0"/>
                        </a:rPr>
                        <m:t>dead</m:t>
                      </m:r>
                      <m:r>
                        <m:rPr>
                          <m:nor/>
                        </m:rPr>
                        <a:rPr lang="en-US" dirty="0">
                          <a:latin typeface="Cambria Math" panose="02040503050406030204" pitchFamily="18" charset="0"/>
                          <a:ea typeface="Cambria Math" panose="02040503050406030204" pitchFamily="18" charset="0"/>
                        </a:rPr>
                        <m:t>) </m:t>
                      </m:r>
                    </m:oMath>
                  </m:oMathPara>
                </a14:m>
                <a:endParaRPr lang="en-US" dirty="0">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exp</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6</m:t>
                                  </m:r>
                                </m:sub>
                              </m:sSub>
                            </m:e>
                          </m:d>
                        </m:e>
                      </m:func>
                      <m:r>
                        <a:rPr lang="en-US">
                          <a:latin typeface="Cambria Math"/>
                          <a:ea typeface="Cambria Math" panose="02040503050406030204" pitchFamily="18" charset="0"/>
                        </a:rPr>
                        <m:t>:</m:t>
                      </m:r>
                      <m:r>
                        <m:rPr>
                          <m:nor/>
                        </m:rPr>
                        <a:rPr lang="en-US" dirty="0">
                          <a:latin typeface="Cambria Math" panose="02040503050406030204" pitchFamily="18" charset="0"/>
                          <a:ea typeface="Cambria Math" panose="02040503050406030204" pitchFamily="18" charset="0"/>
                        </a:rPr>
                        <m:t>#(</m:t>
                      </m:r>
                      <m:r>
                        <m:rPr>
                          <m:nor/>
                        </m:rPr>
                        <a:rPr lang="en-US" b="0" i="0" dirty="0" smtClean="0">
                          <a:latin typeface="Cambria Math" panose="02040503050406030204" pitchFamily="18" charset="0"/>
                          <a:ea typeface="Cambria Math" panose="02040503050406030204" pitchFamily="18" charset="0"/>
                        </a:rPr>
                        <m:t>70+</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and</m:t>
                      </m:r>
                      <m:r>
                        <m:rPr>
                          <m:nor/>
                        </m:rPr>
                        <a:rPr lang="en-US" dirty="0">
                          <a:latin typeface="Cambria Math" panose="02040503050406030204" pitchFamily="18" charset="0"/>
                          <a:ea typeface="Cambria Math" panose="02040503050406030204" pitchFamily="18" charset="0"/>
                        </a:rPr>
                        <m:t> </m:t>
                      </m:r>
                      <m:r>
                        <m:rPr>
                          <m:nor/>
                        </m:rPr>
                        <a:rPr lang="en-US" b="0" i="0" dirty="0" smtClean="0">
                          <a:latin typeface="Cambria Math" panose="02040503050406030204" pitchFamily="18" charset="0"/>
                          <a:ea typeface="Cambria Math" panose="02040503050406030204" pitchFamily="18" charset="0"/>
                        </a:rPr>
                        <m:t>dead</m:t>
                      </m:r>
                      <m:r>
                        <m:rPr>
                          <m:nor/>
                        </m:rPr>
                        <a:rPr lang="en-US" dirty="0">
                          <a:latin typeface="Cambria Math" panose="02040503050406030204" pitchFamily="18" charset="0"/>
                          <a:ea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a:rPr>
                            <m:t>exp</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6</m:t>
                                  </m:r>
                                </m:sub>
                              </m:sSub>
                            </m:e>
                          </m:d>
                        </m:e>
                      </m:func>
                      <m:r>
                        <a:rPr lang="en-US" i="1">
                          <a:latin typeface="Cambria Math"/>
                          <a:ea typeface="Cambria Math"/>
                        </a:rPr>
                        <m:t>×</m:t>
                      </m:r>
                      <m:r>
                        <m:rPr>
                          <m:nor/>
                        </m:rPr>
                        <a:rPr lang="en-US" dirty="0">
                          <a:latin typeface="Cambria Math" panose="02040503050406030204" pitchFamily="18" charset="0"/>
                          <a:ea typeface="Cambria Math" panose="02040503050406030204" pitchFamily="18" charset="0"/>
                        </a:rPr>
                        <m:t> #(&lt; 50 </m:t>
                      </m:r>
                      <m:r>
                        <m:rPr>
                          <m:nor/>
                        </m:rPr>
                        <a:rPr lang="en-US" dirty="0">
                          <a:latin typeface="Cambria Math" panose="02040503050406030204" pitchFamily="18" charset="0"/>
                          <a:ea typeface="Cambria Math" panose="02040503050406030204" pitchFamily="18" charset="0"/>
                        </a:rPr>
                        <m:t>and</m:t>
                      </m:r>
                      <m:r>
                        <m:rPr>
                          <m:nor/>
                        </m:rPr>
                        <a:rPr lang="en-US" dirty="0">
                          <a:latin typeface="Cambria Math" panose="02040503050406030204" pitchFamily="18" charset="0"/>
                          <a:ea typeface="Cambria Math" panose="02040503050406030204" pitchFamily="18" charset="0"/>
                        </a:rPr>
                        <m:t> </m:t>
                      </m:r>
                      <m:r>
                        <m:rPr>
                          <m:nor/>
                        </m:rPr>
                        <a:rPr lang="en-US" b="0" i="0" dirty="0" smtClean="0">
                          <a:latin typeface="Cambria Math" panose="02040503050406030204" pitchFamily="18" charset="0"/>
                          <a:ea typeface="Cambria Math" panose="02040503050406030204" pitchFamily="18" charset="0"/>
                        </a:rPr>
                        <m:t>dead</m:t>
                      </m:r>
                      <m:r>
                        <m:rPr>
                          <m:nor/>
                        </m:rPr>
                        <a:rPr lang="en-US" dirty="0">
                          <a:latin typeface="Cambria Math" panose="02040503050406030204" pitchFamily="18" charset="0"/>
                          <a:ea typeface="Cambria Math" panose="02040503050406030204" pitchFamily="18" charset="0"/>
                        </a:rPr>
                        <m:t>) </m:t>
                      </m:r>
                    </m:oMath>
                  </m:oMathPara>
                </a14:m>
                <a:endParaRPr lang="en-US" dirty="0">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exp</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7</m:t>
                                  </m:r>
                                </m:sub>
                              </m:sSub>
                            </m:e>
                          </m:d>
                        </m:e>
                      </m:func>
                      <m:r>
                        <a:rPr lang="en-US">
                          <a:latin typeface="Cambria Math"/>
                          <a:ea typeface="Cambria Math" panose="02040503050406030204" pitchFamily="18" charset="0"/>
                        </a:rPr>
                        <m:t>:</m:t>
                      </m:r>
                      <m:r>
                        <m:rPr>
                          <m:nor/>
                        </m:rPr>
                        <a:rPr lang="en-US" dirty="0">
                          <a:latin typeface="Cambria Math" panose="02040503050406030204" pitchFamily="18" charset="0"/>
                          <a:ea typeface="Cambria Math" panose="02040503050406030204" pitchFamily="18" charset="0"/>
                        </a:rPr>
                        <m:t>#(</m:t>
                      </m:r>
                      <m:r>
                        <m:rPr>
                          <m:nor/>
                        </m:rPr>
                        <a:rPr lang="en-US" b="0" i="0" dirty="0" smtClean="0">
                          <a:latin typeface="Cambria Math" panose="02040503050406030204" pitchFamily="18" charset="0"/>
                          <a:ea typeface="Cambria Math" panose="02040503050406030204" pitchFamily="18" charset="0"/>
                        </a:rPr>
                        <m:t>Malignant</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and</m:t>
                      </m:r>
                      <m:r>
                        <m:rPr>
                          <m:nor/>
                        </m:rPr>
                        <a:rPr lang="en-US" dirty="0">
                          <a:latin typeface="Cambria Math" panose="02040503050406030204" pitchFamily="18" charset="0"/>
                          <a:ea typeface="Cambria Math" panose="02040503050406030204" pitchFamily="18" charset="0"/>
                        </a:rPr>
                        <m:t> </m:t>
                      </m:r>
                      <m:r>
                        <m:rPr>
                          <m:nor/>
                        </m:rPr>
                        <a:rPr lang="en-US" b="0" i="0" dirty="0" smtClean="0">
                          <a:latin typeface="Cambria Math" panose="02040503050406030204" pitchFamily="18" charset="0"/>
                          <a:ea typeface="Cambria Math" panose="02040503050406030204" pitchFamily="18" charset="0"/>
                        </a:rPr>
                        <m:t>dead</m:t>
                      </m:r>
                      <m:r>
                        <m:rPr>
                          <m:nor/>
                        </m:rPr>
                        <a:rPr lang="en-US" dirty="0">
                          <a:latin typeface="Cambria Math" panose="02040503050406030204" pitchFamily="18" charset="0"/>
                          <a:ea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a:rPr>
                            <m:t>exp</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𝛽</m:t>
                                  </m:r>
                                </m:e>
                                <m:sub>
                                  <m:r>
                                    <a:rPr lang="en-US" b="0" i="1" smtClean="0">
                                      <a:latin typeface="Cambria Math"/>
                                    </a:rPr>
                                    <m:t>7</m:t>
                                  </m:r>
                                </m:sub>
                              </m:sSub>
                            </m:e>
                          </m:d>
                        </m:e>
                      </m:func>
                      <m:r>
                        <a:rPr lang="en-US" i="1">
                          <a:latin typeface="Cambria Math"/>
                          <a:ea typeface="Cambria Math"/>
                        </a:rPr>
                        <m:t>×</m:t>
                      </m:r>
                      <m:r>
                        <m:rPr>
                          <m:nor/>
                        </m:rPr>
                        <a:rPr lang="en-US" dirty="0">
                          <a:latin typeface="Cambria Math" panose="02040503050406030204" pitchFamily="18" charset="0"/>
                          <a:ea typeface="Cambria Math" panose="02040503050406030204" pitchFamily="18" charset="0"/>
                        </a:rPr>
                        <m:t> #(</m:t>
                      </m:r>
                      <m:r>
                        <m:rPr>
                          <m:nor/>
                        </m:rPr>
                        <a:rPr lang="en-US" b="0" i="0" dirty="0" smtClean="0">
                          <a:latin typeface="Cambria Math" panose="02040503050406030204" pitchFamily="18" charset="0"/>
                          <a:ea typeface="Cambria Math" panose="02040503050406030204" pitchFamily="18" charset="0"/>
                        </a:rPr>
                        <m:t>Not</m:t>
                      </m:r>
                      <m:r>
                        <m:rPr>
                          <m:nor/>
                        </m:rPr>
                        <a:rPr lang="en-US" b="0" i="0" dirty="0" smtClean="0">
                          <a:latin typeface="Cambria Math" panose="02040503050406030204" pitchFamily="18" charset="0"/>
                          <a:ea typeface="Cambria Math" panose="02040503050406030204" pitchFamily="18" charset="0"/>
                        </a:rPr>
                        <m:t> </m:t>
                      </m:r>
                      <m:r>
                        <m:rPr>
                          <m:nor/>
                        </m:rPr>
                        <a:rPr lang="en-US" b="0" i="0" dirty="0" smtClean="0">
                          <a:latin typeface="Cambria Math" panose="02040503050406030204" pitchFamily="18" charset="0"/>
                          <a:ea typeface="Cambria Math" panose="02040503050406030204" pitchFamily="18" charset="0"/>
                        </a:rPr>
                        <m:t>malignant</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and</m:t>
                      </m:r>
                      <m:r>
                        <m:rPr>
                          <m:nor/>
                        </m:rPr>
                        <a:rPr lang="en-US" b="0" i="0" dirty="0" smtClean="0">
                          <a:latin typeface="Cambria Math" panose="02040503050406030204" pitchFamily="18" charset="0"/>
                          <a:ea typeface="Cambria Math" panose="02040503050406030204" pitchFamily="18" charset="0"/>
                        </a:rPr>
                        <m:t> </m:t>
                      </m:r>
                      <m:r>
                        <m:rPr>
                          <m:nor/>
                        </m:rPr>
                        <a:rPr lang="en-US" b="0" i="0" dirty="0" smtClean="0">
                          <a:latin typeface="Cambria Math" panose="02040503050406030204" pitchFamily="18" charset="0"/>
                          <a:ea typeface="Cambria Math" panose="02040503050406030204" pitchFamily="18" charset="0"/>
                        </a:rPr>
                        <m:t>dead</m:t>
                      </m:r>
                      <m:r>
                        <m:rPr>
                          <m:nor/>
                        </m:rPr>
                        <a:rPr lang="en-US" dirty="0">
                          <a:latin typeface="Cambria Math" panose="02040503050406030204" pitchFamily="18" charset="0"/>
                          <a:ea typeface="Cambria Math" panose="02040503050406030204" pitchFamily="18" charset="0"/>
                        </a:rPr>
                        <m:t>) </m:t>
                      </m:r>
                    </m:oMath>
                  </m:oMathPara>
                </a14:m>
                <a:endParaRPr lang="en-US" dirty="0">
                  <a:latin typeface="Cambria Math" panose="02040503050406030204" pitchFamily="18" charset="0"/>
                  <a:ea typeface="Cambria Math" panose="02040503050406030204" pitchFamily="18" charset="0"/>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522514" y="4658159"/>
                <a:ext cx="8193976" cy="1338828"/>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5593279" y="2439949"/>
                <a:ext cx="3123211" cy="1338828"/>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ea typeface="Cambria Math" panose="02040503050406030204" pitchFamily="18" charset="0"/>
                        </a:rPr>
                        <m:t>exp</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4</m:t>
                          </m:r>
                        </m:sub>
                      </m:sSub>
                      <m:r>
                        <a:rPr lang="en-US" b="0" i="1" smtClean="0">
                          <a:latin typeface="Cambria Math"/>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5</m:t>
                          </m:r>
                        </m:sub>
                      </m:sSub>
                      <m:r>
                        <a:rPr lang="en-US" i="1">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ea typeface="Cambria Math" panose="02040503050406030204" pitchFamily="18" charset="0"/>
                        </a:rPr>
                        <m:t>exp</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a:rPr>
                                    <m:t>𝛽</m:t>
                                  </m:r>
                                </m:e>
                                <m:sub>
                                  <m:r>
                                    <a:rPr lang="en-US" i="1">
                                      <a:latin typeface="Cambria Math"/>
                                    </a:rPr>
                                    <m:t>4</m:t>
                                  </m:r>
                                </m:sub>
                              </m:sSub>
                              <m:r>
                                <a:rPr lang="en-US" b="0" i="1" smtClean="0">
                                  <a:latin typeface="Cambria Math"/>
                                </a:rPr>
                                <m:t>+</m:t>
                              </m:r>
                              <m:r>
                                <a:rPr lang="en-US" i="1">
                                  <a:latin typeface="Cambria Math" panose="02040503050406030204" pitchFamily="18" charset="0"/>
                                  <a:ea typeface="Cambria Math" panose="02040503050406030204" pitchFamily="18" charset="0"/>
                                </a:rPr>
                                <m:t>𝛽</m:t>
                              </m:r>
                            </m:e>
                            <m:sub>
                              <m:r>
                                <a:rPr lang="en-US" b="0" i="1" smtClean="0">
                                  <a:latin typeface="Cambria Math"/>
                                  <a:ea typeface="Cambria Math" panose="02040503050406030204" pitchFamily="18" charset="0"/>
                                </a:rPr>
                                <m:t>6</m:t>
                              </m:r>
                            </m:sub>
                          </m:sSub>
                        </m:e>
                      </m:d>
                    </m:oMath>
                  </m:oMathPara>
                </a14:m>
                <a:endParaRPr lang="en-US" dirty="0">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ea typeface="Cambria Math" panose="02040503050406030204" pitchFamily="18" charset="0"/>
                        </a:rPr>
                        <m:t>exp</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4</m:t>
                          </m:r>
                        </m:sub>
                      </m:sSub>
                      <m:r>
                        <a:rPr lang="en-US" b="0" i="1" smtClean="0">
                          <a:latin typeface="Cambria Math"/>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a:ea typeface="Cambria Math" panose="02040503050406030204" pitchFamily="18" charset="0"/>
                            </a:rPr>
                            <m:t>7</m:t>
                          </m:r>
                        </m:sub>
                      </m:sSub>
                      <m:r>
                        <a:rPr lang="en-US" i="1">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5593279" y="2439949"/>
                <a:ext cx="3123211" cy="1338828"/>
              </a:xfrm>
              <a:prstGeom prst="rect">
                <a:avLst/>
              </a:prstGeom>
              <a:blipFill rotWithShape="1">
                <a:blip r:embed="rId7"/>
                <a:stretch>
                  <a:fillRect/>
                </a:stretch>
              </a:blipFill>
            </p:spPr>
            <p:txBody>
              <a:bodyPr/>
              <a:lstStyle/>
              <a:p>
                <a:r>
                  <a:rPr lang="en-US">
                    <a:noFill/>
                  </a:rPr>
                  <a:t> </a:t>
                </a:r>
              </a:p>
            </p:txBody>
          </p:sp>
        </mc:Fallback>
      </mc:AlternateContent>
      <p:cxnSp>
        <p:nvCxnSpPr>
          <p:cNvPr id="18" name="直線矢印コネクタ 17"/>
          <p:cNvCxnSpPr/>
          <p:nvPr/>
        </p:nvCxnSpPr>
        <p:spPr>
          <a:xfrm>
            <a:off x="4797631" y="2707574"/>
            <a:ext cx="13656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4797630" y="3173034"/>
            <a:ext cx="13656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4797631" y="3582389"/>
            <a:ext cx="13656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8650" y="4106454"/>
            <a:ext cx="7719704"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cs typeface="Times New Roman" panose="02020603050405020304" pitchFamily="18" charset="0"/>
              </a:rPr>
              <a:t>If N(&lt;50) = N(50-69) = N(70+) and N(</a:t>
            </a:r>
            <a:r>
              <a:rPr lang="en-US" dirty="0" err="1">
                <a:latin typeface="Cambria Math" panose="02040503050406030204" pitchFamily="18" charset="0"/>
                <a:ea typeface="Cambria Math" panose="02040503050406030204" pitchFamily="18" charset="0"/>
                <a:cs typeface="Times New Roman" panose="02020603050405020304" pitchFamily="18" charset="0"/>
              </a:rPr>
              <a:t>MalignantYes</a:t>
            </a:r>
            <a:r>
              <a:rPr lang="en-US" dirty="0">
                <a:latin typeface="Cambria Math" panose="02040503050406030204" pitchFamily="18" charset="0"/>
                <a:ea typeface="Cambria Math" panose="02040503050406030204" pitchFamily="18" charset="0"/>
                <a:cs typeface="Times New Roman" panose="02020603050405020304" pitchFamily="18" charset="0"/>
              </a:rPr>
              <a:t>) = N(</a:t>
            </a:r>
            <a:r>
              <a:rPr lang="en-US" dirty="0" err="1">
                <a:latin typeface="Cambria Math" panose="02040503050406030204" pitchFamily="18" charset="0"/>
                <a:ea typeface="Cambria Math" panose="02040503050406030204" pitchFamily="18" charset="0"/>
                <a:cs typeface="Times New Roman" panose="02020603050405020304" pitchFamily="18" charset="0"/>
              </a:rPr>
              <a:t>MalignantNo</a:t>
            </a:r>
            <a:r>
              <a:rPr lang="en-US" dirty="0">
                <a:latin typeface="Cambria Math" panose="02040503050406030204" pitchFamily="18" charset="0"/>
                <a:ea typeface="Cambria Math" panose="02040503050406030204" pitchFamily="18" charset="0"/>
                <a:cs typeface="Times New Roman" panose="02020603050405020304" pitchFamily="18" charset="0"/>
              </a:rPr>
              <a:t>),  </a:t>
            </a:r>
          </a:p>
        </p:txBody>
      </p:sp>
      <p:sp>
        <p:nvSpPr>
          <p:cNvPr id="17" name="タイトル 1"/>
          <p:cNvSpPr>
            <a:spLocks noGrp="1"/>
          </p:cNvSpPr>
          <p:nvPr>
            <p:ph type="title"/>
          </p:nvPr>
        </p:nvSpPr>
        <p:spPr>
          <a:xfrm>
            <a:off x="628650" y="365126"/>
            <a:ext cx="7886700" cy="1325563"/>
          </a:xfrm>
        </p:spPr>
        <p:txBody>
          <a:bodyPr>
            <a:normAutofit/>
          </a:bodyPr>
          <a:lstStyle/>
          <a:p>
            <a:r>
              <a:rPr lang="en-US" sz="4800" dirty="0">
                <a:latin typeface="Cambria Math" panose="02040503050406030204" pitchFamily="18" charset="0"/>
                <a:ea typeface="Cambria Math" panose="02040503050406030204" pitchFamily="18" charset="0"/>
              </a:rPr>
              <a:t>Poisson Regression</a:t>
            </a:r>
          </a:p>
        </p:txBody>
      </p:sp>
    </p:spTree>
    <p:extLst>
      <p:ext uri="{BB962C8B-B14F-4D97-AF65-F5344CB8AC3E}">
        <p14:creationId xmlns:p14="http://schemas.microsoft.com/office/powerpoint/2010/main" val="2864884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p:cNvSpPr/>
          <p:nvPr/>
        </p:nvSpPr>
        <p:spPr>
          <a:xfrm>
            <a:off x="522514" y="5005616"/>
            <a:ext cx="7617763" cy="1350735"/>
          </a:xfrm>
          <a:prstGeom prst="roundRect">
            <a:avLst/>
          </a:prstGeom>
          <a:solidFill>
            <a:srgbClr val="F594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対角する 2 つの角を丸めた四角形 8"/>
          <p:cNvSpPr/>
          <p:nvPr/>
        </p:nvSpPr>
        <p:spPr>
          <a:xfrm>
            <a:off x="628650" y="1818721"/>
            <a:ext cx="7886700" cy="997527"/>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778213"/>
                <a:ext cx="7886700" cy="3613274"/>
              </a:xfrm>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sz="1700" i="1">
                              <a:latin typeface="Cambria Math" panose="02040503050406030204" pitchFamily="18" charset="0"/>
                            </a:rPr>
                          </m:ctrlPr>
                        </m:funcPr>
                        <m:fName>
                          <m:r>
                            <m:rPr>
                              <m:sty m:val="p"/>
                            </m:rPr>
                            <a:rPr lang="en-US" sz="1700">
                              <a:latin typeface="Cambria Math"/>
                            </a:rPr>
                            <m:t>log</m:t>
                          </m:r>
                        </m:fName>
                        <m:e>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a:rPr>
                                    <m:t>𝜆</m:t>
                                  </m:r>
                                </m:e>
                                <m:sub>
                                  <m:r>
                                    <a:rPr lang="en-US" sz="1700" i="1">
                                      <a:latin typeface="Cambria Math"/>
                                    </a:rPr>
                                    <m:t>𝑖</m:t>
                                  </m:r>
                                  <m:r>
                                    <a:rPr lang="en-US" sz="1700" i="1">
                                      <a:latin typeface="Cambria Math"/>
                                    </a:rPr>
                                    <m:t>,</m:t>
                                  </m:r>
                                  <m:r>
                                    <a:rPr lang="en-US" sz="1700" i="1">
                                      <a:latin typeface="Cambria Math"/>
                                    </a:rPr>
                                    <m:t>𝑗</m:t>
                                  </m:r>
                                  <m:r>
                                    <a:rPr lang="en-US" sz="1700" i="1">
                                      <a:latin typeface="Cambria Math"/>
                                    </a:rPr>
                                    <m:t>,</m:t>
                                  </m:r>
                                  <m:r>
                                    <a:rPr lang="en-US" sz="1700" i="1">
                                      <a:latin typeface="Cambria Math"/>
                                    </a:rPr>
                                    <m:t>𝑘</m:t>
                                  </m:r>
                                </m:sub>
                              </m:sSub>
                            </m:e>
                          </m:d>
                        </m:e>
                      </m:func>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0</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1</m:t>
                          </m:r>
                        </m:sub>
                      </m:sSub>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50−69,</m:t>
                          </m:r>
                          <m:r>
                            <a:rPr lang="en-US" sz="1700" i="1">
                              <a:latin typeface="Cambria Math"/>
                            </a:rPr>
                            <m:t>𝑖</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2</m:t>
                          </m:r>
                        </m:sub>
                      </m:sSub>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70+,</m:t>
                          </m:r>
                          <m:r>
                            <a:rPr lang="en-US" sz="1700" i="1">
                              <a:latin typeface="Cambria Math"/>
                            </a:rPr>
                            <m:t>𝑖</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3</m:t>
                          </m:r>
                        </m:sub>
                      </m:sSub>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𝑀𝑎𝑙𝑌</m:t>
                          </m:r>
                          <m:r>
                            <a:rPr lang="en-US" sz="1700" i="1">
                              <a:latin typeface="Cambria Math"/>
                            </a:rPr>
                            <m:t>,</m:t>
                          </m:r>
                          <m:r>
                            <a:rPr lang="en-US" sz="1700" i="1">
                              <a:latin typeface="Cambria Math"/>
                            </a:rPr>
                            <m:t>𝑗</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4</m:t>
                          </m:r>
                        </m:sub>
                      </m:sSub>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𝑆𝑢𝑟𝑁</m:t>
                          </m:r>
                          <m:r>
                            <a:rPr lang="en-US" sz="1700" i="1">
                              <a:latin typeface="Cambria Math"/>
                            </a:rPr>
                            <m:t>,</m:t>
                          </m:r>
                          <m:r>
                            <a:rPr lang="en-US" sz="1700" i="1">
                              <a:latin typeface="Cambria Math"/>
                            </a:rPr>
                            <m:t>𝑘</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5</m:t>
                          </m:r>
                        </m:sub>
                      </m:sSub>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50−69,</m:t>
                              </m:r>
                              <m:r>
                                <a:rPr lang="en-US" sz="1700" i="1">
                                  <a:latin typeface="Cambria Math"/>
                                </a:rPr>
                                <m:t>𝑖</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𝑆𝑢𝑟𝑁</m:t>
                              </m:r>
                              <m:r>
                                <a:rPr lang="en-US" sz="1700" i="1">
                                  <a:latin typeface="Cambria Math"/>
                                </a:rPr>
                                <m:t>,</m:t>
                              </m:r>
                              <m:r>
                                <a:rPr lang="en-US" sz="1700" i="1">
                                  <a:latin typeface="Cambria Math"/>
                                </a:rPr>
                                <m:t>𝑘</m:t>
                              </m:r>
                            </m:sub>
                          </m:sSub>
                        </m:e>
                      </m:d>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6</m:t>
                          </m:r>
                        </m:sub>
                      </m:sSub>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70+,</m:t>
                              </m:r>
                              <m:r>
                                <a:rPr lang="en-US" sz="1700" i="1">
                                  <a:latin typeface="Cambria Math"/>
                                </a:rPr>
                                <m:t>𝑖</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𝑆𝑢𝑟𝑁</m:t>
                              </m:r>
                              <m:r>
                                <a:rPr lang="en-US" sz="1700" i="1">
                                  <a:latin typeface="Cambria Math"/>
                                </a:rPr>
                                <m:t>,</m:t>
                              </m:r>
                              <m:r>
                                <a:rPr lang="en-US" sz="1700" i="1">
                                  <a:latin typeface="Cambria Math"/>
                                </a:rPr>
                                <m:t>𝑘</m:t>
                              </m:r>
                            </m:sub>
                          </m:sSub>
                        </m:e>
                      </m:d>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𝛽</m:t>
                          </m:r>
                        </m:e>
                        <m:sub>
                          <m:r>
                            <a:rPr lang="en-US" sz="1700" i="1">
                              <a:latin typeface="Cambria Math"/>
                            </a:rPr>
                            <m:t>7</m:t>
                          </m:r>
                        </m:sub>
                      </m:sSub>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𝑀𝑎𝑙𝑌</m:t>
                              </m:r>
                              <m:r>
                                <a:rPr lang="en-US" sz="1700" i="1">
                                  <a:latin typeface="Cambria Math"/>
                                </a:rPr>
                                <m:t>,</m:t>
                              </m:r>
                              <m:r>
                                <a:rPr lang="en-US" sz="1700" i="1">
                                  <a:latin typeface="Cambria Math"/>
                                </a:rPr>
                                <m:t>𝑗</m:t>
                              </m:r>
                            </m:sub>
                          </m:sSub>
                          <m:r>
                            <a:rPr lang="en-US" sz="1700" i="1">
                              <a:latin typeface="Cambria Math"/>
                            </a:rPr>
                            <m:t>×</m:t>
                          </m:r>
                          <m:sSub>
                            <m:sSubPr>
                              <m:ctrlPr>
                                <a:rPr lang="en-US" sz="1700" i="1">
                                  <a:latin typeface="Cambria Math" panose="02040503050406030204" pitchFamily="18" charset="0"/>
                                </a:rPr>
                              </m:ctrlPr>
                            </m:sSubPr>
                            <m:e>
                              <m:r>
                                <a:rPr lang="en-US" sz="1700" i="1">
                                  <a:latin typeface="Cambria Math"/>
                                </a:rPr>
                                <m:t>𝐼</m:t>
                              </m:r>
                            </m:e>
                            <m:sub>
                              <m:r>
                                <a:rPr lang="en-US" sz="1700" i="1">
                                  <a:latin typeface="Cambria Math"/>
                                </a:rPr>
                                <m:t>𝑆𝑢𝑟𝑁</m:t>
                              </m:r>
                              <m:r>
                                <a:rPr lang="en-US" sz="1700" i="1">
                                  <a:latin typeface="Cambria Math"/>
                                </a:rPr>
                                <m:t>,</m:t>
                              </m:r>
                              <m:r>
                                <a:rPr lang="en-US" sz="1700" i="1">
                                  <a:latin typeface="Cambria Math"/>
                                </a:rPr>
                                <m:t>𝑘</m:t>
                              </m:r>
                            </m:sub>
                          </m:sSub>
                        </m:e>
                      </m:d>
                    </m:oMath>
                  </m:oMathPara>
                </a14:m>
                <a:endParaRPr lang="en-US" sz="1700" dirty="0"/>
              </a:p>
              <a:p>
                <a:pPr marL="0" indent="0">
                  <a:lnSpc>
                    <a:spcPct val="150000"/>
                  </a:lnSpc>
                  <a:buNone/>
                </a:pPr>
                <a:endParaRPr lang="en-US" sz="1700" dirty="0"/>
              </a:p>
              <a:p>
                <a:pPr marL="0" indent="0">
                  <a:buNone/>
                </a:pPr>
                <a:endParaRPr lang="en-US" sz="1800" i="1" dirty="0"/>
              </a:p>
              <a:p>
                <a:pPr marL="0" indent="0">
                  <a:buNone/>
                </a:pPr>
                <a:endParaRPr lang="en-US"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778213"/>
                <a:ext cx="7886700" cy="3613274"/>
              </a:xfrm>
              <a:blipFill rotWithShape="1">
                <a:blip r:embed="rId3"/>
                <a:stretch>
                  <a:fillRect/>
                </a:stretch>
              </a:blipFill>
            </p:spPr>
            <p:txBody>
              <a:bodyPr/>
              <a:lstStyle/>
              <a:p>
                <a:r>
                  <a:rPr lang="en-US">
                    <a:noFill/>
                  </a:rPr>
                  <a:t> </a:t>
                </a:r>
              </a:p>
            </p:txBody>
          </p:sp>
        </mc:Fallback>
      </mc:AlternateContent>
      <p:sp>
        <p:nvSpPr>
          <p:cNvPr id="4" name="スライド番号プレースホルダー 3"/>
          <p:cNvSpPr>
            <a:spLocks noGrp="1"/>
          </p:cNvSpPr>
          <p:nvPr>
            <p:ph type="sldNum" sz="quarter" idx="12"/>
          </p:nvPr>
        </p:nvSpPr>
        <p:spPr/>
        <p:txBody>
          <a:bodyPr/>
          <a:lstStyle/>
          <a:p>
            <a:fld id="{0CFEC368-1D7A-4F81-ABF6-AE0E36BAF64C}" type="slidenum">
              <a:rPr lang="en-US" smtClean="0"/>
              <a:pPr/>
              <a:t>23</a:t>
            </a:fld>
            <a:endParaRPr lang="en-US" dirty="0"/>
          </a:p>
        </p:txBody>
      </p:sp>
      <mc:AlternateContent xmlns:mc="http://schemas.openxmlformats.org/markup-compatibility/2006" xmlns:a14="http://schemas.microsoft.com/office/drawing/2010/main">
        <mc:Choice Requires="a14">
          <p:sp>
            <p:nvSpPr>
              <p:cNvPr id="7" name="テキスト ボックス 6"/>
              <p:cNvSpPr txBox="1"/>
              <p:nvPr/>
            </p:nvSpPr>
            <p:spPr>
              <a:xfrm>
                <a:off x="628650" y="1357056"/>
                <a:ext cx="5534644" cy="491417"/>
              </a:xfrm>
              <a:prstGeom prst="rect">
                <a:avLst/>
              </a:prstGeom>
              <a:noFill/>
            </p:spPr>
            <p:txBody>
              <a:bodyPr wrap="square" rtlCol="0">
                <a:spAutoFit/>
              </a:bodyPr>
              <a:lstStyle/>
              <a:p>
                <a:r>
                  <a:rPr lang="en-US" sz="2400" u="sng" dirty="0">
                    <a:latin typeface="Cambria Math" panose="02040503050406030204" pitchFamily="18" charset="0"/>
                    <a:ea typeface="Cambria Math" panose="02040503050406030204" pitchFamily="18" charset="0"/>
                  </a:rPr>
                  <a:t>Interpreting Estimates of </a:t>
                </a:r>
                <a14:m>
                  <m:oMath xmlns:m="http://schemas.openxmlformats.org/officeDocument/2006/math">
                    <m:sSub>
                      <m:sSubPr>
                        <m:ctrlPr>
                          <a:rPr lang="en-US" sz="2400" i="1" u="sng">
                            <a:latin typeface="Cambria Math" panose="02040503050406030204" pitchFamily="18" charset="0"/>
                          </a:rPr>
                        </m:ctrlPr>
                      </m:sSubPr>
                      <m:e>
                        <m:r>
                          <a:rPr lang="en-US" sz="2400" i="1" u="sng" smtClean="0">
                            <a:latin typeface="Cambria Math"/>
                          </a:rPr>
                          <m:t>𝜆</m:t>
                        </m:r>
                      </m:e>
                      <m:sub>
                        <m:r>
                          <a:rPr lang="en-US" sz="2400" i="1" u="sng">
                            <a:latin typeface="Cambria Math"/>
                          </a:rPr>
                          <m:t>𝑖</m:t>
                        </m:r>
                        <m:r>
                          <a:rPr lang="en-US" sz="2400" i="1" u="sng">
                            <a:latin typeface="Cambria Math"/>
                          </a:rPr>
                          <m:t>,</m:t>
                        </m:r>
                        <m:r>
                          <a:rPr lang="en-US" sz="2400" i="1" u="sng">
                            <a:latin typeface="Cambria Math"/>
                          </a:rPr>
                          <m:t>𝑗</m:t>
                        </m:r>
                        <m:r>
                          <a:rPr lang="en-US" sz="2400" i="1" u="sng">
                            <a:latin typeface="Cambria Math"/>
                          </a:rPr>
                          <m:t>,</m:t>
                        </m:r>
                        <m:r>
                          <a:rPr lang="en-US" sz="2400" i="1" u="sng">
                            <a:latin typeface="Cambria Math"/>
                          </a:rPr>
                          <m:t>𝑘</m:t>
                        </m:r>
                      </m:sub>
                    </m:sSub>
                  </m:oMath>
                </a14:m>
                <a:r>
                  <a:rPr lang="en-US" sz="2400" u="sng" dirty="0">
                    <a:latin typeface="Cambria Math" panose="02040503050406030204" pitchFamily="18" charset="0"/>
                    <a:ea typeface="Cambria Math" panose="02040503050406030204" pitchFamily="18" charset="0"/>
                  </a:rPr>
                  <a:t> </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628650" y="1357056"/>
                <a:ext cx="5534644" cy="491417"/>
              </a:xfrm>
              <a:prstGeom prst="rect">
                <a:avLst/>
              </a:prstGeom>
              <a:blipFill rotWithShape="1">
                <a:blip r:embed="rId4"/>
                <a:stretch>
                  <a:fillRect l="-1652" t="-11250" b="-2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351768032"/>
                  </p:ext>
                </p:extLst>
              </p:nvPr>
            </p:nvGraphicFramePr>
            <p:xfrm>
              <a:off x="628277" y="3000497"/>
              <a:ext cx="6722549" cy="1583377"/>
            </p:xfrm>
            <a:graphic>
              <a:graphicData uri="http://schemas.openxmlformats.org/drawingml/2006/table">
                <a:tbl>
                  <a:tblPr bandRow="1">
                    <a:tableStyleId>{21E4AEA4-8DFA-4A89-87EB-49C32662AFE0}</a:tableStyleId>
                  </a:tblPr>
                  <a:tblGrid>
                    <a:gridCol w="1529363">
                      <a:extLst>
                        <a:ext uri="{9D8B030D-6E8A-4147-A177-3AD203B41FA5}">
                          <a16:colId xmlns:a16="http://schemas.microsoft.com/office/drawing/2014/main" val="20000"/>
                        </a:ext>
                      </a:extLst>
                    </a:gridCol>
                    <a:gridCol w="1659998">
                      <a:extLst>
                        <a:ext uri="{9D8B030D-6E8A-4147-A177-3AD203B41FA5}">
                          <a16:colId xmlns:a16="http://schemas.microsoft.com/office/drawing/2014/main" val="20001"/>
                        </a:ext>
                      </a:extLst>
                    </a:gridCol>
                    <a:gridCol w="1659998">
                      <a:extLst>
                        <a:ext uri="{9D8B030D-6E8A-4147-A177-3AD203B41FA5}">
                          <a16:colId xmlns:a16="http://schemas.microsoft.com/office/drawing/2014/main" val="20002"/>
                        </a:ext>
                      </a:extLst>
                    </a:gridCol>
                    <a:gridCol w="1873190">
                      <a:extLst>
                        <a:ext uri="{9D8B030D-6E8A-4147-A177-3AD203B41FA5}">
                          <a16:colId xmlns:a16="http://schemas.microsoft.com/office/drawing/2014/main" val="20003"/>
                        </a:ext>
                      </a:extLst>
                    </a:gridCol>
                  </a:tblGrid>
                  <a:tr h="395844">
                    <a:tc>
                      <a:txBody>
                        <a:bodyPr/>
                        <a:lstStyle/>
                        <a:p>
                          <a:pPr algn="ctr" fontAlgn="ctr"/>
                          <a:r>
                            <a:rPr lang="en-US" sz="1100" u="none" strike="noStrike" dirty="0">
                              <a:effectLst/>
                            </a:rPr>
                            <a:t>Coefficients</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A2D8"/>
                        </a:solidFill>
                      </a:tcPr>
                    </a:tc>
                    <a:tc>
                      <a:txBody>
                        <a:bodyPr/>
                        <a:lstStyle/>
                        <a:p>
                          <a:pPr algn="ctr" fontAlgn="ctr"/>
                          <a:r>
                            <a:rPr lang="en-US" sz="1100" u="none" strike="noStrike" dirty="0">
                              <a:effectLst/>
                            </a:rPr>
                            <a:t>Estimate</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A2D8"/>
                        </a:solidFill>
                      </a:tcPr>
                    </a:tc>
                    <a:tc>
                      <a:txBody>
                        <a:bodyPr/>
                        <a:lstStyle/>
                        <a:p>
                          <a:pPr algn="ctr" fontAlgn="ctr"/>
                          <a:r>
                            <a:rPr lang="en-US" sz="1100" u="none" strike="noStrike" dirty="0">
                              <a:effectLst/>
                            </a:rPr>
                            <a:t>P</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A2D8"/>
                        </a:solidFill>
                      </a:tcPr>
                    </a:tc>
                    <a:tc>
                      <a:txBody>
                        <a:bodyPr/>
                        <a:lstStyle/>
                        <a:p>
                          <a:pPr algn="ctr" fontAlgn="ctr"/>
                          <a:r>
                            <a:rPr lang="en-US" sz="1100" u="none" strike="noStrike" dirty="0" err="1">
                              <a:effectLst/>
                            </a:rPr>
                            <a:t>exp</a:t>
                          </a:r>
                          <a:r>
                            <a:rPr lang="en-US" sz="1100" u="none" strike="noStrike" dirty="0">
                              <a:effectLst/>
                            </a:rPr>
                            <a:t>(estimate)</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A2D8"/>
                        </a:solidFill>
                      </a:tcPr>
                    </a:tc>
                    <a:extLst>
                      <a:ext uri="{0D108BD9-81ED-4DB2-BD59-A6C34878D82A}">
                        <a16:rowId xmlns:a16="http://schemas.microsoft.com/office/drawing/2014/main" val="10000"/>
                      </a:ext>
                    </a:extLst>
                  </a:tr>
                  <a:tr h="395844">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350" i="1" kern="1200" smtClean="0">
                                        <a:effectLst/>
                                        <a:latin typeface="Cambria Math" panose="02040503050406030204" pitchFamily="18" charset="0"/>
                                      </a:rPr>
                                    </m:ctrlPr>
                                  </m:sSubPr>
                                  <m:e>
                                    <m:r>
                                      <a:rPr lang="en-US" sz="1350" kern="1200">
                                        <a:effectLst/>
                                        <a:latin typeface="Cambria Math"/>
                                      </a:rPr>
                                      <m:t>𝛽</m:t>
                                    </m:r>
                                  </m:e>
                                  <m:sub>
                                    <m:r>
                                      <a:rPr lang="en-US" sz="1350" kern="1200">
                                        <a:effectLst/>
                                        <a:latin typeface="Cambria Math"/>
                                      </a:rPr>
                                      <m:t>5</m:t>
                                    </m:r>
                                  </m:sub>
                                </m:sSub>
                              </m:oMath>
                            </m:oMathPara>
                          </a14:m>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0.6619</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0.0315</a:t>
                          </a:r>
                          <a:endParaRPr lang="en-US" sz="1000" b="0" i="0" u="none" strike="noStrike">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1.9385</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5844">
                    <a:tc>
                      <a:txBody>
                        <a:bodyPr/>
                        <a:lstStyle/>
                        <a:p>
                          <a:pPr algn="ctr" fontAlgn="ctr"/>
                          <a14:m>
                            <m:oMathPara xmlns:m="http://schemas.openxmlformats.org/officeDocument/2006/math">
                              <m:oMathParaPr>
                                <m:jc m:val="centerGroup"/>
                              </m:oMathParaPr>
                              <m:oMath xmlns:m="http://schemas.openxmlformats.org/officeDocument/2006/math">
                                <m:sSub>
                                  <m:sSubPr>
                                    <m:ctrlPr>
                                      <a:rPr lang="en-US" sz="1350" i="1" kern="1200" smtClean="0">
                                        <a:effectLst/>
                                        <a:latin typeface="Cambria Math" panose="02040503050406030204" pitchFamily="18" charset="0"/>
                                      </a:rPr>
                                    </m:ctrlPr>
                                  </m:sSubPr>
                                  <m:e>
                                    <m:r>
                                      <a:rPr lang="en-US" sz="1350" kern="1200">
                                        <a:effectLst/>
                                        <a:latin typeface="Cambria Math"/>
                                      </a:rPr>
                                      <m:t>𝛽</m:t>
                                    </m:r>
                                  </m:e>
                                  <m:sub>
                                    <m:r>
                                      <a:rPr lang="en-US" sz="1350" kern="1200">
                                        <a:effectLst/>
                                        <a:latin typeface="Cambria Math"/>
                                      </a:rPr>
                                      <m:t>6</m:t>
                                    </m:r>
                                  </m:sub>
                                </m:sSub>
                              </m:oMath>
                            </m:oMathPara>
                          </a14:m>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0.9433</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0.08235</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2.5684</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5845">
                    <a:tc>
                      <a:txBody>
                        <a:bodyPr/>
                        <a:lstStyle/>
                        <a:p>
                          <a:pPr marL="0" marR="0" indent="0" algn="ctr" defTabSz="685800" rtl="0" eaLnBrk="1" fontAlgn="ctr"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350" i="1" kern="1200" smtClean="0">
                                      <a:effectLst/>
                                      <a:latin typeface="Cambria Math" panose="02040503050406030204" pitchFamily="18" charset="0"/>
                                    </a:rPr>
                                  </m:ctrlPr>
                                </m:sSubPr>
                                <m:e>
                                  <m:r>
                                    <a:rPr lang="en-US" sz="1350" kern="1200">
                                      <a:effectLst/>
                                      <a:latin typeface="Cambria Math"/>
                                    </a:rPr>
                                    <m:t>𝛽</m:t>
                                  </m:r>
                                </m:e>
                                <m:sub>
                                  <m:r>
                                    <a:rPr lang="en-US" sz="1350" kern="1200">
                                      <a:effectLst/>
                                      <a:latin typeface="Cambria Math"/>
                                    </a:rPr>
                                    <m:t>7</m:t>
                                  </m:r>
                                </m:sub>
                              </m:sSub>
                            </m:oMath>
                          </a14:m>
                          <a:r>
                            <a:rPr lang="en-US" sz="1000" u="none" strike="noStrike" dirty="0">
                              <a:effectLst/>
                            </a:rPr>
                            <a:t> </a:t>
                          </a:r>
                          <a:endParaRPr lang="en-US" sz="10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0.7569</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0.01045</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2.1317</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351768032"/>
                  </p:ext>
                </p:extLst>
              </p:nvPr>
            </p:nvGraphicFramePr>
            <p:xfrm>
              <a:off x="628277" y="3000497"/>
              <a:ext cx="6722549" cy="1583377"/>
            </p:xfrm>
            <a:graphic>
              <a:graphicData uri="http://schemas.openxmlformats.org/drawingml/2006/table">
                <a:tbl>
                  <a:tblPr bandRow="1">
                    <a:tableStyleId>{21E4AEA4-8DFA-4A89-87EB-49C32662AFE0}</a:tableStyleId>
                  </a:tblPr>
                  <a:tblGrid>
                    <a:gridCol w="1529363"/>
                    <a:gridCol w="1659998"/>
                    <a:gridCol w="1659998"/>
                    <a:gridCol w="1873190"/>
                  </a:tblGrid>
                  <a:tr h="395844">
                    <a:tc>
                      <a:txBody>
                        <a:bodyPr/>
                        <a:lstStyle/>
                        <a:p>
                          <a:pPr algn="ctr" fontAlgn="ctr"/>
                          <a:r>
                            <a:rPr lang="en-US" sz="1100" u="none" strike="noStrike" dirty="0">
                              <a:effectLst/>
                            </a:rPr>
                            <a:t>Coefficients</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A2D8"/>
                        </a:solidFill>
                      </a:tcPr>
                    </a:tc>
                    <a:tc>
                      <a:txBody>
                        <a:bodyPr/>
                        <a:lstStyle/>
                        <a:p>
                          <a:pPr algn="ctr" fontAlgn="ctr"/>
                          <a:r>
                            <a:rPr lang="en-US" sz="1100" u="none" strike="noStrike" dirty="0">
                              <a:effectLst/>
                            </a:rPr>
                            <a:t>Estimate</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A2D8"/>
                        </a:solidFill>
                      </a:tcPr>
                    </a:tc>
                    <a:tc>
                      <a:txBody>
                        <a:bodyPr/>
                        <a:lstStyle/>
                        <a:p>
                          <a:pPr algn="ctr" fontAlgn="ctr"/>
                          <a:r>
                            <a:rPr lang="en-US" sz="1100" u="none" strike="noStrike" dirty="0">
                              <a:effectLst/>
                            </a:rPr>
                            <a:t>P</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A2D8"/>
                        </a:solidFill>
                      </a:tcPr>
                    </a:tc>
                    <a:tc>
                      <a:txBody>
                        <a:bodyPr/>
                        <a:lstStyle/>
                        <a:p>
                          <a:pPr algn="ctr" fontAlgn="ctr"/>
                          <a:r>
                            <a:rPr lang="en-US" sz="1100" u="none" strike="noStrike" dirty="0" err="1">
                              <a:effectLst/>
                            </a:rPr>
                            <a:t>exp</a:t>
                          </a:r>
                          <a:r>
                            <a:rPr lang="en-US" sz="1100" u="none" strike="noStrike" dirty="0">
                              <a:effectLst/>
                            </a:rPr>
                            <a:t>(estimate)</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A2D8"/>
                        </a:solidFill>
                      </a:tcPr>
                    </a:tc>
                  </a:tr>
                  <a:tr h="395844">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t="-100000" r="-339442" b="-200000"/>
                          </a:stretch>
                        </a:blipFill>
                      </a:tcPr>
                    </a:tc>
                    <a:tc>
                      <a:txBody>
                        <a:bodyPr/>
                        <a:lstStyle/>
                        <a:p>
                          <a:pPr algn="ctr" fontAlgn="ctr"/>
                          <a:r>
                            <a:rPr lang="en-US" sz="1000" u="none" strike="noStrike" dirty="0" smtClean="0">
                              <a:effectLst/>
                            </a:rPr>
                            <a:t>0.6619</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a:effectLst/>
                            </a:rPr>
                            <a:t>0.0315</a:t>
                          </a:r>
                          <a:endParaRPr lang="en-US" sz="1000" b="0" i="0" u="none" strike="noStrike">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smtClean="0">
                              <a:effectLst/>
                            </a:rPr>
                            <a:t>1.9385</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4">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t="-200000" r="-339442" b="-100000"/>
                          </a:stretch>
                        </a:blipFill>
                      </a:tcPr>
                    </a:tc>
                    <a:tc>
                      <a:txBody>
                        <a:bodyPr/>
                        <a:lstStyle/>
                        <a:p>
                          <a:pPr algn="ctr" fontAlgn="ctr"/>
                          <a:r>
                            <a:rPr lang="en-US" sz="1000" u="none" strike="noStrike" dirty="0" smtClean="0">
                              <a:effectLst/>
                            </a:rPr>
                            <a:t>0.9433</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0.08235</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smtClean="0">
                              <a:effectLst/>
                            </a:rPr>
                            <a:t>2.5684</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5">
                    <a:tc>
                      <a:txBody>
                        <a:bodyPr/>
                        <a:lstStyle/>
                        <a:p>
                          <a:endParaRPr lang="en-US"/>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t="-300000" r="-339442"/>
                          </a:stretch>
                        </a:blipFill>
                      </a:tcPr>
                    </a:tc>
                    <a:tc>
                      <a:txBody>
                        <a:bodyPr/>
                        <a:lstStyle/>
                        <a:p>
                          <a:pPr algn="ctr" fontAlgn="ctr"/>
                          <a:r>
                            <a:rPr lang="en-US" sz="1000" u="none" strike="noStrike" dirty="0" smtClean="0">
                              <a:effectLst/>
                            </a:rPr>
                            <a:t>0.7569</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0.01045</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smtClean="0">
                              <a:effectLst/>
                            </a:rPr>
                            <a:t>2.1317</a:t>
                          </a:r>
                          <a:endParaRPr lang="en-US" sz="1000" b="0" i="0" u="none" strike="noStrike" dirty="0">
                            <a:solidFill>
                              <a:srgbClr val="000000"/>
                            </a:solidFill>
                            <a:effectLst/>
                            <a:latin typeface="Lucida Console"/>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628650" y="5002564"/>
                <a:ext cx="8135340" cy="1338828"/>
              </a:xfrm>
              <a:prstGeom prst="rect">
                <a:avLst/>
              </a:prstGeom>
              <a:noFill/>
            </p:spPr>
            <p:txBody>
              <a:bodyPr wrap="square" rtlCol="0">
                <a:spAutoFit/>
              </a:bodyPr>
              <a:lstStyle/>
              <a:p>
                <a:pPr marL="400050" indent="-400050">
                  <a:lnSpc>
                    <a:spcPct val="150000"/>
                  </a:lnSpc>
                  <a:buFont typeface="+mj-lt"/>
                  <a:buAutoNum type="romanLcPeriod"/>
                </a:pPr>
                <a:r>
                  <a:rPr lang="en-US" dirty="0">
                    <a:latin typeface="Cambria Math" panose="02040503050406030204" pitchFamily="18" charset="0"/>
                    <a:ea typeface="Cambria Math" panose="02040503050406030204" pitchFamily="18" charset="0"/>
                  </a:rPr>
                  <a:t>#(50-69 and dead) = </a:t>
                </a:r>
                <a:r>
                  <a:rPr lang="en-US" dirty="0"/>
                  <a:t>1.9385 </a:t>
                </a:r>
                <a14:m>
                  <m:oMath xmlns:m="http://schemas.openxmlformats.org/officeDocument/2006/math">
                    <m:r>
                      <a:rPr lang="en-US" i="1" smtClean="0">
                        <a:latin typeface="Cambria Math"/>
                        <a:ea typeface="Cambria Math"/>
                      </a:rPr>
                      <m:t>×</m:t>
                    </m:r>
                  </m:oMath>
                </a14:m>
                <a:r>
                  <a:rPr lang="en-US" dirty="0">
                    <a:latin typeface="Cambria Math" panose="02040503050406030204" pitchFamily="18" charset="0"/>
                    <a:ea typeface="Cambria Math" panose="02040503050406030204" pitchFamily="18" charset="0"/>
                  </a:rPr>
                  <a:t> #(&lt; 50 and dead) </a:t>
                </a:r>
              </a:p>
              <a:p>
                <a:pPr marL="400050" indent="-400050">
                  <a:lnSpc>
                    <a:spcPct val="150000"/>
                  </a:lnSpc>
                  <a:buFont typeface="+mj-lt"/>
                  <a:buAutoNum type="romanLcPeriod"/>
                </a:pPr>
                <a:r>
                  <a:rPr lang="en-US" dirty="0">
                    <a:latin typeface="Cambria Math" panose="02040503050406030204" pitchFamily="18" charset="0"/>
                    <a:ea typeface="Cambria Math" panose="02040503050406030204" pitchFamily="18" charset="0"/>
                  </a:rPr>
                  <a:t>#(70+ and dead) = </a:t>
                </a:r>
                <a:r>
                  <a:rPr lang="en-US" dirty="0"/>
                  <a:t>2.5684 </a:t>
                </a:r>
                <a14:m>
                  <m:oMath xmlns:m="http://schemas.openxmlformats.org/officeDocument/2006/math">
                    <m:r>
                      <a:rPr lang="en-US" i="1">
                        <a:latin typeface="Cambria Math"/>
                        <a:ea typeface="Cambria Math"/>
                      </a:rPr>
                      <m:t>×</m:t>
                    </m:r>
                    <m:r>
                      <a:rPr lang="en-US" b="0" i="0" smtClean="0">
                        <a:latin typeface="Cambria Math"/>
                        <a:ea typeface="Cambria Math"/>
                      </a:rPr>
                      <m:t> </m:t>
                    </m:r>
                  </m:oMath>
                </a14:m>
                <a:r>
                  <a:rPr lang="en-US" dirty="0">
                    <a:latin typeface="Cambria Math" panose="02040503050406030204" pitchFamily="18" charset="0"/>
                    <a:ea typeface="Cambria Math" panose="02040503050406030204" pitchFamily="18" charset="0"/>
                  </a:rPr>
                  <a:t>#(&lt; 50 and dead) </a:t>
                </a:r>
              </a:p>
              <a:p>
                <a:pPr marL="400050" indent="-400050">
                  <a:lnSpc>
                    <a:spcPct val="150000"/>
                  </a:lnSpc>
                  <a:buFont typeface="+mj-lt"/>
                  <a:buAutoNum type="romanLcPeriod"/>
                </a:pPr>
                <a:r>
                  <a:rPr lang="en-US" dirty="0">
                    <a:latin typeface="Cambria Math" panose="02040503050406030204" pitchFamily="18" charset="0"/>
                    <a:ea typeface="Cambria Math" panose="02040503050406030204" pitchFamily="18" charset="0"/>
                  </a:rPr>
                  <a:t>#(Malignant and dead) = </a:t>
                </a:r>
                <a:r>
                  <a:rPr lang="en-US" dirty="0"/>
                  <a:t>2.1317 </a:t>
                </a:r>
                <a14:m>
                  <m:oMath xmlns:m="http://schemas.openxmlformats.org/officeDocument/2006/math">
                    <m:r>
                      <a:rPr lang="en-US" i="1">
                        <a:latin typeface="Cambria Math"/>
                        <a:ea typeface="Cambria Math"/>
                      </a:rPr>
                      <m:t>×</m:t>
                    </m:r>
                  </m:oMath>
                </a14:m>
                <a:r>
                  <a:rPr lang="en-US" dirty="0">
                    <a:latin typeface="Cambria Math" panose="02040503050406030204" pitchFamily="18" charset="0"/>
                    <a:ea typeface="Cambria Math" panose="02040503050406030204" pitchFamily="18" charset="0"/>
                  </a:rPr>
                  <a:t> #(Not malignant and dead)</a:t>
                </a:r>
                <a:endParaRPr lang="en-US" dirty="0">
                  <a:solidFill>
                    <a:srgbClr val="000000"/>
                  </a:solidFill>
                  <a:latin typeface="Lucida Console"/>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628650" y="5002564"/>
                <a:ext cx="8135340" cy="1338828"/>
              </a:xfrm>
              <a:prstGeom prst="rect">
                <a:avLst/>
              </a:prstGeom>
              <a:blipFill rotWithShape="1">
                <a:blip r:embed="rId6"/>
                <a:stretch>
                  <a:fillRect l="-524" b="-3653"/>
                </a:stretch>
              </a:blipFill>
            </p:spPr>
            <p:txBody>
              <a:bodyPr/>
              <a:lstStyle/>
              <a:p>
                <a:r>
                  <a:rPr lang="en-US">
                    <a:noFill/>
                  </a:rPr>
                  <a:t> </a:t>
                </a:r>
              </a:p>
            </p:txBody>
          </p:sp>
        </mc:Fallback>
      </mc:AlternateContent>
      <p:cxnSp>
        <p:nvCxnSpPr>
          <p:cNvPr id="14" name="直線矢印コネクタ 13"/>
          <p:cNvCxnSpPr/>
          <p:nvPr/>
        </p:nvCxnSpPr>
        <p:spPr>
          <a:xfrm>
            <a:off x="6875813" y="3586348"/>
            <a:ext cx="98565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6905501" y="4000005"/>
            <a:ext cx="98565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6905501" y="4378036"/>
            <a:ext cx="98565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7965705" y="3401682"/>
            <a:ext cx="311396" cy="369332"/>
          </a:xfrm>
          <a:prstGeom prst="rect">
            <a:avLst/>
          </a:prstGeom>
          <a:noFill/>
        </p:spPr>
        <p:txBody>
          <a:bodyPr wrap="square" rtlCol="0">
            <a:spAutoFit/>
          </a:bodyPr>
          <a:lstStyle/>
          <a:p>
            <a:r>
              <a:rPr lang="en-US" b="1" u="sng" dirty="0" err="1"/>
              <a:t>i</a:t>
            </a:r>
            <a:r>
              <a:rPr lang="en-US" b="1" u="sng" dirty="0"/>
              <a:t>.</a:t>
            </a:r>
          </a:p>
        </p:txBody>
      </p:sp>
      <p:sp>
        <p:nvSpPr>
          <p:cNvPr id="20" name="テキスト ボックス 19"/>
          <p:cNvSpPr txBox="1"/>
          <p:nvPr/>
        </p:nvSpPr>
        <p:spPr>
          <a:xfrm>
            <a:off x="7965705" y="3815339"/>
            <a:ext cx="471796" cy="369332"/>
          </a:xfrm>
          <a:prstGeom prst="rect">
            <a:avLst/>
          </a:prstGeom>
          <a:noFill/>
        </p:spPr>
        <p:txBody>
          <a:bodyPr wrap="square" rtlCol="0">
            <a:spAutoFit/>
          </a:bodyPr>
          <a:lstStyle/>
          <a:p>
            <a:r>
              <a:rPr lang="en-US" b="1" u="sng" dirty="0"/>
              <a:t>ii.</a:t>
            </a:r>
          </a:p>
        </p:txBody>
      </p:sp>
      <p:sp>
        <p:nvSpPr>
          <p:cNvPr id="21" name="テキスト ボックス 20"/>
          <p:cNvSpPr txBox="1"/>
          <p:nvPr/>
        </p:nvSpPr>
        <p:spPr>
          <a:xfrm>
            <a:off x="7965705" y="4184671"/>
            <a:ext cx="471796" cy="369332"/>
          </a:xfrm>
          <a:prstGeom prst="rect">
            <a:avLst/>
          </a:prstGeom>
          <a:noFill/>
        </p:spPr>
        <p:txBody>
          <a:bodyPr wrap="square" rtlCol="0">
            <a:spAutoFit/>
          </a:bodyPr>
          <a:lstStyle/>
          <a:p>
            <a:r>
              <a:rPr lang="en-US" b="1" u="sng" dirty="0"/>
              <a:t>iii.</a:t>
            </a:r>
          </a:p>
        </p:txBody>
      </p:sp>
      <p:sp>
        <p:nvSpPr>
          <p:cNvPr id="8" name="テキスト ボックス 7"/>
          <p:cNvSpPr txBox="1"/>
          <p:nvPr/>
        </p:nvSpPr>
        <p:spPr>
          <a:xfrm>
            <a:off x="628650" y="4636284"/>
            <a:ext cx="7610702"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cs typeface="Times New Roman" panose="02020603050405020304" pitchFamily="18" charset="0"/>
              </a:rPr>
              <a:t>If N(&lt;50) = N(50-69) = N(70+) and N(</a:t>
            </a:r>
            <a:r>
              <a:rPr lang="en-US" dirty="0" err="1">
                <a:latin typeface="Cambria Math" panose="02040503050406030204" pitchFamily="18" charset="0"/>
                <a:ea typeface="Cambria Math" panose="02040503050406030204" pitchFamily="18" charset="0"/>
                <a:cs typeface="Times New Roman" panose="02020603050405020304" pitchFamily="18" charset="0"/>
              </a:rPr>
              <a:t>MalignantYes</a:t>
            </a:r>
            <a:r>
              <a:rPr lang="en-US" dirty="0">
                <a:latin typeface="Cambria Math" panose="02040503050406030204" pitchFamily="18" charset="0"/>
                <a:ea typeface="Cambria Math" panose="02040503050406030204" pitchFamily="18" charset="0"/>
                <a:cs typeface="Times New Roman" panose="02020603050405020304" pitchFamily="18" charset="0"/>
              </a:rPr>
              <a:t>) = N(</a:t>
            </a:r>
            <a:r>
              <a:rPr lang="en-US" dirty="0" err="1">
                <a:latin typeface="Cambria Math" panose="02040503050406030204" pitchFamily="18" charset="0"/>
                <a:ea typeface="Cambria Math" panose="02040503050406030204" pitchFamily="18" charset="0"/>
                <a:cs typeface="Times New Roman" panose="02020603050405020304" pitchFamily="18" charset="0"/>
              </a:rPr>
              <a:t>MalignantNo</a:t>
            </a:r>
            <a:r>
              <a:rPr lang="en-US" dirty="0">
                <a:latin typeface="Cambria Math" panose="02040503050406030204" pitchFamily="18" charset="0"/>
                <a:ea typeface="Cambria Math" panose="02040503050406030204" pitchFamily="18" charset="0"/>
                <a:cs typeface="Times New Roman" panose="02020603050405020304" pitchFamily="18" charset="0"/>
              </a:rPr>
              <a:t>),  </a:t>
            </a:r>
          </a:p>
        </p:txBody>
      </p:sp>
      <p:sp>
        <p:nvSpPr>
          <p:cNvPr id="25" name="タイトル 1"/>
          <p:cNvSpPr>
            <a:spLocks noGrp="1"/>
          </p:cNvSpPr>
          <p:nvPr>
            <p:ph type="title"/>
          </p:nvPr>
        </p:nvSpPr>
        <p:spPr>
          <a:xfrm>
            <a:off x="628650" y="365126"/>
            <a:ext cx="7886700" cy="1325563"/>
          </a:xfrm>
        </p:spPr>
        <p:txBody>
          <a:bodyPr>
            <a:normAutofit/>
          </a:bodyPr>
          <a:lstStyle/>
          <a:p>
            <a:r>
              <a:rPr lang="en-US" sz="4800" dirty="0">
                <a:latin typeface="Cambria Math" panose="02040503050406030204" pitchFamily="18" charset="0"/>
                <a:ea typeface="Cambria Math" panose="02040503050406030204" pitchFamily="18" charset="0"/>
              </a:rPr>
              <a:t>Poisson Regression</a:t>
            </a:r>
          </a:p>
        </p:txBody>
      </p:sp>
    </p:spTree>
    <p:extLst>
      <p:ext uri="{BB962C8B-B14F-4D97-AF65-F5344CB8AC3E}">
        <p14:creationId xmlns:p14="http://schemas.microsoft.com/office/powerpoint/2010/main" val="2430428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対角する 2 つの角を切り取った四角形 9"/>
          <p:cNvSpPr/>
          <p:nvPr/>
        </p:nvSpPr>
        <p:spPr>
          <a:xfrm>
            <a:off x="498764" y="4033467"/>
            <a:ext cx="8217724" cy="1357930"/>
          </a:xfrm>
          <a:prstGeom prst="snip2DiagRect">
            <a:avLst/>
          </a:prstGeom>
          <a:solidFill>
            <a:srgbClr val="FFCD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角丸四角形 5"/>
          <p:cNvSpPr/>
          <p:nvPr/>
        </p:nvSpPr>
        <p:spPr>
          <a:xfrm>
            <a:off x="628650" y="1825625"/>
            <a:ext cx="8087838" cy="17250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Binomial Sampling </a:t>
            </a:r>
            <a:r>
              <a:rPr lang="en-US" dirty="0" err="1">
                <a:latin typeface="Cambria Math" panose="02040503050406030204" pitchFamily="18" charset="0"/>
                <a:ea typeface="Cambria Math" panose="02040503050406030204" pitchFamily="18" charset="0"/>
              </a:rPr>
              <a:t>v.s</a:t>
            </a:r>
            <a:r>
              <a:rPr lang="en-US" dirty="0">
                <a:latin typeface="Cambria Math" panose="02040503050406030204" pitchFamily="18" charset="0"/>
                <a:ea typeface="Cambria Math" panose="02040503050406030204" pitchFamily="18" charset="0"/>
              </a:rPr>
              <a:t>. Poisson Regression</a:t>
            </a:r>
          </a:p>
        </p:txBody>
      </p:sp>
      <p:sp>
        <p:nvSpPr>
          <p:cNvPr id="3" name="コンテンツ プレースホルダー 2"/>
          <p:cNvSpPr>
            <a:spLocks noGrp="1"/>
          </p:cNvSpPr>
          <p:nvPr>
            <p:ph idx="1"/>
          </p:nvPr>
        </p:nvSpPr>
        <p:spPr/>
        <p:txBody>
          <a:bodyPr/>
          <a:lstStyle/>
          <a:p>
            <a:pPr marL="0" indent="0">
              <a:lnSpc>
                <a:spcPct val="150000"/>
              </a:lnSpc>
              <a:buNone/>
            </a:pPr>
            <a:r>
              <a:rPr lang="en-US" u="sng" dirty="0">
                <a:latin typeface="Cambria Math" panose="02040503050406030204" pitchFamily="18" charset="0"/>
                <a:ea typeface="Cambria Math" panose="02040503050406030204" pitchFamily="18" charset="0"/>
              </a:rPr>
              <a:t>GOF (Goodness of Fit) Test</a:t>
            </a:r>
          </a:p>
          <a:p>
            <a:pPr marL="285750" indent="-285750">
              <a:lnSpc>
                <a:spcPct val="150000"/>
              </a:lnSpc>
              <a:buFont typeface="Arial" panose="020B0604020202020204" pitchFamily="34" charset="0"/>
              <a:buChar char="•"/>
            </a:pPr>
            <a:r>
              <a:rPr lang="en-US" dirty="0">
                <a:latin typeface="Cambria Math" panose="02040503050406030204" pitchFamily="18" charset="0"/>
                <a:ea typeface="Cambria Math" panose="02040503050406030204" pitchFamily="18" charset="0"/>
              </a:rPr>
              <a:t>Measures </a:t>
            </a:r>
            <a:r>
              <a:rPr lang="en-US" dirty="0" err="1">
                <a:latin typeface="Cambria Math" panose="02040503050406030204" pitchFamily="18" charset="0"/>
                <a:ea typeface="Cambria Math" panose="02040503050406030204" pitchFamily="18" charset="0"/>
              </a:rPr>
              <a:t>Prob</a:t>
            </a:r>
            <a:r>
              <a:rPr lang="en-US" dirty="0">
                <a:latin typeface="Cambria Math" panose="02040503050406030204" pitchFamily="18" charset="0"/>
                <a:ea typeface="Cambria Math" panose="02040503050406030204" pitchFamily="18" charset="0"/>
              </a:rPr>
              <a:t>(Model is appropriate given data)</a:t>
            </a:r>
          </a:p>
          <a:p>
            <a:pPr marL="285750" indent="-285750">
              <a:lnSpc>
                <a:spcPct val="150000"/>
              </a:lnSpc>
              <a:buFont typeface="Arial" panose="020B0604020202020204" pitchFamily="34" charset="0"/>
              <a:buChar char="•"/>
            </a:pPr>
            <a:r>
              <a:rPr lang="en-US" dirty="0">
                <a:latin typeface="Cambria Math" panose="02040503050406030204" pitchFamily="18" charset="0"/>
                <a:ea typeface="Cambria Math" panose="02040503050406030204" pitchFamily="18" charset="0"/>
              </a:rPr>
              <a:t>Bigger the better</a:t>
            </a:r>
          </a:p>
          <a:p>
            <a:endParaRPr lang="en-US" dirty="0"/>
          </a:p>
        </p:txBody>
      </p:sp>
      <p:sp>
        <p:nvSpPr>
          <p:cNvPr id="4" name="スライド番号プレースホルダー 3"/>
          <p:cNvSpPr>
            <a:spLocks noGrp="1"/>
          </p:cNvSpPr>
          <p:nvPr>
            <p:ph type="sldNum" sz="quarter" idx="12"/>
          </p:nvPr>
        </p:nvSpPr>
        <p:spPr/>
        <p:txBody>
          <a:bodyPr/>
          <a:lstStyle/>
          <a:p>
            <a:fld id="{0CFEC368-1D7A-4F81-ABF6-AE0E36BAF64C}" type="slidenum">
              <a:rPr lang="en-US" smtClean="0"/>
              <a:pPr/>
              <a:t>24</a:t>
            </a:fld>
            <a:endParaRPr lang="en-US" dirty="0"/>
          </a:p>
        </p:txBody>
      </p:sp>
      <p:sp>
        <p:nvSpPr>
          <p:cNvPr id="5" name="テキスト ボックス 4"/>
          <p:cNvSpPr txBox="1"/>
          <p:nvPr/>
        </p:nvSpPr>
        <p:spPr>
          <a:xfrm>
            <a:off x="628650" y="4140345"/>
            <a:ext cx="8087838" cy="1061829"/>
          </a:xfrm>
          <a:prstGeom prst="rect">
            <a:avLst/>
          </a:prstGeom>
          <a:noFill/>
        </p:spPr>
        <p:txBody>
          <a:bodyPr wrap="square" rtlCol="0">
            <a:spAutoFit/>
          </a:bodyPr>
          <a:lstStyle/>
          <a:p>
            <a:pPr>
              <a:lnSpc>
                <a:spcPct val="150000"/>
              </a:lnSpc>
            </a:pPr>
            <a:r>
              <a:rPr lang="en-US" sz="2100" dirty="0">
                <a:latin typeface="Cambria Math" panose="02040503050406030204" pitchFamily="18" charset="0"/>
                <a:ea typeface="Cambria Math" panose="02040503050406030204" pitchFamily="18" charset="0"/>
              </a:rPr>
              <a:t>GOF(Poisson Model 2) = 0.9194 &gt; 0.7811 = GOF(</a:t>
            </a:r>
            <a:r>
              <a:rPr lang="en-US" sz="2100" dirty="0" err="1">
                <a:latin typeface="Cambria Math" panose="02040503050406030204" pitchFamily="18" charset="0"/>
                <a:ea typeface="Cambria Math" panose="02040503050406030204" pitchFamily="18" charset="0"/>
              </a:rPr>
              <a:t>Binom</a:t>
            </a:r>
            <a:r>
              <a:rPr lang="en-US" sz="2100" dirty="0">
                <a:latin typeface="Cambria Math" panose="02040503050406030204" pitchFamily="18" charset="0"/>
                <a:ea typeface="Cambria Math" panose="02040503050406030204" pitchFamily="18" charset="0"/>
              </a:rPr>
              <a:t> Model 2)</a:t>
            </a:r>
          </a:p>
          <a:p>
            <a:pPr>
              <a:lnSpc>
                <a:spcPct val="150000"/>
              </a:lnSpc>
            </a:pPr>
            <a:r>
              <a:rPr lang="en-US" sz="2100" dirty="0">
                <a:latin typeface="Cambria Math" panose="02040503050406030204" pitchFamily="18" charset="0"/>
                <a:ea typeface="Cambria Math" panose="02040503050406030204" pitchFamily="18" charset="0"/>
              </a:rPr>
              <a:t>Poisson Model is more appropriate!!!</a:t>
            </a:r>
          </a:p>
        </p:txBody>
      </p:sp>
    </p:spTree>
    <p:extLst>
      <p:ext uri="{BB962C8B-B14F-4D97-AF65-F5344CB8AC3E}">
        <p14:creationId xmlns:p14="http://schemas.microsoft.com/office/powerpoint/2010/main" val="2959101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368135" y="2054430"/>
            <a:ext cx="8288977" cy="34200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title"/>
          </p:nvPr>
        </p:nvSpPr>
        <p:spPr/>
        <p:txBody>
          <a:bodyPr>
            <a:normAutofit/>
          </a:bodyPr>
          <a:lstStyle/>
          <a:p>
            <a:r>
              <a:rPr lang="en-US" sz="4800" dirty="0">
                <a:latin typeface="Cambria Math" panose="02040503050406030204" pitchFamily="18" charset="0"/>
                <a:ea typeface="Cambria Math" panose="02040503050406030204" pitchFamily="18" charset="0"/>
              </a:rPr>
              <a:t>Analysis Summary</a:t>
            </a:r>
          </a:p>
        </p:txBody>
      </p:sp>
      <p:sp>
        <p:nvSpPr>
          <p:cNvPr id="4" name="スライド番号プレースホルダー 3"/>
          <p:cNvSpPr>
            <a:spLocks noGrp="1"/>
          </p:cNvSpPr>
          <p:nvPr>
            <p:ph type="sldNum" sz="quarter" idx="12"/>
          </p:nvPr>
        </p:nvSpPr>
        <p:spPr/>
        <p:txBody>
          <a:bodyPr/>
          <a:lstStyle/>
          <a:p>
            <a:fld id="{0CFEC368-1D7A-4F81-ABF6-AE0E36BAF64C}" type="slidenum">
              <a:rPr lang="en-US" smtClean="0"/>
              <a:pPr/>
              <a:t>25</a:t>
            </a:fld>
            <a:endParaRPr lang="en-US" dirty="0"/>
          </a:p>
        </p:txBody>
      </p:sp>
      <p:sp>
        <p:nvSpPr>
          <p:cNvPr id="6" name="コンテンツ プレースホルダー 5"/>
          <p:cNvSpPr>
            <a:spLocks noGrp="1"/>
          </p:cNvSpPr>
          <p:nvPr>
            <p:ph idx="1"/>
          </p:nvPr>
        </p:nvSpPr>
        <p:spPr>
          <a:xfrm>
            <a:off x="628650" y="2205635"/>
            <a:ext cx="7886700" cy="4351338"/>
          </a:xfrm>
        </p:spPr>
        <p:txBody>
          <a:bodyPr/>
          <a:lstStyle/>
          <a:p>
            <a:pPr marL="457200" indent="-457200">
              <a:buFont typeface="+mj-lt"/>
              <a:buAutoNum type="arabicPeriod"/>
            </a:pPr>
            <a:r>
              <a:rPr lang="en-US" dirty="0">
                <a:latin typeface="Cambria Math" panose="02040503050406030204" pitchFamily="18" charset="0"/>
                <a:ea typeface="Cambria Math" panose="02040503050406030204" pitchFamily="18" charset="0"/>
              </a:rPr>
              <a:t>Pearson Chi-Square Test of Independence</a:t>
            </a:r>
          </a:p>
          <a:p>
            <a:pPr marL="457200" indent="-457200">
              <a:buFont typeface="+mj-lt"/>
              <a:buAutoNum type="arabicPeriod"/>
            </a:pPr>
            <a:r>
              <a:rPr lang="en-US" dirty="0">
                <a:latin typeface="Cambria Math" panose="02040503050406030204" pitchFamily="18" charset="0"/>
                <a:ea typeface="Cambria Math" panose="02040503050406030204" pitchFamily="18" charset="0"/>
              </a:rPr>
              <a:t>Multinomial Likelihood Ratio Test</a:t>
            </a:r>
          </a:p>
          <a:p>
            <a:pPr marL="342900" lvl="1" indent="0">
              <a:buNone/>
            </a:pPr>
            <a:r>
              <a:rPr lang="en-US" dirty="0">
                <a:latin typeface="Cambria Math" panose="02040503050406030204" pitchFamily="18" charset="0"/>
                <a:ea typeface="Cambria Math" panose="02040503050406030204" pitchFamily="18" charset="0"/>
              </a:rPr>
              <a:t>	Analysis 1 and 2 both check whether there is relationship between 2 	variables.</a:t>
            </a:r>
          </a:p>
          <a:p>
            <a:pPr marL="457200" indent="-457200">
              <a:buFont typeface="+mj-lt"/>
              <a:buAutoNum type="arabicPeriod"/>
            </a:pPr>
            <a:r>
              <a:rPr lang="en-US" dirty="0">
                <a:latin typeface="Cambria Math" panose="02040503050406030204" pitchFamily="18" charset="0"/>
                <a:ea typeface="Cambria Math" panose="02040503050406030204" pitchFamily="18" charset="0"/>
              </a:rPr>
              <a:t>Binomial Sampling</a:t>
            </a:r>
          </a:p>
          <a:p>
            <a:pPr marL="342900" lvl="1" indent="0">
              <a:buNone/>
            </a:pPr>
            <a:r>
              <a:rPr lang="en-US" dirty="0">
                <a:latin typeface="Cambria Math" panose="02040503050406030204" pitchFamily="18" charset="0"/>
                <a:ea typeface="Cambria Math" panose="02040503050406030204" pitchFamily="18" charset="0"/>
              </a:rPr>
              <a:t>	Fits data to a model that predicts odds (or probabilities) of death.</a:t>
            </a:r>
          </a:p>
          <a:p>
            <a:pPr marL="457200" indent="-457200">
              <a:buFont typeface="+mj-lt"/>
              <a:buAutoNum type="arabicPeriod"/>
            </a:pPr>
            <a:r>
              <a:rPr lang="en-US" dirty="0">
                <a:latin typeface="Cambria Math" panose="02040503050406030204" pitchFamily="18" charset="0"/>
                <a:ea typeface="Cambria Math" panose="02040503050406030204" pitchFamily="18" charset="0"/>
              </a:rPr>
              <a:t>Poisson Regression</a:t>
            </a:r>
          </a:p>
          <a:p>
            <a:pPr marL="342900" lvl="1" indent="0">
              <a:buNone/>
            </a:pPr>
            <a:r>
              <a:rPr lang="en-US" dirty="0">
                <a:latin typeface="Cambria Math" panose="02040503050406030204" pitchFamily="18" charset="0"/>
                <a:ea typeface="Cambria Math" panose="02040503050406030204" pitchFamily="18" charset="0"/>
              </a:rPr>
              <a:t>	Fits data to a model that predicts mean number of death within a period 	of time.</a:t>
            </a:r>
          </a:p>
        </p:txBody>
      </p:sp>
      <p:sp>
        <p:nvSpPr>
          <p:cNvPr id="7" name="テキスト ボックス 6"/>
          <p:cNvSpPr txBox="1"/>
          <p:nvPr/>
        </p:nvSpPr>
        <p:spPr>
          <a:xfrm>
            <a:off x="628650" y="1436914"/>
            <a:ext cx="4442114" cy="461665"/>
          </a:xfrm>
          <a:prstGeom prst="rect">
            <a:avLst/>
          </a:prstGeom>
          <a:noFill/>
        </p:spPr>
        <p:txBody>
          <a:bodyPr wrap="square" rtlCol="0">
            <a:spAutoFit/>
          </a:bodyPr>
          <a:lstStyle/>
          <a:p>
            <a:r>
              <a:rPr lang="en-US" sz="2400" u="sng" dirty="0">
                <a:latin typeface="Cambria Math" panose="02040503050406030204" pitchFamily="18" charset="0"/>
                <a:ea typeface="Cambria Math" panose="02040503050406030204" pitchFamily="18" charset="0"/>
              </a:rPr>
              <a:t>Methods used</a:t>
            </a:r>
          </a:p>
        </p:txBody>
      </p:sp>
    </p:spTree>
    <p:extLst>
      <p:ext uri="{BB962C8B-B14F-4D97-AF65-F5344CB8AC3E}">
        <p14:creationId xmlns:p14="http://schemas.microsoft.com/office/powerpoint/2010/main" val="4051518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368135" y="1508166"/>
            <a:ext cx="8288977" cy="42869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p:cNvSpPr>
            <a:spLocks noGrp="1"/>
          </p:cNvSpPr>
          <p:nvPr>
            <p:ph idx="1"/>
          </p:nvPr>
        </p:nvSpPr>
        <p:spPr>
          <a:xfrm>
            <a:off x="628650" y="1690689"/>
            <a:ext cx="7886700" cy="4195166"/>
          </a:xfrm>
        </p:spPr>
        <p:txBody>
          <a:bodyPr>
            <a:normAutofit lnSpcReduction="10000"/>
          </a:bodyPr>
          <a:lstStyle/>
          <a:p>
            <a:pPr marL="457200" indent="-457200">
              <a:buFont typeface="+mj-lt"/>
              <a:buAutoNum type="arabicPeriod"/>
            </a:pPr>
            <a:r>
              <a:rPr lang="en-US" dirty="0">
                <a:latin typeface="Cambria Math" panose="02040503050406030204" pitchFamily="18" charset="0"/>
                <a:ea typeface="Cambria Math" panose="02040503050406030204" pitchFamily="18" charset="0"/>
              </a:rPr>
              <a:t>There is no evidence about interaction effect between age and malignancy of cancer on death/survival of breast cancer patients within 3 years.</a:t>
            </a:r>
          </a:p>
          <a:p>
            <a:pPr marL="0" indent="0">
              <a:buNone/>
            </a:pPr>
            <a:r>
              <a:rPr lang="en-US" dirty="0">
                <a:latin typeface="Cambria Math" panose="02040503050406030204" pitchFamily="18" charset="0"/>
                <a:ea typeface="Cambria Math" panose="02040503050406030204" pitchFamily="18" charset="0"/>
              </a:rPr>
              <a:t>	</a:t>
            </a:r>
            <a:r>
              <a:rPr lang="en-US" sz="1800" dirty="0">
                <a:latin typeface="Cambria Math" panose="02040503050406030204" pitchFamily="18" charset="0"/>
                <a:ea typeface="Cambria Math" panose="02040503050406030204" pitchFamily="18" charset="0"/>
              </a:rPr>
              <a:t>By analyses 1, 2, 3, 4.</a:t>
            </a:r>
          </a:p>
          <a:p>
            <a:pPr marL="0" indent="0">
              <a:buNone/>
            </a:pPr>
            <a:endParaRPr lang="en-US" sz="1800" dirty="0">
              <a:latin typeface="Cambria Math" panose="02040503050406030204" pitchFamily="18" charset="0"/>
              <a:ea typeface="Cambria Math" panose="02040503050406030204" pitchFamily="18" charset="0"/>
            </a:endParaRPr>
          </a:p>
          <a:p>
            <a:pPr marL="457200" indent="-457200">
              <a:buFont typeface="+mj-lt"/>
              <a:buAutoNum type="arabicPeriod" startAt="2"/>
            </a:pPr>
            <a:r>
              <a:rPr lang="en-US" dirty="0">
                <a:latin typeface="Cambria Math" panose="02040503050406030204" pitchFamily="18" charset="0"/>
                <a:ea typeface="Cambria Math" panose="02040503050406030204" pitchFamily="18" charset="0"/>
              </a:rPr>
              <a:t>There is some evidence that age is associated to death/survival of breast cancer patients within 3 years.</a:t>
            </a:r>
          </a:p>
          <a:p>
            <a:pPr marL="342900" lvl="1" indent="0">
              <a:buNone/>
            </a:pPr>
            <a:r>
              <a:rPr lang="en-US" dirty="0">
                <a:latin typeface="Cambria Math" panose="02040503050406030204" pitchFamily="18" charset="0"/>
                <a:ea typeface="Cambria Math" panose="02040503050406030204" pitchFamily="18" charset="0"/>
              </a:rPr>
              <a:t>	By analyses 1, 2, 3, 4.</a:t>
            </a:r>
          </a:p>
          <a:p>
            <a:pPr marL="342900" lvl="1" indent="0">
              <a:buNone/>
            </a:pPr>
            <a:endParaRPr lang="en-US" dirty="0">
              <a:latin typeface="Cambria Math" panose="02040503050406030204" pitchFamily="18" charset="0"/>
              <a:ea typeface="Cambria Math" panose="02040503050406030204" pitchFamily="18" charset="0"/>
            </a:endParaRPr>
          </a:p>
          <a:p>
            <a:pPr marL="457200" indent="-457200">
              <a:buFont typeface="+mj-lt"/>
              <a:buAutoNum type="arabicPeriod" startAt="3"/>
            </a:pPr>
            <a:r>
              <a:rPr lang="en-US" dirty="0">
                <a:latin typeface="Cambria Math" panose="02040503050406030204" pitchFamily="18" charset="0"/>
                <a:ea typeface="Cambria Math" panose="02040503050406030204" pitchFamily="18" charset="0"/>
              </a:rPr>
              <a:t>There is a strong evidence that malignancy of cancer is associated to death/survival of breast cancer patients within 3 years.</a:t>
            </a:r>
          </a:p>
          <a:p>
            <a:pPr marL="342900" lvl="1" indent="0">
              <a:buNone/>
            </a:pPr>
            <a:r>
              <a:rPr lang="en-US" dirty="0">
                <a:latin typeface="Cambria Math" panose="02040503050406030204" pitchFamily="18" charset="0"/>
                <a:ea typeface="Cambria Math" panose="02040503050406030204" pitchFamily="18" charset="0"/>
              </a:rPr>
              <a:t>	By analyses 1, 2, 3, 4</a:t>
            </a:r>
          </a:p>
          <a:p>
            <a:pPr marL="0" indent="0">
              <a:buNone/>
            </a:pPr>
            <a:endParaRPr lang="en-US" dirty="0">
              <a:latin typeface="Cambria Math" panose="02040503050406030204" pitchFamily="18" charset="0"/>
              <a:ea typeface="Cambria Math" panose="02040503050406030204" pitchFamily="18" charset="0"/>
            </a:endParaRPr>
          </a:p>
        </p:txBody>
      </p:sp>
      <p:sp>
        <p:nvSpPr>
          <p:cNvPr id="4" name="スライド番号プレースホルダー 3"/>
          <p:cNvSpPr>
            <a:spLocks noGrp="1"/>
          </p:cNvSpPr>
          <p:nvPr>
            <p:ph type="sldNum" sz="quarter" idx="12"/>
          </p:nvPr>
        </p:nvSpPr>
        <p:spPr/>
        <p:txBody>
          <a:bodyPr/>
          <a:lstStyle/>
          <a:p>
            <a:fld id="{0CFEC368-1D7A-4F81-ABF6-AE0E36BAF64C}" type="slidenum">
              <a:rPr lang="en-US" smtClean="0"/>
              <a:pPr/>
              <a:t>26</a:t>
            </a:fld>
            <a:endParaRPr lang="en-US" dirty="0"/>
          </a:p>
        </p:txBody>
      </p:sp>
      <p:sp>
        <p:nvSpPr>
          <p:cNvPr id="9" name="タイトル 1"/>
          <p:cNvSpPr>
            <a:spLocks noGrp="1"/>
          </p:cNvSpPr>
          <p:nvPr>
            <p:ph type="title"/>
          </p:nvPr>
        </p:nvSpPr>
        <p:spPr>
          <a:xfrm>
            <a:off x="628650" y="365126"/>
            <a:ext cx="7886700" cy="1325563"/>
          </a:xfrm>
        </p:spPr>
        <p:txBody>
          <a:bodyPr>
            <a:normAutofit/>
          </a:bodyPr>
          <a:lstStyle/>
          <a:p>
            <a:r>
              <a:rPr lang="en-US" sz="4800" dirty="0">
                <a:latin typeface="Cambria Math" panose="02040503050406030204" pitchFamily="18" charset="0"/>
                <a:ea typeface="Cambria Math" panose="02040503050406030204" pitchFamily="18" charset="0"/>
              </a:rPr>
              <a:t>Analysis Summary</a:t>
            </a:r>
          </a:p>
        </p:txBody>
      </p:sp>
    </p:spTree>
    <p:extLst>
      <p:ext uri="{BB962C8B-B14F-4D97-AF65-F5344CB8AC3E}">
        <p14:creationId xmlns:p14="http://schemas.microsoft.com/office/powerpoint/2010/main" val="820211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68135" y="1330036"/>
            <a:ext cx="8288977" cy="47857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p:cNvSpPr>
            <a:spLocks noGrp="1"/>
          </p:cNvSpPr>
          <p:nvPr>
            <p:ph idx="1"/>
          </p:nvPr>
        </p:nvSpPr>
        <p:spPr>
          <a:xfrm>
            <a:off x="628650" y="1425001"/>
            <a:ext cx="7886700" cy="4947617"/>
          </a:xfrm>
        </p:spPr>
        <p:txBody>
          <a:bodyPr>
            <a:normAutofit/>
          </a:bodyPr>
          <a:lstStyle/>
          <a:p>
            <a:pPr marL="457200" indent="-457200">
              <a:buFont typeface="+mj-lt"/>
              <a:buAutoNum type="arabicPeriod" startAt="4"/>
            </a:pPr>
            <a:r>
              <a:rPr lang="en-US" dirty="0">
                <a:latin typeface="Cambria Math" panose="02040503050406030204" pitchFamily="18" charset="0"/>
                <a:ea typeface="Cambria Math" panose="02040503050406030204" pitchFamily="18" charset="0"/>
              </a:rPr>
              <a:t>There is some evidence that breast cancer patients in age 50 – 69 have higher risk of death within 3 years compared to patients under 50. (Odds of death is 1.88 times higher).</a:t>
            </a:r>
          </a:p>
          <a:p>
            <a:pPr marL="0" indent="0">
              <a:buNone/>
            </a:pPr>
            <a:r>
              <a:rPr lang="en-US" dirty="0">
                <a:latin typeface="Cambria Math" panose="02040503050406030204" pitchFamily="18" charset="0"/>
                <a:ea typeface="Cambria Math" panose="02040503050406030204" pitchFamily="18" charset="0"/>
              </a:rPr>
              <a:t>	</a:t>
            </a:r>
            <a:r>
              <a:rPr lang="en-US" sz="1800" dirty="0">
                <a:latin typeface="Cambria Math" panose="02040503050406030204" pitchFamily="18" charset="0"/>
                <a:ea typeface="Cambria Math" panose="02040503050406030204" pitchFamily="18" charset="0"/>
              </a:rPr>
              <a:t>By analyses 3. </a:t>
            </a:r>
          </a:p>
          <a:p>
            <a:pPr marL="0" indent="0">
              <a:buNone/>
            </a:pPr>
            <a:endParaRPr lang="en-US" sz="1800" dirty="0">
              <a:latin typeface="Cambria Math" panose="02040503050406030204" pitchFamily="18" charset="0"/>
              <a:ea typeface="Cambria Math" panose="02040503050406030204" pitchFamily="18" charset="0"/>
            </a:endParaRPr>
          </a:p>
          <a:p>
            <a:pPr marL="457200" indent="-457200">
              <a:buFont typeface="+mj-lt"/>
              <a:buAutoNum type="arabicPeriod" startAt="5"/>
            </a:pPr>
            <a:r>
              <a:rPr lang="en-US" dirty="0">
                <a:latin typeface="Cambria Math" panose="02040503050406030204" pitchFamily="18" charset="0"/>
                <a:ea typeface="Cambria Math" panose="02040503050406030204" pitchFamily="18" charset="0"/>
              </a:rPr>
              <a:t>There is not enough evidence that breast cancer patients who are 70 and over have higher risk of death within 3 years compared to patients under 50.</a:t>
            </a:r>
          </a:p>
          <a:p>
            <a:pPr marL="342900" lvl="1" indent="0">
              <a:buNone/>
            </a:pPr>
            <a:r>
              <a:rPr lang="en-US" dirty="0">
                <a:latin typeface="Cambria Math" panose="02040503050406030204" pitchFamily="18" charset="0"/>
                <a:ea typeface="Cambria Math" panose="02040503050406030204" pitchFamily="18" charset="0"/>
              </a:rPr>
              <a:t>	By analyses 3.</a:t>
            </a:r>
          </a:p>
          <a:p>
            <a:pPr marL="342900" lvl="1" indent="0">
              <a:buNone/>
            </a:pPr>
            <a:endParaRPr lang="en-US" dirty="0">
              <a:latin typeface="Cambria Math" panose="02040503050406030204" pitchFamily="18" charset="0"/>
              <a:ea typeface="Cambria Math" panose="02040503050406030204" pitchFamily="18" charset="0"/>
            </a:endParaRPr>
          </a:p>
          <a:p>
            <a:pPr marL="457200" indent="-457200">
              <a:buFont typeface="+mj-lt"/>
              <a:buAutoNum type="arabicPeriod" startAt="6"/>
            </a:pPr>
            <a:r>
              <a:rPr lang="en-US" dirty="0">
                <a:latin typeface="Cambria Math" panose="02040503050406030204" pitchFamily="18" charset="0"/>
                <a:ea typeface="Cambria Math" panose="02040503050406030204" pitchFamily="18" charset="0"/>
              </a:rPr>
              <a:t>There is a strong evidence that presence of malignant tumor is associated to higher risk of death within 3 years for breast cancer patients. (Odds of death is 2.08 times greater).</a:t>
            </a:r>
          </a:p>
          <a:p>
            <a:pPr marL="342900" lvl="1" indent="0">
              <a:buNone/>
            </a:pPr>
            <a:r>
              <a:rPr lang="en-US" dirty="0">
                <a:latin typeface="Cambria Math" panose="02040503050406030204" pitchFamily="18" charset="0"/>
                <a:ea typeface="Cambria Math" panose="02040503050406030204" pitchFamily="18" charset="0"/>
              </a:rPr>
              <a:t>	By analyses 3. </a:t>
            </a:r>
          </a:p>
        </p:txBody>
      </p:sp>
      <p:sp>
        <p:nvSpPr>
          <p:cNvPr id="4" name="スライド番号プレースホルダー 3"/>
          <p:cNvSpPr>
            <a:spLocks noGrp="1"/>
          </p:cNvSpPr>
          <p:nvPr>
            <p:ph type="sldNum" sz="quarter" idx="12"/>
          </p:nvPr>
        </p:nvSpPr>
        <p:spPr/>
        <p:txBody>
          <a:bodyPr/>
          <a:lstStyle/>
          <a:p>
            <a:fld id="{0CFEC368-1D7A-4F81-ABF6-AE0E36BAF64C}" type="slidenum">
              <a:rPr lang="en-US" smtClean="0"/>
              <a:pPr/>
              <a:t>27</a:t>
            </a:fld>
            <a:endParaRPr lang="en-US" dirty="0"/>
          </a:p>
        </p:txBody>
      </p:sp>
      <p:sp>
        <p:nvSpPr>
          <p:cNvPr id="8" name="タイトル 1"/>
          <p:cNvSpPr>
            <a:spLocks noGrp="1"/>
          </p:cNvSpPr>
          <p:nvPr>
            <p:ph type="title"/>
          </p:nvPr>
        </p:nvSpPr>
        <p:spPr>
          <a:xfrm>
            <a:off x="628650" y="234498"/>
            <a:ext cx="7886700" cy="1325563"/>
          </a:xfrm>
        </p:spPr>
        <p:txBody>
          <a:bodyPr>
            <a:normAutofit/>
          </a:bodyPr>
          <a:lstStyle/>
          <a:p>
            <a:r>
              <a:rPr lang="en-US" sz="4800" dirty="0">
                <a:latin typeface="Cambria Math" panose="02040503050406030204" pitchFamily="18" charset="0"/>
                <a:ea typeface="Cambria Math" panose="02040503050406030204" pitchFamily="18" charset="0"/>
              </a:rPr>
              <a:t>Analysis Summary</a:t>
            </a:r>
          </a:p>
        </p:txBody>
      </p:sp>
    </p:spTree>
    <p:extLst>
      <p:ext uri="{BB962C8B-B14F-4D97-AF65-F5344CB8AC3E}">
        <p14:creationId xmlns:p14="http://schemas.microsoft.com/office/powerpoint/2010/main" val="426810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68135" y="1330036"/>
            <a:ext cx="8407730" cy="47857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p:cNvSpPr>
            <a:spLocks noGrp="1"/>
          </p:cNvSpPr>
          <p:nvPr>
            <p:ph idx="1"/>
          </p:nvPr>
        </p:nvSpPr>
        <p:spPr>
          <a:xfrm>
            <a:off x="628650" y="1425001"/>
            <a:ext cx="7886700" cy="4947617"/>
          </a:xfrm>
        </p:spPr>
        <p:txBody>
          <a:bodyPr>
            <a:normAutofit/>
          </a:bodyPr>
          <a:lstStyle/>
          <a:p>
            <a:pPr marL="457200" indent="-457200">
              <a:buFont typeface="+mj-lt"/>
              <a:buAutoNum type="arabicPeriod" startAt="7"/>
            </a:pPr>
            <a:r>
              <a:rPr lang="en-US" dirty="0">
                <a:latin typeface="Cambria Math" panose="02040503050406030204" pitchFamily="18" charset="0"/>
                <a:ea typeface="Cambria Math" panose="02040503050406030204" pitchFamily="18" charset="0"/>
              </a:rPr>
              <a:t>There is some evidence that expected number of death within 3 years for breast cancer patients in age 50 – 69 is greater compared to patients under 50. (1.94 times greater).</a:t>
            </a:r>
          </a:p>
          <a:p>
            <a:pPr marL="0" indent="0">
              <a:buNone/>
            </a:pPr>
            <a:r>
              <a:rPr lang="en-US" dirty="0">
                <a:latin typeface="Cambria Math" panose="02040503050406030204" pitchFamily="18" charset="0"/>
                <a:ea typeface="Cambria Math" panose="02040503050406030204" pitchFamily="18" charset="0"/>
              </a:rPr>
              <a:t>	</a:t>
            </a:r>
            <a:r>
              <a:rPr lang="en-US" sz="1800" dirty="0">
                <a:latin typeface="Cambria Math" panose="02040503050406030204" pitchFamily="18" charset="0"/>
                <a:ea typeface="Cambria Math" panose="02040503050406030204" pitchFamily="18" charset="0"/>
              </a:rPr>
              <a:t>By analyses 4. </a:t>
            </a:r>
          </a:p>
          <a:p>
            <a:pPr marL="0" indent="0">
              <a:buNone/>
            </a:pPr>
            <a:endParaRPr lang="en-US" sz="1800" dirty="0">
              <a:latin typeface="Cambria Math" panose="02040503050406030204" pitchFamily="18" charset="0"/>
              <a:ea typeface="Cambria Math" panose="02040503050406030204" pitchFamily="18" charset="0"/>
            </a:endParaRPr>
          </a:p>
          <a:p>
            <a:pPr marL="457200" indent="-457200">
              <a:buFont typeface="+mj-lt"/>
              <a:buAutoNum type="arabicPeriod" startAt="8"/>
            </a:pPr>
            <a:r>
              <a:rPr lang="en-US" dirty="0">
                <a:latin typeface="Cambria Math" panose="02040503050406030204" pitchFamily="18" charset="0"/>
                <a:ea typeface="Cambria Math" panose="02040503050406030204" pitchFamily="18" charset="0"/>
              </a:rPr>
              <a:t>There is not enough evidence that expected number of death within 3 years for breast cancer patients who are 70 and over is greater compared to patients under 50.</a:t>
            </a:r>
          </a:p>
          <a:p>
            <a:pPr marL="342900" lvl="1" indent="0">
              <a:buNone/>
            </a:pPr>
            <a:r>
              <a:rPr lang="en-US" dirty="0">
                <a:latin typeface="Cambria Math" panose="02040503050406030204" pitchFamily="18" charset="0"/>
                <a:ea typeface="Cambria Math" panose="02040503050406030204" pitchFamily="18" charset="0"/>
              </a:rPr>
              <a:t>	By analyses 4.</a:t>
            </a:r>
          </a:p>
          <a:p>
            <a:pPr marL="342900" lvl="1" indent="0">
              <a:buNone/>
            </a:pPr>
            <a:endParaRPr lang="en-US" dirty="0">
              <a:latin typeface="Cambria Math" panose="02040503050406030204" pitchFamily="18" charset="0"/>
              <a:ea typeface="Cambria Math" panose="02040503050406030204" pitchFamily="18" charset="0"/>
            </a:endParaRPr>
          </a:p>
          <a:p>
            <a:pPr marL="457200" indent="-457200">
              <a:buFont typeface="+mj-lt"/>
              <a:buAutoNum type="arabicPeriod" startAt="9"/>
            </a:pPr>
            <a:r>
              <a:rPr lang="en-US" dirty="0">
                <a:latin typeface="Cambria Math" panose="02040503050406030204" pitchFamily="18" charset="0"/>
                <a:ea typeface="Cambria Math" panose="02040503050406030204" pitchFamily="18" charset="0"/>
              </a:rPr>
              <a:t>There is a strong evidence that presence of malignant tumor is associated to more expected number of death within 3 years for breast cancer patients. (2.13 times greater)</a:t>
            </a:r>
          </a:p>
          <a:p>
            <a:pPr marL="342900" lvl="1" indent="0">
              <a:buNone/>
            </a:pPr>
            <a:r>
              <a:rPr lang="en-US" dirty="0">
                <a:latin typeface="Cambria Math" panose="02040503050406030204" pitchFamily="18" charset="0"/>
                <a:ea typeface="Cambria Math" panose="02040503050406030204" pitchFamily="18" charset="0"/>
              </a:rPr>
              <a:t>	By analyses 4. </a:t>
            </a:r>
          </a:p>
        </p:txBody>
      </p:sp>
      <p:sp>
        <p:nvSpPr>
          <p:cNvPr id="4" name="スライド番号プレースホルダー 3"/>
          <p:cNvSpPr>
            <a:spLocks noGrp="1"/>
          </p:cNvSpPr>
          <p:nvPr>
            <p:ph type="sldNum" sz="quarter" idx="12"/>
          </p:nvPr>
        </p:nvSpPr>
        <p:spPr/>
        <p:txBody>
          <a:bodyPr/>
          <a:lstStyle/>
          <a:p>
            <a:fld id="{0CFEC368-1D7A-4F81-ABF6-AE0E36BAF64C}" type="slidenum">
              <a:rPr lang="en-US" smtClean="0"/>
              <a:pPr/>
              <a:t>28</a:t>
            </a:fld>
            <a:endParaRPr lang="en-US" dirty="0"/>
          </a:p>
        </p:txBody>
      </p:sp>
      <p:sp>
        <p:nvSpPr>
          <p:cNvPr id="7" name="タイトル 1"/>
          <p:cNvSpPr>
            <a:spLocks noGrp="1"/>
          </p:cNvSpPr>
          <p:nvPr>
            <p:ph type="title"/>
          </p:nvPr>
        </p:nvSpPr>
        <p:spPr>
          <a:xfrm>
            <a:off x="628650" y="234498"/>
            <a:ext cx="7886700" cy="1325563"/>
          </a:xfrm>
        </p:spPr>
        <p:txBody>
          <a:bodyPr>
            <a:normAutofit/>
          </a:bodyPr>
          <a:lstStyle/>
          <a:p>
            <a:r>
              <a:rPr lang="en-US" sz="4800" dirty="0">
                <a:latin typeface="Cambria Math" panose="02040503050406030204" pitchFamily="18" charset="0"/>
                <a:ea typeface="Cambria Math" panose="02040503050406030204" pitchFamily="18" charset="0"/>
              </a:rPr>
              <a:t>Analysis Summary</a:t>
            </a:r>
          </a:p>
        </p:txBody>
      </p:sp>
    </p:spTree>
    <p:extLst>
      <p:ext uri="{BB962C8B-B14F-4D97-AF65-F5344CB8AC3E}">
        <p14:creationId xmlns:p14="http://schemas.microsoft.com/office/powerpoint/2010/main" val="3019016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332509" y="1690689"/>
            <a:ext cx="8526483" cy="448627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title"/>
          </p:nvPr>
        </p:nvSpPr>
        <p:spPr/>
        <p:txBody>
          <a:bodyPr>
            <a:normAutofit fontScale="90000"/>
          </a:bodyPr>
          <a:lstStyle/>
          <a:p>
            <a:r>
              <a:rPr lang="en-US" sz="4800" dirty="0">
                <a:latin typeface="Cambria Math" panose="02040503050406030204" pitchFamily="18" charset="0"/>
                <a:ea typeface="Cambria Math" panose="02040503050406030204" pitchFamily="18" charset="0"/>
                <a:cs typeface="Times New Roman" panose="02020603050405020304" pitchFamily="18" charset="0"/>
              </a:rPr>
              <a:t>Questions of Interest: Answers</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75013" y="1825625"/>
                <a:ext cx="8300852" cy="4351338"/>
              </a:xfrm>
            </p:spPr>
            <p:txBody>
              <a:bodyPr>
                <a:normAutofit/>
              </a:bodyPr>
              <a:lstStyle/>
              <a:p>
                <a:pPr marL="457200" indent="-457200">
                  <a:buFont typeface="+mj-lt"/>
                  <a:buAutoNum type="arabicParenR"/>
                </a:pPr>
                <a:r>
                  <a:rPr lang="en-US" u="sng" dirty="0">
                    <a:latin typeface="Cambria Math" panose="02040503050406030204" pitchFamily="18" charset="0"/>
                    <a:ea typeface="Cambria Math" panose="02040503050406030204" pitchFamily="18" charset="0"/>
                  </a:rPr>
                  <a:t>Which factors are associated to death/survival of breast cancer patients?</a:t>
                </a:r>
              </a:p>
              <a:p>
                <a:pPr marL="800100" lvl="1" indent="-457200">
                  <a:buFont typeface="+mj-lt"/>
                  <a:buAutoNum type="alphaLcParenR"/>
                </a:pPr>
                <a:r>
                  <a:rPr lang="en-US" dirty="0">
                    <a:latin typeface="Cambria Math" panose="02040503050406030204" pitchFamily="18" charset="0"/>
                    <a:ea typeface="Cambria Math" panose="02040503050406030204" pitchFamily="18" charset="0"/>
                  </a:rPr>
                  <a:t>Age (under 50, 50-69), Malignancy of cancer</a:t>
                </a:r>
              </a:p>
              <a:p>
                <a:pPr marL="800100" lvl="1" indent="-457200">
                  <a:buFont typeface="+mj-lt"/>
                  <a:buAutoNum type="alphaLcParenR"/>
                </a:pPr>
                <a:r>
                  <a:rPr lang="en-US" dirty="0">
                    <a:latin typeface="Cambria Math" panose="02040503050406030204" pitchFamily="18" charset="0"/>
                    <a:ea typeface="Cambria Math" panose="02040503050406030204" pitchFamily="18" charset="0"/>
                  </a:rPr>
                  <a:t>No observed effect from age (70 and over)</a:t>
                </a:r>
              </a:p>
              <a:p>
                <a:pPr marL="800100" lvl="1" indent="-457200">
                  <a:buFont typeface="+mj-lt"/>
                  <a:buAutoNum type="alphaLcParenR"/>
                </a:pPr>
                <a:r>
                  <a:rPr lang="en-US" dirty="0">
                    <a:latin typeface="Cambria Math" panose="02040503050406030204" pitchFamily="18" charset="0"/>
                    <a:ea typeface="Cambria Math" panose="02040503050406030204" pitchFamily="18" charset="0"/>
                  </a:rPr>
                  <a:t>Effect of age does not depend on malignancy of cancer or vice versa.</a:t>
                </a:r>
              </a:p>
              <a:p>
                <a:pPr marL="457200" indent="-457200">
                  <a:buFont typeface="+mj-lt"/>
                  <a:buAutoNum type="arabicParenR"/>
                </a:pPr>
                <a:r>
                  <a:rPr lang="en-US" u="sng" dirty="0">
                    <a:latin typeface="Cambria Math" panose="02040503050406030204" pitchFamily="18" charset="0"/>
                    <a:ea typeface="Cambria Math" panose="02040503050406030204" pitchFamily="18" charset="0"/>
                  </a:rPr>
                  <a:t>What effect does each factor have?</a:t>
                </a:r>
              </a:p>
              <a:p>
                <a:pPr marL="800100" lvl="1" indent="-457200">
                  <a:buFont typeface="+mj-lt"/>
                  <a:buAutoNum type="alphaLcParenR"/>
                </a:pPr>
                <a:r>
                  <a:rPr lang="en-US" dirty="0">
                    <a:latin typeface="Cambria Math" panose="02040503050406030204" pitchFamily="18" charset="0"/>
                    <a:ea typeface="Cambria Math" panose="02040503050406030204" pitchFamily="18" charset="0"/>
                  </a:rPr>
                  <a:t>#(50-69 and dead) = </a:t>
                </a:r>
                <a:r>
                  <a:rPr lang="en-US" dirty="0"/>
                  <a:t>1.94 </a:t>
                </a:r>
                <a14:m>
                  <m:oMath xmlns:m="http://schemas.openxmlformats.org/officeDocument/2006/math">
                    <m:r>
                      <a:rPr lang="en-US" i="1">
                        <a:latin typeface="Cambria Math"/>
                        <a:ea typeface="Cambria Math"/>
                      </a:rPr>
                      <m:t>×</m:t>
                    </m:r>
                  </m:oMath>
                </a14:m>
                <a:r>
                  <a:rPr lang="en-US" dirty="0">
                    <a:latin typeface="Cambria Math" panose="02040503050406030204" pitchFamily="18" charset="0"/>
                    <a:ea typeface="Cambria Math" panose="02040503050406030204" pitchFamily="18" charset="0"/>
                  </a:rPr>
                  <a:t> #(&lt; 50 and dead) </a:t>
                </a:r>
              </a:p>
              <a:p>
                <a:pPr marL="800100" lvl="1" indent="-457200">
                  <a:buFont typeface="+mj-lt"/>
                  <a:buAutoNum type="alphaLcParenR"/>
                </a:pPr>
                <a:r>
                  <a:rPr lang="en-US" dirty="0">
                    <a:latin typeface="Cambria Math" panose="02040503050406030204" pitchFamily="18" charset="0"/>
                    <a:ea typeface="Cambria Math" panose="02040503050406030204" pitchFamily="18" charset="0"/>
                  </a:rPr>
                  <a:t>#(70+ and dead) = </a:t>
                </a:r>
                <a:r>
                  <a:rPr lang="en-US" dirty="0"/>
                  <a:t>2.57 </a:t>
                </a:r>
                <a14:m>
                  <m:oMath xmlns:m="http://schemas.openxmlformats.org/officeDocument/2006/math">
                    <m:r>
                      <a:rPr lang="en-US" i="1">
                        <a:latin typeface="Cambria Math"/>
                        <a:ea typeface="Cambria Math"/>
                      </a:rPr>
                      <m:t>×</m:t>
                    </m:r>
                    <m:r>
                      <a:rPr lang="en-US">
                        <a:latin typeface="Cambria Math"/>
                        <a:ea typeface="Cambria Math"/>
                      </a:rPr>
                      <m:t> </m:t>
                    </m:r>
                  </m:oMath>
                </a14:m>
                <a:r>
                  <a:rPr lang="en-US" dirty="0">
                    <a:latin typeface="Cambria Math" panose="02040503050406030204" pitchFamily="18" charset="0"/>
                    <a:ea typeface="Cambria Math" panose="02040503050406030204" pitchFamily="18" charset="0"/>
                  </a:rPr>
                  <a:t>#(&lt; 50 and dead) </a:t>
                </a:r>
              </a:p>
              <a:p>
                <a:pPr marL="800100" lvl="1" indent="-457200">
                  <a:buFont typeface="+mj-lt"/>
                  <a:buAutoNum type="alphaLcParenR"/>
                </a:pPr>
                <a:r>
                  <a:rPr lang="en-US" dirty="0">
                    <a:latin typeface="Cambria Math" panose="02040503050406030204" pitchFamily="18" charset="0"/>
                    <a:ea typeface="Cambria Math" panose="02040503050406030204" pitchFamily="18" charset="0"/>
                  </a:rPr>
                  <a:t>#(Malignant and dead) = </a:t>
                </a:r>
                <a:r>
                  <a:rPr lang="en-US" dirty="0"/>
                  <a:t>2.13 </a:t>
                </a:r>
                <a14:m>
                  <m:oMath xmlns:m="http://schemas.openxmlformats.org/officeDocument/2006/math">
                    <m:r>
                      <a:rPr lang="en-US" i="1">
                        <a:latin typeface="Cambria Math"/>
                        <a:ea typeface="Cambria Math"/>
                      </a:rPr>
                      <m:t>×</m:t>
                    </m:r>
                  </m:oMath>
                </a14:m>
                <a:r>
                  <a:rPr lang="en-US" dirty="0">
                    <a:latin typeface="Cambria Math" panose="02040503050406030204" pitchFamily="18" charset="0"/>
                    <a:ea typeface="Cambria Math" panose="02040503050406030204" pitchFamily="18" charset="0"/>
                  </a:rPr>
                  <a:t> #(Not malignant and dead)</a:t>
                </a:r>
              </a:p>
              <a:p>
                <a:pPr marL="457200" indent="-457200">
                  <a:buFont typeface="+mj-lt"/>
                  <a:buAutoNum type="arabicParenR"/>
                </a:pPr>
                <a:r>
                  <a:rPr lang="en-US" u="sng" dirty="0">
                    <a:solidFill>
                      <a:srgbClr val="000000"/>
                    </a:solidFill>
                    <a:latin typeface="Cambria Math" panose="02040503050406030204" pitchFamily="18" charset="0"/>
                    <a:ea typeface="Cambria Math" panose="02040503050406030204" pitchFamily="18" charset="0"/>
                  </a:rPr>
                  <a:t>Which types of patients have higher mortality rates?</a:t>
                </a:r>
              </a:p>
              <a:p>
                <a:pPr marL="800100" lvl="1" indent="-457200">
                  <a:buFont typeface="+mj-lt"/>
                  <a:buAutoNum type="alphaLcParenR"/>
                </a:pPr>
                <a:r>
                  <a:rPr lang="en-US" dirty="0">
                    <a:solidFill>
                      <a:srgbClr val="000000"/>
                    </a:solidFill>
                    <a:latin typeface="Cambria Math" panose="02040503050406030204" pitchFamily="18" charset="0"/>
                    <a:ea typeface="Cambria Math" panose="02040503050406030204" pitchFamily="18" charset="0"/>
                  </a:rPr>
                  <a:t>Older patients are more likely to die than younger patients</a:t>
                </a:r>
              </a:p>
              <a:p>
                <a:pPr marL="800100" lvl="1" indent="-457200">
                  <a:buFont typeface="+mj-lt"/>
                  <a:buAutoNum type="alphaLcParenR"/>
                </a:pPr>
                <a:r>
                  <a:rPr lang="en-US" dirty="0">
                    <a:solidFill>
                      <a:srgbClr val="000000"/>
                    </a:solidFill>
                    <a:latin typeface="Cambria Math" panose="02040503050406030204" pitchFamily="18" charset="0"/>
                    <a:ea typeface="Cambria Math" panose="02040503050406030204" pitchFamily="18" charset="0"/>
                  </a:rPr>
                  <a:t>Patients with malignant tumor are more likely to die than patients without</a:t>
                </a:r>
              </a:p>
              <a:p>
                <a:pPr marL="800100" lvl="1" indent="-457200">
                  <a:buFont typeface="+mj-lt"/>
                  <a:buAutoNum type="alphaLcParenR"/>
                </a:pPr>
                <a:r>
                  <a:rPr lang="en-US" dirty="0">
                    <a:solidFill>
                      <a:srgbClr val="000000"/>
                    </a:solidFill>
                    <a:latin typeface="Cambria Math" panose="02040503050406030204" pitchFamily="18" charset="0"/>
                    <a:ea typeface="Cambria Math" panose="02040503050406030204" pitchFamily="18" charset="0"/>
                  </a:rPr>
                  <a:t>#(70+, malignant and dead) = </a:t>
                </a:r>
                <a:r>
                  <a:rPr lang="en-US" dirty="0"/>
                  <a:t>5.48 </a:t>
                </a:r>
                <a14:m>
                  <m:oMath xmlns:m="http://schemas.openxmlformats.org/officeDocument/2006/math">
                    <m:r>
                      <a:rPr lang="en-US" i="1">
                        <a:latin typeface="Cambria Math"/>
                        <a:ea typeface="Cambria Math"/>
                      </a:rPr>
                      <m:t>×</m:t>
                    </m:r>
                  </m:oMath>
                </a14:m>
                <a:r>
                  <a:rPr lang="en-US" dirty="0">
                    <a:latin typeface="Cambria Math" panose="02040503050406030204" pitchFamily="18" charset="0"/>
                    <a:ea typeface="Cambria Math" panose="02040503050406030204" pitchFamily="18" charset="0"/>
                  </a:rPr>
                  <a:t> #(&lt; 50, not malignant and dead)</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75013" y="1825625"/>
                <a:ext cx="8300852" cy="4351338"/>
              </a:xfrm>
              <a:blipFill rotWithShape="1">
                <a:blip r:embed="rId3"/>
                <a:stretch>
                  <a:fillRect l="-881" t="-1681"/>
                </a:stretch>
              </a:blipFill>
            </p:spPr>
            <p:txBody>
              <a:bodyPr/>
              <a:lstStyle/>
              <a:p>
                <a:r>
                  <a:rPr lang="en-US">
                    <a:noFill/>
                  </a:rPr>
                  <a:t> </a:t>
                </a:r>
              </a:p>
            </p:txBody>
          </p:sp>
        </mc:Fallback>
      </mc:AlternateContent>
      <p:sp>
        <p:nvSpPr>
          <p:cNvPr id="4" name="スライド番号プレースホルダー 3"/>
          <p:cNvSpPr>
            <a:spLocks noGrp="1"/>
          </p:cNvSpPr>
          <p:nvPr>
            <p:ph type="sldNum" sz="quarter" idx="12"/>
          </p:nvPr>
        </p:nvSpPr>
        <p:spPr/>
        <p:txBody>
          <a:bodyPr/>
          <a:lstStyle/>
          <a:p>
            <a:fld id="{0CFEC368-1D7A-4F81-ABF6-AE0E36BAF64C}" type="slidenum">
              <a:rPr lang="en-US" smtClean="0"/>
              <a:pPr/>
              <a:t>29</a:t>
            </a:fld>
            <a:endParaRPr lang="en-US" dirty="0"/>
          </a:p>
        </p:txBody>
      </p:sp>
    </p:spTree>
    <p:extLst>
      <p:ext uri="{BB962C8B-B14F-4D97-AF65-F5344CB8AC3E}">
        <p14:creationId xmlns:p14="http://schemas.microsoft.com/office/powerpoint/2010/main" val="11961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body" idx="1"/>
          </p:nvPr>
        </p:nvSpPr>
        <p:spPr>
          <a:xfrm>
            <a:off x="247650" y="1087438"/>
            <a:ext cx="8647113" cy="4951412"/>
          </a:xfrm>
        </p:spPr>
        <p:txBody>
          <a:bodyPr lIns="0" tIns="0" rIns="0" bIns="0">
            <a:normAutofit lnSpcReduction="10000"/>
          </a:bodyPr>
          <a:lstStyle/>
          <a:p>
            <a:pPr defTabSz="685800">
              <a:lnSpc>
                <a:spcPct val="90000"/>
              </a:lnSpc>
              <a:spcBef>
                <a:spcPts val="700"/>
              </a:spcBef>
            </a:pPr>
            <a:endParaRPr lang="en-US" altLang="en-US" sz="2000" dirty="0">
              <a:solidFill>
                <a:srgbClr val="595959"/>
              </a:solidFill>
              <a:latin typeface="Trebuchet MS" pitchFamily="34" charset="0"/>
              <a:ea typeface="Trebuchet MS" pitchFamily="34" charset="0"/>
              <a:cs typeface="Trebuchet MS" pitchFamily="34" charset="0"/>
              <a:sym typeface="Trebuchet MS" pitchFamily="34" charset="0"/>
            </a:endParaRPr>
          </a:p>
          <a:p>
            <a:pPr defTabSz="685800">
              <a:lnSpc>
                <a:spcPct val="90000"/>
              </a:lnSpc>
              <a:spcBef>
                <a:spcPts val="700"/>
              </a:spcBef>
            </a:pPr>
            <a:r>
              <a:rPr lang="en-US" altLang="en-US" sz="3000" dirty="0">
                <a:solidFill>
                  <a:srgbClr val="535353"/>
                </a:solidFill>
                <a:latin typeface="Times New Roman" pitchFamily="18" charset="0"/>
                <a:cs typeface="Times New Roman" pitchFamily="18" charset="0"/>
                <a:sym typeface="Times New Roman" pitchFamily="18" charset="0"/>
              </a:rPr>
              <a:t>Questions of interest that might be asked are: </a:t>
            </a:r>
          </a:p>
          <a:p>
            <a:pPr defTabSz="685800">
              <a:lnSpc>
                <a:spcPct val="90000"/>
              </a:lnSpc>
              <a:spcBef>
                <a:spcPts val="700"/>
              </a:spcBef>
            </a:pPr>
            <a:endParaRPr lang="en-US" altLang="en-US" sz="3000" dirty="0">
              <a:solidFill>
                <a:srgbClr val="535353"/>
              </a:solidFill>
              <a:latin typeface="Times New Roman" pitchFamily="18" charset="0"/>
              <a:cs typeface="Times New Roman" pitchFamily="18" charset="0"/>
              <a:sym typeface="Times New Roman" pitchFamily="18" charset="0"/>
            </a:endParaRPr>
          </a:p>
          <a:p>
            <a:pPr defTabSz="685800">
              <a:lnSpc>
                <a:spcPct val="90000"/>
              </a:lnSpc>
              <a:spcBef>
                <a:spcPts val="700"/>
              </a:spcBef>
            </a:pPr>
            <a:r>
              <a:rPr lang="en-US" altLang="en-US" sz="3000" dirty="0">
                <a:solidFill>
                  <a:srgbClr val="535353"/>
                </a:solidFill>
                <a:latin typeface="Times New Roman" pitchFamily="18" charset="0"/>
                <a:cs typeface="Times New Roman" pitchFamily="18" charset="0"/>
                <a:sym typeface="Times New Roman" pitchFamily="18" charset="0"/>
              </a:rPr>
              <a:t>1) Is the presence of malignant associated with an         increased risk of death due to Breast cancer?</a:t>
            </a:r>
          </a:p>
          <a:p>
            <a:pPr defTabSz="685800">
              <a:lnSpc>
                <a:spcPct val="90000"/>
              </a:lnSpc>
              <a:spcBef>
                <a:spcPts val="700"/>
              </a:spcBef>
            </a:pPr>
            <a:endParaRPr lang="en-US" altLang="en-US" sz="3000" dirty="0">
              <a:solidFill>
                <a:srgbClr val="535353"/>
              </a:solidFill>
              <a:latin typeface="Times New Roman" pitchFamily="18" charset="0"/>
              <a:cs typeface="Times New Roman" pitchFamily="18" charset="0"/>
              <a:sym typeface="Times New Roman" pitchFamily="18" charset="0"/>
            </a:endParaRPr>
          </a:p>
          <a:p>
            <a:pPr defTabSz="685800">
              <a:lnSpc>
                <a:spcPct val="90000"/>
              </a:lnSpc>
              <a:spcBef>
                <a:spcPts val="700"/>
              </a:spcBef>
            </a:pPr>
            <a:r>
              <a:rPr lang="en-US" altLang="en-US" sz="3000" dirty="0">
                <a:solidFill>
                  <a:srgbClr val="535353"/>
                </a:solidFill>
                <a:latin typeface="Times New Roman" pitchFamily="18" charset="0"/>
                <a:cs typeface="Times New Roman" pitchFamily="18" charset="0"/>
                <a:sym typeface="Times New Roman" pitchFamily="18" charset="0"/>
              </a:rPr>
              <a:t>2)  Are older patients more likely to die than younger ones ?</a:t>
            </a:r>
          </a:p>
          <a:p>
            <a:pPr defTabSz="685800">
              <a:lnSpc>
                <a:spcPct val="90000"/>
              </a:lnSpc>
              <a:spcBef>
                <a:spcPts val="700"/>
              </a:spcBef>
            </a:pPr>
            <a:endParaRPr lang="en-US" altLang="en-US" sz="3000" dirty="0">
              <a:solidFill>
                <a:srgbClr val="535353"/>
              </a:solidFill>
              <a:latin typeface="Times New Roman" pitchFamily="18" charset="0"/>
              <a:cs typeface="Times New Roman" pitchFamily="18" charset="0"/>
              <a:sym typeface="Times New Roman" pitchFamily="18" charset="0"/>
            </a:endParaRPr>
          </a:p>
          <a:p>
            <a:pPr defTabSz="685800">
              <a:lnSpc>
                <a:spcPct val="90000"/>
              </a:lnSpc>
              <a:spcBef>
                <a:spcPts val="700"/>
              </a:spcBef>
            </a:pPr>
            <a:r>
              <a:rPr lang="en-US" altLang="en-US" sz="3000" dirty="0">
                <a:solidFill>
                  <a:srgbClr val="535353"/>
                </a:solidFill>
                <a:latin typeface="Times New Roman" pitchFamily="18" charset="0"/>
                <a:cs typeface="Times New Roman" pitchFamily="18" charset="0"/>
                <a:sym typeface="Times New Roman" pitchFamily="18" charset="0"/>
              </a:rPr>
              <a:t>3) Is there a relation between malignant and the age group patients belongs to ? </a:t>
            </a:r>
            <a:endParaRPr lang="en-US" altLang="en-US" dirty="0"/>
          </a:p>
        </p:txBody>
      </p:sp>
      <p:sp>
        <p:nvSpPr>
          <p:cNvPr id="6146" name="AutoShape 2"/>
          <p:cNvSpPr>
            <a:spLocks/>
          </p:cNvSpPr>
          <p:nvPr/>
        </p:nvSpPr>
        <p:spPr bwMode="auto">
          <a:xfrm>
            <a:off x="1004888" y="368300"/>
            <a:ext cx="6072187" cy="606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en-US" sz="3600">
                <a:solidFill>
                  <a:srgbClr val="535353"/>
                </a:solidFill>
                <a:latin typeface="Times New Roman" pitchFamily="18" charset="0"/>
                <a:cs typeface="Times New Roman" pitchFamily="18" charset="0"/>
                <a:sym typeface="Times New Roman" pitchFamily="18" charset="0"/>
              </a:rPr>
              <a:t>Questions of interest </a:t>
            </a:r>
            <a:endParaRPr lang="en-US" altLang="en-US"/>
          </a:p>
        </p:txBody>
      </p:sp>
      <p:sp>
        <p:nvSpPr>
          <p:cNvPr id="6147" name="AutoShape 3"/>
          <p:cNvSpPr>
            <a:spLocks/>
          </p:cNvSpPr>
          <p:nvPr/>
        </p:nvSpPr>
        <p:spPr bwMode="auto">
          <a:xfrm>
            <a:off x="6457950" y="6450013"/>
            <a:ext cx="205740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r"/>
            <a:r>
              <a:rPr lang="en-US" altLang="en-US" sz="1200">
                <a:solidFill>
                  <a:srgbClr val="888888"/>
                </a:solidFill>
                <a:latin typeface="Trebuchet MS" pitchFamily="34" charset="0"/>
                <a:ea typeface="Trebuchet MS" pitchFamily="34" charset="0"/>
                <a:cs typeface="Trebuchet MS" pitchFamily="34" charset="0"/>
                <a:sym typeface="Trebuchet MS" pitchFamily="34" charset="0"/>
              </a:rPr>
              <a:t>3</a:t>
            </a:r>
            <a:endParaRPr lang="en-US" altLang="en-US"/>
          </a:p>
        </p:txBody>
      </p:sp>
    </p:spTree>
    <p:extLst>
      <p:ext uri="{BB962C8B-B14F-4D97-AF65-F5344CB8AC3E}">
        <p14:creationId xmlns:p14="http://schemas.microsoft.com/office/powerpoint/2010/main" val="156545890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391886" y="1365661"/>
            <a:ext cx="8123464" cy="48956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title"/>
          </p:nvPr>
        </p:nvSpPr>
        <p:spPr>
          <a:xfrm>
            <a:off x="628650" y="183862"/>
            <a:ext cx="7886700" cy="1325563"/>
          </a:xfrm>
        </p:spPr>
        <p:txBody>
          <a:bodyPr>
            <a:normAutofit/>
          </a:bodyPr>
          <a:lstStyle/>
          <a:p>
            <a:r>
              <a:rPr lang="en-US" sz="4800" dirty="0">
                <a:latin typeface="Cambria Math" panose="02040503050406030204" pitchFamily="18" charset="0"/>
                <a:ea typeface="Cambria Math" panose="02040503050406030204" pitchFamily="18" charset="0"/>
              </a:rPr>
              <a:t>Notable Limitations</a:t>
            </a:r>
          </a:p>
        </p:txBody>
      </p:sp>
      <p:sp>
        <p:nvSpPr>
          <p:cNvPr id="3" name="コンテンツ プレースホルダー 2"/>
          <p:cNvSpPr>
            <a:spLocks noGrp="1"/>
          </p:cNvSpPr>
          <p:nvPr>
            <p:ph idx="1"/>
          </p:nvPr>
        </p:nvSpPr>
        <p:spPr>
          <a:xfrm>
            <a:off x="628650" y="1509425"/>
            <a:ext cx="7886700" cy="4751924"/>
          </a:xfrm>
        </p:spPr>
        <p:txBody>
          <a:bodyPr>
            <a:normAutofit fontScale="92500"/>
          </a:bodyPr>
          <a:lstStyle/>
          <a:p>
            <a:r>
              <a:rPr lang="en-US" u="sng" dirty="0">
                <a:latin typeface="Cambria Math" panose="02040503050406030204" pitchFamily="18" charset="0"/>
                <a:ea typeface="Cambria Math" panose="02040503050406030204" pitchFamily="18" charset="0"/>
              </a:rPr>
              <a:t>Small sample size for age group 70 and up. </a:t>
            </a:r>
          </a:p>
          <a:p>
            <a:pPr lvl="1"/>
            <a:r>
              <a:rPr lang="en-US" dirty="0">
                <a:latin typeface="Cambria Math" panose="02040503050406030204" pitchFamily="18" charset="0"/>
                <a:ea typeface="Cambria Math" panose="02040503050406030204" pitchFamily="18" charset="0"/>
              </a:rPr>
              <a:t>N(&lt;50) = 151, N(50-69) = 120, </a:t>
            </a:r>
            <a:r>
              <a:rPr lang="en-US" u="sng" dirty="0">
                <a:latin typeface="Cambria Math" panose="02040503050406030204" pitchFamily="18" charset="0"/>
                <a:ea typeface="Cambria Math" panose="02040503050406030204" pitchFamily="18" charset="0"/>
              </a:rPr>
              <a:t>N(70+) = 19</a:t>
            </a:r>
          </a:p>
          <a:p>
            <a:pPr lvl="1"/>
            <a:r>
              <a:rPr lang="en-US" dirty="0">
                <a:latin typeface="Cambria Math" panose="02040503050406030204" pitchFamily="18" charset="0"/>
                <a:ea typeface="Cambria Math" panose="02040503050406030204" pitchFamily="18" charset="0"/>
              </a:rPr>
              <a:t>This limits us from having a statistically significant result on the relationship between age and death of cancer patients.</a:t>
            </a:r>
          </a:p>
          <a:p>
            <a:pPr marL="685800" lvl="2" indent="0">
              <a:buNone/>
            </a:pPr>
            <a:r>
              <a:rPr lang="en-US" sz="2100" u="sng" dirty="0">
                <a:latin typeface="Cambria Math" panose="02040503050406030204" pitchFamily="18" charset="0"/>
                <a:ea typeface="Cambria Math" panose="02040503050406030204" pitchFamily="18" charset="0"/>
              </a:rPr>
              <a:t>Possible fix</a:t>
            </a:r>
          </a:p>
          <a:p>
            <a:pPr marL="685800" lvl="1" indent="-342900">
              <a:buFont typeface="+mj-lt"/>
              <a:buAutoNum type="arabicPeriod"/>
            </a:pPr>
            <a:r>
              <a:rPr lang="en-US" dirty="0">
                <a:latin typeface="Cambria Math" panose="02040503050406030204" pitchFamily="18" charset="0"/>
                <a:ea typeface="Cambria Math" panose="02040503050406030204" pitchFamily="18" charset="0"/>
              </a:rPr>
              <a:t>Make sure to collect enough samples for all age groups for similar research.</a:t>
            </a:r>
          </a:p>
          <a:p>
            <a:pPr marL="685800" lvl="1" indent="-342900">
              <a:buFont typeface="+mj-lt"/>
              <a:buAutoNum type="arabicPeriod"/>
            </a:pPr>
            <a:r>
              <a:rPr lang="en-US" dirty="0">
                <a:latin typeface="Cambria Math" panose="02040503050406030204" pitchFamily="18" charset="0"/>
                <a:ea typeface="Cambria Math" panose="02040503050406030204" pitchFamily="18" charset="0"/>
              </a:rPr>
              <a:t>Treat 50-69 and 70 and up as one group.</a:t>
            </a:r>
          </a:p>
          <a:p>
            <a:pPr marL="342900" lvl="1" indent="0">
              <a:buNone/>
            </a:pPr>
            <a:endParaRPr lang="en-US" dirty="0">
              <a:latin typeface="Cambria Math" panose="02040503050406030204" pitchFamily="18" charset="0"/>
              <a:ea typeface="Cambria Math" panose="02040503050406030204" pitchFamily="18" charset="0"/>
            </a:endParaRPr>
          </a:p>
          <a:p>
            <a:r>
              <a:rPr lang="en-US" u="sng" dirty="0">
                <a:latin typeface="Cambria Math" panose="02040503050406030204" pitchFamily="18" charset="0"/>
                <a:ea typeface="Cambria Math" panose="02040503050406030204" pitchFamily="18" charset="0"/>
              </a:rPr>
              <a:t>Possible confounding variable</a:t>
            </a:r>
          </a:p>
          <a:p>
            <a:pPr lvl="1"/>
            <a:r>
              <a:rPr lang="en-US" dirty="0">
                <a:latin typeface="Cambria Math" panose="02040503050406030204" pitchFamily="18" charset="0"/>
                <a:ea typeface="Cambria Math" panose="02040503050406030204" pitchFamily="18" charset="0"/>
              </a:rPr>
              <a:t>Higher age is usually associated with higher number of death due to causes other than breast cancer.</a:t>
            </a:r>
          </a:p>
          <a:p>
            <a:pPr lvl="1"/>
            <a:r>
              <a:rPr lang="en-US" dirty="0">
                <a:latin typeface="Cambria Math" panose="02040503050406030204" pitchFamily="18" charset="0"/>
                <a:ea typeface="Cambria Math" panose="02040503050406030204" pitchFamily="18" charset="0"/>
              </a:rPr>
              <a:t>So we possibly overestimate the association between breast cancer and death.</a:t>
            </a:r>
          </a:p>
          <a:p>
            <a:pPr marL="342900" lvl="1" indent="0">
              <a:buNone/>
            </a:pPr>
            <a:r>
              <a:rPr lang="en-US" dirty="0">
                <a:latin typeface="Cambria Math" panose="02040503050406030204" pitchFamily="18" charset="0"/>
                <a:ea typeface="Cambria Math" panose="02040503050406030204" pitchFamily="18" charset="0"/>
              </a:rPr>
              <a:t>	</a:t>
            </a:r>
            <a:r>
              <a:rPr lang="en-US" sz="2100" u="sng" dirty="0">
                <a:latin typeface="Cambria Math" panose="02040503050406030204" pitchFamily="18" charset="0"/>
                <a:ea typeface="Cambria Math" panose="02040503050406030204" pitchFamily="18" charset="0"/>
              </a:rPr>
              <a:t>Possible fix</a:t>
            </a:r>
          </a:p>
          <a:p>
            <a:pPr marL="685800" lvl="1" indent="-342900">
              <a:buFont typeface="+mj-lt"/>
              <a:buAutoNum type="arabicPeriod"/>
            </a:pPr>
            <a:r>
              <a:rPr lang="en-US" dirty="0">
                <a:latin typeface="Cambria Math" panose="02040503050406030204" pitchFamily="18" charset="0"/>
                <a:ea typeface="Cambria Math" panose="02040503050406030204" pitchFamily="18" charset="0"/>
              </a:rPr>
              <a:t>Collect data for causes of death.</a:t>
            </a:r>
          </a:p>
          <a:p>
            <a:pPr marL="685800" lvl="1" indent="-342900">
              <a:buFont typeface="+mj-lt"/>
              <a:buAutoNum type="arabicPeriod"/>
            </a:pPr>
            <a:r>
              <a:rPr lang="en-US" dirty="0">
                <a:latin typeface="Cambria Math" panose="02040503050406030204" pitchFamily="18" charset="0"/>
                <a:ea typeface="Cambria Math" panose="02040503050406030204" pitchFamily="18" charset="0"/>
              </a:rPr>
              <a:t>Look at other studies and compare our results with the relationship between age and general cause of death. </a:t>
            </a:r>
          </a:p>
        </p:txBody>
      </p:sp>
      <p:sp>
        <p:nvSpPr>
          <p:cNvPr id="4" name="スライド番号プレースホルダー 3"/>
          <p:cNvSpPr>
            <a:spLocks noGrp="1"/>
          </p:cNvSpPr>
          <p:nvPr>
            <p:ph type="sldNum" sz="quarter" idx="12"/>
          </p:nvPr>
        </p:nvSpPr>
        <p:spPr/>
        <p:txBody>
          <a:bodyPr/>
          <a:lstStyle/>
          <a:p>
            <a:fld id="{0CFEC368-1D7A-4F81-ABF6-AE0E36BAF64C}" type="slidenum">
              <a:rPr lang="en-US" smtClean="0"/>
              <a:pPr/>
              <a:t>30</a:t>
            </a:fld>
            <a:endParaRPr lang="en-US" dirty="0"/>
          </a:p>
        </p:txBody>
      </p:sp>
    </p:spTree>
    <p:extLst>
      <p:ext uri="{BB962C8B-B14F-4D97-AF65-F5344CB8AC3E}">
        <p14:creationId xmlns:p14="http://schemas.microsoft.com/office/powerpoint/2010/main" val="1350448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Conclusion</a:t>
            </a:r>
          </a:p>
        </p:txBody>
      </p:sp>
      <p:sp>
        <p:nvSpPr>
          <p:cNvPr id="3" name="コンテンツ プレースホルダー 2"/>
          <p:cNvSpPr>
            <a:spLocks noGrp="1"/>
          </p:cNvSpPr>
          <p:nvPr>
            <p:ph idx="1"/>
          </p:nvPr>
        </p:nvSpPr>
        <p:spPr/>
        <p:txBody>
          <a:bodyPr/>
          <a:lstStyle/>
          <a:p>
            <a:endParaRPr lang="en-US" dirty="0">
              <a:latin typeface="Cambria Math" panose="02040503050406030204" pitchFamily="18" charset="0"/>
              <a:ea typeface="Cambria Math" panose="02040503050406030204" pitchFamily="18" charset="0"/>
            </a:endParaRPr>
          </a:p>
        </p:txBody>
      </p:sp>
      <p:sp>
        <p:nvSpPr>
          <p:cNvPr id="4" name="スライド番号プレースホルダー 3"/>
          <p:cNvSpPr>
            <a:spLocks noGrp="1"/>
          </p:cNvSpPr>
          <p:nvPr>
            <p:ph type="sldNum" sz="quarter" idx="12"/>
          </p:nvPr>
        </p:nvSpPr>
        <p:spPr/>
        <p:txBody>
          <a:bodyPr/>
          <a:lstStyle/>
          <a:p>
            <a:fld id="{0CFEC368-1D7A-4F81-ABF6-AE0E36BAF64C}" type="slidenum">
              <a:rPr lang="en-US" smtClean="0"/>
              <a:pPr/>
              <a:t>31</a:t>
            </a:fld>
            <a:endParaRPr lang="en-US" dirty="0"/>
          </a:p>
        </p:txBody>
      </p:sp>
    </p:spTree>
    <p:extLst>
      <p:ext uri="{BB962C8B-B14F-4D97-AF65-F5344CB8AC3E}">
        <p14:creationId xmlns:p14="http://schemas.microsoft.com/office/powerpoint/2010/main" val="1153590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1"/>
          <p:cNvSpPr>
            <a:spLocks noGrp="1" noChangeArrowheads="1"/>
          </p:cNvSpPr>
          <p:nvPr>
            <p:ph type="body" idx="1"/>
          </p:nvPr>
        </p:nvSpPr>
        <p:spPr>
          <a:xfrm>
            <a:off x="247650" y="4730750"/>
            <a:ext cx="7886700" cy="1079500"/>
          </a:xfrm>
        </p:spPr>
        <p:txBody>
          <a:bodyPr lIns="0" tIns="0" rIns="0" bIns="0"/>
          <a:lstStyle/>
          <a:p>
            <a:pPr defTabSz="685800">
              <a:lnSpc>
                <a:spcPct val="90000"/>
              </a:lnSpc>
              <a:spcBef>
                <a:spcPts val="700"/>
              </a:spcBef>
            </a:pPr>
            <a:r>
              <a:rPr lang="en-US" altLang="en-US" sz="2100">
                <a:solidFill>
                  <a:srgbClr val="535353"/>
                </a:solidFill>
                <a:latin typeface="Times New Roman" pitchFamily="18" charset="0"/>
                <a:cs typeface="Times New Roman" pitchFamily="18" charset="0"/>
                <a:sym typeface="Times New Roman" pitchFamily="18" charset="0"/>
              </a:rPr>
              <a:t>We can then conclude from the result that the model that fits best this particular research is the comparison of death probability . </a:t>
            </a:r>
            <a:endParaRPr lang="en-US" altLang="en-US"/>
          </a:p>
        </p:txBody>
      </p:sp>
      <p:sp>
        <p:nvSpPr>
          <p:cNvPr id="28674" name="AutoShape 2"/>
          <p:cNvSpPr>
            <a:spLocks/>
          </p:cNvSpPr>
          <p:nvPr/>
        </p:nvSpPr>
        <p:spPr bwMode="auto">
          <a:xfrm>
            <a:off x="336550" y="1441450"/>
            <a:ext cx="7886700" cy="274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17500" indent="-317500">
              <a:defRPr>
                <a:solidFill>
                  <a:srgbClr val="000000"/>
                </a:solidFill>
                <a:latin typeface="Helvetica" charset="0"/>
                <a:ea typeface="Helvetica" charset="0"/>
                <a:cs typeface="Helvetica" charset="0"/>
                <a:sym typeface="Helvetica" charset="0"/>
              </a:defRPr>
            </a:lvl1pPr>
            <a:lvl2pPr>
              <a:defRPr>
                <a:solidFill>
                  <a:srgbClr val="000000"/>
                </a:solidFill>
                <a:latin typeface="Helvetica" charset="0"/>
                <a:ea typeface="Helvetica" charset="0"/>
                <a:cs typeface="Helvetica" charset="0"/>
                <a:sym typeface="Helvetica" charset="0"/>
              </a:defRPr>
            </a:lvl2pPr>
            <a:lvl3pPr>
              <a:defRPr>
                <a:solidFill>
                  <a:srgbClr val="000000"/>
                </a:solidFill>
                <a:latin typeface="Helvetica" charset="0"/>
                <a:ea typeface="Helvetica" charset="0"/>
                <a:cs typeface="Helvetica" charset="0"/>
                <a:sym typeface="Helvetica" charset="0"/>
              </a:defRPr>
            </a:lvl3pPr>
            <a:lvl4pPr>
              <a:defRPr>
                <a:solidFill>
                  <a:srgbClr val="000000"/>
                </a:solidFill>
                <a:latin typeface="Helvetica" charset="0"/>
                <a:ea typeface="Helvetica" charset="0"/>
                <a:cs typeface="Helvetica" charset="0"/>
                <a:sym typeface="Helvetica" charset="0"/>
              </a:defRPr>
            </a:lvl4pPr>
            <a:lvl5pPr>
              <a:defRPr>
                <a:solidFill>
                  <a:srgbClr val="000000"/>
                </a:solidFill>
                <a:latin typeface="Helvetica" charset="0"/>
                <a:ea typeface="Helvetica" charset="0"/>
                <a:cs typeface="Helvetica" charset="0"/>
                <a:sym typeface="Helvetica" charset="0"/>
              </a:defRPr>
            </a:lvl5pPr>
            <a:lvl6pPr fontAlgn="base" hangingPunct="0">
              <a:spcBef>
                <a:spcPct val="0"/>
              </a:spcBef>
              <a:spcAft>
                <a:spcPct val="0"/>
              </a:spcAft>
              <a:defRPr>
                <a:solidFill>
                  <a:srgbClr val="000000"/>
                </a:solidFill>
                <a:latin typeface="Helvetica" charset="0"/>
                <a:ea typeface="Helvetica" charset="0"/>
                <a:cs typeface="Helvetica" charset="0"/>
                <a:sym typeface="Helvetica" charset="0"/>
              </a:defRPr>
            </a:lvl6pPr>
            <a:lvl7pPr fontAlgn="base" hangingPunct="0">
              <a:spcBef>
                <a:spcPct val="0"/>
              </a:spcBef>
              <a:spcAft>
                <a:spcPct val="0"/>
              </a:spcAft>
              <a:defRPr>
                <a:solidFill>
                  <a:srgbClr val="000000"/>
                </a:solidFill>
                <a:latin typeface="Helvetica" charset="0"/>
                <a:ea typeface="Helvetica" charset="0"/>
                <a:cs typeface="Helvetica" charset="0"/>
                <a:sym typeface="Helvetica" charset="0"/>
              </a:defRPr>
            </a:lvl7pPr>
            <a:lvl8pPr fontAlgn="base" hangingPunct="0">
              <a:spcBef>
                <a:spcPct val="0"/>
              </a:spcBef>
              <a:spcAft>
                <a:spcPct val="0"/>
              </a:spcAft>
              <a:defRPr>
                <a:solidFill>
                  <a:srgbClr val="000000"/>
                </a:solidFill>
                <a:latin typeface="Helvetica" charset="0"/>
                <a:ea typeface="Helvetica" charset="0"/>
                <a:cs typeface="Helvetica" charset="0"/>
                <a:sym typeface="Helvetica" charset="0"/>
              </a:defRPr>
            </a:lvl8pPr>
            <a:lvl9pPr fontAlgn="base" hangingPunct="0">
              <a:spcBef>
                <a:spcPct val="0"/>
              </a:spcBef>
              <a:spcAft>
                <a:spcPct val="0"/>
              </a:spcAft>
              <a:defRPr>
                <a:solidFill>
                  <a:srgbClr val="000000"/>
                </a:solidFill>
                <a:latin typeface="Helvetica" charset="0"/>
                <a:ea typeface="Helvetica" charset="0"/>
                <a:cs typeface="Helvetica" charset="0"/>
                <a:sym typeface="Helvetica" charset="0"/>
              </a:defRPr>
            </a:lvl9pPr>
          </a:lstStyle>
          <a:p>
            <a:r>
              <a:rPr lang="en-US" altLang="en-US" sz="2600" dirty="0">
                <a:solidFill>
                  <a:srgbClr val="535353"/>
                </a:solidFill>
                <a:latin typeface="Times New Roman" pitchFamily="18" charset="0"/>
                <a:cs typeface="Times New Roman" pitchFamily="18" charset="0"/>
                <a:sym typeface="Times New Roman" pitchFamily="18" charset="0"/>
              </a:rPr>
              <a:t>Which model discussed best illustrate the difference  of risk of death among all groups. </a:t>
            </a:r>
          </a:p>
          <a:p>
            <a:endParaRPr lang="en-US" altLang="en-US" sz="2600" dirty="0">
              <a:solidFill>
                <a:srgbClr val="535353"/>
              </a:solidFill>
              <a:latin typeface="Times New Roman" pitchFamily="18" charset="0"/>
              <a:cs typeface="Times New Roman" pitchFamily="18" charset="0"/>
              <a:sym typeface="Times New Roman" pitchFamily="18" charset="0"/>
            </a:endParaRPr>
          </a:p>
          <a:p>
            <a:pPr>
              <a:buClr>
                <a:srgbClr val="3B3838"/>
              </a:buClr>
              <a:buSzPct val="100000"/>
              <a:buFont typeface="Times New Roman" pitchFamily="18" charset="0"/>
              <a:buAutoNum type="alphaUcParenR"/>
            </a:pPr>
            <a:r>
              <a:rPr lang="en-US" altLang="en-US" sz="2600" dirty="0">
                <a:solidFill>
                  <a:srgbClr val="535353"/>
                </a:solidFill>
                <a:latin typeface="Times New Roman" pitchFamily="18" charset="0"/>
                <a:cs typeface="Times New Roman" pitchFamily="18" charset="0"/>
                <a:sym typeface="Times New Roman" pitchFamily="18" charset="0"/>
              </a:rPr>
              <a:t>The odds of death </a:t>
            </a:r>
          </a:p>
          <a:p>
            <a:pPr>
              <a:buClr>
                <a:srgbClr val="3B3838"/>
              </a:buClr>
              <a:buSzPct val="100000"/>
              <a:buFont typeface="Times New Roman" pitchFamily="18" charset="0"/>
              <a:buAutoNum type="alphaUcParenR"/>
            </a:pPr>
            <a:r>
              <a:rPr lang="en-US" altLang="en-US" sz="2600" dirty="0">
                <a:solidFill>
                  <a:srgbClr val="535353"/>
                </a:solidFill>
                <a:latin typeface="Times New Roman" pitchFamily="18" charset="0"/>
                <a:cs typeface="Times New Roman" pitchFamily="18" charset="0"/>
                <a:sym typeface="Times New Roman" pitchFamily="18" charset="0"/>
              </a:rPr>
              <a:t>The probability of death </a:t>
            </a:r>
          </a:p>
          <a:p>
            <a:pPr>
              <a:buClr>
                <a:srgbClr val="3B3838"/>
              </a:buClr>
              <a:buSzPct val="100000"/>
              <a:buFont typeface="Times New Roman" pitchFamily="18" charset="0"/>
              <a:buAutoNum type="alphaUcParenR"/>
            </a:pPr>
            <a:r>
              <a:rPr lang="en-US" altLang="en-US" sz="2600" dirty="0">
                <a:solidFill>
                  <a:srgbClr val="535353"/>
                </a:solidFill>
                <a:latin typeface="Times New Roman" pitchFamily="18" charset="0"/>
                <a:cs typeface="Times New Roman" pitchFamily="18" charset="0"/>
                <a:sym typeface="Times New Roman" pitchFamily="18" charset="0"/>
              </a:rPr>
              <a:t>The expected number of death </a:t>
            </a:r>
          </a:p>
          <a:p>
            <a:pPr>
              <a:buClr>
                <a:srgbClr val="3B3838"/>
              </a:buClr>
              <a:buSzPct val="100000"/>
              <a:buFont typeface="Times New Roman" pitchFamily="18" charset="0"/>
              <a:buAutoNum type="alphaUcParenR"/>
            </a:pPr>
            <a:r>
              <a:rPr lang="en-US" altLang="en-US" sz="2600" dirty="0">
                <a:solidFill>
                  <a:srgbClr val="535353"/>
                </a:solidFill>
                <a:latin typeface="Times New Roman" pitchFamily="18" charset="0"/>
                <a:cs typeface="Times New Roman" pitchFamily="18" charset="0"/>
                <a:sym typeface="Times New Roman" pitchFamily="18" charset="0"/>
              </a:rPr>
              <a:t>None of the above </a:t>
            </a:r>
            <a:endParaRPr lang="en-US" altLang="en-US" dirty="0"/>
          </a:p>
        </p:txBody>
      </p:sp>
      <p:sp>
        <p:nvSpPr>
          <p:cNvPr id="28675" name="AutoShape 3"/>
          <p:cNvSpPr>
            <a:spLocks/>
          </p:cNvSpPr>
          <p:nvPr/>
        </p:nvSpPr>
        <p:spPr bwMode="auto">
          <a:xfrm>
            <a:off x="628650" y="439738"/>
            <a:ext cx="5588000" cy="849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en-US" sz="5400">
                <a:solidFill>
                  <a:srgbClr val="535353"/>
                </a:solidFill>
                <a:effectLst>
                  <a:outerShdw blurRad="38100" dist="38100" dir="2700000" algn="tl">
                    <a:srgbClr val="C0C0C0"/>
                  </a:outerShdw>
                </a:effectLst>
                <a:latin typeface="Times New Roman" pitchFamily="18" charset="0"/>
                <a:cs typeface="Times New Roman" pitchFamily="18" charset="0"/>
                <a:sym typeface="Times New Roman" pitchFamily="18" charset="0"/>
              </a:rPr>
              <a:t>I-clicker Question 3</a:t>
            </a:r>
            <a:endParaRPr lang="en-US" altLang="en-US"/>
          </a:p>
        </p:txBody>
      </p:sp>
      <p:sp>
        <p:nvSpPr>
          <p:cNvPr id="28676" name="AutoShape 4"/>
          <p:cNvSpPr>
            <a:spLocks/>
          </p:cNvSpPr>
          <p:nvPr/>
        </p:nvSpPr>
        <p:spPr bwMode="auto">
          <a:xfrm>
            <a:off x="6457950" y="6450013"/>
            <a:ext cx="205740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r"/>
            <a:r>
              <a:rPr lang="en-US" altLang="en-US" sz="1200">
                <a:solidFill>
                  <a:srgbClr val="888888"/>
                </a:solidFill>
                <a:latin typeface="Trebuchet MS" pitchFamily="34" charset="0"/>
                <a:ea typeface="Trebuchet MS" pitchFamily="34" charset="0"/>
                <a:cs typeface="Trebuchet MS" pitchFamily="34" charset="0"/>
                <a:sym typeface="Trebuchet MS" pitchFamily="34" charset="0"/>
              </a:rPr>
              <a:t>19</a:t>
            </a:r>
            <a:endParaRPr lang="en-US" altLang="en-US"/>
          </a:p>
        </p:txBody>
      </p:sp>
    </p:spTree>
    <p:extLst>
      <p:ext uri="{BB962C8B-B14F-4D97-AF65-F5344CB8AC3E}">
        <p14:creationId xmlns:p14="http://schemas.microsoft.com/office/powerpoint/2010/main" val="131884413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86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body" idx="1"/>
          </p:nvPr>
        </p:nvSpPr>
        <p:spPr>
          <a:xfrm>
            <a:off x="458788" y="1533525"/>
            <a:ext cx="7886700" cy="4660900"/>
          </a:xfrm>
        </p:spPr>
        <p:txBody>
          <a:bodyPr lIns="0" tIns="0" rIns="0" bIns="0"/>
          <a:lstStyle/>
          <a:p>
            <a:pPr defTabSz="685800">
              <a:lnSpc>
                <a:spcPct val="90000"/>
              </a:lnSpc>
              <a:spcBef>
                <a:spcPts val="700"/>
              </a:spcBef>
            </a:pPr>
            <a:r>
              <a:rPr lang="en-US" altLang="en-US" sz="2000" dirty="0">
                <a:solidFill>
                  <a:srgbClr val="535353"/>
                </a:solidFill>
                <a:latin typeface="Times New Roman" pitchFamily="18" charset="0"/>
                <a:cs typeface="Times New Roman" pitchFamily="18" charset="0"/>
                <a:sym typeface="Times New Roman" pitchFamily="18" charset="0"/>
              </a:rPr>
              <a:t>1) Is the presence of malignant associated with an increased risk of death due to Breast cancer?</a:t>
            </a:r>
          </a:p>
          <a:p>
            <a:pPr defTabSz="685800">
              <a:lnSpc>
                <a:spcPct val="90000"/>
              </a:lnSpc>
              <a:spcBef>
                <a:spcPts val="700"/>
              </a:spcBef>
            </a:pPr>
            <a:r>
              <a:rPr lang="en-US" altLang="en-US" sz="2000" dirty="0">
                <a:solidFill>
                  <a:srgbClr val="535353"/>
                </a:solidFill>
                <a:latin typeface="Times New Roman" pitchFamily="18" charset="0"/>
                <a:cs typeface="Times New Roman" pitchFamily="18" charset="0"/>
                <a:sym typeface="Times New Roman" pitchFamily="18" charset="0"/>
              </a:rPr>
              <a:t>Strong evidence  shows that patients that suffer from malignant have higher risk to death due to breast cancer .</a:t>
            </a:r>
          </a:p>
          <a:p>
            <a:pPr defTabSz="685800">
              <a:lnSpc>
                <a:spcPct val="90000"/>
              </a:lnSpc>
              <a:spcBef>
                <a:spcPts val="700"/>
              </a:spcBef>
            </a:pPr>
            <a:r>
              <a:rPr lang="en-US" altLang="en-US" sz="2000" dirty="0">
                <a:solidFill>
                  <a:srgbClr val="535353"/>
                </a:solidFill>
                <a:latin typeface="Times New Roman" pitchFamily="18" charset="0"/>
                <a:cs typeface="Times New Roman" pitchFamily="18" charset="0"/>
                <a:sym typeface="Times New Roman" pitchFamily="18" charset="0"/>
              </a:rPr>
              <a:t>2) Are older patients more likely to die than younger ones ?</a:t>
            </a:r>
          </a:p>
          <a:p>
            <a:pPr defTabSz="685800">
              <a:lnSpc>
                <a:spcPct val="90000"/>
              </a:lnSpc>
              <a:spcBef>
                <a:spcPts val="700"/>
              </a:spcBef>
            </a:pPr>
            <a:r>
              <a:rPr lang="en-US" altLang="en-US" sz="2000" dirty="0">
                <a:solidFill>
                  <a:srgbClr val="535353"/>
                </a:solidFill>
                <a:latin typeface="Times New Roman" pitchFamily="18" charset="0"/>
                <a:cs typeface="Times New Roman" pitchFamily="18" charset="0"/>
                <a:sym typeface="Times New Roman" pitchFamily="18" charset="0"/>
              </a:rPr>
              <a:t>According to the study there is enough evidence to confirm that older patients have on average twice the risk of death then a younger patient. </a:t>
            </a:r>
          </a:p>
          <a:p>
            <a:pPr defTabSz="685800">
              <a:lnSpc>
                <a:spcPct val="90000"/>
              </a:lnSpc>
              <a:spcBef>
                <a:spcPts val="700"/>
              </a:spcBef>
            </a:pPr>
            <a:r>
              <a:rPr lang="en-US" altLang="en-US" sz="2000" dirty="0">
                <a:solidFill>
                  <a:srgbClr val="535353"/>
                </a:solidFill>
                <a:latin typeface="Times New Roman" pitchFamily="18" charset="0"/>
                <a:cs typeface="Times New Roman" pitchFamily="18" charset="0"/>
                <a:sym typeface="Times New Roman" pitchFamily="18" charset="0"/>
              </a:rPr>
              <a:t>3) Is there a relation between malignant and the age group patients belongs to ? </a:t>
            </a:r>
          </a:p>
          <a:p>
            <a:pPr defTabSz="685800">
              <a:lnSpc>
                <a:spcPct val="90000"/>
              </a:lnSpc>
              <a:spcBef>
                <a:spcPts val="700"/>
              </a:spcBef>
            </a:pPr>
            <a:r>
              <a:rPr lang="en-US" altLang="en-US" sz="2000" dirty="0">
                <a:solidFill>
                  <a:srgbClr val="535353"/>
                </a:solidFill>
                <a:latin typeface="Times New Roman" pitchFamily="18" charset="0"/>
                <a:cs typeface="Times New Roman" pitchFamily="18" charset="0"/>
                <a:sym typeface="Times New Roman" pitchFamily="18" charset="0"/>
              </a:rPr>
              <a:t>According to the tests there is no relation between the age group and the malignant status of a patient </a:t>
            </a:r>
          </a:p>
          <a:p>
            <a:pPr defTabSz="685800">
              <a:lnSpc>
                <a:spcPct val="90000"/>
              </a:lnSpc>
              <a:spcBef>
                <a:spcPts val="700"/>
              </a:spcBef>
            </a:pPr>
            <a:endParaRPr lang="en-US" altLang="en-US" sz="2000" dirty="0">
              <a:solidFill>
                <a:srgbClr val="535353"/>
              </a:solidFill>
              <a:latin typeface="Times New Roman" pitchFamily="18" charset="0"/>
              <a:cs typeface="Times New Roman" pitchFamily="18" charset="0"/>
              <a:sym typeface="Times New Roman" pitchFamily="18" charset="0"/>
            </a:endParaRPr>
          </a:p>
          <a:p>
            <a:pPr defTabSz="685800">
              <a:lnSpc>
                <a:spcPct val="90000"/>
              </a:lnSpc>
              <a:spcBef>
                <a:spcPts val="700"/>
              </a:spcBef>
            </a:pPr>
            <a:r>
              <a:rPr lang="en-US" altLang="en-US" sz="2000" dirty="0">
                <a:solidFill>
                  <a:srgbClr val="535353"/>
                </a:solidFill>
                <a:latin typeface="Times New Roman" pitchFamily="18" charset="0"/>
                <a:cs typeface="Times New Roman" pitchFamily="18" charset="0"/>
                <a:sym typeface="Times New Roman" pitchFamily="18" charset="0"/>
              </a:rPr>
              <a:t>Finally it is safe to say that no matter what age group a patient belongs to he or she would have a bigger risk of death if they suffer from malignant.</a:t>
            </a:r>
            <a:endParaRPr lang="en-US" altLang="en-US" dirty="0"/>
          </a:p>
        </p:txBody>
      </p:sp>
      <p:sp>
        <p:nvSpPr>
          <p:cNvPr id="29698" name="AutoShape 2"/>
          <p:cNvSpPr>
            <a:spLocks/>
          </p:cNvSpPr>
          <p:nvPr/>
        </p:nvSpPr>
        <p:spPr bwMode="auto">
          <a:xfrm>
            <a:off x="319088" y="427038"/>
            <a:ext cx="7753350" cy="6667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en-US" sz="4000" dirty="0">
                <a:solidFill>
                  <a:srgbClr val="535353"/>
                </a:solidFill>
                <a:latin typeface="Times New Roman Bold" charset="0"/>
                <a:ea typeface="Times New Roman Bold" charset="0"/>
                <a:cs typeface="Times New Roman Bold" charset="0"/>
                <a:sym typeface="Times New Roman Bold" charset="0"/>
              </a:rPr>
              <a:t>Conclusion for Question of Interest</a:t>
            </a:r>
            <a:endParaRPr lang="en-US" altLang="en-US" dirty="0"/>
          </a:p>
        </p:txBody>
      </p:sp>
      <p:sp>
        <p:nvSpPr>
          <p:cNvPr id="29699" name="AutoShape 3"/>
          <p:cNvSpPr>
            <a:spLocks/>
          </p:cNvSpPr>
          <p:nvPr/>
        </p:nvSpPr>
        <p:spPr bwMode="auto">
          <a:xfrm>
            <a:off x="6457950" y="6450013"/>
            <a:ext cx="205740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r"/>
            <a:r>
              <a:rPr lang="en-US" altLang="en-US" sz="1200">
                <a:solidFill>
                  <a:srgbClr val="888888"/>
                </a:solidFill>
                <a:latin typeface="Trebuchet MS" pitchFamily="34" charset="0"/>
                <a:ea typeface="Trebuchet MS" pitchFamily="34" charset="0"/>
                <a:cs typeface="Trebuchet MS" pitchFamily="34" charset="0"/>
                <a:sym typeface="Trebuchet MS" pitchFamily="34" charset="0"/>
              </a:rPr>
              <a:t>20</a:t>
            </a:r>
            <a:endParaRPr lang="en-US" altLang="en-US"/>
          </a:p>
        </p:txBody>
      </p:sp>
    </p:spTree>
    <p:extLst>
      <p:ext uri="{BB962C8B-B14F-4D97-AF65-F5344CB8AC3E}">
        <p14:creationId xmlns:p14="http://schemas.microsoft.com/office/powerpoint/2010/main" val="2202487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628651" y="5486400"/>
            <a:ext cx="6844638" cy="6463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title"/>
          </p:nvPr>
        </p:nvSpPr>
        <p:spPr/>
        <p:txBody>
          <a:bodyPr>
            <a:normAutofit/>
          </a:bodyPr>
          <a:lstStyle/>
          <a:p>
            <a:r>
              <a:rPr lang="en-US" sz="4800" dirty="0">
                <a:latin typeface="Cambria Math" panose="02040503050406030204" pitchFamily="18" charset="0"/>
                <a:ea typeface="Cambria Math" panose="02040503050406030204" pitchFamily="18" charset="0"/>
              </a:rPr>
              <a:t>About Data</a:t>
            </a:r>
          </a:p>
        </p:txBody>
      </p:sp>
      <p:sp>
        <p:nvSpPr>
          <p:cNvPr id="4" name="スライド番号プレースホルダー 3"/>
          <p:cNvSpPr>
            <a:spLocks noGrp="1"/>
          </p:cNvSpPr>
          <p:nvPr>
            <p:ph type="sldNum" sz="quarter" idx="12"/>
          </p:nvPr>
        </p:nvSpPr>
        <p:spPr/>
        <p:txBody>
          <a:bodyPr/>
          <a:lstStyle/>
          <a:p>
            <a:fld id="{0CFEC368-1D7A-4F81-ABF6-AE0E36BAF64C}" type="slidenum">
              <a:rPr lang="en-US" smtClean="0"/>
              <a:pPr/>
              <a:t>4</a:t>
            </a:fld>
            <a:endParaRPr lang="en-US" dirty="0"/>
          </a:p>
        </p:txBody>
      </p:sp>
      <p:graphicFrame>
        <p:nvGraphicFramePr>
          <p:cNvPr id="13" name="コンテンツ プレースホルダー 12"/>
          <p:cNvGraphicFramePr>
            <a:graphicFrameLocks noGrp="1"/>
          </p:cNvGraphicFramePr>
          <p:nvPr>
            <p:ph idx="1"/>
            <p:extLst>
              <p:ext uri="{D42A27DB-BD31-4B8C-83A1-F6EECF244321}">
                <p14:modId xmlns:p14="http://schemas.microsoft.com/office/powerpoint/2010/main" val="2068634936"/>
              </p:ext>
            </p:extLst>
          </p:nvPr>
        </p:nvGraphicFramePr>
        <p:xfrm>
          <a:off x="628651" y="2838204"/>
          <a:ext cx="3266472" cy="2517567"/>
        </p:xfrm>
        <a:graphic>
          <a:graphicData uri="http://schemas.openxmlformats.org/drawingml/2006/table">
            <a:tbl>
              <a:tblPr bandRow="1">
                <a:tableStyleId>{9DCAF9ED-07DC-4A11-8D7F-57B35C25682E}</a:tableStyleId>
              </a:tblPr>
              <a:tblGrid>
                <a:gridCol w="1746078">
                  <a:extLst>
                    <a:ext uri="{9D8B030D-6E8A-4147-A177-3AD203B41FA5}">
                      <a16:colId xmlns:a16="http://schemas.microsoft.com/office/drawing/2014/main" val="20000"/>
                    </a:ext>
                  </a:extLst>
                </a:gridCol>
                <a:gridCol w="760197">
                  <a:extLst>
                    <a:ext uri="{9D8B030D-6E8A-4147-A177-3AD203B41FA5}">
                      <a16:colId xmlns:a16="http://schemas.microsoft.com/office/drawing/2014/main" val="20001"/>
                    </a:ext>
                  </a:extLst>
                </a:gridCol>
                <a:gridCol w="760197">
                  <a:extLst>
                    <a:ext uri="{9D8B030D-6E8A-4147-A177-3AD203B41FA5}">
                      <a16:colId xmlns:a16="http://schemas.microsoft.com/office/drawing/2014/main" val="20002"/>
                    </a:ext>
                  </a:extLst>
                </a:gridCol>
              </a:tblGrid>
              <a:tr h="1011962">
                <a:tc>
                  <a:txBody>
                    <a:bodyPr/>
                    <a:lstStyle/>
                    <a:p>
                      <a:pPr algn="l" fontAlgn="ctr"/>
                      <a:r>
                        <a:rPr lang="en-US" sz="1600" u="none" strike="noStrike" dirty="0">
                          <a:effectLst/>
                        </a:rPr>
                        <a:t>     </a:t>
                      </a:r>
                      <a:r>
                        <a:rPr lang="en-US" sz="1600" u="none" strike="noStrike" baseline="0" dirty="0">
                          <a:effectLst/>
                        </a:rPr>
                        <a:t>         </a:t>
                      </a:r>
                      <a:r>
                        <a:rPr lang="en-US" sz="1600" u="none" strike="noStrike" dirty="0">
                          <a:effectLst/>
                        </a:rPr>
                        <a:t>Malignant</a:t>
                      </a:r>
                      <a:br>
                        <a:rPr lang="en-US" sz="1600" u="none" strike="noStrike" dirty="0">
                          <a:effectLst/>
                        </a:rPr>
                      </a:br>
                      <a:endParaRPr lang="en-US" sz="1600" u="none" strike="noStrike" dirty="0">
                        <a:effectLst/>
                      </a:endParaRPr>
                    </a:p>
                    <a:p>
                      <a:pPr algn="l" fontAlgn="ctr"/>
                      <a:r>
                        <a:rPr lang="en-US" sz="1600" u="none" strike="noStrike" baseline="0" dirty="0">
                          <a:effectLst/>
                        </a:rPr>
                        <a:t>       </a:t>
                      </a:r>
                      <a:r>
                        <a:rPr lang="en-US" sz="1600" u="none" strike="noStrike" dirty="0">
                          <a:effectLst/>
                        </a:rPr>
                        <a:t>Age</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600" u="none" strike="noStrike" dirty="0">
                          <a:effectLst/>
                        </a:rPr>
                        <a:t>Yes</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600" u="none" strike="noStrike" dirty="0">
                          <a:effectLst/>
                        </a:rPr>
                        <a:t>No</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extLst>
                  <a:ext uri="{0D108BD9-81ED-4DB2-BD59-A6C34878D82A}">
                    <a16:rowId xmlns:a16="http://schemas.microsoft.com/office/drawing/2014/main" val="10000"/>
                  </a:ext>
                </a:extLst>
              </a:tr>
              <a:tr h="493641">
                <a:tc>
                  <a:txBody>
                    <a:bodyPr/>
                    <a:lstStyle/>
                    <a:p>
                      <a:pPr algn="ctr" fontAlgn="ctr"/>
                      <a:r>
                        <a:rPr lang="en-US" sz="1600" u="none" strike="noStrike" dirty="0">
                          <a:effectLst/>
                        </a:rPr>
                        <a:t>&lt;50</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51</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77</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3641">
                <a:tc>
                  <a:txBody>
                    <a:bodyPr/>
                    <a:lstStyle/>
                    <a:p>
                      <a:pPr algn="ctr" fontAlgn="ctr"/>
                      <a:r>
                        <a:rPr lang="en-US" sz="1600" u="none" strike="noStrike">
                          <a:effectLst/>
                        </a:rPr>
                        <a:t>50-69</a:t>
                      </a:r>
                      <a:endParaRPr lang="en-US" sz="16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38</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51</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323">
                <a:tc>
                  <a:txBody>
                    <a:bodyPr/>
                    <a:lstStyle/>
                    <a:p>
                      <a:pPr algn="ctr" fontAlgn="ctr"/>
                      <a:r>
                        <a:rPr lang="en-US" sz="1600" u="none" strike="noStrike">
                          <a:effectLst/>
                        </a:rPr>
                        <a:t>70+</a:t>
                      </a:r>
                      <a:endParaRPr lang="en-US" sz="16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6</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7</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6" name="直線コネクタ 15"/>
          <p:cNvCxnSpPr/>
          <p:nvPr/>
        </p:nvCxnSpPr>
        <p:spPr>
          <a:xfrm>
            <a:off x="628650" y="2838204"/>
            <a:ext cx="1734548" cy="100940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7" name="表 16"/>
          <p:cNvGraphicFramePr>
            <a:graphicFrameLocks noGrp="1"/>
          </p:cNvGraphicFramePr>
          <p:nvPr>
            <p:extLst>
              <p:ext uri="{D42A27DB-BD31-4B8C-83A1-F6EECF244321}">
                <p14:modId xmlns:p14="http://schemas.microsoft.com/office/powerpoint/2010/main" val="2243420906"/>
              </p:ext>
            </p:extLst>
          </p:nvPr>
        </p:nvGraphicFramePr>
        <p:xfrm>
          <a:off x="4035796" y="2838205"/>
          <a:ext cx="3326904" cy="2517566"/>
        </p:xfrm>
        <a:graphic>
          <a:graphicData uri="http://schemas.openxmlformats.org/drawingml/2006/table">
            <a:tbl>
              <a:tblPr bandRow="1">
                <a:tableStyleId>{9DCAF9ED-07DC-4A11-8D7F-57B35C25682E}</a:tableStyleId>
              </a:tblPr>
              <a:tblGrid>
                <a:gridCol w="1778382">
                  <a:extLst>
                    <a:ext uri="{9D8B030D-6E8A-4147-A177-3AD203B41FA5}">
                      <a16:colId xmlns:a16="http://schemas.microsoft.com/office/drawing/2014/main" val="20000"/>
                    </a:ext>
                  </a:extLst>
                </a:gridCol>
                <a:gridCol w="774261">
                  <a:extLst>
                    <a:ext uri="{9D8B030D-6E8A-4147-A177-3AD203B41FA5}">
                      <a16:colId xmlns:a16="http://schemas.microsoft.com/office/drawing/2014/main" val="20001"/>
                    </a:ext>
                  </a:extLst>
                </a:gridCol>
                <a:gridCol w="774261">
                  <a:extLst>
                    <a:ext uri="{9D8B030D-6E8A-4147-A177-3AD203B41FA5}">
                      <a16:colId xmlns:a16="http://schemas.microsoft.com/office/drawing/2014/main" val="20002"/>
                    </a:ext>
                  </a:extLst>
                </a:gridCol>
              </a:tblGrid>
              <a:tr h="1011963">
                <a:tc>
                  <a:txBody>
                    <a:bodyPr/>
                    <a:lstStyle/>
                    <a:p>
                      <a:pPr algn="l" fontAlgn="ctr"/>
                      <a:r>
                        <a:rPr lang="en-US" sz="1600" u="none" strike="noStrike" dirty="0">
                          <a:effectLst/>
                        </a:rPr>
                        <a:t>          </a:t>
                      </a:r>
                      <a:r>
                        <a:rPr lang="en-US" sz="1600" u="none" strike="noStrike" baseline="0" dirty="0">
                          <a:effectLst/>
                        </a:rPr>
                        <a:t>      </a:t>
                      </a:r>
                      <a:r>
                        <a:rPr lang="en-US" sz="1600" u="none" strike="noStrike" dirty="0">
                          <a:effectLst/>
                        </a:rPr>
                        <a:t>Malignant</a:t>
                      </a:r>
                      <a:br>
                        <a:rPr lang="en-US" sz="1600" u="none" strike="noStrike" dirty="0">
                          <a:effectLst/>
                        </a:rPr>
                      </a:br>
                      <a:endParaRPr lang="en-US" sz="1600" u="none" strike="noStrike" dirty="0">
                        <a:effectLst/>
                      </a:endParaRPr>
                    </a:p>
                    <a:p>
                      <a:pPr algn="l" fontAlgn="ctr"/>
                      <a:r>
                        <a:rPr lang="en-US" sz="1600" u="none" strike="noStrike" dirty="0">
                          <a:effectLst/>
                        </a:rPr>
                        <a:t>        Age</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600" u="none" strike="noStrike" dirty="0">
                          <a:effectLst/>
                        </a:rPr>
                        <a:t>Yes</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tc>
                  <a:txBody>
                    <a:bodyPr/>
                    <a:lstStyle/>
                    <a:p>
                      <a:pPr algn="ctr" fontAlgn="ctr"/>
                      <a:r>
                        <a:rPr lang="en-US" sz="1600" u="none" strike="noStrike" dirty="0">
                          <a:effectLst/>
                        </a:rPr>
                        <a:t>No</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extLst>
                  <a:ext uri="{0D108BD9-81ED-4DB2-BD59-A6C34878D82A}">
                    <a16:rowId xmlns:a16="http://schemas.microsoft.com/office/drawing/2014/main" val="10000"/>
                  </a:ext>
                </a:extLst>
              </a:tr>
              <a:tr h="493640">
                <a:tc>
                  <a:txBody>
                    <a:bodyPr/>
                    <a:lstStyle/>
                    <a:p>
                      <a:pPr algn="ctr" fontAlgn="ctr"/>
                      <a:r>
                        <a:rPr lang="en-US" sz="1600" u="none" strike="noStrike" dirty="0">
                          <a:effectLst/>
                        </a:rPr>
                        <a:t>&lt;50</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13</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10</a:t>
                      </a:r>
                      <a:endParaRPr lang="en-US" sz="16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3640">
                <a:tc>
                  <a:txBody>
                    <a:bodyPr/>
                    <a:lstStyle/>
                    <a:p>
                      <a:pPr algn="ctr" fontAlgn="ctr"/>
                      <a:r>
                        <a:rPr lang="en-US" sz="1600" u="none" strike="noStrike" dirty="0">
                          <a:effectLst/>
                        </a:rPr>
                        <a:t>50-69</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11</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20</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323">
                <a:tc>
                  <a:txBody>
                    <a:bodyPr/>
                    <a:lstStyle/>
                    <a:p>
                      <a:pPr algn="ctr" fontAlgn="ctr"/>
                      <a:r>
                        <a:rPr lang="en-US" sz="1600" u="none" strike="noStrike" dirty="0">
                          <a:effectLst/>
                        </a:rPr>
                        <a:t>70+</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3</a:t>
                      </a:r>
                      <a:endParaRPr lang="en-US" sz="16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3</a:t>
                      </a:r>
                      <a:endParaRPr lang="en-US"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9" name="直線コネクタ 18"/>
          <p:cNvCxnSpPr/>
          <p:nvPr/>
        </p:nvCxnSpPr>
        <p:spPr>
          <a:xfrm>
            <a:off x="4035796" y="2838203"/>
            <a:ext cx="1783113" cy="1009401"/>
          </a:xfrm>
          <a:prstGeom prst="line">
            <a:avLst/>
          </a:prstGeom>
          <a:ln w="317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1424298" y="2113808"/>
            <a:ext cx="2316429" cy="461665"/>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Survived = Yes </a:t>
            </a:r>
          </a:p>
        </p:txBody>
      </p:sp>
      <p:sp>
        <p:nvSpPr>
          <p:cNvPr id="21" name="テキスト ボックス 20"/>
          <p:cNvSpPr txBox="1"/>
          <p:nvPr/>
        </p:nvSpPr>
        <p:spPr>
          <a:xfrm>
            <a:off x="4660694" y="2130241"/>
            <a:ext cx="2316429" cy="461665"/>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Survived = No</a:t>
            </a:r>
          </a:p>
        </p:txBody>
      </p:sp>
      <p:sp>
        <p:nvSpPr>
          <p:cNvPr id="22" name="テキスト ボックス 21"/>
          <p:cNvSpPr txBox="1"/>
          <p:nvPr/>
        </p:nvSpPr>
        <p:spPr>
          <a:xfrm>
            <a:off x="831272" y="1445347"/>
            <a:ext cx="3063852" cy="523220"/>
          </a:xfrm>
          <a:prstGeom prst="rect">
            <a:avLst/>
          </a:prstGeom>
          <a:noFill/>
        </p:spPr>
        <p:txBody>
          <a:bodyPr wrap="none" rtlCol="0">
            <a:spAutoFit/>
          </a:bodyPr>
          <a:lstStyle/>
          <a:p>
            <a:r>
              <a:rPr lang="en-US" sz="2800" u="sng" dirty="0">
                <a:latin typeface="Cambria Math" panose="02040503050406030204" pitchFamily="18" charset="0"/>
                <a:ea typeface="Cambria Math" panose="02040503050406030204" pitchFamily="18" charset="0"/>
              </a:rPr>
              <a:t>Three factor tables</a:t>
            </a:r>
          </a:p>
        </p:txBody>
      </p:sp>
      <p:graphicFrame>
        <p:nvGraphicFramePr>
          <p:cNvPr id="6" name="表 5"/>
          <p:cNvGraphicFramePr>
            <a:graphicFrameLocks noGrp="1"/>
          </p:cNvGraphicFramePr>
          <p:nvPr>
            <p:extLst>
              <p:ext uri="{D42A27DB-BD31-4B8C-83A1-F6EECF244321}">
                <p14:modId xmlns:p14="http://schemas.microsoft.com/office/powerpoint/2010/main" val="127809106"/>
              </p:ext>
            </p:extLst>
          </p:nvPr>
        </p:nvGraphicFramePr>
        <p:xfrm>
          <a:off x="7473289" y="2838206"/>
          <a:ext cx="1160071" cy="2519775"/>
        </p:xfrm>
        <a:graphic>
          <a:graphicData uri="http://schemas.openxmlformats.org/drawingml/2006/table">
            <a:tbl>
              <a:tblPr bandRow="1">
                <a:tableStyleId>{9DCAF9ED-07DC-4A11-8D7F-57B35C25682E}</a:tableStyleId>
              </a:tblPr>
              <a:tblGrid>
                <a:gridCol w="1160071">
                  <a:extLst>
                    <a:ext uri="{9D8B030D-6E8A-4147-A177-3AD203B41FA5}">
                      <a16:colId xmlns:a16="http://schemas.microsoft.com/office/drawing/2014/main" val="20000"/>
                    </a:ext>
                  </a:extLst>
                </a:gridCol>
              </a:tblGrid>
              <a:tr h="1021275">
                <a:tc>
                  <a:txBody>
                    <a:bodyPr/>
                    <a:lstStyle/>
                    <a:p>
                      <a:pPr algn="ctr" fontAlgn="ctr"/>
                      <a:r>
                        <a:rPr lang="en-US" sz="1600" u="none" strike="noStrike" dirty="0">
                          <a:effectLst/>
                        </a:rPr>
                        <a:t>Total</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4D7"/>
                    </a:solidFill>
                  </a:tcPr>
                </a:tc>
                <a:extLst>
                  <a:ext uri="{0D108BD9-81ED-4DB2-BD59-A6C34878D82A}">
                    <a16:rowId xmlns:a16="http://schemas.microsoft.com/office/drawing/2014/main" val="10000"/>
                  </a:ext>
                </a:extLst>
              </a:tr>
              <a:tr h="486888">
                <a:tc>
                  <a:txBody>
                    <a:bodyPr/>
                    <a:lstStyle/>
                    <a:p>
                      <a:pPr algn="ctr" fontAlgn="ctr"/>
                      <a:r>
                        <a:rPr lang="en-US" sz="1600" u="none" strike="noStrike" dirty="0">
                          <a:effectLst/>
                        </a:rPr>
                        <a:t>151</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75013">
                <a:tc>
                  <a:txBody>
                    <a:bodyPr/>
                    <a:lstStyle/>
                    <a:p>
                      <a:pPr algn="ctr" fontAlgn="ctr"/>
                      <a:r>
                        <a:rPr lang="en-US" sz="1600" u="none" strike="noStrike" dirty="0">
                          <a:effectLst/>
                        </a:rPr>
                        <a:t>120</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6599">
                <a:tc>
                  <a:txBody>
                    <a:bodyPr/>
                    <a:lstStyle/>
                    <a:p>
                      <a:pPr algn="ctr" fontAlgn="ctr"/>
                      <a:r>
                        <a:rPr lang="en-US" sz="1600" u="none" strike="noStrike" dirty="0">
                          <a:effectLst/>
                        </a:rPr>
                        <a:t>19</a:t>
                      </a:r>
                      <a:endParaRPr lang="en-US"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テキスト ボックス 6"/>
          <p:cNvSpPr txBox="1"/>
          <p:nvPr/>
        </p:nvSpPr>
        <p:spPr>
          <a:xfrm>
            <a:off x="628651" y="5486400"/>
            <a:ext cx="3266474" cy="646331"/>
          </a:xfrm>
          <a:prstGeom prst="rect">
            <a:avLst/>
          </a:prstGeom>
          <a:noFill/>
        </p:spPr>
        <p:txBody>
          <a:bodyPr wrap="square" rtlCol="0">
            <a:spAutoFit/>
          </a:bodyPr>
          <a:lstStyle/>
          <a:p>
            <a:pPr algn="ctr"/>
            <a:r>
              <a:rPr lang="en-US" dirty="0">
                <a:latin typeface="Cambria Math" panose="02040503050406030204" pitchFamily="18" charset="0"/>
                <a:ea typeface="Cambria Math" panose="02040503050406030204" pitchFamily="18" charset="0"/>
              </a:rPr>
              <a:t>Total(</a:t>
            </a:r>
            <a:r>
              <a:rPr lang="en-US" dirty="0" err="1">
                <a:latin typeface="Cambria Math" panose="02040503050406030204" pitchFamily="18" charset="0"/>
                <a:ea typeface="Cambria Math" panose="02040503050406030204" pitchFamily="18" charset="0"/>
              </a:rPr>
              <a:t>Malignant:Yes</a:t>
            </a:r>
            <a:r>
              <a:rPr lang="en-US" dirty="0">
                <a:latin typeface="Cambria Math" panose="02040503050406030204" pitchFamily="18" charset="0"/>
                <a:ea typeface="Cambria Math" panose="02040503050406030204" pitchFamily="18" charset="0"/>
              </a:rPr>
              <a:t>) = 122</a:t>
            </a:r>
          </a:p>
          <a:p>
            <a:pPr algn="ctr"/>
            <a:r>
              <a:rPr lang="en-US" dirty="0">
                <a:latin typeface="Cambria Math" panose="02040503050406030204" pitchFamily="18" charset="0"/>
                <a:ea typeface="Cambria Math" panose="02040503050406030204" pitchFamily="18" charset="0"/>
              </a:rPr>
              <a:t>Total(</a:t>
            </a:r>
            <a:r>
              <a:rPr lang="en-US" dirty="0" err="1">
                <a:latin typeface="Cambria Math" panose="02040503050406030204" pitchFamily="18" charset="0"/>
                <a:ea typeface="Cambria Math" panose="02040503050406030204" pitchFamily="18" charset="0"/>
              </a:rPr>
              <a:t>Survived:Yes</a:t>
            </a:r>
            <a:r>
              <a:rPr lang="en-US" dirty="0">
                <a:latin typeface="Cambria Math" panose="02040503050406030204" pitchFamily="18" charset="0"/>
                <a:ea typeface="Cambria Math" panose="02040503050406030204" pitchFamily="18" charset="0"/>
              </a:rPr>
              <a:t>) = 230</a:t>
            </a:r>
          </a:p>
        </p:txBody>
      </p:sp>
      <p:sp>
        <p:nvSpPr>
          <p:cNvPr id="18" name="テキスト ボックス 17"/>
          <p:cNvSpPr txBox="1"/>
          <p:nvPr/>
        </p:nvSpPr>
        <p:spPr>
          <a:xfrm>
            <a:off x="4096226" y="5506699"/>
            <a:ext cx="3266474" cy="646331"/>
          </a:xfrm>
          <a:prstGeom prst="rect">
            <a:avLst/>
          </a:prstGeom>
          <a:noFill/>
        </p:spPr>
        <p:txBody>
          <a:bodyPr wrap="square" rtlCol="0">
            <a:spAutoFit/>
          </a:bodyPr>
          <a:lstStyle/>
          <a:p>
            <a:pPr algn="ctr"/>
            <a:r>
              <a:rPr lang="en-US" dirty="0">
                <a:latin typeface="Cambria Math" panose="02040503050406030204" pitchFamily="18" charset="0"/>
                <a:ea typeface="Cambria Math" panose="02040503050406030204" pitchFamily="18" charset="0"/>
              </a:rPr>
              <a:t>Total(</a:t>
            </a:r>
            <a:r>
              <a:rPr lang="en-US" dirty="0" err="1">
                <a:latin typeface="Cambria Math" panose="02040503050406030204" pitchFamily="18" charset="0"/>
                <a:ea typeface="Cambria Math" panose="02040503050406030204" pitchFamily="18" charset="0"/>
              </a:rPr>
              <a:t>Malignant:No</a:t>
            </a:r>
            <a:r>
              <a:rPr lang="en-US" dirty="0">
                <a:latin typeface="Cambria Math" panose="02040503050406030204" pitchFamily="18" charset="0"/>
                <a:ea typeface="Cambria Math" panose="02040503050406030204" pitchFamily="18" charset="0"/>
              </a:rPr>
              <a:t>) = 168 </a:t>
            </a:r>
          </a:p>
          <a:p>
            <a:pPr algn="ctr"/>
            <a:r>
              <a:rPr lang="en-US" dirty="0">
                <a:latin typeface="Cambria Math" panose="02040503050406030204" pitchFamily="18" charset="0"/>
                <a:ea typeface="Cambria Math" panose="02040503050406030204" pitchFamily="18" charset="0"/>
              </a:rPr>
              <a:t>Total(</a:t>
            </a:r>
            <a:r>
              <a:rPr lang="en-US" dirty="0" err="1">
                <a:latin typeface="Cambria Math" panose="02040503050406030204" pitchFamily="18" charset="0"/>
                <a:ea typeface="Cambria Math" panose="02040503050406030204" pitchFamily="18" charset="0"/>
              </a:rPr>
              <a:t>Survived:No</a:t>
            </a:r>
            <a:r>
              <a:rPr lang="en-US" dirty="0">
                <a:latin typeface="Cambria Math" panose="02040503050406030204" pitchFamily="18" charset="0"/>
                <a:ea typeface="Cambria Math" panose="02040503050406030204" pitchFamily="18" charset="0"/>
              </a:rPr>
              <a:t>) = 60</a:t>
            </a:r>
          </a:p>
        </p:txBody>
      </p:sp>
    </p:spTree>
    <p:extLst>
      <p:ext uri="{BB962C8B-B14F-4D97-AF65-F5344CB8AC3E}">
        <p14:creationId xmlns:p14="http://schemas.microsoft.com/office/powerpoint/2010/main" val="1737331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4800" dirty="0">
                <a:latin typeface="Cambria Math" panose="02040503050406030204" pitchFamily="18" charset="0"/>
                <a:ea typeface="Cambria Math" panose="02040503050406030204" pitchFamily="18" charset="0"/>
              </a:rPr>
              <a:t>About Data</a:t>
            </a:r>
          </a:p>
        </p:txBody>
      </p:sp>
      <p:sp>
        <p:nvSpPr>
          <p:cNvPr id="4" name="スライド番号プレースホルダー 3"/>
          <p:cNvSpPr>
            <a:spLocks noGrp="1"/>
          </p:cNvSpPr>
          <p:nvPr>
            <p:ph type="sldNum" sz="quarter" idx="12"/>
          </p:nvPr>
        </p:nvSpPr>
        <p:spPr/>
        <p:txBody>
          <a:bodyPr/>
          <a:lstStyle/>
          <a:p>
            <a:fld id="{0CFEC368-1D7A-4F81-ABF6-AE0E36BAF64C}" type="slidenum">
              <a:rPr lang="en-US" smtClean="0"/>
              <a:pPr/>
              <a:t>5</a:t>
            </a:fld>
            <a:endParaRPr lang="en-US" dirty="0"/>
          </a:p>
        </p:txBody>
      </p:sp>
      <p:graphicFrame>
        <p:nvGraphicFramePr>
          <p:cNvPr id="6" name="グラフ 5"/>
          <p:cNvGraphicFramePr>
            <a:graphicFrameLocks/>
          </p:cNvGraphicFramePr>
          <p:nvPr>
            <p:extLst>
              <p:ext uri="{D42A27DB-BD31-4B8C-83A1-F6EECF244321}">
                <p14:modId xmlns:p14="http://schemas.microsoft.com/office/powerpoint/2010/main" val="4122400361"/>
              </p:ext>
            </p:extLst>
          </p:nvPr>
        </p:nvGraphicFramePr>
        <p:xfrm>
          <a:off x="178130" y="2176153"/>
          <a:ext cx="4263242" cy="3702132"/>
        </p:xfrm>
        <a:graphic>
          <a:graphicData uri="http://schemas.openxmlformats.org/drawingml/2006/chart">
            <c:chart xmlns:c="http://schemas.openxmlformats.org/drawingml/2006/chart" xmlns:r="http://schemas.openxmlformats.org/officeDocument/2006/relationships" r:id="rId2"/>
          </a:graphicData>
        </a:graphic>
      </p:graphicFrame>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372" y="2312275"/>
            <a:ext cx="4583875" cy="3512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652401" y="1484416"/>
            <a:ext cx="4215741" cy="584775"/>
          </a:xfrm>
          <a:prstGeom prst="rect">
            <a:avLst/>
          </a:prstGeom>
          <a:noFill/>
        </p:spPr>
        <p:txBody>
          <a:bodyPr wrap="square" rtlCol="0">
            <a:spAutoFit/>
          </a:bodyPr>
          <a:lstStyle/>
          <a:p>
            <a:r>
              <a:rPr lang="en-US" sz="3200" u="sng" dirty="0">
                <a:latin typeface="Cambria Math" panose="02040503050406030204" pitchFamily="18" charset="0"/>
                <a:ea typeface="Cambria Math" panose="02040503050406030204" pitchFamily="18" charset="0"/>
              </a:rPr>
              <a:t>Plots</a:t>
            </a:r>
          </a:p>
        </p:txBody>
      </p:sp>
    </p:spTree>
    <p:extLst>
      <p:ext uri="{BB962C8B-B14F-4D97-AF65-F5344CB8AC3E}">
        <p14:creationId xmlns:p14="http://schemas.microsoft.com/office/powerpoint/2010/main" val="46559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368135" y="2054430"/>
            <a:ext cx="8288977" cy="34200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Methods used in the Analysis</a:t>
            </a:r>
          </a:p>
        </p:txBody>
      </p:sp>
      <p:sp>
        <p:nvSpPr>
          <p:cNvPr id="4" name="スライド番号プレースホルダー 3"/>
          <p:cNvSpPr>
            <a:spLocks noGrp="1"/>
          </p:cNvSpPr>
          <p:nvPr>
            <p:ph type="sldNum" sz="quarter" idx="12"/>
          </p:nvPr>
        </p:nvSpPr>
        <p:spPr/>
        <p:txBody>
          <a:bodyPr/>
          <a:lstStyle/>
          <a:p>
            <a:fld id="{0CFEC368-1D7A-4F81-ABF6-AE0E36BAF64C}" type="slidenum">
              <a:rPr lang="en-US" smtClean="0"/>
              <a:pPr/>
              <a:t>6</a:t>
            </a:fld>
            <a:endParaRPr lang="en-US" dirty="0"/>
          </a:p>
        </p:txBody>
      </p:sp>
      <p:sp>
        <p:nvSpPr>
          <p:cNvPr id="6" name="コンテンツ プレースホルダー 5"/>
          <p:cNvSpPr>
            <a:spLocks noGrp="1"/>
          </p:cNvSpPr>
          <p:nvPr>
            <p:ph idx="1"/>
          </p:nvPr>
        </p:nvSpPr>
        <p:spPr>
          <a:xfrm>
            <a:off x="628650" y="2205635"/>
            <a:ext cx="7886700" cy="4351338"/>
          </a:xfrm>
        </p:spPr>
        <p:txBody>
          <a:bodyPr/>
          <a:lstStyle/>
          <a:p>
            <a:pPr marL="457200" indent="-457200">
              <a:buFont typeface="+mj-lt"/>
              <a:buAutoNum type="arabicPeriod"/>
            </a:pPr>
            <a:r>
              <a:rPr lang="en-US" dirty="0">
                <a:latin typeface="Cambria Math" panose="02040503050406030204" pitchFamily="18" charset="0"/>
                <a:ea typeface="Cambria Math" panose="02040503050406030204" pitchFamily="18" charset="0"/>
              </a:rPr>
              <a:t>Pearson Chi-Square Test of Independence</a:t>
            </a:r>
          </a:p>
          <a:p>
            <a:pPr marL="457200" indent="-457200">
              <a:buFont typeface="+mj-lt"/>
              <a:buAutoNum type="arabicPeriod"/>
            </a:pPr>
            <a:r>
              <a:rPr lang="en-US" dirty="0">
                <a:latin typeface="Cambria Math" panose="02040503050406030204" pitchFamily="18" charset="0"/>
                <a:ea typeface="Cambria Math" panose="02040503050406030204" pitchFamily="18" charset="0"/>
              </a:rPr>
              <a:t>Multinomial Likelihood Ratio Test</a:t>
            </a:r>
          </a:p>
          <a:p>
            <a:pPr marL="342900" lvl="1" indent="0">
              <a:buNone/>
            </a:pPr>
            <a:r>
              <a:rPr lang="en-US" dirty="0">
                <a:latin typeface="Cambria Math" panose="02040503050406030204" pitchFamily="18" charset="0"/>
                <a:ea typeface="Cambria Math" panose="02040503050406030204" pitchFamily="18" charset="0"/>
              </a:rPr>
              <a:t>	Analysis 1 and 2 both check whether there is relationship between 2 	variables.</a:t>
            </a:r>
          </a:p>
          <a:p>
            <a:pPr marL="457200" indent="-457200">
              <a:buFont typeface="+mj-lt"/>
              <a:buAutoNum type="arabicPeriod"/>
            </a:pPr>
            <a:r>
              <a:rPr lang="en-US" dirty="0">
                <a:latin typeface="Cambria Math" panose="02040503050406030204" pitchFamily="18" charset="0"/>
                <a:ea typeface="Cambria Math" panose="02040503050406030204" pitchFamily="18" charset="0"/>
              </a:rPr>
              <a:t>Binomial Sampling</a:t>
            </a:r>
          </a:p>
          <a:p>
            <a:pPr marL="342900" lvl="1" indent="0">
              <a:buNone/>
            </a:pPr>
            <a:r>
              <a:rPr lang="en-US" dirty="0">
                <a:latin typeface="Cambria Math" panose="02040503050406030204" pitchFamily="18" charset="0"/>
                <a:ea typeface="Cambria Math" panose="02040503050406030204" pitchFamily="18" charset="0"/>
              </a:rPr>
              <a:t>	Fits data to a model that predicts odds (or probabilities) of death.</a:t>
            </a:r>
          </a:p>
          <a:p>
            <a:pPr marL="457200" indent="-457200">
              <a:buFont typeface="+mj-lt"/>
              <a:buAutoNum type="arabicPeriod"/>
            </a:pPr>
            <a:r>
              <a:rPr lang="en-US" dirty="0">
                <a:latin typeface="Cambria Math" panose="02040503050406030204" pitchFamily="18" charset="0"/>
                <a:ea typeface="Cambria Math" panose="02040503050406030204" pitchFamily="18" charset="0"/>
              </a:rPr>
              <a:t>Poisson Regression</a:t>
            </a:r>
          </a:p>
          <a:p>
            <a:pPr marL="342900" lvl="1" indent="0">
              <a:buNone/>
            </a:pPr>
            <a:r>
              <a:rPr lang="en-US" dirty="0">
                <a:latin typeface="Cambria Math" panose="02040503050406030204" pitchFamily="18" charset="0"/>
                <a:ea typeface="Cambria Math" panose="02040503050406030204" pitchFamily="18" charset="0"/>
              </a:rPr>
              <a:t>	Fits data to a model that predicts mean number of death within a period 	of time.</a:t>
            </a:r>
          </a:p>
        </p:txBody>
      </p:sp>
    </p:spTree>
    <p:extLst>
      <p:ext uri="{BB962C8B-B14F-4D97-AF65-F5344CB8AC3E}">
        <p14:creationId xmlns:p14="http://schemas.microsoft.com/office/powerpoint/2010/main" val="114196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角丸四角形 21"/>
          <p:cNvSpPr/>
          <p:nvPr/>
        </p:nvSpPr>
        <p:spPr>
          <a:xfrm>
            <a:off x="463138" y="4182528"/>
            <a:ext cx="8431480" cy="19787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角丸四角形 27"/>
          <p:cNvSpPr/>
          <p:nvPr/>
        </p:nvSpPr>
        <p:spPr>
          <a:xfrm>
            <a:off x="5947558" y="4644745"/>
            <a:ext cx="2709554" cy="1245712"/>
          </a:xfrm>
          <a:prstGeom prst="roundRect">
            <a:avLst/>
          </a:prstGeom>
          <a:solidFill>
            <a:srgbClr val="FFE8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角丸四角形 26"/>
          <p:cNvSpPr/>
          <p:nvPr/>
        </p:nvSpPr>
        <p:spPr>
          <a:xfrm>
            <a:off x="3396344" y="4649302"/>
            <a:ext cx="2268187" cy="1245712"/>
          </a:xfrm>
          <a:prstGeom prst="roundRect">
            <a:avLst/>
          </a:prstGeom>
          <a:solidFill>
            <a:srgbClr val="FFE8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角丸四角形 25"/>
          <p:cNvSpPr/>
          <p:nvPr/>
        </p:nvSpPr>
        <p:spPr>
          <a:xfrm>
            <a:off x="783771" y="4649302"/>
            <a:ext cx="2268187" cy="1245712"/>
          </a:xfrm>
          <a:prstGeom prst="roundRect">
            <a:avLst/>
          </a:prstGeom>
          <a:solidFill>
            <a:srgbClr val="FFE8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角丸四角形 20"/>
          <p:cNvSpPr/>
          <p:nvPr/>
        </p:nvSpPr>
        <p:spPr>
          <a:xfrm>
            <a:off x="463138" y="1690689"/>
            <a:ext cx="8431480" cy="19787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角丸四角形 24"/>
          <p:cNvSpPr/>
          <p:nvPr/>
        </p:nvSpPr>
        <p:spPr>
          <a:xfrm>
            <a:off x="5972298" y="2221883"/>
            <a:ext cx="2684814" cy="1245712"/>
          </a:xfrm>
          <a:prstGeom prst="roundRect">
            <a:avLst/>
          </a:prstGeom>
          <a:solidFill>
            <a:srgbClr val="FDEE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角丸四角形 23"/>
          <p:cNvSpPr/>
          <p:nvPr/>
        </p:nvSpPr>
        <p:spPr>
          <a:xfrm>
            <a:off x="3396344" y="2232561"/>
            <a:ext cx="2268187" cy="1245712"/>
          </a:xfrm>
          <a:prstGeom prst="roundRect">
            <a:avLst/>
          </a:prstGeom>
          <a:solidFill>
            <a:srgbClr val="FDEE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角丸四角形 22"/>
          <p:cNvSpPr/>
          <p:nvPr/>
        </p:nvSpPr>
        <p:spPr>
          <a:xfrm>
            <a:off x="771896" y="2221883"/>
            <a:ext cx="2268187" cy="1245712"/>
          </a:xfrm>
          <a:prstGeom prst="roundRect">
            <a:avLst/>
          </a:prstGeom>
          <a:solidFill>
            <a:srgbClr val="FDEE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title"/>
          </p:nvPr>
        </p:nvSpPr>
        <p:spPr/>
        <p:txBody>
          <a:bodyPr>
            <a:normAutofit fontScale="90000"/>
          </a:bodyPr>
          <a:lstStyle/>
          <a:p>
            <a:r>
              <a:rPr lang="en-US" sz="4800" dirty="0">
                <a:latin typeface="Cambria Math" panose="02040503050406030204" pitchFamily="18" charset="0"/>
                <a:ea typeface="Cambria Math" panose="02040503050406030204" pitchFamily="18" charset="0"/>
              </a:rPr>
              <a:t>Testing Dependency between Variables</a:t>
            </a:r>
          </a:p>
        </p:txBody>
      </p:sp>
      <p:sp>
        <p:nvSpPr>
          <p:cNvPr id="4" name="スライド番号プレースホルダー 3"/>
          <p:cNvSpPr>
            <a:spLocks noGrp="1"/>
          </p:cNvSpPr>
          <p:nvPr>
            <p:ph type="sldNum" sz="quarter" idx="12"/>
          </p:nvPr>
        </p:nvSpPr>
        <p:spPr/>
        <p:txBody>
          <a:bodyPr/>
          <a:lstStyle/>
          <a:p>
            <a:fld id="{0CFEC368-1D7A-4F81-ABF6-AE0E36BAF64C}" type="slidenum">
              <a:rPr lang="en-US" smtClean="0"/>
              <a:pPr/>
              <a:t>7</a:t>
            </a:fld>
            <a:endParaRPr lang="en-US" dirty="0"/>
          </a:p>
        </p:txBody>
      </p:sp>
      <p:sp>
        <p:nvSpPr>
          <p:cNvPr id="5" name="テキスト ボックス 4"/>
          <p:cNvSpPr txBox="1"/>
          <p:nvPr/>
        </p:nvSpPr>
        <p:spPr>
          <a:xfrm>
            <a:off x="628650" y="1690689"/>
            <a:ext cx="5012129" cy="415498"/>
          </a:xfrm>
          <a:prstGeom prst="rect">
            <a:avLst/>
          </a:prstGeom>
          <a:noFill/>
        </p:spPr>
        <p:txBody>
          <a:bodyPr wrap="square" rtlCol="0">
            <a:spAutoFit/>
          </a:bodyPr>
          <a:lstStyle/>
          <a:p>
            <a:r>
              <a:rPr lang="en-US" sz="2100" u="sng" dirty="0">
                <a:latin typeface="Cambria Math" panose="02040503050406030204" pitchFamily="18" charset="0"/>
                <a:ea typeface="Cambria Math" panose="02040503050406030204" pitchFamily="18" charset="0"/>
              </a:rPr>
              <a:t>Pearson Chi-Square Test of Independence</a:t>
            </a:r>
          </a:p>
        </p:txBody>
      </p:sp>
      <p:sp>
        <p:nvSpPr>
          <p:cNvPr id="6" name="テキスト ボックス 5"/>
          <p:cNvSpPr txBox="1"/>
          <p:nvPr/>
        </p:nvSpPr>
        <p:spPr>
          <a:xfrm>
            <a:off x="628650" y="4182528"/>
            <a:ext cx="5012129" cy="415498"/>
          </a:xfrm>
          <a:prstGeom prst="rect">
            <a:avLst/>
          </a:prstGeom>
          <a:noFill/>
        </p:spPr>
        <p:txBody>
          <a:bodyPr wrap="square" rtlCol="0">
            <a:spAutoFit/>
          </a:bodyPr>
          <a:lstStyle/>
          <a:p>
            <a:r>
              <a:rPr lang="en-US" sz="2100" u="sng" dirty="0">
                <a:latin typeface="Cambria Math" panose="02040503050406030204" pitchFamily="18" charset="0"/>
                <a:ea typeface="Cambria Math" panose="02040503050406030204" pitchFamily="18" charset="0"/>
              </a:rPr>
              <a:t>Multinomial Likelihood Ratio Test</a:t>
            </a:r>
          </a:p>
        </p:txBody>
      </p:sp>
      <p:sp>
        <p:nvSpPr>
          <p:cNvPr id="7" name="テキスト ボックス 6"/>
          <p:cNvSpPr txBox="1"/>
          <p:nvPr/>
        </p:nvSpPr>
        <p:spPr>
          <a:xfrm>
            <a:off x="748146" y="2221883"/>
            <a:ext cx="2648198"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1. Age </a:t>
            </a:r>
            <a:r>
              <a:rPr lang="en-US" dirty="0" err="1">
                <a:latin typeface="Cambria Math" panose="02040503050406030204" pitchFamily="18" charset="0"/>
                <a:ea typeface="Cambria Math" panose="02040503050406030204" pitchFamily="18" charset="0"/>
              </a:rPr>
              <a:t>v.s</a:t>
            </a:r>
            <a:r>
              <a:rPr lang="en-US" dirty="0">
                <a:latin typeface="Cambria Math" panose="02040503050406030204" pitchFamily="18" charset="0"/>
                <a:ea typeface="Cambria Math" panose="02040503050406030204" pitchFamily="18" charset="0"/>
              </a:rPr>
              <a:t>. Malignancy</a:t>
            </a:r>
          </a:p>
        </p:txBody>
      </p:sp>
      <p:sp>
        <p:nvSpPr>
          <p:cNvPr id="8" name="テキスト ボックス 7"/>
          <p:cNvSpPr txBox="1"/>
          <p:nvPr/>
        </p:nvSpPr>
        <p:spPr>
          <a:xfrm>
            <a:off x="3420095" y="2232561"/>
            <a:ext cx="2719449"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2. Survival </a:t>
            </a:r>
            <a:r>
              <a:rPr lang="en-US" dirty="0" err="1">
                <a:latin typeface="Cambria Math" panose="02040503050406030204" pitchFamily="18" charset="0"/>
                <a:ea typeface="Cambria Math" panose="02040503050406030204" pitchFamily="18" charset="0"/>
              </a:rPr>
              <a:t>v.s</a:t>
            </a:r>
            <a:r>
              <a:rPr lang="en-US" dirty="0">
                <a:latin typeface="Cambria Math" panose="02040503050406030204" pitchFamily="18" charset="0"/>
                <a:ea typeface="Cambria Math" panose="02040503050406030204" pitchFamily="18" charset="0"/>
              </a:rPr>
              <a:t>. Age</a:t>
            </a:r>
          </a:p>
        </p:txBody>
      </p:sp>
      <p:sp>
        <p:nvSpPr>
          <p:cNvPr id="9" name="テキスト ボックス 8"/>
          <p:cNvSpPr txBox="1"/>
          <p:nvPr/>
        </p:nvSpPr>
        <p:spPr>
          <a:xfrm>
            <a:off x="5947558" y="2232561"/>
            <a:ext cx="2816431"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3.  Survival </a:t>
            </a:r>
            <a:r>
              <a:rPr lang="en-US" dirty="0" err="1">
                <a:latin typeface="Cambria Math" panose="02040503050406030204" pitchFamily="18" charset="0"/>
                <a:ea typeface="Cambria Math" panose="02040503050406030204" pitchFamily="18" charset="0"/>
              </a:rPr>
              <a:t>v.s</a:t>
            </a:r>
            <a:r>
              <a:rPr lang="en-US" dirty="0">
                <a:latin typeface="Cambria Math" panose="02040503050406030204" pitchFamily="18" charset="0"/>
                <a:ea typeface="Cambria Math" panose="02040503050406030204" pitchFamily="18" charset="0"/>
              </a:rPr>
              <a:t>. Malignancy</a:t>
            </a:r>
          </a:p>
        </p:txBody>
      </p:sp>
      <p:sp>
        <p:nvSpPr>
          <p:cNvPr id="10" name="テキスト ボックス 9"/>
          <p:cNvSpPr txBox="1"/>
          <p:nvPr/>
        </p:nvSpPr>
        <p:spPr>
          <a:xfrm>
            <a:off x="771896" y="4644745"/>
            <a:ext cx="2529445"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1. Age </a:t>
            </a:r>
            <a:r>
              <a:rPr lang="en-US" dirty="0" err="1">
                <a:latin typeface="Cambria Math" panose="02040503050406030204" pitchFamily="18" charset="0"/>
                <a:ea typeface="Cambria Math" panose="02040503050406030204" pitchFamily="18" charset="0"/>
              </a:rPr>
              <a:t>v.s</a:t>
            </a:r>
            <a:r>
              <a:rPr lang="en-US" dirty="0">
                <a:latin typeface="Cambria Math" panose="02040503050406030204" pitchFamily="18" charset="0"/>
                <a:ea typeface="Cambria Math" panose="02040503050406030204" pitchFamily="18" charset="0"/>
              </a:rPr>
              <a:t>. Malignancy</a:t>
            </a:r>
          </a:p>
        </p:txBody>
      </p:sp>
      <p:sp>
        <p:nvSpPr>
          <p:cNvPr id="11" name="テキスト ボックス 10"/>
          <p:cNvSpPr txBox="1"/>
          <p:nvPr/>
        </p:nvSpPr>
        <p:spPr>
          <a:xfrm>
            <a:off x="3429993" y="4644745"/>
            <a:ext cx="2719449"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2. Survival </a:t>
            </a:r>
            <a:r>
              <a:rPr lang="en-US" dirty="0" err="1">
                <a:latin typeface="Cambria Math" panose="02040503050406030204" pitchFamily="18" charset="0"/>
                <a:ea typeface="Cambria Math" panose="02040503050406030204" pitchFamily="18" charset="0"/>
              </a:rPr>
              <a:t>v.s</a:t>
            </a:r>
            <a:r>
              <a:rPr lang="en-US" dirty="0">
                <a:latin typeface="Cambria Math" panose="02040503050406030204" pitchFamily="18" charset="0"/>
                <a:ea typeface="Cambria Math" panose="02040503050406030204" pitchFamily="18" charset="0"/>
              </a:rPr>
              <a:t>. Age</a:t>
            </a:r>
          </a:p>
        </p:txBody>
      </p:sp>
      <p:sp>
        <p:nvSpPr>
          <p:cNvPr id="13" name="テキスト ボックス 12"/>
          <p:cNvSpPr txBox="1"/>
          <p:nvPr/>
        </p:nvSpPr>
        <p:spPr>
          <a:xfrm>
            <a:off x="5947558" y="4644745"/>
            <a:ext cx="2816431"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3.  Survival </a:t>
            </a:r>
            <a:r>
              <a:rPr lang="en-US" dirty="0" err="1">
                <a:latin typeface="Cambria Math" panose="02040503050406030204" pitchFamily="18" charset="0"/>
                <a:ea typeface="Cambria Math" panose="02040503050406030204" pitchFamily="18" charset="0"/>
              </a:rPr>
              <a:t>v.s</a:t>
            </a:r>
            <a:r>
              <a:rPr lang="en-US" dirty="0">
                <a:latin typeface="Cambria Math" panose="02040503050406030204" pitchFamily="18" charset="0"/>
                <a:ea typeface="Cambria Math" panose="02040503050406030204" pitchFamily="18" charset="0"/>
              </a:rPr>
              <a:t>. Malignancy</a:t>
            </a:r>
          </a:p>
        </p:txBody>
      </p:sp>
      <p:sp>
        <p:nvSpPr>
          <p:cNvPr id="14" name="テキスト ボックス 13"/>
          <p:cNvSpPr txBox="1"/>
          <p:nvPr/>
        </p:nvSpPr>
        <p:spPr>
          <a:xfrm>
            <a:off x="1033153" y="3001510"/>
            <a:ext cx="1769424"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P = 0.6080</a:t>
            </a:r>
          </a:p>
        </p:txBody>
      </p:sp>
      <p:sp>
        <p:nvSpPr>
          <p:cNvPr id="15" name="テキスト ボックス 14"/>
          <p:cNvSpPr txBox="1"/>
          <p:nvPr/>
        </p:nvSpPr>
        <p:spPr>
          <a:xfrm>
            <a:off x="3560618" y="3001510"/>
            <a:ext cx="1769424"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P = 0.04858</a:t>
            </a:r>
          </a:p>
        </p:txBody>
      </p:sp>
      <p:sp>
        <p:nvSpPr>
          <p:cNvPr id="17" name="テキスト ボックス 16"/>
          <p:cNvSpPr txBox="1"/>
          <p:nvPr/>
        </p:nvSpPr>
        <p:spPr>
          <a:xfrm>
            <a:off x="6471061" y="3008459"/>
            <a:ext cx="1769424"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P = 0.009557</a:t>
            </a:r>
          </a:p>
        </p:txBody>
      </p:sp>
      <p:sp>
        <p:nvSpPr>
          <p:cNvPr id="18" name="テキスト ボックス 17"/>
          <p:cNvSpPr txBox="1"/>
          <p:nvPr/>
        </p:nvSpPr>
        <p:spPr>
          <a:xfrm>
            <a:off x="1033153" y="5285346"/>
            <a:ext cx="1769424"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P = 0.6079</a:t>
            </a:r>
          </a:p>
        </p:txBody>
      </p:sp>
      <p:sp>
        <p:nvSpPr>
          <p:cNvPr id="19" name="テキスト ボックス 18"/>
          <p:cNvSpPr txBox="1"/>
          <p:nvPr/>
        </p:nvSpPr>
        <p:spPr>
          <a:xfrm>
            <a:off x="3560618" y="5292709"/>
            <a:ext cx="1769424"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P = 0.04942</a:t>
            </a:r>
          </a:p>
        </p:txBody>
      </p:sp>
      <p:sp>
        <p:nvSpPr>
          <p:cNvPr id="20" name="テキスト ボックス 19"/>
          <p:cNvSpPr txBox="1"/>
          <p:nvPr/>
        </p:nvSpPr>
        <p:spPr>
          <a:xfrm>
            <a:off x="6471061" y="5300072"/>
            <a:ext cx="1769424"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P = 0.009638</a:t>
            </a:r>
          </a:p>
        </p:txBody>
      </p:sp>
    </p:spTree>
    <p:extLst>
      <p:ext uri="{BB962C8B-B14F-4D97-AF65-F5344CB8AC3E}">
        <p14:creationId xmlns:p14="http://schemas.microsoft.com/office/powerpoint/2010/main" val="92371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対角する 2 つの角を丸めた四角形 11"/>
          <p:cNvSpPr/>
          <p:nvPr/>
        </p:nvSpPr>
        <p:spPr>
          <a:xfrm>
            <a:off x="224889" y="3823855"/>
            <a:ext cx="8657854" cy="1923802"/>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title"/>
          </p:nvPr>
        </p:nvSpPr>
        <p:spPr/>
        <p:txBody>
          <a:bodyPr>
            <a:normAutofit/>
          </a:bodyPr>
          <a:lstStyle/>
          <a:p>
            <a:r>
              <a:rPr lang="en-US" sz="4800" dirty="0">
                <a:latin typeface="Cambria Math" panose="02040503050406030204" pitchFamily="18" charset="0"/>
                <a:ea typeface="Cambria Math" panose="02040503050406030204" pitchFamily="18" charset="0"/>
              </a:rPr>
              <a:t>Binomial Sampling</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2171268"/>
                <a:ext cx="7886700" cy="4351338"/>
              </a:xfrm>
            </p:spPr>
            <p:txBody>
              <a:bodyPr/>
              <a:lstStyle/>
              <a:p>
                <a:pPr marL="0" indent="0">
                  <a:buNone/>
                </a:pPr>
                <a14:m>
                  <m:oMathPara xmlns:m="http://schemas.openxmlformats.org/officeDocument/2006/math">
                    <m:oMathParaPr>
                      <m:jc m:val="left"/>
                    </m:oMathParaPr>
                    <m:oMath xmlns:m="http://schemas.openxmlformats.org/officeDocument/2006/math">
                      <m:func>
                        <m:funcPr>
                          <m:ctrlPr>
                            <a:rPr lang="en-US" i="1" smtClean="0">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𝑖</m:t>
                                      </m:r>
                                    </m:sub>
                                  </m:sSub>
                                </m:num>
                                <m:den>
                                  <m:r>
                                    <a:rPr lang="en-US" i="1">
                                      <a:latin typeface="Cambria Math" panose="02040503050406030204" pitchFamily="18" charset="0"/>
                                      <a:ea typeface="Cambria Math" panose="02040503050406030204" pitchFamily="18" charset="0"/>
                                    </a:rPr>
                                    <m:t>1−</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𝑖</m:t>
                                      </m:r>
                                    </m:sub>
                                  </m:sSub>
                                </m:den>
                              </m:f>
                            </m:e>
                          </m:d>
                        </m:e>
                      </m:fun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50−69,</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70+,</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𝑀𝑎𝑙𝑌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b>
                      </m:sSub>
                    </m:oMath>
                  </m:oMathPara>
                </a14:m>
                <a:endParaRPr lang="en-US" i="1" dirty="0">
                  <a:latin typeface="Cambria Math" panose="02040503050406030204" pitchFamily="18" charset="0"/>
                  <a:ea typeface="Cambria Math" panose="02040503050406030204" pitchFamily="18" charset="0"/>
                </a:endParaRPr>
              </a:p>
              <a:p>
                <a:pPr marL="0" indent="0">
                  <a:buNone/>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4</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50−69,</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𝑀𝑎𝑙𝑌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5</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70+,</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𝑀𝑎𝑙𝑌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oMath>
                </a14:m>
                <a:endParaRPr lang="en-US" dirty="0">
                  <a:latin typeface="Cambria Math" panose="02040503050406030204" pitchFamily="18" charset="0"/>
                  <a:ea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2171268"/>
                <a:ext cx="7886700" cy="4351338"/>
              </a:xfrm>
              <a:blipFill rotWithShape="1">
                <a:blip r:embed="rId2"/>
                <a:stretch>
                  <a:fillRect/>
                </a:stretch>
              </a:blipFill>
            </p:spPr>
            <p:txBody>
              <a:bodyPr/>
              <a:lstStyle/>
              <a:p>
                <a:r>
                  <a:rPr lang="en-US">
                    <a:noFill/>
                  </a:rPr>
                  <a:t> </a:t>
                </a:r>
              </a:p>
            </p:txBody>
          </p:sp>
        </mc:Fallback>
      </mc:AlternateContent>
      <p:sp>
        <p:nvSpPr>
          <p:cNvPr id="4" name="スライド番号プレースホルダー 3"/>
          <p:cNvSpPr>
            <a:spLocks noGrp="1"/>
          </p:cNvSpPr>
          <p:nvPr>
            <p:ph type="sldNum" sz="quarter" idx="12"/>
          </p:nvPr>
        </p:nvSpPr>
        <p:spPr/>
        <p:txBody>
          <a:bodyPr/>
          <a:lstStyle/>
          <a:p>
            <a:fld id="{0CFEC368-1D7A-4F81-ABF6-AE0E36BAF64C}" type="slidenum">
              <a:rPr lang="en-US" smtClean="0"/>
              <a:pPr/>
              <a:t>8</a:t>
            </a:fld>
            <a:endParaRPr lang="en-US" dirty="0"/>
          </a:p>
        </p:txBody>
      </p:sp>
      <p:sp>
        <p:nvSpPr>
          <p:cNvPr id="5" name="テキスト ボックス 4"/>
          <p:cNvSpPr txBox="1"/>
          <p:nvPr/>
        </p:nvSpPr>
        <p:spPr>
          <a:xfrm>
            <a:off x="628650" y="1459856"/>
            <a:ext cx="5534644" cy="461665"/>
          </a:xfrm>
          <a:prstGeom prst="rect">
            <a:avLst/>
          </a:prstGeom>
          <a:noFill/>
        </p:spPr>
        <p:txBody>
          <a:bodyPr wrap="square" rtlCol="0">
            <a:spAutoFit/>
          </a:bodyPr>
          <a:lstStyle/>
          <a:p>
            <a:r>
              <a:rPr lang="en-US" sz="2400" u="sng" dirty="0">
                <a:latin typeface="Cambria Math" panose="02040503050406030204" pitchFamily="18" charset="0"/>
                <a:ea typeface="Cambria Math" panose="02040503050406030204" pitchFamily="18" charset="0"/>
              </a:rPr>
              <a:t>Model 1: with interaction</a:t>
            </a:r>
          </a:p>
        </p:txBody>
      </p:sp>
      <mc:AlternateContent xmlns:mc="http://schemas.openxmlformats.org/markup-compatibility/2006" xmlns:a14="http://schemas.microsoft.com/office/drawing/2010/main">
        <mc:Choice Requires="a14">
          <p:sp>
            <p:nvSpPr>
              <p:cNvPr id="8" name="テキスト ボックス 7"/>
              <p:cNvSpPr txBox="1"/>
              <p:nvPr/>
            </p:nvSpPr>
            <p:spPr>
              <a:xfrm>
                <a:off x="23751" y="3823855"/>
                <a:ext cx="4334493" cy="1670201"/>
              </a:xfrm>
              <a:prstGeom prst="rect">
                <a:avLst/>
              </a:prstGeom>
              <a:noFill/>
            </p:spPr>
            <p:txBody>
              <a:bodyPr wrap="square" rtlCol="0">
                <a:spAutoFit/>
              </a:bodyPr>
              <a:lstStyle/>
              <a:p>
                <a:pPr>
                  <a:lnSpc>
                    <a:spcPct val="20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𝑖</m:t>
                          </m:r>
                        </m:sub>
                      </m:sSub>
                      <m:r>
                        <a:rPr lang="en-US" b="0" i="1" smtClean="0">
                          <a:latin typeface="Cambria Math"/>
                          <a:ea typeface="Cambria Math" panose="02040503050406030204" pitchFamily="18" charset="0"/>
                        </a:rPr>
                        <m:t>=</m:t>
                      </m:r>
                      <m:r>
                        <m:rPr>
                          <m:sty m:val="p"/>
                        </m:rPr>
                        <a:rPr lang="en-US" b="0" i="0" smtClean="0">
                          <a:latin typeface="Cambria Math"/>
                        </a:rPr>
                        <m:t>probablity</m:t>
                      </m:r>
                      <m:r>
                        <a:rPr lang="en-US" b="0" i="0" smtClean="0">
                          <a:latin typeface="Cambria Math"/>
                        </a:rPr>
                        <m:t> </m:t>
                      </m:r>
                      <m:r>
                        <m:rPr>
                          <m:sty m:val="p"/>
                        </m:rPr>
                        <a:rPr lang="en-US" b="0" i="0" smtClean="0">
                          <a:latin typeface="Cambria Math"/>
                        </a:rPr>
                        <m:t>of</m:t>
                      </m:r>
                      <m:r>
                        <a:rPr lang="en-US" b="0" i="0" smtClean="0">
                          <a:latin typeface="Cambria Math"/>
                        </a:rPr>
                        <m:t> </m:t>
                      </m:r>
                      <m:r>
                        <m:rPr>
                          <m:sty m:val="p"/>
                        </m:rPr>
                        <a:rPr lang="en-US" b="0" i="0" smtClean="0">
                          <a:latin typeface="Cambria Math"/>
                        </a:rPr>
                        <m:t>death</m:t>
                      </m:r>
                      <m:r>
                        <a:rPr lang="en-US" b="0" i="0" smtClean="0">
                          <a:latin typeface="Cambria Math"/>
                        </a:rPr>
                        <m:t> </m:t>
                      </m:r>
                      <m:r>
                        <m:rPr>
                          <m:sty m:val="p"/>
                        </m:rPr>
                        <a:rPr lang="en-US" b="0" i="0" smtClean="0">
                          <a:latin typeface="Cambria Math"/>
                        </a:rPr>
                        <m:t>for</m:t>
                      </m:r>
                      <m:r>
                        <a:rPr lang="en-US" b="0" i="0" smtClean="0">
                          <a:latin typeface="Cambria Math"/>
                        </a:rPr>
                        <m:t> </m:t>
                      </m:r>
                      <m:r>
                        <m:rPr>
                          <m:sty m:val="p"/>
                        </m:rPr>
                        <a:rPr lang="en-US" b="0" i="0" smtClean="0">
                          <a:latin typeface="Cambria Math"/>
                        </a:rPr>
                        <m:t>group</m:t>
                      </m:r>
                      <m:r>
                        <a:rPr lang="en-US" b="0" i="0" smtClean="0">
                          <a:latin typeface="Cambria Math"/>
                        </a:rPr>
                        <m:t> </m:t>
                      </m:r>
                      <m:r>
                        <m:rPr>
                          <m:sty m:val="p"/>
                        </m:rPr>
                        <a:rPr lang="en-US" b="0" i="0" smtClean="0">
                          <a:latin typeface="Cambria Math"/>
                        </a:rPr>
                        <m:t>i</m:t>
                      </m:r>
                    </m:oMath>
                  </m:oMathPara>
                </a14:m>
                <a:endParaRPr lang="en-US" dirty="0"/>
              </a:p>
              <a:p>
                <a:pPr>
                  <a:lnSpc>
                    <a:spcPct val="20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50−69,</m:t>
                          </m:r>
                          <m:r>
                            <a:rPr lang="en-US" i="1">
                              <a:latin typeface="Cambria Math"/>
                            </a:rPr>
                            <m:t>𝑖</m:t>
                          </m:r>
                        </m:sub>
                      </m:sSub>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1, </m:t>
                              </m:r>
                              <m:r>
                                <a:rPr lang="en-US" i="1">
                                  <a:latin typeface="Cambria Math"/>
                                </a:rPr>
                                <m:t>𝑖𝑓</m:t>
                              </m:r>
                              <m:r>
                                <a:rPr lang="en-US" i="1">
                                  <a:latin typeface="Cambria Math"/>
                                </a:rPr>
                                <m:t> </m:t>
                              </m:r>
                              <m:r>
                                <a:rPr lang="en-US" i="1">
                                  <a:latin typeface="Cambria Math"/>
                                </a:rPr>
                                <m:t>𝑖</m:t>
                              </m:r>
                              <m:r>
                                <a:rPr lang="en-US" i="1">
                                  <a:latin typeface="Cambria Math"/>
                                </a:rPr>
                                <m:t> </m:t>
                              </m:r>
                              <m:r>
                                <a:rPr lang="en-US" i="1">
                                  <a:latin typeface="Cambria Math"/>
                                </a:rPr>
                                <m:t>𝑏𝑒𝑙𝑜𝑛𝑔𝑠</m:t>
                              </m:r>
                              <m:r>
                                <a:rPr lang="en-US" i="1">
                                  <a:latin typeface="Cambria Math"/>
                                </a:rPr>
                                <m:t> </m:t>
                              </m:r>
                              <m:r>
                                <a:rPr lang="en-US" i="1">
                                  <a:latin typeface="Cambria Math"/>
                                </a:rPr>
                                <m:t>𝑡𝑜</m:t>
                              </m:r>
                              <m:r>
                                <a:rPr lang="en-US" i="1">
                                  <a:latin typeface="Cambria Math"/>
                                </a:rPr>
                                <m:t> 50−69</m:t>
                              </m:r>
                            </m:e>
                            <m:e>
                              <m:r>
                                <a:rPr lang="en-US" i="1">
                                  <a:latin typeface="Cambria Math"/>
                                </a:rPr>
                                <m:t>0,  </m:t>
                              </m:r>
                              <m:r>
                                <a:rPr lang="en-US" i="1">
                                  <a:latin typeface="Cambria Math"/>
                                </a:rPr>
                                <m:t>𝑜𝑡h𝑒𝑟𝑤𝑖𝑠𝑒</m:t>
                              </m:r>
                              <m:r>
                                <a:rPr lang="en-US" i="1">
                                  <a:latin typeface="Cambria Math"/>
                                </a:rPr>
                                <m:t>                 </m:t>
                              </m:r>
                            </m:e>
                          </m:eqArr>
                        </m:e>
                      </m:d>
                    </m:oMath>
                  </m:oMathPara>
                </a14:m>
                <a:endParaRPr 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3751" y="3823855"/>
                <a:ext cx="4334493" cy="1670201"/>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4251366" y="3503221"/>
                <a:ext cx="4631377" cy="2140073"/>
              </a:xfrm>
              <a:prstGeom prst="rect">
                <a:avLst/>
              </a:prstGeom>
              <a:noFill/>
            </p:spPr>
            <p:txBody>
              <a:bodyPr wrap="square" rtlCol="0">
                <a:spAutoFit/>
              </a:bodyPr>
              <a:lstStyle/>
              <a:p>
                <a:pPr>
                  <a:lnSpc>
                    <a:spcPct val="20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𝐼</m:t>
                          </m:r>
                        </m:e>
                        <m:sub>
                          <m:r>
                            <a:rPr lang="en-US" i="1">
                              <a:latin typeface="Cambria Math"/>
                            </a:rPr>
                            <m:t>70+,</m:t>
                          </m:r>
                          <m:r>
                            <a:rPr lang="en-US" i="1">
                              <a:latin typeface="Cambria Math"/>
                            </a:rPr>
                            <m:t>𝑖</m:t>
                          </m:r>
                        </m:sub>
                      </m:sSub>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1, </m:t>
                              </m:r>
                              <m:r>
                                <a:rPr lang="en-US" i="1">
                                  <a:latin typeface="Cambria Math"/>
                                </a:rPr>
                                <m:t>𝑖𝑓</m:t>
                              </m:r>
                              <m:r>
                                <a:rPr lang="en-US" i="1">
                                  <a:latin typeface="Cambria Math"/>
                                </a:rPr>
                                <m:t> </m:t>
                              </m:r>
                              <m:r>
                                <a:rPr lang="en-US" i="1">
                                  <a:latin typeface="Cambria Math"/>
                                </a:rPr>
                                <m:t>𝑖</m:t>
                              </m:r>
                              <m:r>
                                <a:rPr lang="en-US" i="1">
                                  <a:latin typeface="Cambria Math"/>
                                </a:rPr>
                                <m:t> </m:t>
                              </m:r>
                              <m:r>
                                <a:rPr lang="en-US" i="1">
                                  <a:latin typeface="Cambria Math"/>
                                </a:rPr>
                                <m:t>𝑏𝑒𝑙𝑜𝑛𝑔𝑠</m:t>
                              </m:r>
                              <m:r>
                                <a:rPr lang="en-US" i="1">
                                  <a:latin typeface="Cambria Math"/>
                                </a:rPr>
                                <m:t> </m:t>
                              </m:r>
                              <m:r>
                                <a:rPr lang="en-US" i="1">
                                  <a:latin typeface="Cambria Math"/>
                                </a:rPr>
                                <m:t>𝑡𝑜</m:t>
                              </m:r>
                              <m:r>
                                <a:rPr lang="en-US" i="1">
                                  <a:latin typeface="Cambria Math"/>
                                </a:rPr>
                                <m:t> 70+</m:t>
                              </m:r>
                            </m:e>
                            <m:e>
                              <m:r>
                                <a:rPr lang="en-US" i="1">
                                  <a:latin typeface="Cambria Math"/>
                                </a:rPr>
                                <m:t>0,  </m:t>
                              </m:r>
                              <m:r>
                                <a:rPr lang="en-US" i="1">
                                  <a:latin typeface="Cambria Math"/>
                                </a:rPr>
                                <m:t>𝑜𝑡h𝑒𝑟𝑤𝑖𝑠𝑒</m:t>
                              </m:r>
                              <m:r>
                                <a:rPr lang="en-US" i="1">
                                  <a:latin typeface="Cambria Math"/>
                                </a:rPr>
                                <m:t>           </m:t>
                              </m:r>
                            </m:e>
                          </m:eqArr>
                        </m:e>
                      </m:d>
                    </m:oMath>
                  </m:oMathPara>
                </a14:m>
                <a:endParaRPr lang="en-US" i="1" dirty="0">
                  <a:latin typeface="Cambria Math"/>
                </a:endParaRPr>
              </a:p>
              <a:p>
                <a:pPr>
                  <a:lnSpc>
                    <a:spcPct val="20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𝐼</m:t>
                          </m:r>
                        </m:e>
                        <m:sub>
                          <m:r>
                            <a:rPr lang="en-US" i="1">
                              <a:latin typeface="Cambria Math"/>
                            </a:rPr>
                            <m:t>𝑀𝑎𝑙𝑌</m:t>
                          </m:r>
                          <m:r>
                            <a:rPr lang="en-US" i="1">
                              <a:latin typeface="Cambria Math"/>
                            </a:rPr>
                            <m:t>,</m:t>
                          </m:r>
                          <m:r>
                            <a:rPr lang="en-US" i="1">
                              <a:latin typeface="Cambria Math"/>
                            </a:rPr>
                            <m:t>𝑗</m:t>
                          </m:r>
                        </m:sub>
                      </m:sSub>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1, </m:t>
                              </m:r>
                              <m:r>
                                <a:rPr lang="en-US" i="1">
                                  <a:latin typeface="Cambria Math"/>
                                </a:rPr>
                                <m:t>𝑖𝑓</m:t>
                              </m:r>
                              <m:r>
                                <a:rPr lang="en-US" i="1">
                                  <a:latin typeface="Cambria Math"/>
                                </a:rPr>
                                <m:t> </m:t>
                              </m:r>
                              <m:r>
                                <a:rPr lang="en-US" b="0" i="1" smtClean="0">
                                  <a:latin typeface="Cambria Math"/>
                                </a:rPr>
                                <m:t>𝑖</m:t>
                              </m:r>
                              <m:r>
                                <a:rPr lang="en-US" i="1">
                                  <a:latin typeface="Cambria Math"/>
                                </a:rPr>
                                <m:t> </m:t>
                              </m:r>
                              <m:r>
                                <a:rPr lang="en-US" i="1">
                                  <a:latin typeface="Cambria Math"/>
                                </a:rPr>
                                <m:t>𝑏𝑒𝑙𝑜𝑛𝑔𝑠</m:t>
                              </m:r>
                              <m:r>
                                <a:rPr lang="en-US" i="1">
                                  <a:latin typeface="Cambria Math"/>
                                </a:rPr>
                                <m:t> </m:t>
                              </m:r>
                              <m:r>
                                <a:rPr lang="en-US" i="1">
                                  <a:latin typeface="Cambria Math"/>
                                </a:rPr>
                                <m:t>𝑡𝑜</m:t>
                              </m:r>
                              <m:r>
                                <a:rPr lang="en-US" i="1">
                                  <a:latin typeface="Cambria Math"/>
                                </a:rPr>
                                <m:t> </m:t>
                              </m:r>
                              <m:r>
                                <a:rPr lang="en-US" i="1">
                                  <a:latin typeface="Cambria Math"/>
                                </a:rPr>
                                <m:t>𝑀𝑎𝑙𝑖𝑔𝑛𝑎𝑛𝑡</m:t>
                              </m:r>
                              <m:r>
                                <a:rPr lang="en-US" i="1">
                                  <a:latin typeface="Cambria Math"/>
                                </a:rPr>
                                <m:t>:</m:t>
                              </m:r>
                              <m:r>
                                <a:rPr lang="en-US" i="1">
                                  <a:latin typeface="Cambria Math"/>
                                </a:rPr>
                                <m:t>𝑌𝑒𝑠</m:t>
                              </m:r>
                            </m:e>
                            <m:e>
                              <m:r>
                                <a:rPr lang="en-US" i="1">
                                  <a:latin typeface="Cambria Math"/>
                                </a:rPr>
                                <m:t>0,  </m:t>
                              </m:r>
                              <m:r>
                                <a:rPr lang="en-US" i="1">
                                  <a:latin typeface="Cambria Math"/>
                                </a:rPr>
                                <m:t>𝑜𝑡h𝑒𝑟𝑤𝑖𝑠𝑒</m:t>
                              </m:r>
                              <m:r>
                                <a:rPr lang="en-US" i="1">
                                  <a:latin typeface="Cambria Math"/>
                                </a:rPr>
                                <m:t>                                </m:t>
                              </m:r>
                            </m:e>
                          </m:eqArr>
                        </m:e>
                      </m:d>
                    </m:oMath>
                  </m:oMathPara>
                </a14:m>
                <a:endParaRPr 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4251366" y="3503221"/>
                <a:ext cx="4631377" cy="2140073"/>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35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4800" dirty="0">
                <a:latin typeface="Cambria Math" panose="02040503050406030204" pitchFamily="18" charset="0"/>
                <a:ea typeface="Cambria Math" panose="02040503050406030204" pitchFamily="18" charset="0"/>
              </a:rPr>
              <a:t>Binomial Sampling</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2005013"/>
                <a:ext cx="7886700" cy="4351338"/>
              </a:xfrm>
            </p:spPr>
            <p:txBody>
              <a:bodyPr/>
              <a:lstStyle/>
              <a:p>
                <a:pPr marL="0" indent="0">
                  <a:buNone/>
                </a:pPr>
                <a14:m>
                  <m:oMathPara xmlns:m="http://schemas.openxmlformats.org/officeDocument/2006/math">
                    <m:oMathParaPr>
                      <m:jc m:val="left"/>
                    </m:oMathParaPr>
                    <m:oMath xmlns:m="http://schemas.openxmlformats.org/officeDocument/2006/math">
                      <m:func>
                        <m:funcPr>
                          <m:ctrlPr>
                            <a:rPr lang="en-US" i="1" smtClean="0">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𝑖</m:t>
                                      </m:r>
                                    </m:sub>
                                  </m:sSub>
                                </m:num>
                                <m:den>
                                  <m:r>
                                    <a:rPr lang="en-US" i="1">
                                      <a:latin typeface="Cambria Math" panose="02040503050406030204" pitchFamily="18" charset="0"/>
                                      <a:ea typeface="Cambria Math" panose="02040503050406030204" pitchFamily="18" charset="0"/>
                                    </a:rPr>
                                    <m:t>1−</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𝑖</m:t>
                                      </m:r>
                                    </m:sub>
                                  </m:sSub>
                                </m:den>
                              </m:f>
                            </m:e>
                          </m:d>
                        </m:e>
                      </m:fun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50−69,</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70+,</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𝑀𝑎𝑙𝑌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b>
                      </m:sSub>
                    </m:oMath>
                  </m:oMathPara>
                </a14:m>
                <a:endParaRPr lang="en-US" i="1" dirty="0">
                  <a:latin typeface="Cambria Math" panose="02040503050406030204" pitchFamily="18" charset="0"/>
                  <a:ea typeface="Cambria Math" panose="02040503050406030204" pitchFamily="18" charset="0"/>
                </a:endParaRPr>
              </a:p>
              <a:p>
                <a:pPr marL="0" indent="0">
                  <a:buNone/>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4</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50−69,</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𝑀𝑎𝑙𝑌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5</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70+,</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𝑀𝑎𝑙𝑌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oMath>
                </a14:m>
                <a:endParaRPr lang="en-US" dirty="0">
                  <a:latin typeface="Cambria Math" panose="02040503050406030204" pitchFamily="18" charset="0"/>
                  <a:ea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2005013"/>
                <a:ext cx="7886700" cy="4351338"/>
              </a:xfrm>
              <a:blipFill rotWithShape="1">
                <a:blip r:embed="rId3"/>
                <a:stretch>
                  <a:fillRect/>
                </a:stretch>
              </a:blipFill>
            </p:spPr>
            <p:txBody>
              <a:bodyPr/>
              <a:lstStyle/>
              <a:p>
                <a:r>
                  <a:rPr lang="en-US">
                    <a:noFill/>
                  </a:rPr>
                  <a:t> </a:t>
                </a:r>
              </a:p>
            </p:txBody>
          </p:sp>
        </mc:Fallback>
      </mc:AlternateContent>
      <p:sp>
        <p:nvSpPr>
          <p:cNvPr id="4" name="スライド番号プレースホルダー 3"/>
          <p:cNvSpPr>
            <a:spLocks noGrp="1"/>
          </p:cNvSpPr>
          <p:nvPr>
            <p:ph type="sldNum" sz="quarter" idx="12"/>
          </p:nvPr>
        </p:nvSpPr>
        <p:spPr/>
        <p:txBody>
          <a:bodyPr/>
          <a:lstStyle/>
          <a:p>
            <a:fld id="{0CFEC368-1D7A-4F81-ABF6-AE0E36BAF64C}" type="slidenum">
              <a:rPr lang="en-US" smtClean="0"/>
              <a:pPr/>
              <a:t>9</a:t>
            </a:fld>
            <a:endParaRPr lang="en-US" dirty="0"/>
          </a:p>
        </p:txBody>
      </p:sp>
      <p:sp>
        <p:nvSpPr>
          <p:cNvPr id="5" name="テキスト ボックス 4"/>
          <p:cNvSpPr txBox="1"/>
          <p:nvPr/>
        </p:nvSpPr>
        <p:spPr>
          <a:xfrm>
            <a:off x="628649" y="1459856"/>
            <a:ext cx="7577199" cy="461665"/>
          </a:xfrm>
          <a:prstGeom prst="rect">
            <a:avLst/>
          </a:prstGeom>
          <a:noFill/>
        </p:spPr>
        <p:txBody>
          <a:bodyPr wrap="square" rtlCol="0">
            <a:spAutoFit/>
          </a:bodyPr>
          <a:lstStyle/>
          <a:p>
            <a:r>
              <a:rPr lang="en-US" sz="2400" u="sng" dirty="0">
                <a:latin typeface="Cambria Math" panose="02040503050406030204" pitchFamily="18" charset="0"/>
                <a:ea typeface="Cambria Math" panose="02040503050406030204" pitchFamily="18" charset="0"/>
              </a:rPr>
              <a:t>Testing Significance of Interaction in Model 1</a:t>
            </a:r>
          </a:p>
        </p:txBody>
      </p:sp>
      <p:sp>
        <p:nvSpPr>
          <p:cNvPr id="6" name="テキスト ボックス 5"/>
          <p:cNvSpPr txBox="1"/>
          <p:nvPr/>
        </p:nvSpPr>
        <p:spPr>
          <a:xfrm>
            <a:off x="783771" y="3427827"/>
            <a:ext cx="6175169" cy="415498"/>
          </a:xfrm>
          <a:prstGeom prst="rect">
            <a:avLst/>
          </a:prstGeom>
          <a:noFill/>
        </p:spPr>
        <p:txBody>
          <a:bodyPr wrap="square" rtlCol="0">
            <a:spAutoFit/>
          </a:bodyPr>
          <a:lstStyle/>
          <a:p>
            <a:r>
              <a:rPr lang="en-US" sz="2100" u="sng" dirty="0">
                <a:latin typeface="Cambria Math" panose="02040503050406030204" pitchFamily="18" charset="0"/>
                <a:ea typeface="Cambria Math" panose="02040503050406030204" pitchFamily="18" charset="0"/>
              </a:rPr>
              <a:t>Analysis of Deviance</a:t>
            </a:r>
          </a:p>
        </p:txBody>
      </p:sp>
      <p:graphicFrame>
        <p:nvGraphicFramePr>
          <p:cNvPr id="7" name="表 6"/>
          <p:cNvGraphicFramePr>
            <a:graphicFrameLocks noGrp="1"/>
          </p:cNvGraphicFramePr>
          <p:nvPr>
            <p:extLst>
              <p:ext uri="{D42A27DB-BD31-4B8C-83A1-F6EECF244321}">
                <p14:modId xmlns:p14="http://schemas.microsoft.com/office/powerpoint/2010/main" val="1800936754"/>
              </p:ext>
            </p:extLst>
          </p:nvPr>
        </p:nvGraphicFramePr>
        <p:xfrm>
          <a:off x="1049152" y="4045523"/>
          <a:ext cx="4627253" cy="2310828"/>
        </p:xfrm>
        <a:graphic>
          <a:graphicData uri="http://schemas.openxmlformats.org/drawingml/2006/table">
            <a:tbl>
              <a:tblPr bandRow="1">
                <a:tableStyleId>{9DCAF9ED-07DC-4A11-8D7F-57B35C25682E}</a:tableStyleId>
              </a:tblPr>
              <a:tblGrid>
                <a:gridCol w="2095785">
                  <a:extLst>
                    <a:ext uri="{9D8B030D-6E8A-4147-A177-3AD203B41FA5}">
                      <a16:colId xmlns:a16="http://schemas.microsoft.com/office/drawing/2014/main" val="20000"/>
                    </a:ext>
                  </a:extLst>
                </a:gridCol>
                <a:gridCol w="2531468">
                  <a:extLst>
                    <a:ext uri="{9D8B030D-6E8A-4147-A177-3AD203B41FA5}">
                      <a16:colId xmlns:a16="http://schemas.microsoft.com/office/drawing/2014/main" val="20001"/>
                    </a:ext>
                  </a:extLst>
                </a:gridCol>
              </a:tblGrid>
              <a:tr h="577707">
                <a:tc>
                  <a:txBody>
                    <a:bodyPr/>
                    <a:lstStyle/>
                    <a:p>
                      <a:pPr algn="ctr" fontAlgn="ctr"/>
                      <a:r>
                        <a:rPr lang="en-US" sz="1800" u="none" strike="noStrike" dirty="0">
                          <a:effectLst/>
                        </a:rPr>
                        <a:t>Factor</a:t>
                      </a:r>
                      <a:endParaRPr lang="en-US"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91D4"/>
                    </a:solidFill>
                  </a:tcPr>
                </a:tc>
                <a:tc>
                  <a:txBody>
                    <a:bodyPr/>
                    <a:lstStyle/>
                    <a:p>
                      <a:pPr algn="ctr" fontAlgn="ctr"/>
                      <a:r>
                        <a:rPr lang="en-US" sz="1800" u="none" strike="noStrike" dirty="0">
                          <a:effectLst/>
                        </a:rPr>
                        <a:t>P</a:t>
                      </a:r>
                      <a:endParaRPr lang="en-US"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91D4"/>
                    </a:solidFill>
                  </a:tcPr>
                </a:tc>
                <a:extLst>
                  <a:ext uri="{0D108BD9-81ED-4DB2-BD59-A6C34878D82A}">
                    <a16:rowId xmlns:a16="http://schemas.microsoft.com/office/drawing/2014/main" val="10000"/>
                  </a:ext>
                </a:extLst>
              </a:tr>
              <a:tr h="577707">
                <a:tc>
                  <a:txBody>
                    <a:bodyPr/>
                    <a:lstStyle/>
                    <a:p>
                      <a:pPr algn="ctr" fontAlgn="ctr"/>
                      <a:r>
                        <a:rPr lang="en-US" sz="1800" u="none" strike="noStrike" dirty="0">
                          <a:effectLst/>
                        </a:rPr>
                        <a:t>Age</a:t>
                      </a:r>
                      <a:endParaRPr lang="en-US"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0.04942</a:t>
                      </a:r>
                      <a:endParaRPr lang="en-US" sz="18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7707">
                <a:tc>
                  <a:txBody>
                    <a:bodyPr/>
                    <a:lstStyle/>
                    <a:p>
                      <a:pPr algn="ctr" fontAlgn="ctr"/>
                      <a:r>
                        <a:rPr lang="en-US" sz="1800" u="none" strike="noStrike" dirty="0">
                          <a:effectLst/>
                        </a:rPr>
                        <a:t>Malignancy</a:t>
                      </a:r>
                      <a:endParaRPr lang="en-US"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0.01316</a:t>
                      </a:r>
                      <a:endParaRPr lang="en-US"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77707">
                <a:tc>
                  <a:txBody>
                    <a:bodyPr/>
                    <a:lstStyle/>
                    <a:p>
                      <a:pPr algn="ctr" fontAlgn="ctr"/>
                      <a:r>
                        <a:rPr lang="en-US" sz="1800" u="none" strike="noStrike">
                          <a:effectLst/>
                        </a:rPr>
                        <a:t>Age x Malignancy</a:t>
                      </a:r>
                      <a:endParaRPr lang="en-US" sz="18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rPr>
                        <a:t>0.7811</a:t>
                      </a:r>
                      <a:endParaRPr lang="en-US"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87811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10367</TotalTime>
  <Words>2335</Words>
  <Application>Microsoft Macintosh PowerPoint</Application>
  <PresentationFormat>On-screen Show (4:3)</PresentationFormat>
  <Paragraphs>485</Paragraphs>
  <Slides>33</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宋体</vt:lpstr>
      <vt:lpstr>Arial</vt:lpstr>
      <vt:lpstr>Calibri</vt:lpstr>
      <vt:lpstr>Calibri Light</vt:lpstr>
      <vt:lpstr>Cambria Math</vt:lpstr>
      <vt:lpstr>Chalkduster</vt:lpstr>
      <vt:lpstr>Helvetica</vt:lpstr>
      <vt:lpstr>Lucida Console</vt:lpstr>
      <vt:lpstr>Times New Roman</vt:lpstr>
      <vt:lpstr>Times New Roman Bold</vt:lpstr>
      <vt:lpstr>Trebuchet MS</vt:lpstr>
      <vt:lpstr>Office 主题</vt:lpstr>
      <vt:lpstr>PowerPoint Presentation</vt:lpstr>
      <vt:lpstr>PowerPoint Presentation</vt:lpstr>
      <vt:lpstr>PowerPoint Presentation</vt:lpstr>
      <vt:lpstr>About Data</vt:lpstr>
      <vt:lpstr>About Data</vt:lpstr>
      <vt:lpstr>Methods used in the Analysis</vt:lpstr>
      <vt:lpstr>Testing Dependency between Variables</vt:lpstr>
      <vt:lpstr>Binomial Sampling</vt:lpstr>
      <vt:lpstr>Binomial Sampling</vt:lpstr>
      <vt:lpstr>Binomial Sampling</vt:lpstr>
      <vt:lpstr>Binomial Sampling</vt:lpstr>
      <vt:lpstr>Binomial Sampling</vt:lpstr>
      <vt:lpstr>Binomial Sampling</vt:lpstr>
      <vt:lpstr>Binomial Sampling</vt:lpstr>
      <vt:lpstr>Poisson Regression</vt:lpstr>
      <vt:lpstr>Poisson Regression</vt:lpstr>
      <vt:lpstr>Poisson Regression</vt:lpstr>
      <vt:lpstr>Poisson Regression</vt:lpstr>
      <vt:lpstr>Poisson Regression</vt:lpstr>
      <vt:lpstr>Poisson Regression</vt:lpstr>
      <vt:lpstr>Poisson Regression</vt:lpstr>
      <vt:lpstr>Poisson Regression</vt:lpstr>
      <vt:lpstr>Poisson Regression</vt:lpstr>
      <vt:lpstr>Binomial Sampling v.s. Poisson Regression</vt:lpstr>
      <vt:lpstr>Analysis Summary</vt:lpstr>
      <vt:lpstr>Analysis Summary</vt:lpstr>
      <vt:lpstr>Analysis Summary</vt:lpstr>
      <vt:lpstr>Analysis Summary</vt:lpstr>
      <vt:lpstr>Questions of Interest: Answers</vt:lpstr>
      <vt:lpstr>Notable Limitations</vt:lpstr>
      <vt:lpstr>Conclusion</vt:lpstr>
      <vt:lpstr>PowerPoint Presentation</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 Dimachkieh</dc:creator>
  <cp:lastModifiedBy>Shuntaro Kuwahara</cp:lastModifiedBy>
  <cp:revision>242</cp:revision>
  <dcterms:created xsi:type="dcterms:W3CDTF">2016-03-17T19:51:42Z</dcterms:created>
  <dcterms:modified xsi:type="dcterms:W3CDTF">2018-07-29T08:59:08Z</dcterms:modified>
  <cp:contentStatus/>
</cp:coreProperties>
</file>