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dea3a4e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dea3a4e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dea3a4e9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dea3a4e9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dea3a4e9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dea3a4e9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dea3a4e9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dea3a4e9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dea3a4e9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dea3a4e9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fdea3a4e9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fdea3a4e9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fdea3a4e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fdea3a4e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fdea3a4e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fdea3a4e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fdea3a4e9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fdea3a4e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dea3a4e9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dea3a4e9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dea3a4e9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dea3a4e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dea3a4e9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dea3a4e9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shuntonakamura0602/kaggle_MSC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competitions/open-problems-multimodal/discussion/34720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kaggle</a:t>
            </a:r>
            <a:endParaRPr/>
          </a:p>
          <a:p>
            <a:pPr indent="0" lvl="0" marL="0" rtl="0" algn="ctr">
              <a:spcBef>
                <a:spcPts val="0"/>
              </a:spcBef>
              <a:spcAft>
                <a:spcPts val="0"/>
              </a:spcAft>
              <a:buNone/>
            </a:pPr>
            <a:r>
              <a:rPr lang="ja"/>
              <a:t>MSCI</a:t>
            </a:r>
            <a:r>
              <a:rPr lang="ja"/>
              <a:t>コンペ</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ja"/>
              <a:t>2022024</a:t>
            </a:r>
            <a:endParaRPr/>
          </a:p>
          <a:p>
            <a:pPr indent="0" lvl="0" marL="0" rtl="0" algn="ctr">
              <a:spcBef>
                <a:spcPts val="0"/>
              </a:spcBef>
              <a:spcAft>
                <a:spcPts val="0"/>
              </a:spcAft>
              <a:buNone/>
            </a:pPr>
            <a:r>
              <a:rPr lang="ja"/>
              <a:t>中村俊斗</a:t>
            </a:r>
            <a:endParaRPr/>
          </a:p>
          <a:p>
            <a:pPr indent="0" lvl="0" marL="0" rtl="0" algn="ctr">
              <a:spcBef>
                <a:spcPts val="0"/>
              </a:spcBef>
              <a:spcAft>
                <a:spcPts val="0"/>
              </a:spcAft>
              <a:buNone/>
            </a:pPr>
            <a:r>
              <a:rPr lang="ja"/>
              <a:t>福原ゼミ</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モデル選択</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最終的にMLPを使用した</a:t>
            </a:r>
            <a:endParaRPr/>
          </a:p>
          <a:p>
            <a:pPr indent="0" lvl="0" marL="0" rtl="0" algn="l">
              <a:spcBef>
                <a:spcPts val="1200"/>
              </a:spcBef>
              <a:spcAft>
                <a:spcPts val="0"/>
              </a:spcAft>
              <a:buNone/>
            </a:pPr>
            <a:r>
              <a:rPr lang="ja"/>
              <a:t>GBT系のモデルはcvは高く出たが、lbがかなり低かったため使用しなかった</a:t>
            </a:r>
            <a:endParaRPr/>
          </a:p>
          <a:p>
            <a:pPr indent="0" lvl="0" marL="0" rtl="0" algn="l">
              <a:spcBef>
                <a:spcPts val="1200"/>
              </a:spcBef>
              <a:spcAft>
                <a:spcPts val="0"/>
              </a:spcAft>
              <a:buNone/>
            </a:pPr>
            <a:r>
              <a:rPr lang="ja"/>
              <a:t>またGBT系のモデルをアンサンブルしてもlbは向上しなかった</a:t>
            </a:r>
            <a:endParaRPr/>
          </a:p>
          <a:p>
            <a:pPr indent="0" lvl="0" marL="0" rtl="0" algn="l">
              <a:spcBef>
                <a:spcPts val="1200"/>
              </a:spcBef>
              <a:spcAft>
                <a:spcPts val="1200"/>
              </a:spcAft>
              <a:buNone/>
            </a:pPr>
            <a:r>
              <a:rPr lang="ja"/>
              <a:t>GNNが良いのではという議論があったので、挑戦してみたがモデル化が難しくて途中で頓挫した</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特徴量エンジニアリング</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匿名特徴量であったため基本的な統計処理を実行した</a:t>
            </a:r>
            <a:endParaRPr/>
          </a:p>
          <a:p>
            <a:pPr indent="0" lvl="0" marL="0" rtl="0" algn="l">
              <a:spcBef>
                <a:spcPts val="1200"/>
              </a:spcBef>
              <a:spcAft>
                <a:spcPts val="0"/>
              </a:spcAft>
              <a:buNone/>
            </a:pPr>
            <a:r>
              <a:rPr lang="ja"/>
              <a:t>特に有効であったのが差分特徴量であった</a:t>
            </a:r>
            <a:endParaRPr/>
          </a:p>
          <a:p>
            <a:pPr indent="0" lvl="0" marL="0" rtl="0" algn="l">
              <a:spcBef>
                <a:spcPts val="1200"/>
              </a:spcBef>
              <a:spcAft>
                <a:spcPts val="0"/>
              </a:spcAft>
              <a:buNone/>
            </a:pPr>
            <a:r>
              <a:rPr lang="ja"/>
              <a:t>またデータセットの次元数がとても多いので次元削減を行った</a:t>
            </a:r>
            <a:endParaRPr/>
          </a:p>
          <a:p>
            <a:pPr indent="0" lvl="0" marL="0" rtl="0" algn="l">
              <a:spcBef>
                <a:spcPts val="1200"/>
              </a:spcBef>
              <a:spcAft>
                <a:spcPts val="0"/>
              </a:spcAft>
              <a:buNone/>
            </a:pPr>
            <a:r>
              <a:rPr lang="ja"/>
              <a:t>次元削減を行ったデータセットを扱う際、すべての列を扱うとノイズが大きくなり、スコアが下がったため列の一部だけを使用した</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上位の解法</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アンサンブルでGBT系のモデルを使用している人が多かった</a:t>
            </a:r>
            <a:endParaRPr/>
          </a:p>
          <a:p>
            <a:pPr indent="0" lvl="0" marL="0" rtl="0" algn="l">
              <a:spcBef>
                <a:spcPts val="1200"/>
              </a:spcBef>
              <a:spcAft>
                <a:spcPts val="0"/>
              </a:spcAft>
              <a:buNone/>
            </a:pPr>
            <a:r>
              <a:rPr lang="ja"/>
              <a:t>binarizeした特徴量をGBTに食わせることでスコアが上がったらしい</a:t>
            </a:r>
            <a:endParaRPr/>
          </a:p>
          <a:p>
            <a:pPr indent="0" lvl="0" marL="0" rtl="0" algn="l">
              <a:spcBef>
                <a:spcPts val="1200"/>
              </a:spcBef>
              <a:spcAft>
                <a:spcPts val="0"/>
              </a:spcAft>
              <a:buNone/>
            </a:pPr>
            <a:r>
              <a:rPr lang="ja"/>
              <a:t>行方向の標準化が効いた(バッチ効果の影響を思われる)</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次回に向けて</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とにかく情報のキャッチアップに努めることが大切である</a:t>
            </a:r>
            <a:endParaRPr/>
          </a:p>
          <a:p>
            <a:pPr indent="0" lvl="0" marL="0" rtl="0" algn="l">
              <a:spcBef>
                <a:spcPts val="1200"/>
              </a:spcBef>
              <a:spcAft>
                <a:spcPts val="0"/>
              </a:spcAft>
              <a:buNone/>
            </a:pPr>
            <a:r>
              <a:rPr lang="ja"/>
              <a:t>仮説を立てないで実験してもうまくいくことが少ないので、落ち着いて実験するべき</a:t>
            </a:r>
            <a:endParaRPr/>
          </a:p>
          <a:p>
            <a:pPr indent="0" lvl="0" marL="0" rtl="0" algn="l">
              <a:spcBef>
                <a:spcPts val="1200"/>
              </a:spcBef>
              <a:spcAft>
                <a:spcPts val="1200"/>
              </a:spcAft>
              <a:buNone/>
            </a:pPr>
            <a:r>
              <a:rPr lang="ja"/>
              <a:t>試すべきことはすべて試す精神が大切である</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最終結果</a:t>
            </a:r>
            <a:endParaRPr/>
          </a:p>
        </p:txBody>
      </p:sp>
      <p:sp>
        <p:nvSpPr>
          <p:cNvPr id="61" name="Google Shape;61;p14"/>
          <p:cNvSpPr txBox="1"/>
          <p:nvPr>
            <p:ph idx="1" type="body"/>
          </p:nvPr>
        </p:nvSpPr>
        <p:spPr>
          <a:xfrm>
            <a:off x="311700" y="2046825"/>
            <a:ext cx="8520600" cy="25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銀メダルが61位だったため後すこしだった</a:t>
            </a:r>
            <a:endParaRPr/>
          </a:p>
          <a:p>
            <a:pPr indent="0" lvl="0" marL="0" rtl="0" algn="l">
              <a:spcBef>
                <a:spcPts val="1200"/>
              </a:spcBef>
              <a:spcAft>
                <a:spcPts val="1200"/>
              </a:spcAft>
              <a:buNone/>
            </a:pPr>
            <a:r>
              <a:rPr lang="ja"/>
              <a:t>以下はPublic Leader boardの結果　若干shake downしている</a:t>
            </a:r>
            <a:endParaRPr/>
          </a:p>
        </p:txBody>
      </p:sp>
      <p:pic>
        <p:nvPicPr>
          <p:cNvPr id="62" name="Google Shape;62;p14"/>
          <p:cNvPicPr preferRelativeResize="0"/>
          <p:nvPr/>
        </p:nvPicPr>
        <p:blipFill>
          <a:blip r:embed="rId3">
            <a:alphaModFix/>
          </a:blip>
          <a:stretch>
            <a:fillRect/>
          </a:stretch>
        </p:blipFill>
        <p:spPr>
          <a:xfrm>
            <a:off x="311700" y="1065325"/>
            <a:ext cx="7375499" cy="850600"/>
          </a:xfrm>
          <a:prstGeom prst="rect">
            <a:avLst/>
          </a:prstGeom>
          <a:noFill/>
          <a:ln>
            <a:noFill/>
          </a:ln>
        </p:spPr>
      </p:pic>
      <p:pic>
        <p:nvPicPr>
          <p:cNvPr id="63" name="Google Shape;63;p14"/>
          <p:cNvPicPr preferRelativeResize="0"/>
          <p:nvPr/>
        </p:nvPicPr>
        <p:blipFill>
          <a:blip r:embed="rId4">
            <a:alphaModFix/>
          </a:blip>
          <a:stretch>
            <a:fillRect/>
          </a:stretch>
        </p:blipFill>
        <p:spPr>
          <a:xfrm>
            <a:off x="344325" y="2970125"/>
            <a:ext cx="7310249" cy="1554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詳細</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EDA</a:t>
            </a:r>
            <a:r>
              <a:rPr lang="ja"/>
              <a:t>などは以下のリンクにあります</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ja" u="sng">
                <a:solidFill>
                  <a:schemeClr val="hlink"/>
                </a:solidFill>
                <a:hlinkClick r:id="rId3"/>
              </a:rPr>
              <a:t>https://github.com/shuntonakamura0602/kaggle_MSCI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Task</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70000"/>
              </a:lnSpc>
              <a:spcBef>
                <a:spcPts val="0"/>
              </a:spcBef>
              <a:spcAft>
                <a:spcPts val="0"/>
              </a:spcAft>
              <a:buClr>
                <a:schemeClr val="dk1"/>
              </a:buClr>
              <a:buSzPts val="1100"/>
              <a:buFont typeface="Arial"/>
              <a:buNone/>
            </a:pPr>
            <a:r>
              <a:rPr lang="ja" sz="1250">
                <a:solidFill>
                  <a:schemeClr val="dk1"/>
                </a:solidFill>
              </a:rPr>
              <a:t>まず大前提として，</a:t>
            </a:r>
            <a:r>
              <a:rPr b="1" lang="ja" sz="1250">
                <a:solidFill>
                  <a:schemeClr val="dk1"/>
                </a:solidFill>
              </a:rPr>
              <a:t>このcompetitionには二つのタスクが含まれている</a:t>
            </a:r>
            <a:r>
              <a:rPr lang="ja" sz="1250">
                <a:solidFill>
                  <a:schemeClr val="dk1"/>
                </a:solidFill>
              </a:rPr>
              <a:t>。</a:t>
            </a:r>
            <a:endParaRPr sz="1250">
              <a:solidFill>
                <a:schemeClr val="dk1"/>
              </a:solidFill>
            </a:endParaRPr>
          </a:p>
          <a:p>
            <a:pPr indent="0" lvl="0" marL="0" rtl="0" algn="l">
              <a:lnSpc>
                <a:spcPct val="170000"/>
              </a:lnSpc>
              <a:spcBef>
                <a:spcPts val="1200"/>
              </a:spcBef>
              <a:spcAft>
                <a:spcPts val="0"/>
              </a:spcAft>
              <a:buClr>
                <a:schemeClr val="dk1"/>
              </a:buClr>
              <a:buSzPts val="1100"/>
              <a:buFont typeface="Arial"/>
              <a:buNone/>
            </a:pPr>
            <a:r>
              <a:rPr lang="ja" sz="1250">
                <a:solidFill>
                  <a:schemeClr val="dk1"/>
                </a:solidFill>
              </a:rPr>
              <a:t>１つ目はMultiomeデータを用いて，オープンクロマチン領域の値からRNA遺伝子発現レベルを予測するタスク。</a:t>
            </a:r>
            <a:endParaRPr sz="1250">
              <a:solidFill>
                <a:schemeClr val="dk1"/>
              </a:solidFill>
            </a:endParaRPr>
          </a:p>
          <a:p>
            <a:pPr indent="0" lvl="0" marL="0" rtl="0" algn="l">
              <a:lnSpc>
                <a:spcPct val="170000"/>
              </a:lnSpc>
              <a:spcBef>
                <a:spcPts val="1200"/>
              </a:spcBef>
              <a:spcAft>
                <a:spcPts val="0"/>
              </a:spcAft>
              <a:buClr>
                <a:schemeClr val="dk1"/>
              </a:buClr>
              <a:buSzPts val="1100"/>
              <a:buFont typeface="Arial"/>
              <a:buNone/>
            </a:pPr>
            <a:r>
              <a:rPr lang="ja" sz="1250">
                <a:solidFill>
                  <a:schemeClr val="dk1"/>
                </a:solidFill>
              </a:rPr>
              <a:t>２つ目はCiteseqデータを用いて，遺伝子発現レベルからタンパク質発現を予測するタスク</a:t>
            </a:r>
            <a:endParaRPr sz="1250">
              <a:solidFill>
                <a:schemeClr val="dk1"/>
              </a:solidFill>
            </a:endParaRPr>
          </a:p>
          <a:p>
            <a:pPr indent="0" lvl="0" marL="0" rtl="0" algn="l">
              <a:lnSpc>
                <a:spcPct val="170000"/>
              </a:lnSpc>
              <a:spcBef>
                <a:spcPts val="1200"/>
              </a:spcBef>
              <a:spcAft>
                <a:spcPts val="0"/>
              </a:spcAft>
              <a:buNone/>
            </a:pPr>
            <a:r>
              <a:rPr lang="ja" sz="1250">
                <a:solidFill>
                  <a:schemeClr val="dk1"/>
                </a:solidFill>
              </a:rPr>
              <a:t>これら二つのタスクの予測値をマージして，一つのSubmissionファイルにして提出する。</a:t>
            </a:r>
            <a:endParaRPr sz="1250">
              <a:solidFill>
                <a:schemeClr val="dk1"/>
              </a:solidFill>
            </a:endParaRPr>
          </a:p>
          <a:p>
            <a:pPr indent="0" lvl="0" marL="0" rtl="0" algn="l">
              <a:lnSpc>
                <a:spcPct val="170000"/>
              </a:lnSpc>
              <a:spcBef>
                <a:spcPts val="1200"/>
              </a:spcBef>
              <a:spcAft>
                <a:spcPts val="0"/>
              </a:spcAft>
              <a:buClr>
                <a:schemeClr val="dk1"/>
              </a:buClr>
              <a:buSzPts val="1100"/>
              <a:buFont typeface="Arial"/>
              <a:buNone/>
            </a:pPr>
            <a:r>
              <a:t/>
            </a:r>
            <a:endParaRPr sz="1250">
              <a:solidFill>
                <a:schemeClr val="dk1"/>
              </a:solidFil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Data</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90500" marR="190500" rtl="0" algn="l">
              <a:lnSpc>
                <a:spcPct val="140000"/>
              </a:lnSpc>
              <a:spcBef>
                <a:spcPts val="0"/>
              </a:spcBef>
              <a:spcAft>
                <a:spcPts val="0"/>
              </a:spcAft>
              <a:buClr>
                <a:schemeClr val="dk1"/>
              </a:buClr>
              <a:buSzPts val="1100"/>
              <a:buFont typeface="Arial"/>
              <a:buNone/>
            </a:pPr>
            <a:r>
              <a:rPr lang="ja" sz="1400">
                <a:solidFill>
                  <a:schemeClr val="dk1"/>
                </a:solidFill>
              </a:rPr>
              <a:t>大きく以下の５種類のデータがある。</a:t>
            </a:r>
            <a:endParaRPr sz="1400">
              <a:solidFill>
                <a:schemeClr val="dk1"/>
              </a:solidFill>
            </a:endParaRPr>
          </a:p>
          <a:p>
            <a:pPr indent="-307975" lvl="0" marL="457200" rtl="0" algn="l">
              <a:spcBef>
                <a:spcPts val="1200"/>
              </a:spcBef>
              <a:spcAft>
                <a:spcPts val="0"/>
              </a:spcAft>
              <a:buClr>
                <a:schemeClr val="dk1"/>
              </a:buClr>
              <a:buSzPts val="1250"/>
              <a:buChar char="●"/>
            </a:pPr>
            <a:r>
              <a:rPr lang="ja" sz="1250">
                <a:solidFill>
                  <a:schemeClr val="dk1"/>
                </a:solidFill>
              </a:rPr>
              <a:t>Meta data（各実験において使われた全ての細胞のデータ）</a:t>
            </a:r>
            <a:endParaRPr sz="1250">
              <a:solidFill>
                <a:schemeClr val="dk1"/>
              </a:solidFill>
            </a:endParaRPr>
          </a:p>
          <a:p>
            <a:pPr indent="-307975" lvl="0" marL="457200" rtl="0" algn="l">
              <a:spcBef>
                <a:spcPts val="0"/>
              </a:spcBef>
              <a:spcAft>
                <a:spcPts val="0"/>
              </a:spcAft>
              <a:buClr>
                <a:schemeClr val="dk1"/>
              </a:buClr>
              <a:buSzPts val="1250"/>
              <a:buChar char="●"/>
            </a:pPr>
            <a:r>
              <a:rPr lang="ja" sz="1250">
                <a:solidFill>
                  <a:schemeClr val="dk1"/>
                </a:solidFill>
              </a:rPr>
              <a:t>train/test_multi_inputs.h5（Multiomeアッセイから得たオープンクロマチン領域データ）</a:t>
            </a:r>
            <a:endParaRPr sz="1250">
              <a:solidFill>
                <a:schemeClr val="dk1"/>
              </a:solidFill>
            </a:endParaRPr>
          </a:p>
          <a:p>
            <a:pPr indent="-307975" lvl="0" marL="457200" rtl="0" algn="l">
              <a:spcBef>
                <a:spcPts val="0"/>
              </a:spcBef>
              <a:spcAft>
                <a:spcPts val="0"/>
              </a:spcAft>
              <a:buClr>
                <a:schemeClr val="dk1"/>
              </a:buClr>
              <a:buSzPts val="1250"/>
              <a:buChar char="●"/>
            </a:pPr>
            <a:r>
              <a:rPr lang="ja" sz="1250">
                <a:solidFill>
                  <a:schemeClr val="dk1"/>
                </a:solidFill>
              </a:rPr>
              <a:t>train_multi_targets.h5（Multiomeアッセイから得た遺伝子発現データ。目的変数1）</a:t>
            </a:r>
            <a:endParaRPr sz="1250">
              <a:solidFill>
                <a:schemeClr val="dk1"/>
              </a:solidFill>
            </a:endParaRPr>
          </a:p>
          <a:p>
            <a:pPr indent="-307975" lvl="0" marL="457200" rtl="0" algn="l">
              <a:spcBef>
                <a:spcPts val="0"/>
              </a:spcBef>
              <a:spcAft>
                <a:spcPts val="0"/>
              </a:spcAft>
              <a:buClr>
                <a:schemeClr val="dk1"/>
              </a:buClr>
              <a:buSzPts val="1250"/>
              <a:buChar char="●"/>
            </a:pPr>
            <a:r>
              <a:rPr lang="ja" sz="1250">
                <a:solidFill>
                  <a:schemeClr val="dk1"/>
                </a:solidFill>
              </a:rPr>
              <a:t>train/test_cite_inputs.h5（Citeseqアッセイから得た遺伝子発現データ）</a:t>
            </a:r>
            <a:endParaRPr sz="1250">
              <a:solidFill>
                <a:schemeClr val="dk1"/>
              </a:solidFill>
            </a:endParaRPr>
          </a:p>
          <a:p>
            <a:pPr indent="-307975" lvl="0" marL="457200" rtl="0" algn="l">
              <a:spcBef>
                <a:spcPts val="0"/>
              </a:spcBef>
              <a:spcAft>
                <a:spcPts val="0"/>
              </a:spcAft>
              <a:buClr>
                <a:schemeClr val="dk1"/>
              </a:buClr>
              <a:buSzPts val="1250"/>
              <a:buChar char="●"/>
            </a:pPr>
            <a:r>
              <a:rPr lang="ja" sz="1250">
                <a:solidFill>
                  <a:schemeClr val="dk1"/>
                </a:solidFill>
              </a:rPr>
              <a:t>train_cite_targets.h5（Citeseqアッセイから得たタンパク質発現データ。目的変数2）</a:t>
            </a:r>
            <a:endParaRPr sz="1250">
              <a:solidFill>
                <a:schemeClr val="dk1"/>
              </a:solidFill>
            </a:endParaRPr>
          </a:p>
          <a:p>
            <a:pPr indent="0" lvl="0" marL="0" rtl="0" algn="l">
              <a:spcBef>
                <a:spcPts val="1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行われた実験について</a:t>
            </a:r>
            <a:endParaRPr/>
          </a:p>
        </p:txBody>
      </p:sp>
      <p:sp>
        <p:nvSpPr>
          <p:cNvPr id="87" name="Google Shape;87;p18"/>
          <p:cNvSpPr txBox="1"/>
          <p:nvPr>
            <p:ph idx="1" type="body"/>
          </p:nvPr>
        </p:nvSpPr>
        <p:spPr>
          <a:xfrm>
            <a:off x="124475" y="1152475"/>
            <a:ext cx="3945000" cy="3567300"/>
          </a:xfrm>
          <a:prstGeom prst="rect">
            <a:avLst/>
          </a:prstGeom>
        </p:spPr>
        <p:txBody>
          <a:bodyPr anchorCtr="0" anchor="t" bIns="91425" lIns="91425" spcFirstLastPara="1" rIns="91425" wrap="square" tIns="91425">
            <a:normAutofit fontScale="92500" lnSpcReduction="20000"/>
          </a:bodyPr>
          <a:lstStyle/>
          <a:p>
            <a:pPr indent="0" lvl="0" marL="0" rtl="0" algn="l">
              <a:lnSpc>
                <a:spcPct val="170000"/>
              </a:lnSpc>
              <a:spcBef>
                <a:spcPts val="0"/>
              </a:spcBef>
              <a:spcAft>
                <a:spcPts val="0"/>
              </a:spcAft>
              <a:buNone/>
            </a:pPr>
            <a:r>
              <a:rPr lang="ja" sz="1050">
                <a:solidFill>
                  <a:schemeClr val="dk1"/>
                </a:solidFill>
              </a:rPr>
              <a:t>データの分割は以下のように配置されている。</a:t>
            </a:r>
            <a:endParaRPr sz="1050">
              <a:solidFill>
                <a:schemeClr val="dk1"/>
              </a:solidFill>
            </a:endParaRPr>
          </a:p>
          <a:p>
            <a:pPr indent="0" lvl="0" marL="0" rtl="0" algn="l">
              <a:lnSpc>
                <a:spcPct val="170000"/>
              </a:lnSpc>
              <a:spcBef>
                <a:spcPts val="1200"/>
              </a:spcBef>
              <a:spcAft>
                <a:spcPts val="0"/>
              </a:spcAft>
              <a:buClr>
                <a:schemeClr val="dk1"/>
              </a:buClr>
              <a:buSzPct val="104761"/>
              <a:buFont typeface="Arial"/>
              <a:buNone/>
            </a:pPr>
            <a:r>
              <a:rPr lang="ja" sz="1050">
                <a:solidFill>
                  <a:schemeClr val="dk1"/>
                </a:solidFill>
              </a:rPr>
              <a:t>Trainセットは、13176、31800、32606人のドナー（Donor1-3）からのサンプルだけから構成されている。Public testセットは、ドナー27678からのサンプルだけから構成される。Private testセットは、4人全てのドナーからのサンプルで構成される。</a:t>
            </a:r>
            <a:endParaRPr sz="1050">
              <a:solidFill>
                <a:schemeClr val="dk1"/>
              </a:solidFill>
            </a:endParaRPr>
          </a:p>
          <a:p>
            <a:pPr indent="0" lvl="0" marL="0" rtl="0" algn="l">
              <a:lnSpc>
                <a:spcPct val="170000"/>
              </a:lnSpc>
              <a:spcBef>
                <a:spcPts val="1200"/>
              </a:spcBef>
              <a:spcAft>
                <a:spcPts val="0"/>
              </a:spcAft>
              <a:buClr>
                <a:schemeClr val="dk1"/>
              </a:buClr>
              <a:buSzPct val="104761"/>
              <a:buFont typeface="Arial"/>
              <a:buNone/>
            </a:pPr>
            <a:r>
              <a:rPr lang="ja" sz="1050">
                <a:solidFill>
                  <a:schemeClr val="dk1"/>
                </a:solidFill>
              </a:rPr>
              <a:t>CITEseqサンプル（上側の図）については、Trainセットは2日目、3日目、4日目のサンプルのみから構成される。Public testセットも2日目、3日目、4日目のみのサンプルで構成される。Private testセットは、7日目のサンプルだけから構成される。</a:t>
            </a:r>
            <a:endParaRPr sz="1050">
              <a:solidFill>
                <a:schemeClr val="dk1"/>
              </a:solidFill>
            </a:endParaRPr>
          </a:p>
          <a:p>
            <a:pPr indent="0" lvl="0" marL="0" rtl="0" algn="l">
              <a:lnSpc>
                <a:spcPct val="170000"/>
              </a:lnSpc>
              <a:spcBef>
                <a:spcPts val="1200"/>
              </a:spcBef>
              <a:spcAft>
                <a:spcPts val="1200"/>
              </a:spcAft>
              <a:buNone/>
            </a:pPr>
            <a:r>
              <a:rPr lang="ja" sz="1050">
                <a:solidFill>
                  <a:schemeClr val="dk1"/>
                </a:solidFill>
              </a:rPr>
              <a:t>Multiomeサンプル（下側の図）については、Trainセットは2日目、3日目、4日目、7日目のサンプルのみから構成される。Public testセットは2日目、3日目、7日目のみのサンプルから構成される。Private testセットは、10日目のデータのみから構成される。</a:t>
            </a:r>
            <a:endParaRPr/>
          </a:p>
        </p:txBody>
      </p:sp>
      <p:pic>
        <p:nvPicPr>
          <p:cNvPr id="88" name="Google Shape;88;p18"/>
          <p:cNvPicPr preferRelativeResize="0"/>
          <p:nvPr/>
        </p:nvPicPr>
        <p:blipFill>
          <a:blip r:embed="rId3">
            <a:alphaModFix/>
          </a:blip>
          <a:stretch>
            <a:fillRect/>
          </a:stretch>
        </p:blipFill>
        <p:spPr>
          <a:xfrm>
            <a:off x="4069475" y="1605725"/>
            <a:ext cx="5074526" cy="22862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問題点</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kaggleはtestデータの一部を使ってpublic leaderboardを表示している(これはコンペ中でも見えている部分)。そして最終的にtestデータの残りの部分(private leaderboardと呼ばれる)でスコアが計算されて順位が決定する。</a:t>
            </a:r>
            <a:endParaRPr/>
          </a:p>
          <a:p>
            <a:pPr indent="0" lvl="0" marL="0" rtl="0" algn="l">
              <a:spcBef>
                <a:spcPts val="1200"/>
              </a:spcBef>
              <a:spcAft>
                <a:spcPts val="0"/>
              </a:spcAft>
              <a:buNone/>
            </a:pPr>
            <a:r>
              <a:rPr lang="ja"/>
              <a:t>通常のテストデータの分け方だとpublic leaderboardで順位が高いとprivate leaderboardでも順位が高いので、参加者はpublic leaderboardのスコアを目安として試行錯誤する。</a:t>
            </a:r>
            <a:endParaRPr/>
          </a:p>
          <a:p>
            <a:pPr indent="0" lvl="0" marL="0" rtl="0" algn="l">
              <a:spcBef>
                <a:spcPts val="1200"/>
              </a:spcBef>
              <a:spcAft>
                <a:spcPts val="1200"/>
              </a:spcAft>
              <a:buNone/>
            </a:pPr>
            <a:r>
              <a:rPr lang="ja"/>
              <a:t>ただし、public leaderboardには1日5回しか提出できないのでpublic leaderboardのデータの分け方と同じになる交差検証を行って、モデルを改善していく。</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問題点</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しかし今回はここ(</a:t>
            </a:r>
            <a:r>
              <a:rPr lang="ja" u="sng">
                <a:solidFill>
                  <a:schemeClr val="hlink"/>
                </a:solidFill>
                <a:hlinkClick r:id="rId3"/>
              </a:rPr>
              <a:t>Open Problems - Multimodal Single-Cell Integration | Kaggle</a:t>
            </a:r>
            <a:r>
              <a:rPr lang="ja"/>
              <a:t>)で言及されているようにpublicとprivateのデータがかなり違う。</a:t>
            </a:r>
            <a:endParaRPr/>
          </a:p>
          <a:p>
            <a:pPr indent="0" lvl="0" marL="0" rtl="0" algn="l">
              <a:spcBef>
                <a:spcPts val="1200"/>
              </a:spcBef>
              <a:spcAft>
                <a:spcPts val="0"/>
              </a:spcAft>
              <a:buNone/>
            </a:pPr>
            <a:r>
              <a:rPr lang="ja"/>
              <a:t>publicは</a:t>
            </a:r>
            <a:r>
              <a:rPr b="1" lang="ja"/>
              <a:t>既知の日にち</a:t>
            </a:r>
            <a:r>
              <a:rPr lang="ja"/>
              <a:t>の</a:t>
            </a:r>
            <a:r>
              <a:rPr lang="ja" u="sng"/>
              <a:t>未知のドナー</a:t>
            </a:r>
            <a:r>
              <a:rPr lang="ja"/>
              <a:t>のデータを予測するものだが、privateは</a:t>
            </a:r>
            <a:r>
              <a:rPr b="1" lang="ja"/>
              <a:t>未知の日にち</a:t>
            </a:r>
            <a:r>
              <a:rPr lang="ja"/>
              <a:t>の</a:t>
            </a:r>
            <a:r>
              <a:rPr lang="ja" u="sng"/>
              <a:t>全てのドナー</a:t>
            </a:r>
            <a:r>
              <a:rPr lang="ja"/>
              <a:t>のデータを予測しなければならない。(スライド4の図参照)</a:t>
            </a:r>
            <a:endParaRPr/>
          </a:p>
          <a:p>
            <a:pPr indent="0" lvl="0" marL="0" rtl="0" algn="l">
              <a:spcBef>
                <a:spcPts val="1200"/>
              </a:spcBef>
              <a:spcAft>
                <a:spcPts val="0"/>
              </a:spcAft>
              <a:buNone/>
            </a:pPr>
            <a:r>
              <a:rPr lang="ja"/>
              <a:t>よって、public leaderboardのスコアを目安にするのは危険なので手元のデータで正しい</a:t>
            </a:r>
            <a:r>
              <a:rPr b="1" lang="ja"/>
              <a:t>仮</a:t>
            </a:r>
            <a:r>
              <a:rPr lang="ja"/>
              <a:t>public leaderboardを作成し、正しい交差検証を行わなければならない</a:t>
            </a:r>
            <a:endParaRPr/>
          </a:p>
          <a:p>
            <a:pPr indent="0" lvl="0" marL="0" rtl="0" algn="l">
              <a:spcBef>
                <a:spcPts val="1200"/>
              </a:spcBef>
              <a:spcAft>
                <a:spcPts val="1200"/>
              </a:spcAft>
              <a:buNone/>
            </a:pPr>
            <a:r>
              <a:rPr lang="ja"/>
              <a:t>ただ、privateのデータの分布が他とかなり異なるため苦戦している。</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方針</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ドメイン知識を全く持っていなかったため、勉強するか実験ベースでのやり方の2通りがあったが、後者を選択した。</a:t>
            </a:r>
            <a:endParaRPr/>
          </a:p>
          <a:p>
            <a:pPr indent="0" lvl="0" marL="0" rtl="0" algn="l">
              <a:spcBef>
                <a:spcPts val="1200"/>
              </a:spcBef>
              <a:spcAft>
                <a:spcPts val="1200"/>
              </a:spcAft>
              <a:buNone/>
            </a:pPr>
            <a:r>
              <a:rPr lang="ja"/>
              <a:t>特徴量がほぼ匿名であったことからこの選択をしたが、コンペ終了後の解法を見てもドメイン知識の差で有利になっていることはなさそうだった</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