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wmf" ContentType="image/x-wmf"/>
  <Override PartName="/ppt/media/image7.wmf" ContentType="image/x-wmf"/>
  <Override PartName="/ppt/media/image9.wmf" ContentType="image/x-wmf"/>
  <Override PartName="/ppt/media/image31.png" ContentType="image/png"/>
  <Override PartName="/ppt/media/image11.wmf" ContentType="image/x-wmf"/>
  <Override PartName="/ppt/media/image20.wmf" ContentType="image/x-wmf"/>
  <Override PartName="/ppt/media/image13.wmf" ContentType="image/x-wmf"/>
  <Override PartName="/ppt/media/image22.wmf" ContentType="image/x-wmf"/>
  <Override PartName="/ppt/media/image15.wmf" ContentType="image/x-wmf"/>
  <Override PartName="/ppt/media/image24.wmf" ContentType="image/x-wmf"/>
  <Override PartName="/ppt/media/image28.png" ContentType="image/png"/>
  <Override PartName="/ppt/media/image17.wmf" ContentType="image/x-wmf"/>
  <Override PartName="/ppt/media/image2.png" ContentType="image/png"/>
  <Override PartName="/ppt/media/image26.wmf" ContentType="image/x-wmf"/>
  <Override PartName="/ppt/media/image19.wmf" ContentType="image/x-wmf"/>
  <Override PartName="/ppt/media/image4.wmf" ContentType="image/x-wmf"/>
  <Override PartName="/ppt/media/image6.wmf" ContentType="image/x-wmf"/>
  <Override PartName="/ppt/media/image8.wmf" ContentType="image/x-wmf"/>
  <Override PartName="/ppt/media/image10.wmf" ContentType="image/x-wmf"/>
  <Override PartName="/ppt/media/image32.png" ContentType="image/png"/>
  <Override PartName="/ppt/media/image12.wmf" ContentType="image/x-wmf"/>
  <Override PartName="/ppt/media/image21.wmf" ContentType="image/x-wmf"/>
  <Override PartName="/ppt/media/image14.wmf" ContentType="image/x-wmf"/>
  <Override PartName="/ppt/media/image23.wmf" ContentType="image/x-wmf"/>
  <Override PartName="/ppt/media/image30.jpeg" ContentType="image/jpeg"/>
  <Override PartName="/ppt/media/image27.png" ContentType="image/png"/>
  <Override PartName="/ppt/media/image16.wmf" ContentType="image/x-wmf"/>
  <Override PartName="/ppt/media/image1.png" ContentType="image/png"/>
  <Override PartName="/ppt/media/image25.wmf" ContentType="image/x-wmf"/>
  <Override PartName="/ppt/media/image29.png" ContentType="image/png"/>
  <Override PartName="/ppt/media/image18.wmf" ContentType="image/x-wmf"/>
  <Override PartName="/ppt/media/image3.wmf" ContentType="image/x-wmf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30275212" cy="428037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664180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13440" y="22982400"/>
            <a:ext cx="2664180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64280" y="1001592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5164280" y="2298240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13440" y="2298240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5164280" y="1001592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6641800" cy="24825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6641800" cy="248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000680" cy="248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5164280" y="10015920"/>
            <a:ext cx="13000680" cy="248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3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13440" y="2298240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5164280" y="10015920"/>
            <a:ext cx="13000680" cy="248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000680" cy="248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164280" y="1001592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164280" y="2298240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164280" y="10015920"/>
            <a:ext cx="130006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13440" y="22982400"/>
            <a:ext cx="26641080" cy="11841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6641800" cy="24825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wmf"/><Relationship Id="rId7" Type="http://schemas.openxmlformats.org/officeDocument/2006/relationships/image" Target="../media/image7.wmf"/><Relationship Id="rId8" Type="http://schemas.openxmlformats.org/officeDocument/2006/relationships/image" Target="../media/image8.wmf"/><Relationship Id="rId9" Type="http://schemas.openxmlformats.org/officeDocument/2006/relationships/image" Target="../media/image9.wmf"/><Relationship Id="rId10" Type="http://schemas.openxmlformats.org/officeDocument/2006/relationships/image" Target="../media/image10.wmf"/><Relationship Id="rId11" Type="http://schemas.openxmlformats.org/officeDocument/2006/relationships/image" Target="../media/image11.wmf"/><Relationship Id="rId12" Type="http://schemas.openxmlformats.org/officeDocument/2006/relationships/image" Target="../media/image12.wmf"/><Relationship Id="rId13" Type="http://schemas.openxmlformats.org/officeDocument/2006/relationships/image" Target="../media/image13.wmf"/><Relationship Id="rId14" Type="http://schemas.openxmlformats.org/officeDocument/2006/relationships/image" Target="../media/image14.wmf"/><Relationship Id="rId15" Type="http://schemas.openxmlformats.org/officeDocument/2006/relationships/image" Target="../media/image15.wmf"/><Relationship Id="rId16" Type="http://schemas.openxmlformats.org/officeDocument/2006/relationships/image" Target="../media/image16.wmf"/><Relationship Id="rId17" Type="http://schemas.openxmlformats.org/officeDocument/2006/relationships/image" Target="../media/image17.wmf"/><Relationship Id="rId18" Type="http://schemas.openxmlformats.org/officeDocument/2006/relationships/image" Target="../media/image18.wmf"/><Relationship Id="rId19" Type="http://schemas.openxmlformats.org/officeDocument/2006/relationships/image" Target="../media/image19.wmf"/><Relationship Id="rId20" Type="http://schemas.openxmlformats.org/officeDocument/2006/relationships/image" Target="../media/image20.wmf"/><Relationship Id="rId21" Type="http://schemas.openxmlformats.org/officeDocument/2006/relationships/image" Target="../media/image21.wmf"/><Relationship Id="rId22" Type="http://schemas.openxmlformats.org/officeDocument/2006/relationships/image" Target="../media/image22.wmf"/><Relationship Id="rId23" Type="http://schemas.openxmlformats.org/officeDocument/2006/relationships/image" Target="../media/image23.wmf"/><Relationship Id="rId24" Type="http://schemas.openxmlformats.org/officeDocument/2006/relationships/image" Target="../media/image24.wmf"/><Relationship Id="rId25" Type="http://schemas.openxmlformats.org/officeDocument/2006/relationships/image" Target="../media/image25.wmf"/><Relationship Id="rId26" Type="http://schemas.openxmlformats.org/officeDocument/2006/relationships/image" Target="../media/image26.wmf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jpe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1169640" y="10879560"/>
            <a:ext cx="28096560" cy="29985840"/>
          </a:xfrm>
          <a:prstGeom prst="rect">
            <a:avLst/>
          </a:prstGeom>
          <a:solidFill>
            <a:srgbClr val="262626"/>
          </a:solidFill>
        </p:spPr>
      </p:sp>
      <p:sp>
        <p:nvSpPr>
          <p:cNvPr id="35" name="CustomShape 2"/>
          <p:cNvSpPr/>
          <p:nvPr/>
        </p:nvSpPr>
        <p:spPr>
          <a:xfrm>
            <a:off x="1169640" y="10879200"/>
            <a:ext cx="13051440" cy="13920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6" name="CustomShape 3"/>
          <p:cNvSpPr/>
          <p:nvPr/>
        </p:nvSpPr>
        <p:spPr>
          <a:xfrm>
            <a:off x="16320600" y="10879560"/>
            <a:ext cx="12945960" cy="13886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7" name="CustomShape 4"/>
          <p:cNvSpPr/>
          <p:nvPr/>
        </p:nvSpPr>
        <p:spPr>
          <a:xfrm>
            <a:off x="16229160" y="26945280"/>
            <a:ext cx="13036680" cy="13920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8" name="CustomShape 5"/>
          <p:cNvSpPr/>
          <p:nvPr/>
        </p:nvSpPr>
        <p:spPr>
          <a:xfrm>
            <a:off x="1184760" y="26945280"/>
            <a:ext cx="13036680" cy="139201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9" name="Line 6"/>
          <p:cNvSpPr/>
          <p:nvPr/>
        </p:nvSpPr>
        <p:spPr>
          <a:xfrm>
            <a:off x="15142680" y="10879560"/>
            <a:ext cx="0" cy="12852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0" name="Line 7"/>
          <p:cNvSpPr/>
          <p:nvPr/>
        </p:nvSpPr>
        <p:spPr>
          <a:xfrm flipH="1">
            <a:off x="15301440" y="10879200"/>
            <a:ext cx="8280" cy="1285236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1" name="Line 8"/>
          <p:cNvSpPr/>
          <p:nvPr/>
        </p:nvSpPr>
        <p:spPr>
          <a:xfrm>
            <a:off x="14223960" y="23731560"/>
            <a:ext cx="995040" cy="0"/>
          </a:xfrm>
          <a:prstGeom prst="line">
            <a:avLst/>
          </a:prstGeom>
          <a:ln w="76320">
            <a:solidFill>
              <a:srgbClr val="ffffff"/>
            </a:solidFill>
            <a:round/>
          </a:ln>
        </p:spPr>
      </p:sp>
      <p:sp>
        <p:nvSpPr>
          <p:cNvPr id="42" name="Line 9"/>
          <p:cNvSpPr/>
          <p:nvPr/>
        </p:nvSpPr>
        <p:spPr>
          <a:xfrm>
            <a:off x="15142680" y="27986400"/>
            <a:ext cx="0" cy="1288224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3" name="Line 10"/>
          <p:cNvSpPr/>
          <p:nvPr/>
        </p:nvSpPr>
        <p:spPr>
          <a:xfrm>
            <a:off x="15309720" y="27986400"/>
            <a:ext cx="0" cy="1288224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4" name="Line 11"/>
          <p:cNvSpPr/>
          <p:nvPr/>
        </p:nvSpPr>
        <p:spPr>
          <a:xfrm>
            <a:off x="15229800" y="27986400"/>
            <a:ext cx="999720" cy="0"/>
          </a:xfrm>
          <a:prstGeom prst="line">
            <a:avLst/>
          </a:prstGeom>
          <a:ln w="76320">
            <a:solidFill>
              <a:srgbClr val="ffffff"/>
            </a:solidFill>
            <a:round/>
          </a:ln>
        </p:spPr>
      </p:sp>
      <p:sp>
        <p:nvSpPr>
          <p:cNvPr id="45" name="Line 12"/>
          <p:cNvSpPr/>
          <p:nvPr/>
        </p:nvSpPr>
        <p:spPr>
          <a:xfrm flipH="1">
            <a:off x="17230680" y="25785000"/>
            <a:ext cx="1203804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6" name="Line 13"/>
          <p:cNvSpPr/>
          <p:nvPr/>
        </p:nvSpPr>
        <p:spPr>
          <a:xfrm flipH="1">
            <a:off x="17230680" y="25962840"/>
            <a:ext cx="1203804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47" name="Line 14"/>
          <p:cNvSpPr/>
          <p:nvPr/>
        </p:nvSpPr>
        <p:spPr>
          <a:xfrm flipV="1">
            <a:off x="17230680" y="24825240"/>
            <a:ext cx="0" cy="1072800"/>
          </a:xfrm>
          <a:prstGeom prst="line">
            <a:avLst/>
          </a:prstGeom>
          <a:ln w="76320">
            <a:solidFill>
              <a:srgbClr val="ffffff"/>
            </a:solidFill>
            <a:round/>
          </a:ln>
        </p:spPr>
      </p:sp>
      <p:sp>
        <p:nvSpPr>
          <p:cNvPr id="48" name="Line 15"/>
          <p:cNvSpPr/>
          <p:nvPr/>
        </p:nvSpPr>
        <p:spPr>
          <a:xfrm flipV="1">
            <a:off x="13192560" y="25898400"/>
            <a:ext cx="0" cy="1046880"/>
          </a:xfrm>
          <a:prstGeom prst="line">
            <a:avLst/>
          </a:prstGeom>
          <a:ln w="76320">
            <a:solidFill>
              <a:srgbClr val="ffffff"/>
            </a:solidFill>
            <a:round/>
          </a:ln>
        </p:spPr>
      </p:sp>
      <p:sp>
        <p:nvSpPr>
          <p:cNvPr id="49" name="Line 16"/>
          <p:cNvSpPr/>
          <p:nvPr/>
        </p:nvSpPr>
        <p:spPr>
          <a:xfrm flipH="1">
            <a:off x="1184040" y="25785000"/>
            <a:ext cx="1200852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50" name="Line 17"/>
          <p:cNvSpPr/>
          <p:nvPr/>
        </p:nvSpPr>
        <p:spPr>
          <a:xfrm flipH="1" flipV="1">
            <a:off x="1184040" y="25962840"/>
            <a:ext cx="12008520" cy="1728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51" name="CustomShape 18"/>
          <p:cNvSpPr/>
          <p:nvPr/>
        </p:nvSpPr>
        <p:spPr>
          <a:xfrm>
            <a:off x="356760" y="1093320"/>
            <a:ext cx="29559960" cy="4170600"/>
          </a:xfrm>
          <a:prstGeom prst="rect">
            <a:avLst/>
          </a:prstGeom>
        </p:spPr>
        <p:txBody>
          <a:bodyPr anchor="ctr" bIns="182880" lIns="365760" rIns="365760" tIns="182880"/>
          <a:p>
            <a:pPr algn="ctr">
              <a:lnSpc>
                <a:spcPct val="100000"/>
              </a:lnSpc>
            </a:pPr>
            <a:r>
              <a:rPr b="1" lang="en-US" sz="9600">
                <a:solidFill>
                  <a:srgbClr val="000000"/>
                </a:solidFill>
                <a:latin typeface="Arial"/>
              </a:rPr>
              <a:t>Semi-Autonomous Intersection Management</a:t>
            </a:r>
            <a:endParaRPr/>
          </a:p>
        </p:txBody>
      </p:sp>
      <p:sp>
        <p:nvSpPr>
          <p:cNvPr id="52" name="CustomShape 19"/>
          <p:cNvSpPr/>
          <p:nvPr/>
        </p:nvSpPr>
        <p:spPr>
          <a:xfrm>
            <a:off x="4230720" y="4776120"/>
            <a:ext cx="21665880" cy="15753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90000"/>
              </a:lnSpc>
            </a:pPr>
            <a:r>
              <a:rPr b="1" lang="en-US" sz="7200">
                <a:solidFill>
                  <a:srgbClr val="b55a3e"/>
                </a:solidFill>
                <a:latin typeface="Arial"/>
              </a:rPr>
              <a:t>Tsz-Chiu Au, Shun Zhang, and Peter Stone</a:t>
            </a:r>
            <a:r>
              <a:rPr lang="en-US" sz="72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descr="" id="53" name="Picture 162"/>
          <p:cNvPicPr/>
          <p:nvPr/>
        </p:nvPicPr>
        <p:blipFill>
          <a:blip r:embed="rId1"/>
          <a:stretch>
            <a:fillRect/>
          </a:stretch>
        </p:blipFill>
        <p:spPr>
          <a:xfrm>
            <a:off x="5267160" y="6509160"/>
            <a:ext cx="7799040" cy="3265200"/>
          </a:xfrm>
          <a:prstGeom prst="rect">
            <a:avLst/>
          </a:prstGeom>
        </p:spPr>
      </p:pic>
      <p:pic>
        <p:nvPicPr>
          <p:cNvPr descr="" id="54" name="Picture 175"/>
          <p:cNvPicPr/>
          <p:nvPr/>
        </p:nvPicPr>
        <p:blipFill>
          <a:blip r:embed="rId2"/>
          <a:stretch>
            <a:fillRect/>
          </a:stretch>
        </p:blipFill>
        <p:spPr>
          <a:xfrm>
            <a:off x="4008600" y="16358760"/>
            <a:ext cx="3754080" cy="2977920"/>
          </a:xfrm>
          <a:prstGeom prst="rect">
            <a:avLst/>
          </a:prstGeom>
        </p:spPr>
      </p:pic>
      <p:sp>
        <p:nvSpPr>
          <p:cNvPr id="55" name="Line 20"/>
          <p:cNvSpPr/>
          <p:nvPr/>
        </p:nvSpPr>
        <p:spPr>
          <a:xfrm>
            <a:off x="14712840" y="20754000"/>
            <a:ext cx="0" cy="686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56" name="Line 21"/>
          <p:cNvSpPr/>
          <p:nvPr/>
        </p:nvSpPr>
        <p:spPr>
          <a:xfrm>
            <a:off x="14712840" y="22585320"/>
            <a:ext cx="0" cy="68724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57" name="Line 22"/>
          <p:cNvSpPr/>
          <p:nvPr/>
        </p:nvSpPr>
        <p:spPr>
          <a:xfrm>
            <a:off x="14712840" y="18921600"/>
            <a:ext cx="0" cy="686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58" name="Line 23"/>
          <p:cNvSpPr/>
          <p:nvPr/>
        </p:nvSpPr>
        <p:spPr>
          <a:xfrm>
            <a:off x="14712840" y="15257160"/>
            <a:ext cx="0" cy="68724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59" name="Line 24"/>
          <p:cNvSpPr/>
          <p:nvPr/>
        </p:nvSpPr>
        <p:spPr>
          <a:xfrm>
            <a:off x="14712840" y="17089560"/>
            <a:ext cx="0" cy="686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0" name="Line 25"/>
          <p:cNvSpPr/>
          <p:nvPr/>
        </p:nvSpPr>
        <p:spPr>
          <a:xfrm>
            <a:off x="14712840" y="13425840"/>
            <a:ext cx="0" cy="686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1" name="Line 26"/>
          <p:cNvSpPr/>
          <p:nvPr/>
        </p:nvSpPr>
        <p:spPr>
          <a:xfrm>
            <a:off x="14712840" y="11593440"/>
            <a:ext cx="0" cy="68688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2" name="Line 27"/>
          <p:cNvSpPr/>
          <p:nvPr/>
        </p:nvSpPr>
        <p:spPr>
          <a:xfrm>
            <a:off x="15874560" y="20763360"/>
            <a:ext cx="0" cy="684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3" name="Line 28"/>
          <p:cNvSpPr/>
          <p:nvPr/>
        </p:nvSpPr>
        <p:spPr>
          <a:xfrm>
            <a:off x="15874560" y="22588200"/>
            <a:ext cx="0" cy="684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4" name="Line 29"/>
          <p:cNvSpPr/>
          <p:nvPr/>
        </p:nvSpPr>
        <p:spPr>
          <a:xfrm>
            <a:off x="15874560" y="18938880"/>
            <a:ext cx="0" cy="68400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5" name="Line 30"/>
          <p:cNvSpPr/>
          <p:nvPr/>
        </p:nvSpPr>
        <p:spPr>
          <a:xfrm>
            <a:off x="15874560" y="15289200"/>
            <a:ext cx="0" cy="684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6" name="Line 31"/>
          <p:cNvSpPr/>
          <p:nvPr/>
        </p:nvSpPr>
        <p:spPr>
          <a:xfrm>
            <a:off x="15874560" y="17114040"/>
            <a:ext cx="0" cy="684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7" name="Line 32"/>
          <p:cNvSpPr/>
          <p:nvPr/>
        </p:nvSpPr>
        <p:spPr>
          <a:xfrm>
            <a:off x="15874560" y="13464360"/>
            <a:ext cx="0" cy="684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8" name="Line 33"/>
          <p:cNvSpPr/>
          <p:nvPr/>
        </p:nvSpPr>
        <p:spPr>
          <a:xfrm>
            <a:off x="15874560" y="11639520"/>
            <a:ext cx="0" cy="684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69" name="Line 34"/>
          <p:cNvSpPr/>
          <p:nvPr/>
        </p:nvSpPr>
        <p:spPr>
          <a:xfrm>
            <a:off x="14753520" y="37613160"/>
            <a:ext cx="0" cy="6973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0" name="Line 35"/>
          <p:cNvSpPr/>
          <p:nvPr/>
        </p:nvSpPr>
        <p:spPr>
          <a:xfrm>
            <a:off x="14753520" y="39472200"/>
            <a:ext cx="0" cy="6969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1" name="Line 36"/>
          <p:cNvSpPr/>
          <p:nvPr/>
        </p:nvSpPr>
        <p:spPr>
          <a:xfrm>
            <a:off x="14753520" y="35754480"/>
            <a:ext cx="0" cy="6969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2" name="Line 37"/>
          <p:cNvSpPr/>
          <p:nvPr/>
        </p:nvSpPr>
        <p:spPr>
          <a:xfrm>
            <a:off x="14753520" y="32036400"/>
            <a:ext cx="0" cy="6973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3" name="Line 38"/>
          <p:cNvSpPr/>
          <p:nvPr/>
        </p:nvSpPr>
        <p:spPr>
          <a:xfrm>
            <a:off x="14753520" y="33895080"/>
            <a:ext cx="0" cy="6973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4" name="Line 39"/>
          <p:cNvSpPr/>
          <p:nvPr/>
        </p:nvSpPr>
        <p:spPr>
          <a:xfrm>
            <a:off x="14753520" y="30177360"/>
            <a:ext cx="0" cy="6969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5" name="Line 40"/>
          <p:cNvSpPr/>
          <p:nvPr/>
        </p:nvSpPr>
        <p:spPr>
          <a:xfrm>
            <a:off x="14753520" y="28318320"/>
            <a:ext cx="0" cy="6973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6" name="Line 41"/>
          <p:cNvSpPr/>
          <p:nvPr/>
        </p:nvSpPr>
        <p:spPr>
          <a:xfrm>
            <a:off x="15782400" y="37613160"/>
            <a:ext cx="0" cy="6973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7" name="Line 42"/>
          <p:cNvSpPr/>
          <p:nvPr/>
        </p:nvSpPr>
        <p:spPr>
          <a:xfrm>
            <a:off x="15782400" y="39472200"/>
            <a:ext cx="0" cy="6969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8" name="Line 43"/>
          <p:cNvSpPr/>
          <p:nvPr/>
        </p:nvSpPr>
        <p:spPr>
          <a:xfrm>
            <a:off x="15782400" y="35754480"/>
            <a:ext cx="0" cy="6969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79" name="Line 44"/>
          <p:cNvSpPr/>
          <p:nvPr/>
        </p:nvSpPr>
        <p:spPr>
          <a:xfrm>
            <a:off x="15782400" y="32036400"/>
            <a:ext cx="0" cy="6973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0" name="Line 45"/>
          <p:cNvSpPr/>
          <p:nvPr/>
        </p:nvSpPr>
        <p:spPr>
          <a:xfrm>
            <a:off x="15782400" y="33895080"/>
            <a:ext cx="0" cy="6973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1" name="Line 46"/>
          <p:cNvSpPr/>
          <p:nvPr/>
        </p:nvSpPr>
        <p:spPr>
          <a:xfrm>
            <a:off x="15782400" y="30177360"/>
            <a:ext cx="0" cy="6969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2" name="Line 47"/>
          <p:cNvSpPr/>
          <p:nvPr/>
        </p:nvSpPr>
        <p:spPr>
          <a:xfrm>
            <a:off x="15782400" y="28318320"/>
            <a:ext cx="0" cy="69732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3" name="Line 48"/>
          <p:cNvSpPr/>
          <p:nvPr/>
        </p:nvSpPr>
        <p:spPr>
          <a:xfrm flipH="1">
            <a:off x="19310400" y="253983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4" name="Line 49"/>
          <p:cNvSpPr/>
          <p:nvPr/>
        </p:nvSpPr>
        <p:spPr>
          <a:xfrm flipH="1">
            <a:off x="17566560" y="253983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5" name="Line 50"/>
          <p:cNvSpPr/>
          <p:nvPr/>
        </p:nvSpPr>
        <p:spPr>
          <a:xfrm flipH="1">
            <a:off x="21054240" y="253983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6" name="Line 51"/>
          <p:cNvSpPr/>
          <p:nvPr/>
        </p:nvSpPr>
        <p:spPr>
          <a:xfrm flipH="1">
            <a:off x="24541560" y="253983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7" name="Line 52"/>
          <p:cNvSpPr/>
          <p:nvPr/>
        </p:nvSpPr>
        <p:spPr>
          <a:xfrm flipH="1">
            <a:off x="22797720" y="253983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8" name="Line 53"/>
          <p:cNvSpPr/>
          <p:nvPr/>
        </p:nvSpPr>
        <p:spPr>
          <a:xfrm flipH="1">
            <a:off x="26285400" y="253983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89" name="Line 54"/>
          <p:cNvSpPr/>
          <p:nvPr/>
        </p:nvSpPr>
        <p:spPr>
          <a:xfrm flipH="1">
            <a:off x="28029240" y="253983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0" name="Line 55"/>
          <p:cNvSpPr/>
          <p:nvPr/>
        </p:nvSpPr>
        <p:spPr>
          <a:xfrm flipH="1">
            <a:off x="19310400" y="265701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1" name="Line 56"/>
          <p:cNvSpPr/>
          <p:nvPr/>
        </p:nvSpPr>
        <p:spPr>
          <a:xfrm flipH="1">
            <a:off x="17566560" y="265701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2" name="Line 57"/>
          <p:cNvSpPr/>
          <p:nvPr/>
        </p:nvSpPr>
        <p:spPr>
          <a:xfrm flipH="1">
            <a:off x="21054240" y="265701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3" name="Line 58"/>
          <p:cNvSpPr/>
          <p:nvPr/>
        </p:nvSpPr>
        <p:spPr>
          <a:xfrm flipH="1">
            <a:off x="24541560" y="265701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4" name="Line 59"/>
          <p:cNvSpPr/>
          <p:nvPr/>
        </p:nvSpPr>
        <p:spPr>
          <a:xfrm flipH="1">
            <a:off x="22797720" y="265701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5" name="Line 60"/>
          <p:cNvSpPr/>
          <p:nvPr/>
        </p:nvSpPr>
        <p:spPr>
          <a:xfrm flipH="1">
            <a:off x="26285400" y="265701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6" name="Line 61"/>
          <p:cNvSpPr/>
          <p:nvPr/>
        </p:nvSpPr>
        <p:spPr>
          <a:xfrm flipH="1">
            <a:off x="28029240" y="26570160"/>
            <a:ext cx="65412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7" name="Line 62"/>
          <p:cNvSpPr/>
          <p:nvPr/>
        </p:nvSpPr>
        <p:spPr>
          <a:xfrm flipH="1">
            <a:off x="3558600" y="26578800"/>
            <a:ext cx="6476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8" name="Line 63"/>
          <p:cNvSpPr/>
          <p:nvPr/>
        </p:nvSpPr>
        <p:spPr>
          <a:xfrm flipH="1">
            <a:off x="1830960" y="26578800"/>
            <a:ext cx="6480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99" name="Line 64"/>
          <p:cNvSpPr/>
          <p:nvPr/>
        </p:nvSpPr>
        <p:spPr>
          <a:xfrm flipH="1">
            <a:off x="5286240" y="26578800"/>
            <a:ext cx="6476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0" name="Line 65"/>
          <p:cNvSpPr/>
          <p:nvPr/>
        </p:nvSpPr>
        <p:spPr>
          <a:xfrm flipH="1">
            <a:off x="8741160" y="26578800"/>
            <a:ext cx="6476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1" name="Line 66"/>
          <p:cNvSpPr/>
          <p:nvPr/>
        </p:nvSpPr>
        <p:spPr>
          <a:xfrm flipH="1">
            <a:off x="7013520" y="26578800"/>
            <a:ext cx="6480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2" name="Line 67"/>
          <p:cNvSpPr/>
          <p:nvPr/>
        </p:nvSpPr>
        <p:spPr>
          <a:xfrm flipH="1">
            <a:off x="10468440" y="26578800"/>
            <a:ext cx="6480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3" name="Line 68"/>
          <p:cNvSpPr/>
          <p:nvPr/>
        </p:nvSpPr>
        <p:spPr>
          <a:xfrm flipH="1">
            <a:off x="12196080" y="26578800"/>
            <a:ext cx="6480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4" name="Line 69"/>
          <p:cNvSpPr/>
          <p:nvPr/>
        </p:nvSpPr>
        <p:spPr>
          <a:xfrm flipH="1">
            <a:off x="3558600" y="25484400"/>
            <a:ext cx="6476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5" name="Line 70"/>
          <p:cNvSpPr/>
          <p:nvPr/>
        </p:nvSpPr>
        <p:spPr>
          <a:xfrm flipH="1">
            <a:off x="1830960" y="25484400"/>
            <a:ext cx="6480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6" name="Line 71"/>
          <p:cNvSpPr/>
          <p:nvPr/>
        </p:nvSpPr>
        <p:spPr>
          <a:xfrm flipH="1">
            <a:off x="5286240" y="25484400"/>
            <a:ext cx="6476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7" name="Line 72"/>
          <p:cNvSpPr/>
          <p:nvPr/>
        </p:nvSpPr>
        <p:spPr>
          <a:xfrm flipH="1">
            <a:off x="8741160" y="25484400"/>
            <a:ext cx="6476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8" name="Line 73"/>
          <p:cNvSpPr/>
          <p:nvPr/>
        </p:nvSpPr>
        <p:spPr>
          <a:xfrm flipH="1">
            <a:off x="7013520" y="25484400"/>
            <a:ext cx="6480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09" name="Line 74"/>
          <p:cNvSpPr/>
          <p:nvPr/>
        </p:nvSpPr>
        <p:spPr>
          <a:xfrm flipH="1">
            <a:off x="10468440" y="25484400"/>
            <a:ext cx="6480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sp>
        <p:nvSpPr>
          <p:cNvPr id="110" name="Line 75"/>
          <p:cNvSpPr/>
          <p:nvPr/>
        </p:nvSpPr>
        <p:spPr>
          <a:xfrm flipH="1">
            <a:off x="12196080" y="25484400"/>
            <a:ext cx="64800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</p:sp>
      <p:pic>
        <p:nvPicPr>
          <p:cNvPr descr="" id="111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9819720" y="26082000"/>
            <a:ext cx="426600" cy="247320"/>
          </a:xfrm>
          <a:prstGeom prst="rect">
            <a:avLst/>
          </a:prstGeom>
        </p:spPr>
      </p:pic>
      <p:pic>
        <p:nvPicPr>
          <p:cNvPr descr="" id="1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0122200" y="25376400"/>
            <a:ext cx="677520" cy="331200"/>
          </a:xfrm>
          <a:prstGeom prst="rect">
            <a:avLst/>
          </a:prstGeom>
        </p:spPr>
      </p:pic>
      <p:pic>
        <p:nvPicPr>
          <p:cNvPr descr="" id="113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7373880" y="25980840"/>
            <a:ext cx="557640" cy="398160"/>
          </a:xfrm>
          <a:prstGeom prst="rect">
            <a:avLst/>
          </a:prstGeom>
        </p:spPr>
      </p:pic>
      <p:pic>
        <p:nvPicPr>
          <p:cNvPr descr="" id="114" name="Picture 15"/>
          <p:cNvPicPr/>
          <p:nvPr/>
        </p:nvPicPr>
        <p:blipFill>
          <a:blip r:embed="rId6"/>
          <a:stretch>
            <a:fillRect/>
          </a:stretch>
        </p:blipFill>
        <p:spPr>
          <a:xfrm>
            <a:off x="23379480" y="25291800"/>
            <a:ext cx="514800" cy="424080"/>
          </a:xfrm>
          <a:prstGeom prst="rect">
            <a:avLst/>
          </a:prstGeom>
        </p:spPr>
      </p:pic>
      <p:pic>
        <p:nvPicPr>
          <p:cNvPr descr="" id="115" name="Picture 17"/>
          <p:cNvPicPr/>
          <p:nvPr/>
        </p:nvPicPr>
        <p:blipFill>
          <a:blip r:embed="rId7"/>
          <a:stretch>
            <a:fillRect/>
          </a:stretch>
        </p:blipFill>
        <p:spPr>
          <a:xfrm>
            <a:off x="21945240" y="26480520"/>
            <a:ext cx="851760" cy="414000"/>
          </a:xfrm>
          <a:prstGeom prst="rect">
            <a:avLst/>
          </a:prstGeom>
        </p:spPr>
      </p:pic>
      <p:pic>
        <p:nvPicPr>
          <p:cNvPr descr="" id="116" name="Picture 18"/>
          <p:cNvPicPr/>
          <p:nvPr/>
        </p:nvPicPr>
        <p:blipFill>
          <a:blip r:embed="rId8"/>
          <a:stretch>
            <a:fillRect/>
          </a:stretch>
        </p:blipFill>
        <p:spPr>
          <a:xfrm>
            <a:off x="2994120" y="26502840"/>
            <a:ext cx="443520" cy="357120"/>
          </a:xfrm>
          <a:prstGeom prst="rect">
            <a:avLst/>
          </a:prstGeom>
        </p:spPr>
      </p:pic>
      <p:pic>
        <p:nvPicPr>
          <p:cNvPr descr="" id="117" name="Picture 20"/>
          <p:cNvPicPr/>
          <p:nvPr/>
        </p:nvPicPr>
        <p:blipFill>
          <a:blip r:embed="rId9"/>
          <a:stretch>
            <a:fillRect/>
          </a:stretch>
        </p:blipFill>
        <p:spPr>
          <a:xfrm>
            <a:off x="25758360" y="26082000"/>
            <a:ext cx="448920" cy="247320"/>
          </a:xfrm>
          <a:prstGeom prst="rect">
            <a:avLst/>
          </a:prstGeom>
        </p:spPr>
      </p:pic>
      <p:pic>
        <p:nvPicPr>
          <p:cNvPr descr="" id="118" name="Picture 21"/>
          <p:cNvPicPr/>
          <p:nvPr/>
        </p:nvPicPr>
        <p:blipFill>
          <a:blip r:embed="rId10"/>
          <a:stretch>
            <a:fillRect/>
          </a:stretch>
        </p:blipFill>
        <p:spPr>
          <a:xfrm>
            <a:off x="25857000" y="24741000"/>
            <a:ext cx="1019880" cy="527400"/>
          </a:xfrm>
          <a:prstGeom prst="rect">
            <a:avLst/>
          </a:prstGeom>
        </p:spPr>
      </p:pic>
      <p:pic>
        <p:nvPicPr>
          <p:cNvPr descr="" id="119" name="Picture 16"/>
          <p:cNvPicPr/>
          <p:nvPr/>
        </p:nvPicPr>
        <p:blipFill>
          <a:blip r:embed="rId11"/>
          <a:stretch>
            <a:fillRect/>
          </a:stretch>
        </p:blipFill>
        <p:spPr>
          <a:xfrm>
            <a:off x="15339960" y="24824520"/>
            <a:ext cx="300600" cy="664920"/>
          </a:xfrm>
          <a:prstGeom prst="rect">
            <a:avLst/>
          </a:prstGeom>
        </p:spPr>
      </p:pic>
      <p:pic>
        <p:nvPicPr>
          <p:cNvPr descr="" id="120" name="Picture 9"/>
          <p:cNvPicPr/>
          <p:nvPr/>
        </p:nvPicPr>
        <p:blipFill>
          <a:blip r:embed="rId12"/>
          <a:stretch>
            <a:fillRect/>
          </a:stretch>
        </p:blipFill>
        <p:spPr>
          <a:xfrm>
            <a:off x="14925240" y="26175600"/>
            <a:ext cx="316440" cy="390240"/>
          </a:xfrm>
          <a:prstGeom prst="rect">
            <a:avLst/>
          </a:prstGeom>
        </p:spPr>
      </p:pic>
      <p:pic>
        <p:nvPicPr>
          <p:cNvPr descr="" id="121" name="Picture 19"/>
          <p:cNvPicPr/>
          <p:nvPr/>
        </p:nvPicPr>
        <p:blipFill>
          <a:blip r:embed="rId13"/>
          <a:stretch>
            <a:fillRect/>
          </a:stretch>
        </p:blipFill>
        <p:spPr>
          <a:xfrm>
            <a:off x="14138640" y="24931080"/>
            <a:ext cx="582480" cy="298800"/>
          </a:xfrm>
          <a:prstGeom prst="rect">
            <a:avLst/>
          </a:prstGeom>
        </p:spPr>
      </p:pic>
      <p:pic>
        <p:nvPicPr>
          <p:cNvPr descr="" id="122" name="Picture 200"/>
          <p:cNvPicPr/>
          <p:nvPr/>
        </p:nvPicPr>
        <p:blipFill>
          <a:blip r:embed="rId14"/>
          <a:stretch>
            <a:fillRect/>
          </a:stretch>
        </p:blipFill>
        <p:spPr>
          <a:xfrm>
            <a:off x="15716160" y="26617680"/>
            <a:ext cx="499680" cy="289800"/>
          </a:xfrm>
          <a:prstGeom prst="rect">
            <a:avLst/>
          </a:prstGeom>
        </p:spPr>
      </p:pic>
      <p:pic>
        <p:nvPicPr>
          <p:cNvPr descr="" id="123" name="Picture 27"/>
          <p:cNvPicPr/>
          <p:nvPr/>
        </p:nvPicPr>
        <p:blipFill>
          <a:blip r:embed="rId15"/>
          <a:stretch>
            <a:fillRect/>
          </a:stretch>
        </p:blipFill>
        <p:spPr>
          <a:xfrm>
            <a:off x="15662880" y="37686960"/>
            <a:ext cx="356400" cy="460800"/>
          </a:xfrm>
          <a:prstGeom prst="rect">
            <a:avLst/>
          </a:prstGeom>
        </p:spPr>
      </p:pic>
      <p:pic>
        <p:nvPicPr>
          <p:cNvPr descr="" id="124" name="Picture 29"/>
          <p:cNvPicPr/>
          <p:nvPr/>
        </p:nvPicPr>
        <p:blipFill>
          <a:blip r:embed="rId16"/>
          <a:stretch>
            <a:fillRect/>
          </a:stretch>
        </p:blipFill>
        <p:spPr>
          <a:xfrm>
            <a:off x="15681960" y="31649040"/>
            <a:ext cx="292680" cy="599400"/>
          </a:xfrm>
          <a:prstGeom prst="rect">
            <a:avLst/>
          </a:prstGeom>
        </p:spPr>
      </p:pic>
      <p:pic>
        <p:nvPicPr>
          <p:cNvPr descr="" id="125" name="Picture 31"/>
          <p:cNvPicPr/>
          <p:nvPr/>
        </p:nvPicPr>
        <p:blipFill>
          <a:blip r:embed="rId17"/>
          <a:stretch>
            <a:fillRect/>
          </a:stretch>
        </p:blipFill>
        <p:spPr>
          <a:xfrm>
            <a:off x="14720760" y="37056240"/>
            <a:ext cx="355320" cy="646920"/>
          </a:xfrm>
          <a:prstGeom prst="rect">
            <a:avLst/>
          </a:prstGeom>
        </p:spPr>
      </p:pic>
      <p:pic>
        <p:nvPicPr>
          <p:cNvPr descr="" id="126" name="Picture 32"/>
          <p:cNvPicPr/>
          <p:nvPr/>
        </p:nvPicPr>
        <p:blipFill>
          <a:blip r:embed="rId18"/>
          <a:stretch>
            <a:fillRect/>
          </a:stretch>
        </p:blipFill>
        <p:spPr>
          <a:xfrm>
            <a:off x="7900200" y="24895440"/>
            <a:ext cx="707760" cy="372960"/>
          </a:xfrm>
          <a:prstGeom prst="rect">
            <a:avLst/>
          </a:prstGeom>
        </p:spPr>
      </p:pic>
      <p:pic>
        <p:nvPicPr>
          <p:cNvPr descr="" id="127" name="Picture 33"/>
          <p:cNvPicPr/>
          <p:nvPr/>
        </p:nvPicPr>
        <p:blipFill>
          <a:blip r:embed="rId19"/>
          <a:stretch>
            <a:fillRect/>
          </a:stretch>
        </p:blipFill>
        <p:spPr>
          <a:xfrm>
            <a:off x="4718880" y="25376400"/>
            <a:ext cx="588240" cy="405720"/>
          </a:xfrm>
          <a:prstGeom prst="rect">
            <a:avLst/>
          </a:prstGeom>
        </p:spPr>
      </p:pic>
      <p:pic>
        <p:nvPicPr>
          <p:cNvPr descr="" id="128" name="Picture 34"/>
          <p:cNvPicPr/>
          <p:nvPr/>
        </p:nvPicPr>
        <p:blipFill>
          <a:blip r:embed="rId20"/>
          <a:stretch>
            <a:fillRect/>
          </a:stretch>
        </p:blipFill>
        <p:spPr>
          <a:xfrm>
            <a:off x="15810840" y="14650920"/>
            <a:ext cx="280080" cy="721440"/>
          </a:xfrm>
          <a:prstGeom prst="rect">
            <a:avLst/>
          </a:prstGeom>
        </p:spPr>
      </p:pic>
      <p:pic>
        <p:nvPicPr>
          <p:cNvPr descr="" id="129" name="Picture 35"/>
          <p:cNvPicPr/>
          <p:nvPr/>
        </p:nvPicPr>
        <p:blipFill>
          <a:blip r:embed="rId21"/>
          <a:stretch>
            <a:fillRect/>
          </a:stretch>
        </p:blipFill>
        <p:spPr>
          <a:xfrm>
            <a:off x="14751720" y="21215160"/>
            <a:ext cx="365400" cy="666720"/>
          </a:xfrm>
          <a:prstGeom prst="rect">
            <a:avLst/>
          </a:prstGeom>
        </p:spPr>
      </p:pic>
      <p:pic>
        <p:nvPicPr>
          <p:cNvPr descr="" id="130" name="Picture 36"/>
          <p:cNvPicPr/>
          <p:nvPr/>
        </p:nvPicPr>
        <p:blipFill>
          <a:blip r:embed="rId22"/>
          <a:stretch>
            <a:fillRect/>
          </a:stretch>
        </p:blipFill>
        <p:spPr>
          <a:xfrm>
            <a:off x="14650920" y="15990120"/>
            <a:ext cx="297000" cy="681480"/>
          </a:xfrm>
          <a:prstGeom prst="rect">
            <a:avLst/>
          </a:prstGeom>
        </p:spPr>
      </p:pic>
      <p:pic>
        <p:nvPicPr>
          <p:cNvPr descr="" id="131" name="Picture 27"/>
          <p:cNvPicPr/>
          <p:nvPr/>
        </p:nvPicPr>
        <p:blipFill>
          <a:blip r:embed="rId23"/>
          <a:stretch>
            <a:fillRect/>
          </a:stretch>
        </p:blipFill>
        <p:spPr>
          <a:xfrm>
            <a:off x="15348600" y="17951400"/>
            <a:ext cx="430200" cy="589680"/>
          </a:xfrm>
          <a:prstGeom prst="rect">
            <a:avLst/>
          </a:prstGeom>
        </p:spPr>
      </p:pic>
      <p:pic>
        <p:nvPicPr>
          <p:cNvPr descr="" id="132" name="Picture 10"/>
          <p:cNvPicPr/>
          <p:nvPr/>
        </p:nvPicPr>
        <p:blipFill>
          <a:blip r:embed="rId24"/>
          <a:stretch>
            <a:fillRect/>
          </a:stretch>
        </p:blipFill>
        <p:spPr>
          <a:xfrm>
            <a:off x="15970320" y="25393680"/>
            <a:ext cx="428040" cy="329760"/>
          </a:xfrm>
          <a:prstGeom prst="rect">
            <a:avLst/>
          </a:prstGeom>
        </p:spPr>
      </p:pic>
      <p:sp>
        <p:nvSpPr>
          <p:cNvPr id="133" name="CustomShape 76"/>
          <p:cNvSpPr/>
          <p:nvPr/>
        </p:nvSpPr>
        <p:spPr>
          <a:xfrm>
            <a:off x="1658880" y="12428640"/>
            <a:ext cx="7565040" cy="307872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AIM protocol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fine control of autonomous vehicles.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More vehicles simultaneously to cross an intersection.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Effectively reducing the delay of vehicles.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4" name="CustomShape 77"/>
          <p:cNvSpPr/>
          <p:nvPr/>
        </p:nvSpPr>
        <p:spPr>
          <a:xfrm>
            <a:off x="1692360" y="27057240"/>
            <a:ext cx="12263040" cy="3839760"/>
          </a:xfrm>
          <a:prstGeom prst="rect">
            <a:avLst/>
          </a:prstGeom>
          <a:solidFill>
            <a:srgbClr val="ffffff"/>
          </a:solidFill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Experiment settings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Intersection: 3 lanes on each road.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Traffic: 360 vehicles/hour/lane.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Type of vehicles: Fully Autonomous, Adaptive Cruise Control, Cruise Control, Communication Device and Traditional Human-driven</a:t>
            </a:r>
            <a:endParaRPr/>
          </a:p>
        </p:txBody>
      </p:sp>
      <p:sp>
        <p:nvSpPr>
          <p:cNvPr id="135" name="CustomShape 78"/>
          <p:cNvSpPr/>
          <p:nvPr/>
        </p:nvSpPr>
        <p:spPr>
          <a:xfrm>
            <a:off x="16916400" y="11338560"/>
            <a:ext cx="11887200" cy="67356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Semi-Autonomous Vehicles</a:t>
            </a:r>
            <a:endParaRPr/>
          </a:p>
        </p:txBody>
      </p:sp>
      <p:sp>
        <p:nvSpPr>
          <p:cNvPr id="136" name="CustomShape 79"/>
          <p:cNvSpPr/>
          <p:nvPr/>
        </p:nvSpPr>
        <p:spPr>
          <a:xfrm>
            <a:off x="16911720" y="12012120"/>
            <a:ext cx="12354480" cy="2089800"/>
          </a:xfrm>
          <a:prstGeom prst="rect">
            <a:avLst/>
          </a:prstGeom>
          <a:solidFill>
            <a:srgbClr val="ffffff"/>
          </a:solidFill>
        </p:spPr>
        <p:txBody>
          <a:bodyPr anchor="ctr" bIns="45000" lIns="90000" rIns="90000" tIns="45000"/>
          <a:p>
            <a:pPr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General enough to accept reservation requests from any semi-autonomous vehicles.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focus on the three types of semi-auto vehicles.</a:t>
            </a:r>
            <a:endParaRPr/>
          </a:p>
        </p:txBody>
      </p:sp>
      <p:pic>
        <p:nvPicPr>
          <p:cNvPr descr="" id="137" name=""/>
          <p:cNvPicPr/>
          <p:nvPr/>
        </p:nvPicPr>
        <p:blipFill>
          <a:blip r:embed="rId25"/>
          <a:stretch>
            <a:fillRect/>
          </a:stretch>
        </p:blipFill>
        <p:spPr>
          <a:xfrm>
            <a:off x="1356120" y="34555320"/>
            <a:ext cx="6680880" cy="5485680"/>
          </a:xfrm>
          <a:prstGeom prst="rect">
            <a:avLst/>
          </a:prstGeom>
        </p:spPr>
      </p:pic>
      <p:pic>
        <p:nvPicPr>
          <p:cNvPr descr="" id="138" name=""/>
          <p:cNvPicPr/>
          <p:nvPr/>
        </p:nvPicPr>
        <p:blipFill>
          <a:blip r:embed="rId26"/>
          <a:stretch>
            <a:fillRect/>
          </a:stretch>
        </p:blipFill>
        <p:spPr>
          <a:xfrm>
            <a:off x="7397640" y="34555320"/>
            <a:ext cx="6830280" cy="5541120"/>
          </a:xfrm>
          <a:prstGeom prst="rect">
            <a:avLst/>
          </a:prstGeom>
        </p:spPr>
      </p:pic>
      <p:sp>
        <p:nvSpPr>
          <p:cNvPr id="139" name="CustomShape 80"/>
          <p:cNvSpPr/>
          <p:nvPr/>
        </p:nvSpPr>
        <p:spPr>
          <a:xfrm>
            <a:off x="16815960" y="33732360"/>
            <a:ext cx="12252240" cy="3199680"/>
          </a:xfrm>
          <a:prstGeom prst="rect">
            <a:avLst/>
          </a:prstGeom>
          <a:solidFill>
            <a:srgbClr val="ffffff"/>
          </a:solidFill>
        </p:spPr>
        <p:txBody>
          <a:bodyPr anchor="ctr" bIns="45000" lIns="90000" rIns="90000" tIns="45000"/>
          <a:p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first multiagent protocol to enable smooth interactions between human-driven, fully autonomous, and semi-autonomous vehicles.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Showed that our system can greatly decrease traffic delay when most vehicles are semi-autonomous.</a:t>
            </a:r>
            <a:endParaRPr/>
          </a:p>
        </p:txBody>
      </p:sp>
      <p:sp>
        <p:nvSpPr>
          <p:cNvPr id="140" name="CustomShape 81"/>
          <p:cNvSpPr/>
          <p:nvPr/>
        </p:nvSpPr>
        <p:spPr>
          <a:xfrm>
            <a:off x="17181720" y="27423000"/>
            <a:ext cx="11154960" cy="67392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Interaction Model</a:t>
            </a:r>
            <a:endParaRPr/>
          </a:p>
        </p:txBody>
      </p:sp>
      <p:pic>
        <p:nvPicPr>
          <p:cNvPr descr="" id="141" name=""/>
          <p:cNvPicPr/>
          <p:nvPr/>
        </p:nvPicPr>
        <p:blipFill>
          <a:blip r:embed="rId27"/>
          <a:stretch>
            <a:fillRect/>
          </a:stretch>
        </p:blipFill>
        <p:spPr>
          <a:xfrm>
            <a:off x="17398080" y="28352520"/>
            <a:ext cx="10877400" cy="4372200"/>
          </a:xfrm>
          <a:prstGeom prst="rect">
            <a:avLst/>
          </a:prstGeom>
        </p:spPr>
      </p:pic>
      <p:sp>
        <p:nvSpPr>
          <p:cNvPr id="142" name="CustomShape 82"/>
          <p:cNvSpPr/>
          <p:nvPr/>
        </p:nvSpPr>
        <p:spPr>
          <a:xfrm>
            <a:off x="1768320" y="11255760"/>
            <a:ext cx="11062080" cy="67356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Previous Work: Autonomous Intersection Management (AIM)</a:t>
            </a:r>
            <a:endParaRPr/>
          </a:p>
        </p:txBody>
      </p:sp>
      <p:sp>
        <p:nvSpPr>
          <p:cNvPr id="143" name="CustomShape 83"/>
          <p:cNvSpPr/>
          <p:nvPr/>
        </p:nvSpPr>
        <p:spPr>
          <a:xfrm>
            <a:off x="2004840" y="19833480"/>
            <a:ext cx="11062080" cy="67392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Limitations of AIM</a:t>
            </a:r>
            <a:endParaRPr/>
          </a:p>
        </p:txBody>
      </p:sp>
      <p:sp>
        <p:nvSpPr>
          <p:cNvPr id="144" name="CustomShape 84"/>
          <p:cNvSpPr/>
          <p:nvPr/>
        </p:nvSpPr>
        <p:spPr>
          <a:xfrm>
            <a:off x="1716480" y="20656440"/>
            <a:ext cx="5556240" cy="336528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Designed for the time when vehicles are autonomous.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long transition period during which most vehicles have limited capabilities.</a:t>
            </a:r>
            <a:endParaRPr/>
          </a:p>
        </p:txBody>
      </p:sp>
      <p:sp>
        <p:nvSpPr>
          <p:cNvPr id="145" name="CustomShape 85"/>
          <p:cNvSpPr/>
          <p:nvPr/>
        </p:nvSpPr>
        <p:spPr>
          <a:xfrm>
            <a:off x="7688160" y="20673720"/>
            <a:ext cx="5556240" cy="336528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New term: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semi-autonomous vehicles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Vehicles with limited autonomous driving and wireless communication capabilities.</a:t>
            </a:r>
            <a:endParaRPr/>
          </a:p>
        </p:txBody>
      </p:sp>
      <p:pic>
        <p:nvPicPr>
          <p:cNvPr descr="" id="146" name=""/>
          <p:cNvPicPr/>
          <p:nvPr/>
        </p:nvPicPr>
        <p:blipFill>
          <a:blip r:embed="rId28"/>
          <a:stretch>
            <a:fillRect/>
          </a:stretch>
        </p:blipFill>
        <p:spPr>
          <a:xfrm>
            <a:off x="9698400" y="14562000"/>
            <a:ext cx="2304360" cy="3891240"/>
          </a:xfrm>
          <a:prstGeom prst="rect">
            <a:avLst/>
          </a:prstGeom>
        </p:spPr>
      </p:pic>
      <p:pic>
        <p:nvPicPr>
          <p:cNvPr descr="" id="147" name=""/>
          <p:cNvPicPr/>
          <p:nvPr/>
        </p:nvPicPr>
        <p:blipFill>
          <a:blip r:embed="rId29"/>
          <a:stretch>
            <a:fillRect/>
          </a:stretch>
        </p:blipFill>
        <p:spPr>
          <a:xfrm>
            <a:off x="9409320" y="12949920"/>
            <a:ext cx="3976560" cy="5785560"/>
          </a:xfrm>
          <a:prstGeom prst="rect">
            <a:avLst/>
          </a:prstGeom>
        </p:spPr>
      </p:pic>
      <p:sp>
        <p:nvSpPr>
          <p:cNvPr id="148" name="CustomShape 86"/>
          <p:cNvSpPr/>
          <p:nvPr/>
        </p:nvSpPr>
        <p:spPr>
          <a:xfrm>
            <a:off x="16998840" y="37447200"/>
            <a:ext cx="11612160" cy="67356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</p:txBody>
      </p:sp>
      <p:sp>
        <p:nvSpPr>
          <p:cNvPr id="149" name="CustomShape 87"/>
          <p:cNvSpPr/>
          <p:nvPr/>
        </p:nvSpPr>
        <p:spPr>
          <a:xfrm>
            <a:off x="16815960" y="38944440"/>
            <a:ext cx="11886480" cy="1645200"/>
          </a:xfrm>
          <a:prstGeom prst="rect">
            <a:avLst/>
          </a:prstGeom>
          <a:solidFill>
            <a:srgbClr val="ffffff"/>
          </a:solidFill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[1] DARPA. DARPA Urban Challenge.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http://www.darpa.mil/grandchallenge, 2007.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[2] K. Dresner and P. Stone. Sharing the road: Autonomous vehicles meet human drivers. In IJCAI, 2007.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[3] K. Dresner and P. Stone. A multiagent approach to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autonomous intersection management. Journal of Artificial Intelligence Research (JAIR), March 2008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0" name="CustomShape 88"/>
          <p:cNvSpPr/>
          <p:nvPr/>
        </p:nvSpPr>
        <p:spPr>
          <a:xfrm>
            <a:off x="947880" y="16561440"/>
            <a:ext cx="3368880" cy="284004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4000"/>
              <a:t>Our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/>
              <a:t>Autonomous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/>
              <a:t>Vehicle!</a:t>
            </a:r>
            <a:endParaRPr/>
          </a:p>
        </p:txBody>
      </p:sp>
      <p:pic>
        <p:nvPicPr>
          <p:cNvPr descr="" id="151" name=""/>
          <p:cNvPicPr/>
          <p:nvPr/>
        </p:nvPicPr>
        <p:blipFill>
          <a:blip r:embed="rId30"/>
          <a:stretch>
            <a:fillRect/>
          </a:stretch>
        </p:blipFill>
        <p:spPr>
          <a:xfrm>
            <a:off x="16267320" y="6453000"/>
            <a:ext cx="8569800" cy="3138480"/>
          </a:xfrm>
          <a:prstGeom prst="rect">
            <a:avLst/>
          </a:prstGeom>
        </p:spPr>
      </p:pic>
      <p:sp>
        <p:nvSpPr>
          <p:cNvPr id="152" name="CustomShape 89"/>
          <p:cNvSpPr/>
          <p:nvPr/>
        </p:nvSpPr>
        <p:spPr>
          <a:xfrm>
            <a:off x="16785720" y="33240600"/>
            <a:ext cx="12008160" cy="67392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153" name="CustomShape 90"/>
          <p:cNvSpPr/>
          <p:nvPr/>
        </p:nvSpPr>
        <p:spPr>
          <a:xfrm>
            <a:off x="1645920" y="30715200"/>
            <a:ext cx="12263040" cy="3839760"/>
          </a:xfrm>
          <a:prstGeom prst="rect">
            <a:avLst/>
          </a:prstGeom>
          <a:solidFill>
            <a:srgbClr val="ffffff"/>
          </a:solidFill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Experiment results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performance of semi-autonomous vehicles is very similar to fully autonomous vehicles when the ratio to human-driven vehicles is below 40%. Beyond 40%, fully autonomous vehicles increasingly outperform semi-autonomous vehicles</a:t>
            </a:r>
            <a:endParaRPr/>
          </a:p>
        </p:txBody>
      </p:sp>
      <p:sp>
        <p:nvSpPr>
          <p:cNvPr id="154" name="CustomShape 91"/>
          <p:cNvSpPr/>
          <p:nvPr/>
        </p:nvSpPr>
        <p:spPr>
          <a:xfrm>
            <a:off x="25800480" y="7309800"/>
            <a:ext cx="3368880" cy="284004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US" sz="4000"/>
              <a:t>Full Paper in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/>
              <a:t>ARMS 2014!</a:t>
            </a:r>
            <a:endParaRPr/>
          </a:p>
        </p:txBody>
      </p:sp>
      <p:pic>
        <p:nvPicPr>
          <p:cNvPr descr="" id="155" name=""/>
          <p:cNvPicPr/>
          <p:nvPr/>
        </p:nvPicPr>
        <p:blipFill>
          <a:blip r:embed="rId31"/>
          <a:stretch>
            <a:fillRect/>
          </a:stretch>
        </p:blipFill>
        <p:spPr>
          <a:xfrm>
            <a:off x="18652320" y="14253480"/>
            <a:ext cx="8048160" cy="2114280"/>
          </a:xfrm>
          <a:prstGeom prst="rect">
            <a:avLst/>
          </a:prstGeom>
        </p:spPr>
      </p:pic>
      <p:sp>
        <p:nvSpPr>
          <p:cNvPr id="156" name="CustomShape 92"/>
          <p:cNvSpPr/>
          <p:nvPr/>
        </p:nvSpPr>
        <p:spPr>
          <a:xfrm>
            <a:off x="16824960" y="17065800"/>
            <a:ext cx="7589520" cy="673560"/>
          </a:xfrm>
          <a:prstGeom prst="rect">
            <a:avLst/>
          </a:prstGeom>
          <a:solidFill>
            <a:srgbClr val="ffffff"/>
          </a:solidFill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Constraint-Based Reservation</a:t>
            </a:r>
            <a:endParaRPr/>
          </a:p>
        </p:txBody>
      </p:sp>
      <p:sp>
        <p:nvSpPr>
          <p:cNvPr id="157" name="CustomShape 93"/>
          <p:cNvSpPr/>
          <p:nvPr/>
        </p:nvSpPr>
        <p:spPr>
          <a:xfrm>
            <a:off x="16916400" y="18105120"/>
            <a:ext cx="8321040" cy="6126480"/>
          </a:xfrm>
          <a:prstGeom prst="rect">
            <a:avLst/>
          </a:prstGeom>
          <a:solidFill>
            <a:srgbClr val="ffffff"/>
          </a:solidFill>
        </p:spPr>
        <p:txBody>
          <a:bodyPr anchor="ctr" bIns="45000" lIns="90000" rIns="90000" tIns="45000"/>
          <a:p>
            <a:pPr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Intention: The direction in which the vehicle intends to move.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Vehicle Type: The type of vehicle.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Entry Condition: The condition under which the vehicle will enter the intersection.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Acceleration Profile List: The list of possible acceleration schedules from among which the vehicle will choose one to follow during the traversal of the intersection.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58" name=""/>
          <p:cNvPicPr/>
          <p:nvPr/>
        </p:nvPicPr>
        <p:blipFill>
          <a:blip r:embed="rId32"/>
          <a:stretch>
            <a:fillRect/>
          </a:stretch>
        </p:blipFill>
        <p:spPr>
          <a:xfrm>
            <a:off x="25968960" y="18105120"/>
            <a:ext cx="2286000" cy="537192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