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7.png" ContentType="image/png"/>
  <Override PartName="/ppt/media/image17.wmf" ContentType="image/x-wmf"/>
  <Override PartName="/ppt/media/image3.wmf" ContentType="image/x-wmf"/>
  <Override PartName="/ppt/media/image56.png" ContentType="image/png"/>
  <Override PartName="/ppt/media/image26.wmf" ContentType="image/x-wmf"/>
  <Override PartName="/ppt/media/image31.png" ContentType="image/png"/>
  <Override PartName="/ppt/media/image1.png" ContentType="image/png"/>
  <Override PartName="/ppt/media/image10.wmf" ContentType="image/x-wmf"/>
  <Override PartName="/ppt/media/image40.png" ContentType="image/png"/>
  <Override PartName="/ppt/media/image49.png" ContentType="image/png"/>
  <Override PartName="/ppt/media/image19.wmf" ContentType="image/x-wmf"/>
  <Override PartName="/ppt/media/image5.wmf" ContentType="image/x-wmf"/>
  <Override PartName="/ppt/media/image58.png" ContentType="image/png"/>
  <Override PartName="/ppt/media/image33.png" ContentType="image/png"/>
  <Override PartName="/ppt/media/image12.wmf" ContentType="image/x-wmf"/>
  <Override PartName="/ppt/media/image42.png" ContentType="image/png"/>
  <Override PartName="/ppt/media/image7.wmf" ContentType="image/x-wmf"/>
  <Override PartName="/ppt/media/image21.wmf" ContentType="image/x-wmf"/>
  <Override PartName="/ppt/media/image51.png" ContentType="image/png"/>
  <Override PartName="/ppt/media/image35.png" ContentType="image/png"/>
  <Override PartName="/ppt/media/image14.wmf" ContentType="image/x-wmf"/>
  <Override PartName="/ppt/media/image44.png" ContentType="image/png"/>
  <Override PartName="/ppt/media/image28.png" ContentType="image/png"/>
  <Override PartName="/ppt/media/image9.wmf" ContentType="image/x-wmf"/>
  <Override PartName="/ppt/media/image53.png" ContentType="image/png"/>
  <Override PartName="/ppt/media/image23.wmf" ContentType="image/x-wmf"/>
  <Override PartName="/ppt/media/image37.png" ContentType="image/png"/>
  <Override PartName="/ppt/media/image16.wmf" ContentType="image/x-wmf"/>
  <Override PartName="/ppt/media/image46.png" ContentType="image/png"/>
  <Override PartName="/ppt/media/image55.png" ContentType="image/png"/>
  <Override PartName="/ppt/media/image25.wmf" ContentType="image/x-wmf"/>
  <Override PartName="/ppt/media/image30.png" ContentType="image/png"/>
  <Override PartName="/ppt/media/image39.png" ContentType="image/png"/>
  <Override PartName="/ppt/media/image18.wmf" ContentType="image/x-wmf"/>
  <Override PartName="/ppt/media/image48.png" ContentType="image/png"/>
  <Override PartName="/ppt/media/image57.png" ContentType="image/png"/>
  <Override PartName="/ppt/media/image27.wmf" ContentType="image/x-wmf"/>
  <Override PartName="/ppt/media/image32.png" ContentType="image/png"/>
  <Override PartName="/ppt/media/image2.png" ContentType="image/png"/>
  <Override PartName="/ppt/media/image41.png" ContentType="image/png"/>
  <Override PartName="/ppt/media/image11.wmf" ContentType="image/x-wmf"/>
  <Override PartName="/ppt/media/image6.wmf" ContentType="image/x-wmf"/>
  <Override PartName="/ppt/media/image50.png" ContentType="image/png"/>
  <Override PartName="/ppt/media/image20.wmf" ContentType="image/x-wmf"/>
  <Override PartName="/ppt/media/image34.png" ContentType="image/png"/>
  <Override PartName="/ppt/media/image4.png" ContentType="image/png"/>
  <Override PartName="/ppt/media/image43.png" ContentType="image/png"/>
  <Override PartName="/ppt/media/image13.wmf" ContentType="image/x-wmf"/>
  <Override PartName="/ppt/media/image8.wmf" ContentType="image/x-wmf"/>
  <Override PartName="/ppt/media/image52.png" ContentType="image/png"/>
  <Override PartName="/ppt/media/image22.wmf" ContentType="image/x-wmf"/>
  <Override PartName="/ppt/media/image36.png" ContentType="image/png"/>
  <Override PartName="/ppt/media/image45.png" ContentType="image/png"/>
  <Override PartName="/ppt/media/image15.wmf" ContentType="image/x-wmf"/>
  <Override PartName="/ppt/media/image29.png" ContentType="image/png"/>
  <Override PartName="/ppt/media/image54.png" ContentType="image/png"/>
  <Override PartName="/ppt/media/image24.wmf" ContentType="image/x-wmf"/>
  <Override PartName="/ppt/media/image38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45720000" cy="3657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288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023288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90104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86000" y="8558640"/>
            <a:ext cx="40232880" cy="21213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2880" cy="21213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21213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21213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9000" y="11362320"/>
            <a:ext cx="38861280" cy="18409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21213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21213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901040" y="1963872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400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8600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901040" y="8558640"/>
            <a:ext cx="196333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86000" y="19638720"/>
            <a:ext cx="40232520" cy="1011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9000" y="11362320"/>
            <a:ext cx="38861280" cy="7839720"/>
          </a:xfrm>
          <a:prstGeom prst="rect">
            <a:avLst/>
          </a:prstGeom>
        </p:spPr>
        <p:txBody>
          <a:bodyPr anchor="ctr" bIns="182880" lIns="365760" rIns="365760" tIns="182880"/>
          <a:p>
            <a:pPr algn="ctr">
              <a:lnSpc>
                <a:spcPct val="100000"/>
              </a:lnSpc>
            </a:pPr>
            <a:r>
              <a:rPr lang="en-US" sz="176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360" y="0"/>
            <a:ext cx="-1179720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Calibri"/>
              </a:rPr>
              <a:t>4/7/14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60" y="0"/>
            <a:ext cx="-1179720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60" y="0"/>
            <a:ext cx="-1179720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111D1-9181-41D1-9101-3101E1B1C141}" type="slidenum">
              <a:rPr lang="en-US" sz="72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286000" y="8558640"/>
            <a:ext cx="40232880" cy="21213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wmf"/><Relationship Id="rId23" Type="http://schemas.openxmlformats.org/officeDocument/2006/relationships/image" Target="../media/image23.wmf"/><Relationship Id="rId24" Type="http://schemas.openxmlformats.org/officeDocument/2006/relationships/image" Target="../media/image24.wmf"/><Relationship Id="rId25" Type="http://schemas.openxmlformats.org/officeDocument/2006/relationships/image" Target="../media/image25.wmf"/><Relationship Id="rId26" Type="http://schemas.openxmlformats.org/officeDocument/2006/relationships/image" Target="../media/image26.wmf"/><Relationship Id="rId27" Type="http://schemas.openxmlformats.org/officeDocument/2006/relationships/image" Target="../media/image27.wmf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257480" y="9144360"/>
            <a:ext cx="43455960" cy="26059680"/>
          </a:xfrm>
          <a:prstGeom prst="rect">
            <a:avLst/>
          </a:prstGeom>
          <a:solidFill>
            <a:srgbClr val="262626"/>
          </a:solidFill>
        </p:spPr>
      </p:sp>
      <p:sp>
        <p:nvSpPr>
          <p:cNvPr id="38" name="CustomShape 2"/>
          <p:cNvSpPr/>
          <p:nvPr/>
        </p:nvSpPr>
        <p:spPr>
          <a:xfrm>
            <a:off x="1280520" y="9144000"/>
            <a:ext cx="20165040" cy="12098880"/>
          </a:xfrm>
          <a:prstGeom prst="rect">
            <a:avLst>
              <a:gd fmla="val 8486" name="adj"/>
            </a:avLst>
          </a:prstGeom>
          <a:solidFill>
            <a:srgbClr val="008000"/>
          </a:solidFill>
        </p:spPr>
      </p:sp>
      <p:sp>
        <p:nvSpPr>
          <p:cNvPr id="39" name="CustomShape 3"/>
          <p:cNvSpPr/>
          <p:nvPr/>
        </p:nvSpPr>
        <p:spPr>
          <a:xfrm>
            <a:off x="24330600" y="10057680"/>
            <a:ext cx="19864800" cy="11886840"/>
          </a:xfrm>
          <a:prstGeom prst="rect">
            <a:avLst>
              <a:gd fmla="val 8120" name="adj"/>
            </a:avLst>
          </a:prstGeom>
          <a:solidFill>
            <a:srgbClr val="008000"/>
          </a:solidFill>
        </p:spPr>
      </p:sp>
      <p:sp>
        <p:nvSpPr>
          <p:cNvPr id="40" name="CustomShape 4"/>
          <p:cNvSpPr/>
          <p:nvPr/>
        </p:nvSpPr>
        <p:spPr>
          <a:xfrm>
            <a:off x="24547680" y="23105160"/>
            <a:ext cx="20164680" cy="12098880"/>
          </a:xfrm>
          <a:prstGeom prst="rect">
            <a:avLst>
              <a:gd fmla="val 7387" name="adj"/>
            </a:avLst>
          </a:prstGeom>
          <a:solidFill>
            <a:srgbClr val="008000"/>
          </a:solidFill>
        </p:spPr>
      </p:sp>
      <p:sp>
        <p:nvSpPr>
          <p:cNvPr id="41" name="CustomShape 5"/>
          <p:cNvSpPr/>
          <p:nvPr/>
        </p:nvSpPr>
        <p:spPr>
          <a:xfrm>
            <a:off x="1280520" y="23105160"/>
            <a:ext cx="20165040" cy="12098880"/>
          </a:xfrm>
          <a:prstGeom prst="rect">
            <a:avLst>
              <a:gd fmla="val 7509" name="adj"/>
            </a:avLst>
          </a:prstGeom>
          <a:solidFill>
            <a:srgbClr val="008000"/>
          </a:solidFill>
        </p:spPr>
      </p:sp>
      <p:sp>
        <p:nvSpPr>
          <p:cNvPr id="42" name="Line 6"/>
          <p:cNvSpPr/>
          <p:nvPr/>
        </p:nvSpPr>
        <p:spPr>
          <a:xfrm>
            <a:off x="22867920" y="9144360"/>
            <a:ext cx="0" cy="11168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3" name="Line 7"/>
          <p:cNvSpPr/>
          <p:nvPr/>
        </p:nvSpPr>
        <p:spPr>
          <a:xfrm flipH="1">
            <a:off x="23113440" y="9144000"/>
            <a:ext cx="12600" cy="111686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4" name="Line 8"/>
          <p:cNvSpPr/>
          <p:nvPr/>
        </p:nvSpPr>
        <p:spPr>
          <a:xfrm>
            <a:off x="21446280" y="20312640"/>
            <a:ext cx="153936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5" name="Line 9"/>
          <p:cNvSpPr/>
          <p:nvPr/>
        </p:nvSpPr>
        <p:spPr>
          <a:xfrm>
            <a:off x="22867920" y="24009840"/>
            <a:ext cx="0" cy="111945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6" name="Line 10"/>
          <p:cNvSpPr/>
          <p:nvPr/>
        </p:nvSpPr>
        <p:spPr>
          <a:xfrm>
            <a:off x="23126040" y="24009840"/>
            <a:ext cx="0" cy="111945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7" name="Line 11"/>
          <p:cNvSpPr/>
          <p:nvPr/>
        </p:nvSpPr>
        <p:spPr>
          <a:xfrm>
            <a:off x="23001840" y="24009840"/>
            <a:ext cx="154656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8" name="Line 12"/>
          <p:cNvSpPr/>
          <p:nvPr/>
        </p:nvSpPr>
        <p:spPr>
          <a:xfrm flipH="1">
            <a:off x="26096760" y="22096800"/>
            <a:ext cx="186174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9" name="Line 13"/>
          <p:cNvSpPr/>
          <p:nvPr/>
        </p:nvSpPr>
        <p:spPr>
          <a:xfrm flipH="1">
            <a:off x="26096760" y="22251600"/>
            <a:ext cx="186174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0" name="Line 14"/>
          <p:cNvSpPr/>
          <p:nvPr/>
        </p:nvSpPr>
        <p:spPr>
          <a:xfrm flipV="1">
            <a:off x="26096400" y="21263040"/>
            <a:ext cx="0" cy="93240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51" name="Line 15"/>
          <p:cNvSpPr/>
          <p:nvPr/>
        </p:nvSpPr>
        <p:spPr>
          <a:xfrm flipV="1">
            <a:off x="19851480" y="22195440"/>
            <a:ext cx="0" cy="90972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52" name="Line 16"/>
          <p:cNvSpPr/>
          <p:nvPr/>
        </p:nvSpPr>
        <p:spPr>
          <a:xfrm flipH="1">
            <a:off x="1279800" y="22096800"/>
            <a:ext cx="1857168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3" name="Line 17"/>
          <p:cNvSpPr/>
          <p:nvPr/>
        </p:nvSpPr>
        <p:spPr>
          <a:xfrm flipH="1" flipV="1">
            <a:off x="1279800" y="22251600"/>
            <a:ext cx="18571680" cy="151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4" name="CustomShape 18"/>
          <p:cNvSpPr/>
          <p:nvPr/>
        </p:nvSpPr>
        <p:spPr>
          <a:xfrm>
            <a:off x="0" y="640080"/>
            <a:ext cx="45719280" cy="3626640"/>
          </a:xfrm>
          <a:prstGeom prst="rect">
            <a:avLst/>
          </a:prstGeom>
        </p:spPr>
        <p:txBody>
          <a:bodyPr anchor="ctr" bIns="182880" lIns="365760" rIns="365760" tIns="182880"/>
          <a:p>
            <a:pPr algn="ctr">
              <a:lnSpc>
                <a:spcPct val="100000"/>
              </a:lnSpc>
            </a:pPr>
            <a:r>
              <a:rPr b="1" lang="en-US" sz="9600">
                <a:solidFill>
                  <a:srgbClr val="000000"/>
                </a:solidFill>
                <a:latin typeface="Arial"/>
              </a:rPr>
              <a:t>Semi-Autonomous Intersection Management</a:t>
            </a:r>
            <a:endParaRPr/>
          </a:p>
        </p:txBody>
      </p:sp>
      <p:sp>
        <p:nvSpPr>
          <p:cNvPr id="55" name="CustomShape 19"/>
          <p:cNvSpPr/>
          <p:nvPr/>
        </p:nvSpPr>
        <p:spPr>
          <a:xfrm>
            <a:off x="5991480" y="3840480"/>
            <a:ext cx="33510600" cy="137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US" sz="7200">
                <a:solidFill>
                  <a:srgbClr val="b55a3e"/>
                </a:solidFill>
                <a:latin typeface="Arial"/>
              </a:rPr>
              <a:t>Shun Zhang, Tsz-Chiu Au, and Peter Stone</a:t>
            </a:r>
            <a:r>
              <a:rPr lang="en-US" sz="7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descr="" id="56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25694640" y="5298480"/>
            <a:ext cx="10959120" cy="2839680"/>
          </a:xfrm>
          <a:prstGeom prst="rect">
            <a:avLst/>
          </a:prstGeom>
        </p:spPr>
      </p:pic>
      <p:sp>
        <p:nvSpPr>
          <p:cNvPr id="57" name="CustomShape 20"/>
          <p:cNvSpPr/>
          <p:nvPr/>
        </p:nvSpPr>
        <p:spPr>
          <a:xfrm>
            <a:off x="4424760" y="5745960"/>
            <a:ext cx="20065320" cy="1752120"/>
          </a:xfrm>
          <a:prstGeom prst="rect">
            <a:avLst/>
          </a:prstGeom>
          <a:solidFill>
            <a:srgbClr val="002e60"/>
          </a:solidFill>
          <a:ln w="25560">
            <a:solidFill>
              <a:srgbClr val="3a5f8b"/>
            </a:solidFill>
            <a:round/>
          </a:ln>
        </p:spPr>
      </p:sp>
      <p:sp>
        <p:nvSpPr>
          <p:cNvPr id="58" name="CustomShape 21"/>
          <p:cNvSpPr/>
          <p:nvPr/>
        </p:nvSpPr>
        <p:spPr>
          <a:xfrm>
            <a:off x="4297680" y="5821920"/>
            <a:ext cx="20192400" cy="1004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5750b"/>
                </a:solidFill>
                <a:latin typeface="Arial"/>
              </a:rPr>
              <a:t>Department of Computer Science</a:t>
            </a:r>
            <a:endParaRPr/>
          </a:p>
        </p:txBody>
      </p:sp>
      <p:sp>
        <p:nvSpPr>
          <p:cNvPr id="59" name="CustomShape 22"/>
          <p:cNvSpPr/>
          <p:nvPr/>
        </p:nvSpPr>
        <p:spPr>
          <a:xfrm>
            <a:off x="4551480" y="6584040"/>
            <a:ext cx="19938600" cy="760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imes New Roman"/>
              </a:rPr>
              <a:t>THE UNIVERSITY OF TEXAS AT AUSTIN</a:t>
            </a:r>
            <a:endParaRPr/>
          </a:p>
        </p:txBody>
      </p:sp>
      <p:pic>
        <p:nvPicPr>
          <p:cNvPr descr="" id="60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15880" y="10230120"/>
            <a:ext cx="5877360" cy="2404080"/>
          </a:xfrm>
          <a:prstGeom prst="rect">
            <a:avLst/>
          </a:prstGeom>
        </p:spPr>
      </p:pic>
      <p:pic>
        <p:nvPicPr>
          <p:cNvPr descr="" id="6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63400" y="14048280"/>
            <a:ext cx="8200440" cy="3084120"/>
          </a:xfrm>
          <a:prstGeom prst="rect">
            <a:avLst/>
          </a:prstGeom>
        </p:spPr>
      </p:pic>
      <p:sp>
        <p:nvSpPr>
          <p:cNvPr id="62" name="Line 23"/>
          <p:cNvSpPr/>
          <p:nvPr/>
        </p:nvSpPr>
        <p:spPr>
          <a:xfrm>
            <a:off x="22202640" y="1772496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3" name="Line 24"/>
          <p:cNvSpPr/>
          <p:nvPr/>
        </p:nvSpPr>
        <p:spPr>
          <a:xfrm>
            <a:off x="22202640" y="19316520"/>
            <a:ext cx="0" cy="59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4" name="Line 25"/>
          <p:cNvSpPr/>
          <p:nvPr/>
        </p:nvSpPr>
        <p:spPr>
          <a:xfrm>
            <a:off x="22202640" y="1613268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5" name="Line 26"/>
          <p:cNvSpPr/>
          <p:nvPr/>
        </p:nvSpPr>
        <p:spPr>
          <a:xfrm>
            <a:off x="22202640" y="12948480"/>
            <a:ext cx="0" cy="59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6" name="Line 27"/>
          <p:cNvSpPr/>
          <p:nvPr/>
        </p:nvSpPr>
        <p:spPr>
          <a:xfrm>
            <a:off x="22202640" y="1454076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7" name="Line 28"/>
          <p:cNvSpPr/>
          <p:nvPr/>
        </p:nvSpPr>
        <p:spPr>
          <a:xfrm>
            <a:off x="22202640" y="1135692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8" name="Line 29"/>
          <p:cNvSpPr/>
          <p:nvPr/>
        </p:nvSpPr>
        <p:spPr>
          <a:xfrm>
            <a:off x="22202640" y="9764640"/>
            <a:ext cx="0" cy="59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9" name="Line 30"/>
          <p:cNvSpPr/>
          <p:nvPr/>
        </p:nvSpPr>
        <p:spPr>
          <a:xfrm>
            <a:off x="23999400" y="1773324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0" name="Line 31"/>
          <p:cNvSpPr/>
          <p:nvPr/>
        </p:nvSpPr>
        <p:spPr>
          <a:xfrm>
            <a:off x="23999400" y="1931904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1" name="Line 32"/>
          <p:cNvSpPr/>
          <p:nvPr/>
        </p:nvSpPr>
        <p:spPr>
          <a:xfrm>
            <a:off x="23999400" y="16147800"/>
            <a:ext cx="0" cy="59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2" name="Line 33"/>
          <p:cNvSpPr/>
          <p:nvPr/>
        </p:nvSpPr>
        <p:spPr>
          <a:xfrm>
            <a:off x="23999400" y="129762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3" name="Line 34"/>
          <p:cNvSpPr/>
          <p:nvPr/>
        </p:nvSpPr>
        <p:spPr>
          <a:xfrm>
            <a:off x="23999400" y="145620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4" name="Line 35"/>
          <p:cNvSpPr/>
          <p:nvPr/>
        </p:nvSpPr>
        <p:spPr>
          <a:xfrm>
            <a:off x="23999400" y="113904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5" name="Line 36"/>
          <p:cNvSpPr/>
          <p:nvPr/>
        </p:nvSpPr>
        <p:spPr>
          <a:xfrm>
            <a:off x="23999400" y="9804600"/>
            <a:ext cx="0" cy="59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6" name="Line 37"/>
          <p:cNvSpPr/>
          <p:nvPr/>
        </p:nvSpPr>
        <p:spPr>
          <a:xfrm>
            <a:off x="22265640" y="32375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7" name="Line 38"/>
          <p:cNvSpPr/>
          <p:nvPr/>
        </p:nvSpPr>
        <p:spPr>
          <a:xfrm>
            <a:off x="22265640" y="3399084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8" name="Line 39"/>
          <p:cNvSpPr/>
          <p:nvPr/>
        </p:nvSpPr>
        <p:spPr>
          <a:xfrm>
            <a:off x="22265640" y="3076020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9" name="Line 40"/>
          <p:cNvSpPr/>
          <p:nvPr/>
        </p:nvSpPr>
        <p:spPr>
          <a:xfrm>
            <a:off x="22265640" y="27529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0" name="Line 41"/>
          <p:cNvSpPr/>
          <p:nvPr/>
        </p:nvSpPr>
        <p:spPr>
          <a:xfrm>
            <a:off x="22265640" y="29144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" name="Line 42"/>
          <p:cNvSpPr/>
          <p:nvPr/>
        </p:nvSpPr>
        <p:spPr>
          <a:xfrm>
            <a:off x="22265640" y="2591388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2" name="Line 43"/>
          <p:cNvSpPr/>
          <p:nvPr/>
        </p:nvSpPr>
        <p:spPr>
          <a:xfrm>
            <a:off x="22265640" y="24298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3" name="Line 44"/>
          <p:cNvSpPr/>
          <p:nvPr/>
        </p:nvSpPr>
        <p:spPr>
          <a:xfrm>
            <a:off x="23857200" y="32375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4" name="Line 45"/>
          <p:cNvSpPr/>
          <p:nvPr/>
        </p:nvSpPr>
        <p:spPr>
          <a:xfrm>
            <a:off x="23857200" y="3399084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5" name="Line 46"/>
          <p:cNvSpPr/>
          <p:nvPr/>
        </p:nvSpPr>
        <p:spPr>
          <a:xfrm>
            <a:off x="23857200" y="3076020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6" name="Line 47"/>
          <p:cNvSpPr/>
          <p:nvPr/>
        </p:nvSpPr>
        <p:spPr>
          <a:xfrm>
            <a:off x="23857200" y="27529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7" name="Line 48"/>
          <p:cNvSpPr/>
          <p:nvPr/>
        </p:nvSpPr>
        <p:spPr>
          <a:xfrm>
            <a:off x="23857200" y="2914452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8" name="Line 49"/>
          <p:cNvSpPr/>
          <p:nvPr/>
        </p:nvSpPr>
        <p:spPr>
          <a:xfrm>
            <a:off x="23857200" y="25913880"/>
            <a:ext cx="0" cy="6055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9" name="Line 50"/>
          <p:cNvSpPr/>
          <p:nvPr/>
        </p:nvSpPr>
        <p:spPr>
          <a:xfrm>
            <a:off x="23857200" y="24298200"/>
            <a:ext cx="0" cy="605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0" name="Line 51"/>
          <p:cNvSpPr/>
          <p:nvPr/>
        </p:nvSpPr>
        <p:spPr>
          <a:xfrm flipH="1">
            <a:off x="29313000" y="2176092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1" name="Line 52"/>
          <p:cNvSpPr/>
          <p:nvPr/>
        </p:nvSpPr>
        <p:spPr>
          <a:xfrm flipH="1">
            <a:off x="2661624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2" name="Line 53"/>
          <p:cNvSpPr/>
          <p:nvPr/>
        </p:nvSpPr>
        <p:spPr>
          <a:xfrm flipH="1">
            <a:off x="3201012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3" name="Line 54"/>
          <p:cNvSpPr/>
          <p:nvPr/>
        </p:nvSpPr>
        <p:spPr>
          <a:xfrm flipH="1">
            <a:off x="37403640" y="2176092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4" name="Line 55"/>
          <p:cNvSpPr/>
          <p:nvPr/>
        </p:nvSpPr>
        <p:spPr>
          <a:xfrm flipH="1">
            <a:off x="3470688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5" name="Line 56"/>
          <p:cNvSpPr/>
          <p:nvPr/>
        </p:nvSpPr>
        <p:spPr>
          <a:xfrm flipH="1">
            <a:off x="4010076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6" name="Line 57"/>
          <p:cNvSpPr/>
          <p:nvPr/>
        </p:nvSpPr>
        <p:spPr>
          <a:xfrm flipH="1">
            <a:off x="42797520" y="2176092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7" name="Line 58"/>
          <p:cNvSpPr/>
          <p:nvPr/>
        </p:nvSpPr>
        <p:spPr>
          <a:xfrm flipH="1">
            <a:off x="29313000" y="2277936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8" name="Line 59"/>
          <p:cNvSpPr/>
          <p:nvPr/>
        </p:nvSpPr>
        <p:spPr>
          <a:xfrm flipH="1">
            <a:off x="2661624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9" name="Line 60"/>
          <p:cNvSpPr/>
          <p:nvPr/>
        </p:nvSpPr>
        <p:spPr>
          <a:xfrm flipH="1">
            <a:off x="3201012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0" name="Line 61"/>
          <p:cNvSpPr/>
          <p:nvPr/>
        </p:nvSpPr>
        <p:spPr>
          <a:xfrm flipH="1">
            <a:off x="37403640" y="22779360"/>
            <a:ext cx="10116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1" name="Line 62"/>
          <p:cNvSpPr/>
          <p:nvPr/>
        </p:nvSpPr>
        <p:spPr>
          <a:xfrm flipH="1">
            <a:off x="3470688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2" name="Line 63"/>
          <p:cNvSpPr/>
          <p:nvPr/>
        </p:nvSpPr>
        <p:spPr>
          <a:xfrm flipH="1">
            <a:off x="4010076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3" name="Line 64"/>
          <p:cNvSpPr/>
          <p:nvPr/>
        </p:nvSpPr>
        <p:spPr>
          <a:xfrm flipH="1">
            <a:off x="42797520" y="22779360"/>
            <a:ext cx="1011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4" name="Line 65"/>
          <p:cNvSpPr/>
          <p:nvPr/>
        </p:nvSpPr>
        <p:spPr>
          <a:xfrm flipH="1">
            <a:off x="495216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5" name="Line 66"/>
          <p:cNvSpPr/>
          <p:nvPr/>
        </p:nvSpPr>
        <p:spPr>
          <a:xfrm flipH="1">
            <a:off x="228024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6" name="Line 67"/>
          <p:cNvSpPr/>
          <p:nvPr/>
        </p:nvSpPr>
        <p:spPr>
          <a:xfrm flipH="1">
            <a:off x="762408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7" name="Line 68"/>
          <p:cNvSpPr/>
          <p:nvPr/>
        </p:nvSpPr>
        <p:spPr>
          <a:xfrm flipH="1">
            <a:off x="12967560" y="2278656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8" name="Line 69"/>
          <p:cNvSpPr/>
          <p:nvPr/>
        </p:nvSpPr>
        <p:spPr>
          <a:xfrm flipH="1">
            <a:off x="10295640" y="22786560"/>
            <a:ext cx="10018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9" name="Line 70"/>
          <p:cNvSpPr/>
          <p:nvPr/>
        </p:nvSpPr>
        <p:spPr>
          <a:xfrm flipH="1">
            <a:off x="1563876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0" name="Line 71"/>
          <p:cNvSpPr/>
          <p:nvPr/>
        </p:nvSpPr>
        <p:spPr>
          <a:xfrm flipH="1">
            <a:off x="18310680" y="2278656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1" name="Line 72"/>
          <p:cNvSpPr/>
          <p:nvPr/>
        </p:nvSpPr>
        <p:spPr>
          <a:xfrm flipH="1">
            <a:off x="495216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2" name="Line 73"/>
          <p:cNvSpPr/>
          <p:nvPr/>
        </p:nvSpPr>
        <p:spPr>
          <a:xfrm flipH="1">
            <a:off x="228024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3" name="Line 74"/>
          <p:cNvSpPr/>
          <p:nvPr/>
        </p:nvSpPr>
        <p:spPr>
          <a:xfrm flipH="1">
            <a:off x="762408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4" name="Line 75"/>
          <p:cNvSpPr/>
          <p:nvPr/>
        </p:nvSpPr>
        <p:spPr>
          <a:xfrm flipH="1">
            <a:off x="12967560" y="21835800"/>
            <a:ext cx="10015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5" name="Line 76"/>
          <p:cNvSpPr/>
          <p:nvPr/>
        </p:nvSpPr>
        <p:spPr>
          <a:xfrm flipH="1">
            <a:off x="10295640" y="21835800"/>
            <a:ext cx="10018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6" name="Line 77"/>
          <p:cNvSpPr/>
          <p:nvPr/>
        </p:nvSpPr>
        <p:spPr>
          <a:xfrm flipH="1">
            <a:off x="1563876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7" name="Line 78"/>
          <p:cNvSpPr/>
          <p:nvPr/>
        </p:nvSpPr>
        <p:spPr>
          <a:xfrm flipH="1">
            <a:off x="18310680" y="21835800"/>
            <a:ext cx="100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8" name="CustomShape 79"/>
          <p:cNvSpPr/>
          <p:nvPr/>
        </p:nvSpPr>
        <p:spPr>
          <a:xfrm>
            <a:off x="2054520" y="16588080"/>
            <a:ext cx="7270200" cy="4207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0"/>
          <p:cNvSpPr/>
          <p:nvPr/>
        </p:nvSpPr>
        <p:spPr>
          <a:xfrm>
            <a:off x="3441240" y="203990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0" name="CustomShape 81"/>
          <p:cNvSpPr/>
          <p:nvPr/>
        </p:nvSpPr>
        <p:spPr>
          <a:xfrm>
            <a:off x="3895560" y="203990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1" name="CustomShape 82"/>
          <p:cNvSpPr/>
          <p:nvPr/>
        </p:nvSpPr>
        <p:spPr>
          <a:xfrm>
            <a:off x="4350600" y="203990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2" name="CustomShape 83"/>
          <p:cNvSpPr/>
          <p:nvPr/>
        </p:nvSpPr>
        <p:spPr>
          <a:xfrm>
            <a:off x="3895560" y="2026116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3" name="CustomShape 84"/>
          <p:cNvSpPr/>
          <p:nvPr/>
        </p:nvSpPr>
        <p:spPr>
          <a:xfrm>
            <a:off x="4350600" y="2026116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4" name="CustomShape 85"/>
          <p:cNvSpPr/>
          <p:nvPr/>
        </p:nvSpPr>
        <p:spPr>
          <a:xfrm>
            <a:off x="4805640" y="20261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5" name="CustomShape 86"/>
          <p:cNvSpPr/>
          <p:nvPr/>
        </p:nvSpPr>
        <p:spPr>
          <a:xfrm>
            <a:off x="4350600" y="20123280"/>
            <a:ext cx="90936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6" name="CustomShape 87"/>
          <p:cNvSpPr/>
          <p:nvPr/>
        </p:nvSpPr>
        <p:spPr>
          <a:xfrm>
            <a:off x="4805640" y="20123280"/>
            <a:ext cx="90936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27" name="CustomShape 88"/>
          <p:cNvSpPr/>
          <p:nvPr/>
        </p:nvSpPr>
        <p:spPr>
          <a:xfrm>
            <a:off x="5260680" y="20123280"/>
            <a:ext cx="90900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8" name="CustomShape 89"/>
          <p:cNvSpPr/>
          <p:nvPr/>
        </p:nvSpPr>
        <p:spPr>
          <a:xfrm>
            <a:off x="4805640" y="203990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29" name="CustomShape 90"/>
          <p:cNvSpPr/>
          <p:nvPr/>
        </p:nvSpPr>
        <p:spPr>
          <a:xfrm>
            <a:off x="5260680" y="2039904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0" name="CustomShape 91"/>
          <p:cNvSpPr/>
          <p:nvPr/>
        </p:nvSpPr>
        <p:spPr>
          <a:xfrm>
            <a:off x="5715360" y="203990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1" name="CustomShape 92"/>
          <p:cNvSpPr/>
          <p:nvPr/>
        </p:nvSpPr>
        <p:spPr>
          <a:xfrm>
            <a:off x="5260680" y="2026116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2" name="CustomShape 93"/>
          <p:cNvSpPr/>
          <p:nvPr/>
        </p:nvSpPr>
        <p:spPr>
          <a:xfrm>
            <a:off x="5715360" y="20261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3" name="CustomShape 94"/>
          <p:cNvSpPr/>
          <p:nvPr/>
        </p:nvSpPr>
        <p:spPr>
          <a:xfrm>
            <a:off x="6169680" y="20261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4" name="CustomShape 95"/>
          <p:cNvSpPr/>
          <p:nvPr/>
        </p:nvSpPr>
        <p:spPr>
          <a:xfrm>
            <a:off x="5715360" y="2012328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5" name="CustomShape 96"/>
          <p:cNvSpPr/>
          <p:nvPr/>
        </p:nvSpPr>
        <p:spPr>
          <a:xfrm>
            <a:off x="6169680" y="2012328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6" name="CustomShape 97"/>
          <p:cNvSpPr/>
          <p:nvPr/>
        </p:nvSpPr>
        <p:spPr>
          <a:xfrm>
            <a:off x="6624720" y="20123280"/>
            <a:ext cx="90972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7" name="CustomShape 98"/>
          <p:cNvSpPr/>
          <p:nvPr/>
        </p:nvSpPr>
        <p:spPr>
          <a:xfrm>
            <a:off x="4805640" y="19985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8" name="CustomShape 99"/>
          <p:cNvSpPr/>
          <p:nvPr/>
        </p:nvSpPr>
        <p:spPr>
          <a:xfrm>
            <a:off x="5260680" y="1998540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39" name="CustomShape 100"/>
          <p:cNvSpPr/>
          <p:nvPr/>
        </p:nvSpPr>
        <p:spPr>
          <a:xfrm>
            <a:off x="5715360" y="19985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0" name="CustomShape 101"/>
          <p:cNvSpPr/>
          <p:nvPr/>
        </p:nvSpPr>
        <p:spPr>
          <a:xfrm>
            <a:off x="5260680" y="1984716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1" name="CustomShape 102"/>
          <p:cNvSpPr/>
          <p:nvPr/>
        </p:nvSpPr>
        <p:spPr>
          <a:xfrm>
            <a:off x="5715360" y="19847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2" name="CustomShape 103"/>
          <p:cNvSpPr/>
          <p:nvPr/>
        </p:nvSpPr>
        <p:spPr>
          <a:xfrm>
            <a:off x="6169680" y="19847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3" name="CustomShape 104"/>
          <p:cNvSpPr/>
          <p:nvPr/>
        </p:nvSpPr>
        <p:spPr>
          <a:xfrm>
            <a:off x="5715360" y="19709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4" name="CustomShape 105"/>
          <p:cNvSpPr/>
          <p:nvPr/>
        </p:nvSpPr>
        <p:spPr>
          <a:xfrm>
            <a:off x="6169680" y="19709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5" name="CustomShape 106"/>
          <p:cNvSpPr/>
          <p:nvPr/>
        </p:nvSpPr>
        <p:spPr>
          <a:xfrm>
            <a:off x="6624720" y="1970928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6" name="CustomShape 107"/>
          <p:cNvSpPr/>
          <p:nvPr/>
        </p:nvSpPr>
        <p:spPr>
          <a:xfrm>
            <a:off x="6169680" y="19985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7" name="CustomShape 108"/>
          <p:cNvSpPr/>
          <p:nvPr/>
        </p:nvSpPr>
        <p:spPr>
          <a:xfrm>
            <a:off x="6624720" y="1998540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8" name="CustomShape 109"/>
          <p:cNvSpPr/>
          <p:nvPr/>
        </p:nvSpPr>
        <p:spPr>
          <a:xfrm>
            <a:off x="7079760" y="19985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49" name="CustomShape 110"/>
          <p:cNvSpPr/>
          <p:nvPr/>
        </p:nvSpPr>
        <p:spPr>
          <a:xfrm>
            <a:off x="6624720" y="1984716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0" name="CustomShape 111"/>
          <p:cNvSpPr/>
          <p:nvPr/>
        </p:nvSpPr>
        <p:spPr>
          <a:xfrm>
            <a:off x="7079760" y="19847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1" name="CustomShape 112"/>
          <p:cNvSpPr/>
          <p:nvPr/>
        </p:nvSpPr>
        <p:spPr>
          <a:xfrm>
            <a:off x="7534800" y="198471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2" name="CustomShape 113"/>
          <p:cNvSpPr/>
          <p:nvPr/>
        </p:nvSpPr>
        <p:spPr>
          <a:xfrm>
            <a:off x="7079760" y="19709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3" name="CustomShape 114"/>
          <p:cNvSpPr/>
          <p:nvPr/>
        </p:nvSpPr>
        <p:spPr>
          <a:xfrm>
            <a:off x="7534800" y="19709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4" name="CustomShape 115"/>
          <p:cNvSpPr/>
          <p:nvPr/>
        </p:nvSpPr>
        <p:spPr>
          <a:xfrm>
            <a:off x="7989120" y="19709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5" name="CustomShape 116"/>
          <p:cNvSpPr/>
          <p:nvPr/>
        </p:nvSpPr>
        <p:spPr>
          <a:xfrm>
            <a:off x="3441240" y="19433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6" name="CustomShape 117"/>
          <p:cNvSpPr/>
          <p:nvPr/>
        </p:nvSpPr>
        <p:spPr>
          <a:xfrm>
            <a:off x="3895560" y="19433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7" name="CustomShape 118"/>
          <p:cNvSpPr/>
          <p:nvPr/>
        </p:nvSpPr>
        <p:spPr>
          <a:xfrm>
            <a:off x="4350600" y="19433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8" name="CustomShape 119"/>
          <p:cNvSpPr/>
          <p:nvPr/>
        </p:nvSpPr>
        <p:spPr>
          <a:xfrm>
            <a:off x="3895560" y="19295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59" name="CustomShape 120"/>
          <p:cNvSpPr/>
          <p:nvPr/>
        </p:nvSpPr>
        <p:spPr>
          <a:xfrm>
            <a:off x="4350600" y="19295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0" name="CustomShape 121"/>
          <p:cNvSpPr/>
          <p:nvPr/>
        </p:nvSpPr>
        <p:spPr>
          <a:xfrm>
            <a:off x="4805640" y="1929528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61" name="CustomShape 122"/>
          <p:cNvSpPr/>
          <p:nvPr/>
        </p:nvSpPr>
        <p:spPr>
          <a:xfrm>
            <a:off x="4350600" y="191577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2" name="CustomShape 123"/>
          <p:cNvSpPr/>
          <p:nvPr/>
        </p:nvSpPr>
        <p:spPr>
          <a:xfrm>
            <a:off x="4805640" y="19157760"/>
            <a:ext cx="90936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63" name="CustomShape 124"/>
          <p:cNvSpPr/>
          <p:nvPr/>
        </p:nvSpPr>
        <p:spPr>
          <a:xfrm>
            <a:off x="5260680" y="19157760"/>
            <a:ext cx="90900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64" name="CustomShape 125"/>
          <p:cNvSpPr/>
          <p:nvPr/>
        </p:nvSpPr>
        <p:spPr>
          <a:xfrm>
            <a:off x="4805640" y="19433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5" name="CustomShape 126"/>
          <p:cNvSpPr/>
          <p:nvPr/>
        </p:nvSpPr>
        <p:spPr>
          <a:xfrm>
            <a:off x="5260680" y="1943352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6" name="CustomShape 127"/>
          <p:cNvSpPr/>
          <p:nvPr/>
        </p:nvSpPr>
        <p:spPr>
          <a:xfrm>
            <a:off x="5715360" y="19433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7" name="CustomShape 128"/>
          <p:cNvSpPr/>
          <p:nvPr/>
        </p:nvSpPr>
        <p:spPr>
          <a:xfrm>
            <a:off x="5260680" y="1929528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8" name="CustomShape 129"/>
          <p:cNvSpPr/>
          <p:nvPr/>
        </p:nvSpPr>
        <p:spPr>
          <a:xfrm>
            <a:off x="5715360" y="19295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69" name="CustomShape 130"/>
          <p:cNvSpPr/>
          <p:nvPr/>
        </p:nvSpPr>
        <p:spPr>
          <a:xfrm>
            <a:off x="6169680" y="192952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0" name="CustomShape 131"/>
          <p:cNvSpPr/>
          <p:nvPr/>
        </p:nvSpPr>
        <p:spPr>
          <a:xfrm>
            <a:off x="5715360" y="19157760"/>
            <a:ext cx="90936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71" name="CustomShape 132"/>
          <p:cNvSpPr/>
          <p:nvPr/>
        </p:nvSpPr>
        <p:spPr>
          <a:xfrm>
            <a:off x="6169680" y="191577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2" name="CustomShape 133"/>
          <p:cNvSpPr/>
          <p:nvPr/>
        </p:nvSpPr>
        <p:spPr>
          <a:xfrm>
            <a:off x="6624720" y="19157760"/>
            <a:ext cx="90972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3" name="CustomShape 134"/>
          <p:cNvSpPr/>
          <p:nvPr/>
        </p:nvSpPr>
        <p:spPr>
          <a:xfrm>
            <a:off x="4805640" y="19019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4" name="CustomShape 135"/>
          <p:cNvSpPr/>
          <p:nvPr/>
        </p:nvSpPr>
        <p:spPr>
          <a:xfrm>
            <a:off x="5260680" y="1901952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5" name="CustomShape 136"/>
          <p:cNvSpPr/>
          <p:nvPr/>
        </p:nvSpPr>
        <p:spPr>
          <a:xfrm>
            <a:off x="5715360" y="1901952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176" name="CustomShape 137"/>
          <p:cNvSpPr/>
          <p:nvPr/>
        </p:nvSpPr>
        <p:spPr>
          <a:xfrm>
            <a:off x="5260680" y="1888164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7" name="CustomShape 138"/>
          <p:cNvSpPr/>
          <p:nvPr/>
        </p:nvSpPr>
        <p:spPr>
          <a:xfrm>
            <a:off x="5715360" y="18881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8" name="CustomShape 139"/>
          <p:cNvSpPr/>
          <p:nvPr/>
        </p:nvSpPr>
        <p:spPr>
          <a:xfrm>
            <a:off x="6169680" y="18881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79" name="CustomShape 140"/>
          <p:cNvSpPr/>
          <p:nvPr/>
        </p:nvSpPr>
        <p:spPr>
          <a:xfrm>
            <a:off x="5715360" y="18743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0" name="CustomShape 141"/>
          <p:cNvSpPr/>
          <p:nvPr/>
        </p:nvSpPr>
        <p:spPr>
          <a:xfrm>
            <a:off x="6169680" y="18743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1" name="CustomShape 142"/>
          <p:cNvSpPr/>
          <p:nvPr/>
        </p:nvSpPr>
        <p:spPr>
          <a:xfrm>
            <a:off x="6624720" y="1874340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2" name="CustomShape 143"/>
          <p:cNvSpPr/>
          <p:nvPr/>
        </p:nvSpPr>
        <p:spPr>
          <a:xfrm>
            <a:off x="6169680" y="19019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3" name="CustomShape 144"/>
          <p:cNvSpPr/>
          <p:nvPr/>
        </p:nvSpPr>
        <p:spPr>
          <a:xfrm>
            <a:off x="6624720" y="1901952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4" name="CustomShape 145"/>
          <p:cNvSpPr/>
          <p:nvPr/>
        </p:nvSpPr>
        <p:spPr>
          <a:xfrm>
            <a:off x="7079760" y="190195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5" name="CustomShape 146"/>
          <p:cNvSpPr/>
          <p:nvPr/>
        </p:nvSpPr>
        <p:spPr>
          <a:xfrm>
            <a:off x="6624720" y="1888164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6" name="CustomShape 147"/>
          <p:cNvSpPr/>
          <p:nvPr/>
        </p:nvSpPr>
        <p:spPr>
          <a:xfrm>
            <a:off x="7079760" y="18881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7" name="CustomShape 148"/>
          <p:cNvSpPr/>
          <p:nvPr/>
        </p:nvSpPr>
        <p:spPr>
          <a:xfrm>
            <a:off x="7534800" y="18881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8" name="CustomShape 149"/>
          <p:cNvSpPr/>
          <p:nvPr/>
        </p:nvSpPr>
        <p:spPr>
          <a:xfrm>
            <a:off x="7079760" y="18743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89" name="CustomShape 150"/>
          <p:cNvSpPr/>
          <p:nvPr/>
        </p:nvSpPr>
        <p:spPr>
          <a:xfrm>
            <a:off x="7534800" y="18743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0" name="CustomShape 151"/>
          <p:cNvSpPr/>
          <p:nvPr/>
        </p:nvSpPr>
        <p:spPr>
          <a:xfrm>
            <a:off x="7989120" y="187434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1" name="CustomShape 152"/>
          <p:cNvSpPr/>
          <p:nvPr/>
        </p:nvSpPr>
        <p:spPr>
          <a:xfrm>
            <a:off x="3441240" y="18467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2" name="CustomShape 153"/>
          <p:cNvSpPr/>
          <p:nvPr/>
        </p:nvSpPr>
        <p:spPr>
          <a:xfrm>
            <a:off x="3895560" y="18467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3" name="CustomShape 154"/>
          <p:cNvSpPr/>
          <p:nvPr/>
        </p:nvSpPr>
        <p:spPr>
          <a:xfrm>
            <a:off x="4350600" y="18467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4" name="CustomShape 155"/>
          <p:cNvSpPr/>
          <p:nvPr/>
        </p:nvSpPr>
        <p:spPr>
          <a:xfrm>
            <a:off x="3895560" y="18329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5" name="CustomShape 156"/>
          <p:cNvSpPr/>
          <p:nvPr/>
        </p:nvSpPr>
        <p:spPr>
          <a:xfrm>
            <a:off x="4350600" y="18329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6" name="CustomShape 157"/>
          <p:cNvSpPr/>
          <p:nvPr/>
        </p:nvSpPr>
        <p:spPr>
          <a:xfrm>
            <a:off x="4805640" y="18329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7" name="CustomShape 158"/>
          <p:cNvSpPr/>
          <p:nvPr/>
        </p:nvSpPr>
        <p:spPr>
          <a:xfrm>
            <a:off x="4350600" y="1819188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8" name="CustomShape 159"/>
          <p:cNvSpPr/>
          <p:nvPr/>
        </p:nvSpPr>
        <p:spPr>
          <a:xfrm>
            <a:off x="4805640" y="1819188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199" name="CustomShape 160"/>
          <p:cNvSpPr/>
          <p:nvPr/>
        </p:nvSpPr>
        <p:spPr>
          <a:xfrm>
            <a:off x="5260680" y="18191880"/>
            <a:ext cx="90900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0" name="CustomShape 161"/>
          <p:cNvSpPr/>
          <p:nvPr/>
        </p:nvSpPr>
        <p:spPr>
          <a:xfrm>
            <a:off x="4805640" y="18467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1" name="CustomShape 162"/>
          <p:cNvSpPr/>
          <p:nvPr/>
        </p:nvSpPr>
        <p:spPr>
          <a:xfrm>
            <a:off x="5260680" y="1846764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2" name="CustomShape 163"/>
          <p:cNvSpPr/>
          <p:nvPr/>
        </p:nvSpPr>
        <p:spPr>
          <a:xfrm>
            <a:off x="5715360" y="184676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3" name="CustomShape 164"/>
          <p:cNvSpPr/>
          <p:nvPr/>
        </p:nvSpPr>
        <p:spPr>
          <a:xfrm>
            <a:off x="5260680" y="1832976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4" name="CustomShape 165"/>
          <p:cNvSpPr/>
          <p:nvPr/>
        </p:nvSpPr>
        <p:spPr>
          <a:xfrm>
            <a:off x="5715360" y="18329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5" name="CustomShape 166"/>
          <p:cNvSpPr/>
          <p:nvPr/>
        </p:nvSpPr>
        <p:spPr>
          <a:xfrm>
            <a:off x="6169680" y="18329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6" name="CustomShape 167"/>
          <p:cNvSpPr/>
          <p:nvPr/>
        </p:nvSpPr>
        <p:spPr>
          <a:xfrm>
            <a:off x="5715360" y="18191880"/>
            <a:ext cx="909360" cy="13716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07" name="CustomShape 168"/>
          <p:cNvSpPr/>
          <p:nvPr/>
        </p:nvSpPr>
        <p:spPr>
          <a:xfrm>
            <a:off x="6169680" y="1819188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8" name="CustomShape 169"/>
          <p:cNvSpPr/>
          <p:nvPr/>
        </p:nvSpPr>
        <p:spPr>
          <a:xfrm>
            <a:off x="6624720" y="18191880"/>
            <a:ext cx="90972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09" name="CustomShape 170"/>
          <p:cNvSpPr/>
          <p:nvPr/>
        </p:nvSpPr>
        <p:spPr>
          <a:xfrm>
            <a:off x="4805640" y="180540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0" name="CustomShape 171"/>
          <p:cNvSpPr/>
          <p:nvPr/>
        </p:nvSpPr>
        <p:spPr>
          <a:xfrm>
            <a:off x="5260680" y="1805400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1" name="CustomShape 172"/>
          <p:cNvSpPr/>
          <p:nvPr/>
        </p:nvSpPr>
        <p:spPr>
          <a:xfrm>
            <a:off x="5715360" y="1805400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12" name="CustomShape 173"/>
          <p:cNvSpPr/>
          <p:nvPr/>
        </p:nvSpPr>
        <p:spPr>
          <a:xfrm>
            <a:off x="5260680" y="1791576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3" name="CustomShape 174"/>
          <p:cNvSpPr/>
          <p:nvPr/>
        </p:nvSpPr>
        <p:spPr>
          <a:xfrm>
            <a:off x="5715360" y="17915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4" name="CustomShape 175"/>
          <p:cNvSpPr/>
          <p:nvPr/>
        </p:nvSpPr>
        <p:spPr>
          <a:xfrm>
            <a:off x="6169680" y="17915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5" name="CustomShape 176"/>
          <p:cNvSpPr/>
          <p:nvPr/>
        </p:nvSpPr>
        <p:spPr>
          <a:xfrm>
            <a:off x="5715360" y="17777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6" name="CustomShape 177"/>
          <p:cNvSpPr/>
          <p:nvPr/>
        </p:nvSpPr>
        <p:spPr>
          <a:xfrm>
            <a:off x="6169680" y="17777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7" name="CustomShape 178"/>
          <p:cNvSpPr/>
          <p:nvPr/>
        </p:nvSpPr>
        <p:spPr>
          <a:xfrm>
            <a:off x="6624720" y="1777788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18" name="CustomShape 179"/>
          <p:cNvSpPr/>
          <p:nvPr/>
        </p:nvSpPr>
        <p:spPr>
          <a:xfrm>
            <a:off x="6169680" y="1805400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19" name="CustomShape 180"/>
          <p:cNvSpPr/>
          <p:nvPr/>
        </p:nvSpPr>
        <p:spPr>
          <a:xfrm>
            <a:off x="6624720" y="18054000"/>
            <a:ext cx="90972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20" name="CustomShape 181"/>
          <p:cNvSpPr/>
          <p:nvPr/>
        </p:nvSpPr>
        <p:spPr>
          <a:xfrm>
            <a:off x="7079760" y="180540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1" name="CustomShape 182"/>
          <p:cNvSpPr/>
          <p:nvPr/>
        </p:nvSpPr>
        <p:spPr>
          <a:xfrm>
            <a:off x="6624720" y="17915760"/>
            <a:ext cx="90972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22" name="CustomShape 183"/>
          <p:cNvSpPr/>
          <p:nvPr/>
        </p:nvSpPr>
        <p:spPr>
          <a:xfrm>
            <a:off x="7079760" y="17915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3" name="CustomShape 184"/>
          <p:cNvSpPr/>
          <p:nvPr/>
        </p:nvSpPr>
        <p:spPr>
          <a:xfrm>
            <a:off x="7534800" y="1791576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4" name="CustomShape 185"/>
          <p:cNvSpPr/>
          <p:nvPr/>
        </p:nvSpPr>
        <p:spPr>
          <a:xfrm>
            <a:off x="7079760" y="17777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5" name="CustomShape 186"/>
          <p:cNvSpPr/>
          <p:nvPr/>
        </p:nvSpPr>
        <p:spPr>
          <a:xfrm>
            <a:off x="7534800" y="17777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6" name="CustomShape 187"/>
          <p:cNvSpPr/>
          <p:nvPr/>
        </p:nvSpPr>
        <p:spPr>
          <a:xfrm>
            <a:off x="7989120" y="17777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7" name="CustomShape 188"/>
          <p:cNvSpPr/>
          <p:nvPr/>
        </p:nvSpPr>
        <p:spPr>
          <a:xfrm>
            <a:off x="3441240" y="17502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8" name="CustomShape 189"/>
          <p:cNvSpPr/>
          <p:nvPr/>
        </p:nvSpPr>
        <p:spPr>
          <a:xfrm>
            <a:off x="3895560" y="17502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29" name="CustomShape 190"/>
          <p:cNvSpPr/>
          <p:nvPr/>
        </p:nvSpPr>
        <p:spPr>
          <a:xfrm>
            <a:off x="4350600" y="17502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0" name="CustomShape 191"/>
          <p:cNvSpPr/>
          <p:nvPr/>
        </p:nvSpPr>
        <p:spPr>
          <a:xfrm>
            <a:off x="3895560" y="17363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1" name="CustomShape 192"/>
          <p:cNvSpPr/>
          <p:nvPr/>
        </p:nvSpPr>
        <p:spPr>
          <a:xfrm>
            <a:off x="4350600" y="17363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2" name="CustomShape 193"/>
          <p:cNvSpPr/>
          <p:nvPr/>
        </p:nvSpPr>
        <p:spPr>
          <a:xfrm>
            <a:off x="4805640" y="17363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3" name="CustomShape 194"/>
          <p:cNvSpPr/>
          <p:nvPr/>
        </p:nvSpPr>
        <p:spPr>
          <a:xfrm>
            <a:off x="4350600" y="172263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4" name="CustomShape 195"/>
          <p:cNvSpPr/>
          <p:nvPr/>
        </p:nvSpPr>
        <p:spPr>
          <a:xfrm>
            <a:off x="4805640" y="172263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5" name="CustomShape 196"/>
          <p:cNvSpPr/>
          <p:nvPr/>
        </p:nvSpPr>
        <p:spPr>
          <a:xfrm>
            <a:off x="5260680" y="17226360"/>
            <a:ext cx="90900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6" name="CustomShape 197"/>
          <p:cNvSpPr/>
          <p:nvPr/>
        </p:nvSpPr>
        <p:spPr>
          <a:xfrm>
            <a:off x="4805640" y="17502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7" name="CustomShape 198"/>
          <p:cNvSpPr/>
          <p:nvPr/>
        </p:nvSpPr>
        <p:spPr>
          <a:xfrm>
            <a:off x="5260680" y="1750212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8" name="CustomShape 199"/>
          <p:cNvSpPr/>
          <p:nvPr/>
        </p:nvSpPr>
        <p:spPr>
          <a:xfrm>
            <a:off x="5715360" y="17502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39" name="CustomShape 200"/>
          <p:cNvSpPr/>
          <p:nvPr/>
        </p:nvSpPr>
        <p:spPr>
          <a:xfrm>
            <a:off x="5260680" y="1736388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0" name="CustomShape 201"/>
          <p:cNvSpPr/>
          <p:nvPr/>
        </p:nvSpPr>
        <p:spPr>
          <a:xfrm>
            <a:off x="5715360" y="17363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1" name="CustomShape 202"/>
          <p:cNvSpPr/>
          <p:nvPr/>
        </p:nvSpPr>
        <p:spPr>
          <a:xfrm>
            <a:off x="6169680" y="1736388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2" name="CustomShape 203"/>
          <p:cNvSpPr/>
          <p:nvPr/>
        </p:nvSpPr>
        <p:spPr>
          <a:xfrm>
            <a:off x="5715360" y="172263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3" name="CustomShape 204"/>
          <p:cNvSpPr/>
          <p:nvPr/>
        </p:nvSpPr>
        <p:spPr>
          <a:xfrm>
            <a:off x="6169680" y="17226360"/>
            <a:ext cx="90936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4" name="CustomShape 205"/>
          <p:cNvSpPr/>
          <p:nvPr/>
        </p:nvSpPr>
        <p:spPr>
          <a:xfrm>
            <a:off x="6624720" y="17226360"/>
            <a:ext cx="909720" cy="13716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5" name="CustomShape 206"/>
          <p:cNvSpPr/>
          <p:nvPr/>
        </p:nvSpPr>
        <p:spPr>
          <a:xfrm>
            <a:off x="4805640" y="17088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6" name="CustomShape 207"/>
          <p:cNvSpPr/>
          <p:nvPr/>
        </p:nvSpPr>
        <p:spPr>
          <a:xfrm>
            <a:off x="5260680" y="1708812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7" name="CustomShape 208"/>
          <p:cNvSpPr/>
          <p:nvPr/>
        </p:nvSpPr>
        <p:spPr>
          <a:xfrm>
            <a:off x="5715360" y="17088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8" name="CustomShape 209"/>
          <p:cNvSpPr/>
          <p:nvPr/>
        </p:nvSpPr>
        <p:spPr>
          <a:xfrm>
            <a:off x="5260680" y="16950240"/>
            <a:ext cx="90900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49" name="CustomShape 210"/>
          <p:cNvSpPr/>
          <p:nvPr/>
        </p:nvSpPr>
        <p:spPr>
          <a:xfrm>
            <a:off x="5715360" y="169502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0" name="CustomShape 211"/>
          <p:cNvSpPr/>
          <p:nvPr/>
        </p:nvSpPr>
        <p:spPr>
          <a:xfrm>
            <a:off x="6169680" y="169502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1" name="CustomShape 212"/>
          <p:cNvSpPr/>
          <p:nvPr/>
        </p:nvSpPr>
        <p:spPr>
          <a:xfrm>
            <a:off x="5715360" y="168120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2" name="CustomShape 213"/>
          <p:cNvSpPr/>
          <p:nvPr/>
        </p:nvSpPr>
        <p:spPr>
          <a:xfrm>
            <a:off x="6169680" y="168120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3" name="CustomShape 214"/>
          <p:cNvSpPr/>
          <p:nvPr/>
        </p:nvSpPr>
        <p:spPr>
          <a:xfrm>
            <a:off x="6624720" y="1681200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4" name="CustomShape 215"/>
          <p:cNvSpPr/>
          <p:nvPr/>
        </p:nvSpPr>
        <p:spPr>
          <a:xfrm>
            <a:off x="6169680" y="17088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5" name="CustomShape 216"/>
          <p:cNvSpPr/>
          <p:nvPr/>
        </p:nvSpPr>
        <p:spPr>
          <a:xfrm>
            <a:off x="6624720" y="17088120"/>
            <a:ext cx="90972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6" name="CustomShape 217"/>
          <p:cNvSpPr/>
          <p:nvPr/>
        </p:nvSpPr>
        <p:spPr>
          <a:xfrm>
            <a:off x="7079760" y="1708812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57" name="CustomShape 218"/>
          <p:cNvSpPr/>
          <p:nvPr/>
        </p:nvSpPr>
        <p:spPr>
          <a:xfrm>
            <a:off x="6624720" y="16950240"/>
            <a:ext cx="90972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58" name="CustomShape 219"/>
          <p:cNvSpPr/>
          <p:nvPr/>
        </p:nvSpPr>
        <p:spPr>
          <a:xfrm>
            <a:off x="7079760" y="1695024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59" name="CustomShape 220"/>
          <p:cNvSpPr/>
          <p:nvPr/>
        </p:nvSpPr>
        <p:spPr>
          <a:xfrm>
            <a:off x="7534800" y="1695024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0" name="CustomShape 221"/>
          <p:cNvSpPr/>
          <p:nvPr/>
        </p:nvSpPr>
        <p:spPr>
          <a:xfrm>
            <a:off x="7079760" y="1681200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61" name="CustomShape 222"/>
          <p:cNvSpPr/>
          <p:nvPr/>
        </p:nvSpPr>
        <p:spPr>
          <a:xfrm>
            <a:off x="7534800" y="16812000"/>
            <a:ext cx="909360" cy="137520"/>
          </a:xfrm>
          <a:prstGeom prst="rect">
            <a:avLst>
              <a:gd fmla="val 197619" name="adj"/>
            </a:avLst>
          </a:prstGeom>
          <a:solidFill>
            <a:srgbClr val="f000df"/>
          </a:solidFill>
          <a:ln w="12600">
            <a:solidFill>
              <a:srgbClr val="000000"/>
            </a:solidFill>
            <a:round/>
          </a:ln>
        </p:spPr>
      </p:sp>
      <p:sp>
        <p:nvSpPr>
          <p:cNvPr id="262" name="CustomShape 223"/>
          <p:cNvSpPr/>
          <p:nvPr/>
        </p:nvSpPr>
        <p:spPr>
          <a:xfrm>
            <a:off x="7989120" y="16812000"/>
            <a:ext cx="909360" cy="137520"/>
          </a:xfrm>
          <a:prstGeom prst="rect">
            <a:avLst>
              <a:gd fmla="val 197619" name="adj"/>
            </a:avLst>
          </a:prstGeom>
          <a:ln w="12600">
            <a:solidFill>
              <a:srgbClr val="000000"/>
            </a:solidFill>
            <a:round/>
          </a:ln>
        </p:spPr>
      </p:sp>
      <p:sp>
        <p:nvSpPr>
          <p:cNvPr id="263" name="CustomShape 224"/>
          <p:cNvSpPr/>
          <p:nvPr/>
        </p:nvSpPr>
        <p:spPr>
          <a:xfrm>
            <a:off x="2068200" y="19849320"/>
            <a:ext cx="1866240" cy="463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Time 1</a:t>
            </a:r>
            <a:endParaRPr/>
          </a:p>
        </p:txBody>
      </p:sp>
      <p:sp>
        <p:nvSpPr>
          <p:cNvPr id="264" name="CustomShape 225"/>
          <p:cNvSpPr/>
          <p:nvPr/>
        </p:nvSpPr>
        <p:spPr>
          <a:xfrm>
            <a:off x="2068200" y="18883800"/>
            <a:ext cx="1866240" cy="463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Time 2</a:t>
            </a:r>
            <a:endParaRPr/>
          </a:p>
        </p:txBody>
      </p:sp>
      <p:sp>
        <p:nvSpPr>
          <p:cNvPr id="265" name="CustomShape 226"/>
          <p:cNvSpPr/>
          <p:nvPr/>
        </p:nvSpPr>
        <p:spPr>
          <a:xfrm>
            <a:off x="2068200" y="17917920"/>
            <a:ext cx="1866240" cy="463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Time 3</a:t>
            </a:r>
            <a:endParaRPr/>
          </a:p>
        </p:txBody>
      </p:sp>
      <p:sp>
        <p:nvSpPr>
          <p:cNvPr id="266" name="CustomShape 227"/>
          <p:cNvSpPr/>
          <p:nvPr/>
        </p:nvSpPr>
        <p:spPr>
          <a:xfrm>
            <a:off x="2068200" y="16952400"/>
            <a:ext cx="1866240" cy="463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/>
              <a:t>Time 4</a:t>
            </a:r>
            <a:endParaRPr/>
          </a:p>
        </p:txBody>
      </p:sp>
      <p:sp>
        <p:nvSpPr>
          <p:cNvPr id="267" name="CustomShape 228"/>
          <p:cNvSpPr/>
          <p:nvPr/>
        </p:nvSpPr>
        <p:spPr>
          <a:xfrm>
            <a:off x="2205720" y="13057920"/>
            <a:ext cx="7088400" cy="3139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68" name="CustomShape 229"/>
          <p:cNvSpPr/>
          <p:nvPr/>
        </p:nvSpPr>
        <p:spPr>
          <a:xfrm>
            <a:off x="2324880" y="13113720"/>
            <a:ext cx="2568600" cy="100872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69" name="CustomShape 230"/>
          <p:cNvSpPr/>
          <p:nvPr/>
        </p:nvSpPr>
        <p:spPr>
          <a:xfrm>
            <a:off x="6606720" y="13113720"/>
            <a:ext cx="2568960" cy="100872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70" name="CustomShape 231"/>
          <p:cNvSpPr/>
          <p:nvPr/>
        </p:nvSpPr>
        <p:spPr>
          <a:xfrm>
            <a:off x="2324880" y="15132240"/>
            <a:ext cx="2568600" cy="100872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71" name="CustomShape 232"/>
          <p:cNvSpPr/>
          <p:nvPr/>
        </p:nvSpPr>
        <p:spPr>
          <a:xfrm>
            <a:off x="6606720" y="15132240"/>
            <a:ext cx="2568960" cy="1008720"/>
          </a:xfrm>
          <a:prstGeom prst="rect">
            <a:avLst/>
          </a:prstGeom>
          <a:solidFill>
            <a:srgbClr val="008e40"/>
          </a:solidFill>
        </p:spPr>
      </p:sp>
      <p:sp>
        <p:nvSpPr>
          <p:cNvPr id="272" name="CustomShape 233"/>
          <p:cNvSpPr/>
          <p:nvPr/>
        </p:nvSpPr>
        <p:spPr>
          <a:xfrm>
            <a:off x="2324880" y="14122800"/>
            <a:ext cx="2568600" cy="1009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73" name="CustomShape 234"/>
          <p:cNvSpPr/>
          <p:nvPr/>
        </p:nvSpPr>
        <p:spPr>
          <a:xfrm>
            <a:off x="6606720" y="14122800"/>
            <a:ext cx="2568960" cy="1009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74" name="CustomShape 235"/>
          <p:cNvSpPr/>
          <p:nvPr/>
        </p:nvSpPr>
        <p:spPr>
          <a:xfrm>
            <a:off x="4893840" y="13113720"/>
            <a:ext cx="1712520" cy="30276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75" name="Line 236"/>
          <p:cNvSpPr/>
          <p:nvPr/>
        </p:nvSpPr>
        <p:spPr>
          <a:xfrm>
            <a:off x="5750280" y="13113360"/>
            <a:ext cx="0" cy="100944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76" name="Line 237"/>
          <p:cNvSpPr/>
          <p:nvPr/>
        </p:nvSpPr>
        <p:spPr>
          <a:xfrm>
            <a:off x="5750280" y="15132240"/>
            <a:ext cx="0" cy="100908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77" name="Line 238"/>
          <p:cNvSpPr/>
          <p:nvPr/>
        </p:nvSpPr>
        <p:spPr>
          <a:xfrm>
            <a:off x="2324160" y="14627520"/>
            <a:ext cx="256932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78" name="Line 239"/>
          <p:cNvSpPr/>
          <p:nvPr/>
        </p:nvSpPr>
        <p:spPr>
          <a:xfrm>
            <a:off x="6606360" y="14627520"/>
            <a:ext cx="2569320" cy="0"/>
          </a:xfrm>
          <a:prstGeom prst="line">
            <a:avLst/>
          </a:prstGeom>
          <a:ln w="9360">
            <a:solidFill>
              <a:srgbClr val="ffff00"/>
            </a:solidFill>
            <a:round/>
          </a:ln>
        </p:spPr>
      </p:sp>
      <p:sp>
        <p:nvSpPr>
          <p:cNvPr id="279" name="Line 240"/>
          <p:cNvSpPr/>
          <p:nvPr/>
        </p:nvSpPr>
        <p:spPr>
          <a:xfrm>
            <a:off x="4893480" y="14627520"/>
            <a:ext cx="0" cy="50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80" name="Line 241"/>
          <p:cNvSpPr/>
          <p:nvPr/>
        </p:nvSpPr>
        <p:spPr>
          <a:xfrm>
            <a:off x="6606360" y="14122800"/>
            <a:ext cx="0" cy="5047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81" name="Line 242"/>
          <p:cNvSpPr/>
          <p:nvPr/>
        </p:nvSpPr>
        <p:spPr>
          <a:xfrm flipH="1">
            <a:off x="5750280" y="15132240"/>
            <a:ext cx="85608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282" name="Line 243"/>
          <p:cNvSpPr/>
          <p:nvPr/>
        </p:nvSpPr>
        <p:spPr>
          <a:xfrm flipH="1">
            <a:off x="4893480" y="14122800"/>
            <a:ext cx="8568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pic>
        <p:nvPicPr>
          <p:cNvPr descr="" id="283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610000" y="14627520"/>
            <a:ext cx="1141200" cy="357480"/>
          </a:xfrm>
          <a:prstGeom prst="rect">
            <a:avLst/>
          </a:prstGeom>
        </p:spPr>
      </p:pic>
      <p:sp>
        <p:nvSpPr>
          <p:cNvPr id="284" name="CustomShape 244"/>
          <p:cNvSpPr/>
          <p:nvPr/>
        </p:nvSpPr>
        <p:spPr>
          <a:xfrm>
            <a:off x="6320880" y="13281840"/>
            <a:ext cx="1570680" cy="1998000"/>
          </a:xfrm>
          <a:prstGeom prst="rect">
            <a:avLst>
              <a:gd fmla="val 11275" name="adj1"/>
              <a:gd fmla="val 14707" name="adj2"/>
              <a:gd fmla="val 20098" name="adj3"/>
              <a:gd fmla="val 43750" name="adj4"/>
            </a:avLst>
          </a:prstGeom>
          <a:solidFill>
            <a:srgbClr val="00b0f0"/>
          </a:solidFill>
        </p:spPr>
      </p:sp>
      <p:sp>
        <p:nvSpPr>
          <p:cNvPr id="285" name="Line 245"/>
          <p:cNvSpPr/>
          <p:nvPr/>
        </p:nvSpPr>
        <p:spPr>
          <a:xfrm>
            <a:off x="4893480" y="1412280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86" name="Line 246"/>
          <p:cNvSpPr/>
          <p:nvPr/>
        </p:nvSpPr>
        <p:spPr>
          <a:xfrm>
            <a:off x="4893480" y="1429128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87" name="Line 247"/>
          <p:cNvSpPr/>
          <p:nvPr/>
        </p:nvSpPr>
        <p:spPr>
          <a:xfrm>
            <a:off x="4893480" y="1445940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88" name="Line 248"/>
          <p:cNvSpPr/>
          <p:nvPr/>
        </p:nvSpPr>
        <p:spPr>
          <a:xfrm>
            <a:off x="4893480" y="1462752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89" name="Line 249"/>
          <p:cNvSpPr/>
          <p:nvPr/>
        </p:nvSpPr>
        <p:spPr>
          <a:xfrm>
            <a:off x="4893480" y="1479564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0" name="Line 250"/>
          <p:cNvSpPr/>
          <p:nvPr/>
        </p:nvSpPr>
        <p:spPr>
          <a:xfrm>
            <a:off x="4893480" y="1496376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1" name="Line 251"/>
          <p:cNvSpPr/>
          <p:nvPr/>
        </p:nvSpPr>
        <p:spPr>
          <a:xfrm>
            <a:off x="4893480" y="15132240"/>
            <a:ext cx="1712880" cy="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2" name="Line 252"/>
          <p:cNvSpPr/>
          <p:nvPr/>
        </p:nvSpPr>
        <p:spPr>
          <a:xfrm>
            <a:off x="489348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3" name="Line 253"/>
          <p:cNvSpPr/>
          <p:nvPr/>
        </p:nvSpPr>
        <p:spPr>
          <a:xfrm>
            <a:off x="517932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4" name="Line 254"/>
          <p:cNvSpPr/>
          <p:nvPr/>
        </p:nvSpPr>
        <p:spPr>
          <a:xfrm>
            <a:off x="546444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5" name="Line 255"/>
          <p:cNvSpPr/>
          <p:nvPr/>
        </p:nvSpPr>
        <p:spPr>
          <a:xfrm>
            <a:off x="575028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6" name="Line 256"/>
          <p:cNvSpPr/>
          <p:nvPr/>
        </p:nvSpPr>
        <p:spPr>
          <a:xfrm>
            <a:off x="603540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7" name="Line 257"/>
          <p:cNvSpPr/>
          <p:nvPr/>
        </p:nvSpPr>
        <p:spPr>
          <a:xfrm>
            <a:off x="632124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8" name="Line 258"/>
          <p:cNvSpPr/>
          <p:nvPr/>
        </p:nvSpPr>
        <p:spPr>
          <a:xfrm>
            <a:off x="6606360" y="14122800"/>
            <a:ext cx="0" cy="1009440"/>
          </a:xfrm>
          <a:prstGeom prst="line">
            <a:avLst/>
          </a:prstGeom>
          <a:ln w="19080">
            <a:solidFill>
              <a:srgbClr val="f79646"/>
            </a:solidFill>
            <a:round/>
          </a:ln>
        </p:spPr>
      </p:sp>
      <p:sp>
        <p:nvSpPr>
          <p:cNvPr id="299" name="CustomShape 259"/>
          <p:cNvSpPr/>
          <p:nvPr/>
        </p:nvSpPr>
        <p:spPr>
          <a:xfrm>
            <a:off x="23618160" y="20313000"/>
            <a:ext cx="2114280" cy="3615120"/>
          </a:xfrm>
          <a:prstGeom prst="rect">
            <a:avLst>
              <a:gd fmla="val 4017" name="adj1"/>
              <a:gd fmla="val 6932" name="adj2"/>
              <a:gd fmla="val 10590" name="adj3"/>
              <a:gd fmla="val 51871" name="adj4"/>
            </a:avLst>
          </a:prstGeom>
          <a:solidFill>
            <a:srgbClr val="00b0f0"/>
          </a:solidFill>
        </p:spPr>
      </p:sp>
      <p:pic>
        <p:nvPicPr>
          <p:cNvPr descr="" id="30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635440" y="22354920"/>
            <a:ext cx="662400" cy="217440"/>
          </a:xfrm>
          <a:prstGeom prst="rect">
            <a:avLst/>
          </a:prstGeom>
        </p:spPr>
      </p:pic>
      <p:pic>
        <p:nvPicPr>
          <p:cNvPr descr="" id="301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30568680" y="21741840"/>
            <a:ext cx="1050840" cy="290160"/>
          </a:xfrm>
          <a:prstGeom prst="rect">
            <a:avLst/>
          </a:prstGeom>
        </p:spPr>
      </p:pic>
      <p:pic>
        <p:nvPicPr>
          <p:cNvPr descr="" id="302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0852560" y="22267080"/>
            <a:ext cx="865440" cy="348480"/>
          </a:xfrm>
          <a:prstGeom prst="rect">
            <a:avLst/>
          </a:prstGeom>
        </p:spPr>
      </p:pic>
      <p:pic>
        <p:nvPicPr>
          <p:cNvPr descr="" id="303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35606160" y="21668400"/>
            <a:ext cx="799200" cy="370800"/>
          </a:xfrm>
          <a:prstGeom prst="rect">
            <a:avLst/>
          </a:prstGeom>
        </p:spPr>
      </p:pic>
      <p:pic>
        <p:nvPicPr>
          <p:cNvPr descr="" id="304" name="Picture 17"/>
          <p:cNvPicPr/>
          <p:nvPr/>
        </p:nvPicPr>
        <p:blipFill>
          <a:blip r:embed="rId9"/>
          <a:stretch>
            <a:fillRect/>
          </a:stretch>
        </p:blipFill>
        <p:spPr>
          <a:xfrm>
            <a:off x="33387840" y="22701240"/>
            <a:ext cx="1320120" cy="362160"/>
          </a:xfrm>
          <a:prstGeom prst="rect">
            <a:avLst/>
          </a:prstGeom>
        </p:spPr>
      </p:pic>
      <p:pic>
        <p:nvPicPr>
          <p:cNvPr descr="" id="305" name="Picture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4079160" y="22720680"/>
            <a:ext cx="689040" cy="312840"/>
          </a:xfrm>
          <a:prstGeom prst="rect">
            <a:avLst/>
          </a:prstGeom>
        </p:spPr>
      </p:pic>
      <p:pic>
        <p:nvPicPr>
          <p:cNvPr descr="" id="306" name="Picture 20"/>
          <p:cNvPicPr/>
          <p:nvPr/>
        </p:nvPicPr>
        <p:blipFill>
          <a:blip r:embed="rId11"/>
          <a:stretch>
            <a:fillRect/>
          </a:stretch>
        </p:blipFill>
        <p:spPr>
          <a:xfrm>
            <a:off x="39285000" y="22354920"/>
            <a:ext cx="696960" cy="217440"/>
          </a:xfrm>
          <a:prstGeom prst="rect">
            <a:avLst/>
          </a:prstGeom>
        </p:spPr>
      </p:pic>
      <p:pic>
        <p:nvPicPr>
          <p:cNvPr descr="" id="307" name="Picture 21"/>
          <p:cNvPicPr/>
          <p:nvPr/>
        </p:nvPicPr>
        <p:blipFill>
          <a:blip r:embed="rId12"/>
          <a:stretch>
            <a:fillRect/>
          </a:stretch>
        </p:blipFill>
        <p:spPr>
          <a:xfrm>
            <a:off x="39438000" y="21189600"/>
            <a:ext cx="1580040" cy="460800"/>
          </a:xfrm>
          <a:prstGeom prst="rect">
            <a:avLst/>
          </a:prstGeom>
        </p:spPr>
      </p:pic>
      <p:sp>
        <p:nvSpPr>
          <p:cNvPr id="308" name="CustomShape 260"/>
          <p:cNvSpPr/>
          <p:nvPr/>
        </p:nvSpPr>
        <p:spPr>
          <a:xfrm>
            <a:off x="23002200" y="21389040"/>
            <a:ext cx="750960" cy="763200"/>
          </a:xfrm>
          <a:prstGeom prst="rect">
            <a:avLst>
              <a:gd fmla="val 16667" name="adj"/>
            </a:avLst>
          </a:prstGeom>
          <a:solidFill>
            <a:srgbClr val="f000df"/>
          </a:solidFill>
        </p:spPr>
      </p:sp>
      <p:pic>
        <p:nvPicPr>
          <p:cNvPr descr="" id="309" name="Picture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23172480" y="21262320"/>
            <a:ext cx="468000" cy="580320"/>
          </a:xfrm>
          <a:prstGeom prst="rect">
            <a:avLst/>
          </a:prstGeom>
        </p:spPr>
      </p:pic>
      <p:sp>
        <p:nvSpPr>
          <p:cNvPr id="310" name="CustomShape 261"/>
          <p:cNvSpPr/>
          <p:nvPr/>
        </p:nvSpPr>
        <p:spPr>
          <a:xfrm>
            <a:off x="26003880" y="21854160"/>
            <a:ext cx="2129760" cy="3698280"/>
          </a:xfrm>
          <a:prstGeom prst="rect">
            <a:avLst>
              <a:gd fmla="val 3593" name="adj1"/>
              <a:gd fmla="val 5873" name="adj2"/>
              <a:gd fmla="val 9813" name="adj3"/>
              <a:gd fmla="val 52907" name="adj4"/>
            </a:avLst>
          </a:prstGeom>
          <a:solidFill>
            <a:srgbClr val="00b0f0"/>
          </a:solidFill>
        </p:spPr>
      </p:sp>
      <p:sp>
        <p:nvSpPr>
          <p:cNvPr id="311" name="CustomShape 262"/>
          <p:cNvSpPr/>
          <p:nvPr/>
        </p:nvSpPr>
        <p:spPr>
          <a:xfrm>
            <a:off x="20002320" y="22770000"/>
            <a:ext cx="6000840" cy="253800"/>
          </a:xfrm>
          <a:prstGeom prst="rect">
            <a:avLst>
              <a:gd fmla="val 35858" name="adj1"/>
              <a:gd fmla="val 89731" name="adj2"/>
            </a:avLst>
          </a:prstGeom>
          <a:solidFill>
            <a:srgbClr val="00b0f0"/>
          </a:solidFill>
        </p:spPr>
      </p:sp>
      <p:sp>
        <p:nvSpPr>
          <p:cNvPr id="312" name="CustomShape 263"/>
          <p:cNvSpPr/>
          <p:nvPr/>
        </p:nvSpPr>
        <p:spPr>
          <a:xfrm>
            <a:off x="19850760" y="21323880"/>
            <a:ext cx="6151680" cy="262440"/>
          </a:xfrm>
          <a:prstGeom prst="rect">
            <a:avLst>
              <a:gd fmla="val 35859" name="adj1"/>
              <a:gd fmla="val 89731" name="adj2"/>
            </a:avLst>
          </a:prstGeom>
          <a:solidFill>
            <a:srgbClr val="00b0f0"/>
          </a:solidFill>
        </p:spPr>
      </p:sp>
      <p:sp>
        <p:nvSpPr>
          <p:cNvPr id="313" name="CustomShape 264"/>
          <p:cNvSpPr/>
          <p:nvPr/>
        </p:nvSpPr>
        <p:spPr>
          <a:xfrm>
            <a:off x="22271760" y="22552200"/>
            <a:ext cx="959760" cy="478800"/>
          </a:xfrm>
          <a:prstGeom prst="rect">
            <a:avLst>
              <a:gd fmla="val 16667" name="adj"/>
            </a:avLst>
          </a:prstGeom>
          <a:solidFill>
            <a:srgbClr val="f000df"/>
          </a:solidFill>
        </p:spPr>
      </p:sp>
      <p:pic>
        <p:nvPicPr>
          <p:cNvPr descr="" id="31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22530960" y="22436280"/>
            <a:ext cx="492480" cy="341640"/>
          </a:xfrm>
          <a:prstGeom prst="rect">
            <a:avLst/>
          </a:prstGeom>
        </p:spPr>
      </p:pic>
      <p:sp>
        <p:nvSpPr>
          <p:cNvPr id="315" name="CustomShape 265"/>
          <p:cNvSpPr/>
          <p:nvPr/>
        </p:nvSpPr>
        <p:spPr>
          <a:xfrm>
            <a:off x="21169080" y="21255120"/>
            <a:ext cx="1285920" cy="432000"/>
          </a:xfrm>
          <a:prstGeom prst="rect">
            <a:avLst>
              <a:gd fmla="val 16667" name="adj"/>
            </a:avLst>
          </a:prstGeom>
          <a:solidFill>
            <a:srgbClr val="f000df"/>
          </a:solidFill>
        </p:spPr>
      </p:sp>
      <p:pic>
        <p:nvPicPr>
          <p:cNvPr descr="" id="316" name="Picture 19"/>
          <p:cNvPicPr/>
          <p:nvPr/>
        </p:nvPicPr>
        <p:blipFill>
          <a:blip r:embed="rId15"/>
          <a:stretch>
            <a:fillRect/>
          </a:stretch>
        </p:blipFill>
        <p:spPr>
          <a:xfrm>
            <a:off x="21314880" y="21354840"/>
            <a:ext cx="903960" cy="262080"/>
          </a:xfrm>
          <a:prstGeom prst="rect">
            <a:avLst/>
          </a:prstGeom>
        </p:spPr>
      </p:pic>
      <p:sp>
        <p:nvSpPr>
          <p:cNvPr id="317" name="CustomShape 266"/>
          <p:cNvSpPr/>
          <p:nvPr/>
        </p:nvSpPr>
        <p:spPr>
          <a:xfrm>
            <a:off x="23509800" y="22720680"/>
            <a:ext cx="1164240" cy="447120"/>
          </a:xfrm>
          <a:prstGeom prst="rect">
            <a:avLst>
              <a:gd fmla="val 16667" name="adj"/>
            </a:avLst>
          </a:prstGeom>
          <a:solidFill>
            <a:srgbClr val="f000df"/>
          </a:solidFill>
        </p:spPr>
      </p:sp>
      <p:pic>
        <p:nvPicPr>
          <p:cNvPr descr="" id="318" name="Picture 200"/>
          <p:cNvPicPr/>
          <p:nvPr/>
        </p:nvPicPr>
        <p:blipFill>
          <a:blip r:embed="rId16"/>
          <a:stretch>
            <a:fillRect/>
          </a:stretch>
        </p:blipFill>
        <p:spPr>
          <a:xfrm>
            <a:off x="23754240" y="22820400"/>
            <a:ext cx="775800" cy="254160"/>
          </a:xfrm>
          <a:prstGeom prst="rect">
            <a:avLst/>
          </a:prstGeom>
        </p:spPr>
      </p:pic>
      <p:sp>
        <p:nvSpPr>
          <p:cNvPr id="319" name="CustomShape 267"/>
          <p:cNvSpPr/>
          <p:nvPr/>
        </p:nvSpPr>
        <p:spPr>
          <a:xfrm>
            <a:off x="1756080" y="9435960"/>
            <a:ext cx="8724600" cy="15804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Goal: utilize the capacity of autonomous vehicles to make transportation infrastructure much more efficient.</a:t>
            </a:r>
            <a:endParaRPr/>
          </a:p>
        </p:txBody>
      </p:sp>
      <p:sp>
        <p:nvSpPr>
          <p:cNvPr id="320" name="CustomShape 268"/>
          <p:cNvSpPr/>
          <p:nvPr/>
        </p:nvSpPr>
        <p:spPr>
          <a:xfrm>
            <a:off x="2280240" y="12071880"/>
            <a:ext cx="6527160" cy="5878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The Reservation Idea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</p:txBody>
      </p:sp>
      <p:sp>
        <p:nvSpPr>
          <p:cNvPr id="321" name="CustomShape 269"/>
          <p:cNvSpPr/>
          <p:nvPr/>
        </p:nvSpPr>
        <p:spPr>
          <a:xfrm>
            <a:off x="10395360" y="12810240"/>
            <a:ext cx="9856800" cy="10839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AIM is more efficient than traffic signals and stop signs.</a:t>
            </a:r>
            <a:endParaRPr/>
          </a:p>
        </p:txBody>
      </p:sp>
      <p:sp>
        <p:nvSpPr>
          <p:cNvPr id="322" name="CustomShape 270"/>
          <p:cNvSpPr/>
          <p:nvPr/>
        </p:nvSpPr>
        <p:spPr>
          <a:xfrm>
            <a:off x="10395360" y="19255320"/>
            <a:ext cx="9804600" cy="15804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this paper, we introduce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the Batch policy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that is better than FCFS under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unbalanced traffic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323" name="CustomShape 271"/>
          <p:cNvSpPr/>
          <p:nvPr/>
        </p:nvSpPr>
        <p:spPr>
          <a:xfrm>
            <a:off x="11420640" y="9472680"/>
            <a:ext cx="7390800" cy="58824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autonomous vehicle:</a:t>
            </a:r>
            <a:endParaRPr/>
          </a:p>
        </p:txBody>
      </p:sp>
      <p:pic>
        <p:nvPicPr>
          <p:cNvPr descr="" id="324" name="Picture 27"/>
          <p:cNvPicPr/>
          <p:nvPr/>
        </p:nvPicPr>
        <p:blipFill>
          <a:blip r:embed="rId17"/>
          <a:stretch>
            <a:fillRect/>
          </a:stretch>
        </p:blipFill>
        <p:spPr>
          <a:xfrm>
            <a:off x="23671800" y="32439600"/>
            <a:ext cx="554040" cy="402840"/>
          </a:xfrm>
          <a:prstGeom prst="rect">
            <a:avLst/>
          </a:prstGeom>
        </p:spPr>
      </p:pic>
      <p:pic>
        <p:nvPicPr>
          <p:cNvPr descr="" id="325" name="Picture 29"/>
          <p:cNvPicPr/>
          <p:nvPr/>
        </p:nvPicPr>
        <p:blipFill>
          <a:blip r:embed="rId18"/>
          <a:stretch>
            <a:fillRect/>
          </a:stretch>
        </p:blipFill>
        <p:spPr>
          <a:xfrm>
            <a:off x="23701320" y="27192600"/>
            <a:ext cx="455760" cy="523440"/>
          </a:xfrm>
          <a:prstGeom prst="rect">
            <a:avLst/>
          </a:prstGeom>
        </p:spPr>
      </p:pic>
      <p:pic>
        <p:nvPicPr>
          <p:cNvPr descr="" id="326" name="Picture 30"/>
          <p:cNvPicPr/>
          <p:nvPr/>
        </p:nvPicPr>
        <p:blipFill>
          <a:blip r:embed="rId19"/>
          <a:stretch>
            <a:fillRect/>
          </a:stretch>
        </p:blipFill>
        <p:spPr>
          <a:xfrm>
            <a:off x="24630840" y="29459520"/>
            <a:ext cx="540720" cy="712080"/>
          </a:xfrm>
          <a:prstGeom prst="rect">
            <a:avLst/>
          </a:prstGeom>
        </p:spPr>
      </p:pic>
      <p:pic>
        <p:nvPicPr>
          <p:cNvPr descr="" id="327" name="Picture 31"/>
          <p:cNvPicPr/>
          <p:nvPr/>
        </p:nvPicPr>
        <p:blipFill>
          <a:blip r:embed="rId20"/>
          <a:stretch>
            <a:fillRect/>
          </a:stretch>
        </p:blipFill>
        <p:spPr>
          <a:xfrm>
            <a:off x="22215240" y="31891320"/>
            <a:ext cx="552600" cy="564480"/>
          </a:xfrm>
          <a:prstGeom prst="rect">
            <a:avLst/>
          </a:prstGeom>
        </p:spPr>
      </p:pic>
      <p:pic>
        <p:nvPicPr>
          <p:cNvPr descr="" id="328" name="Picture 32"/>
          <p:cNvPicPr/>
          <p:nvPr/>
        </p:nvPicPr>
        <p:blipFill>
          <a:blip r:embed="rId21"/>
          <a:stretch>
            <a:fillRect/>
          </a:stretch>
        </p:blipFill>
        <p:spPr>
          <a:xfrm>
            <a:off x="11666880" y="21323880"/>
            <a:ext cx="1097280" cy="326520"/>
          </a:xfrm>
          <a:prstGeom prst="rect">
            <a:avLst/>
          </a:prstGeom>
        </p:spPr>
      </p:pic>
      <p:pic>
        <p:nvPicPr>
          <p:cNvPr descr="" id="329" name="Picture 33"/>
          <p:cNvPicPr/>
          <p:nvPr/>
        </p:nvPicPr>
        <p:blipFill>
          <a:blip r:embed="rId22"/>
          <a:stretch>
            <a:fillRect/>
          </a:stretch>
        </p:blipFill>
        <p:spPr>
          <a:xfrm>
            <a:off x="6746400" y="21741840"/>
            <a:ext cx="912600" cy="354960"/>
          </a:xfrm>
          <a:prstGeom prst="rect">
            <a:avLst/>
          </a:prstGeom>
        </p:spPr>
      </p:pic>
      <p:pic>
        <p:nvPicPr>
          <p:cNvPr descr="" id="330" name="Picture 34"/>
          <p:cNvPicPr/>
          <p:nvPr/>
        </p:nvPicPr>
        <p:blipFill>
          <a:blip r:embed="rId23"/>
          <a:stretch>
            <a:fillRect/>
          </a:stretch>
        </p:blipFill>
        <p:spPr>
          <a:xfrm>
            <a:off x="23900760" y="12421440"/>
            <a:ext cx="435960" cy="629280"/>
          </a:xfrm>
          <a:prstGeom prst="rect">
            <a:avLst/>
          </a:prstGeom>
        </p:spPr>
      </p:pic>
      <p:pic>
        <p:nvPicPr>
          <p:cNvPr descr="" id="331" name="Picture 35"/>
          <p:cNvPicPr/>
          <p:nvPr/>
        </p:nvPicPr>
        <p:blipFill>
          <a:blip r:embed="rId24"/>
          <a:stretch>
            <a:fillRect/>
          </a:stretch>
        </p:blipFill>
        <p:spPr>
          <a:xfrm>
            <a:off x="22263120" y="18125640"/>
            <a:ext cx="568080" cy="581760"/>
          </a:xfrm>
          <a:prstGeom prst="rect">
            <a:avLst/>
          </a:prstGeom>
        </p:spPr>
      </p:pic>
      <p:pic>
        <p:nvPicPr>
          <p:cNvPr descr="" id="332" name="Picture 36"/>
          <p:cNvPicPr/>
          <p:nvPr/>
        </p:nvPicPr>
        <p:blipFill>
          <a:blip r:embed="rId25"/>
          <a:stretch>
            <a:fillRect/>
          </a:stretch>
        </p:blipFill>
        <p:spPr>
          <a:xfrm>
            <a:off x="22107240" y="13585320"/>
            <a:ext cx="462240" cy="594720"/>
          </a:xfrm>
          <a:prstGeom prst="rect">
            <a:avLst/>
          </a:prstGeom>
        </p:spPr>
      </p:pic>
      <p:pic>
        <p:nvPicPr>
          <p:cNvPr descr="" id="333" name="Picture 27"/>
          <p:cNvPicPr/>
          <p:nvPr/>
        </p:nvPicPr>
        <p:blipFill>
          <a:blip r:embed="rId26"/>
          <a:stretch>
            <a:fillRect/>
          </a:stretch>
        </p:blipFill>
        <p:spPr>
          <a:xfrm>
            <a:off x="23186160" y="15289560"/>
            <a:ext cx="668160" cy="514800"/>
          </a:xfrm>
          <a:prstGeom prst="rect">
            <a:avLst/>
          </a:prstGeom>
        </p:spPr>
      </p:pic>
      <p:sp>
        <p:nvSpPr>
          <p:cNvPr id="334" name="CustomShape 272"/>
          <p:cNvSpPr/>
          <p:nvPr/>
        </p:nvSpPr>
        <p:spPr>
          <a:xfrm>
            <a:off x="23962320" y="21689640"/>
            <a:ext cx="1062720" cy="434520"/>
          </a:xfrm>
          <a:prstGeom prst="rect">
            <a:avLst>
              <a:gd fmla="val 16667" name="adj"/>
            </a:avLst>
          </a:prstGeom>
          <a:solidFill>
            <a:srgbClr val="f000df"/>
          </a:solidFill>
        </p:spPr>
      </p:sp>
      <p:pic>
        <p:nvPicPr>
          <p:cNvPr descr="" id="335" name="Picture 10"/>
          <p:cNvPicPr/>
          <p:nvPr/>
        </p:nvPicPr>
        <p:blipFill>
          <a:blip r:embed="rId27"/>
          <a:stretch>
            <a:fillRect/>
          </a:stretch>
        </p:blipFill>
        <p:spPr>
          <a:xfrm>
            <a:off x="24147360" y="21756960"/>
            <a:ext cx="664920" cy="289080"/>
          </a:xfrm>
          <a:prstGeom prst="rect">
            <a:avLst/>
          </a:prstGeom>
        </p:spPr>
      </p:pic>
      <p:sp>
        <p:nvSpPr>
          <p:cNvPr id="336" name="CustomShape 273"/>
          <p:cNvSpPr/>
          <p:nvPr/>
        </p:nvSpPr>
        <p:spPr>
          <a:xfrm>
            <a:off x="10325880" y="17354520"/>
            <a:ext cx="9874080" cy="158040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Calibri"/>
              </a:rPr>
              <a:t>First Come, First Serves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(FCFS)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reservation requests are handled in the order of arrival.</a:t>
            </a:r>
            <a:endParaRPr/>
          </a:p>
        </p:txBody>
      </p:sp>
      <p:sp>
        <p:nvSpPr>
          <p:cNvPr id="337" name="CustomShape 274"/>
          <p:cNvSpPr/>
          <p:nvPr/>
        </p:nvSpPr>
        <p:spPr>
          <a:xfrm>
            <a:off x="13048200" y="25091640"/>
            <a:ext cx="7351920" cy="4375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38" name="CustomShape 275"/>
          <p:cNvSpPr/>
          <p:nvPr/>
        </p:nvSpPr>
        <p:spPr>
          <a:xfrm>
            <a:off x="13041000" y="25147800"/>
            <a:ext cx="2845800" cy="1455120"/>
          </a:xfrm>
          <a:prstGeom prst="rect">
            <a:avLst>
              <a:gd fmla="val 5866" name="adj"/>
            </a:avLst>
          </a:prstGeom>
          <a:solidFill>
            <a:srgbClr val="00da15"/>
          </a:solidFill>
          <a:ln w="12600">
            <a:solidFill>
              <a:srgbClr val="000000"/>
            </a:solidFill>
            <a:round/>
          </a:ln>
        </p:spPr>
      </p:sp>
      <p:sp>
        <p:nvSpPr>
          <p:cNvPr id="339" name="CustomShape 276"/>
          <p:cNvSpPr/>
          <p:nvPr/>
        </p:nvSpPr>
        <p:spPr>
          <a:xfrm>
            <a:off x="17458200" y="25147800"/>
            <a:ext cx="2845800" cy="1455120"/>
          </a:xfrm>
          <a:prstGeom prst="rect">
            <a:avLst>
              <a:gd fmla="val 5866" name="adj"/>
            </a:avLst>
          </a:prstGeom>
          <a:solidFill>
            <a:srgbClr val="00da15"/>
          </a:solidFill>
          <a:ln w="12600">
            <a:solidFill>
              <a:srgbClr val="000000"/>
            </a:solidFill>
            <a:round/>
          </a:ln>
        </p:spPr>
      </p:sp>
      <p:sp>
        <p:nvSpPr>
          <p:cNvPr id="340" name="CustomShape 277"/>
          <p:cNvSpPr/>
          <p:nvPr/>
        </p:nvSpPr>
        <p:spPr>
          <a:xfrm>
            <a:off x="17454600" y="27958320"/>
            <a:ext cx="2845800" cy="1455120"/>
          </a:xfrm>
          <a:prstGeom prst="rect">
            <a:avLst>
              <a:gd fmla="val 5866" name="adj"/>
            </a:avLst>
          </a:prstGeom>
          <a:solidFill>
            <a:srgbClr val="00da15"/>
          </a:solidFill>
          <a:ln w="12600">
            <a:solidFill>
              <a:srgbClr val="000000"/>
            </a:solidFill>
            <a:round/>
          </a:ln>
        </p:spPr>
      </p:sp>
      <p:sp>
        <p:nvSpPr>
          <p:cNvPr id="341" name="CustomShape 278"/>
          <p:cNvSpPr/>
          <p:nvPr/>
        </p:nvSpPr>
        <p:spPr>
          <a:xfrm>
            <a:off x="13038120" y="27958320"/>
            <a:ext cx="2845800" cy="1455120"/>
          </a:xfrm>
          <a:prstGeom prst="rect">
            <a:avLst>
              <a:gd fmla="val 5866" name="adj"/>
            </a:avLst>
          </a:prstGeom>
          <a:solidFill>
            <a:srgbClr val="00da15"/>
          </a:solidFill>
          <a:ln w="12600">
            <a:solidFill>
              <a:srgbClr val="000000"/>
            </a:solidFill>
            <a:round/>
          </a:ln>
        </p:spPr>
      </p:sp>
      <p:pic>
        <p:nvPicPr>
          <p:cNvPr descr="" id="342" name="Picture 545"/>
          <p:cNvPicPr/>
          <p:nvPr/>
        </p:nvPicPr>
        <p:blipFill>
          <a:blip r:embed="rId28"/>
          <a:stretch>
            <a:fillRect/>
          </a:stretch>
        </p:blipFill>
        <p:spPr>
          <a:xfrm>
            <a:off x="17230680" y="28073160"/>
            <a:ext cx="431640" cy="327960"/>
          </a:xfrm>
          <a:prstGeom prst="rect">
            <a:avLst/>
          </a:prstGeom>
        </p:spPr>
      </p:pic>
      <p:pic>
        <p:nvPicPr>
          <p:cNvPr descr="" id="343" name="Picture 546"/>
          <p:cNvPicPr/>
          <p:nvPr/>
        </p:nvPicPr>
        <p:blipFill>
          <a:blip r:embed="rId29"/>
          <a:stretch>
            <a:fillRect/>
          </a:stretch>
        </p:blipFill>
        <p:spPr>
          <a:xfrm>
            <a:off x="15999840" y="26697600"/>
            <a:ext cx="696240" cy="202680"/>
          </a:xfrm>
          <a:prstGeom prst="rect">
            <a:avLst/>
          </a:prstGeom>
        </p:spPr>
      </p:pic>
      <p:pic>
        <p:nvPicPr>
          <p:cNvPr descr="" id="344" name="Picture 547"/>
          <p:cNvPicPr/>
          <p:nvPr/>
        </p:nvPicPr>
        <p:blipFill>
          <a:blip r:embed="rId30"/>
          <a:stretch>
            <a:fillRect/>
          </a:stretch>
        </p:blipFill>
        <p:spPr>
          <a:xfrm>
            <a:off x="17057520" y="26697600"/>
            <a:ext cx="696240" cy="202680"/>
          </a:xfrm>
          <a:prstGeom prst="rect">
            <a:avLst/>
          </a:prstGeom>
        </p:spPr>
      </p:pic>
      <p:pic>
        <p:nvPicPr>
          <p:cNvPr descr="" id="345" name="Picture 548"/>
          <p:cNvPicPr/>
          <p:nvPr/>
        </p:nvPicPr>
        <p:blipFill>
          <a:blip r:embed="rId31"/>
          <a:stretch>
            <a:fillRect/>
          </a:stretch>
        </p:blipFill>
        <p:spPr>
          <a:xfrm>
            <a:off x="13555800" y="26692920"/>
            <a:ext cx="696240" cy="202320"/>
          </a:xfrm>
          <a:prstGeom prst="rect">
            <a:avLst/>
          </a:prstGeom>
        </p:spPr>
      </p:pic>
      <p:pic>
        <p:nvPicPr>
          <p:cNvPr descr="" id="346" name="Picture 549"/>
          <p:cNvPicPr/>
          <p:nvPr/>
        </p:nvPicPr>
        <p:blipFill>
          <a:blip r:embed="rId32"/>
          <a:stretch>
            <a:fillRect/>
          </a:stretch>
        </p:blipFill>
        <p:spPr>
          <a:xfrm>
            <a:off x="18990360" y="26692920"/>
            <a:ext cx="696240" cy="202320"/>
          </a:xfrm>
          <a:prstGeom prst="rect">
            <a:avLst/>
          </a:prstGeom>
        </p:spPr>
      </p:pic>
      <p:pic>
        <p:nvPicPr>
          <p:cNvPr descr="" id="347" name="Picture 550"/>
          <p:cNvPicPr/>
          <p:nvPr/>
        </p:nvPicPr>
        <p:blipFill>
          <a:blip r:embed="rId33"/>
          <a:stretch>
            <a:fillRect/>
          </a:stretch>
        </p:blipFill>
        <p:spPr>
          <a:xfrm>
            <a:off x="18005400" y="26696160"/>
            <a:ext cx="696240" cy="202680"/>
          </a:xfrm>
          <a:prstGeom prst="rect">
            <a:avLst/>
          </a:prstGeom>
        </p:spPr>
      </p:pic>
      <p:pic>
        <p:nvPicPr>
          <p:cNvPr descr="" id="348" name="Picture 551"/>
          <p:cNvPicPr/>
          <p:nvPr/>
        </p:nvPicPr>
        <p:blipFill>
          <a:blip r:embed="rId34"/>
          <a:stretch>
            <a:fillRect/>
          </a:stretch>
        </p:blipFill>
        <p:spPr>
          <a:xfrm>
            <a:off x="14770080" y="26697600"/>
            <a:ext cx="696240" cy="202680"/>
          </a:xfrm>
          <a:prstGeom prst="rect">
            <a:avLst/>
          </a:prstGeom>
        </p:spPr>
      </p:pic>
      <p:pic>
        <p:nvPicPr>
          <p:cNvPr descr="" id="349" name="Picture 552"/>
          <p:cNvPicPr/>
          <p:nvPr/>
        </p:nvPicPr>
        <p:blipFill>
          <a:blip r:embed="rId35"/>
          <a:stretch>
            <a:fillRect/>
          </a:stretch>
        </p:blipFill>
        <p:spPr>
          <a:xfrm>
            <a:off x="16142400" y="27002880"/>
            <a:ext cx="696240" cy="202320"/>
          </a:xfrm>
          <a:prstGeom prst="rect">
            <a:avLst/>
          </a:prstGeom>
        </p:spPr>
      </p:pic>
      <p:pic>
        <p:nvPicPr>
          <p:cNvPr descr="" id="350" name="Picture 553"/>
          <p:cNvPicPr/>
          <p:nvPr/>
        </p:nvPicPr>
        <p:blipFill>
          <a:blip r:embed="rId36"/>
          <a:stretch>
            <a:fillRect/>
          </a:stretch>
        </p:blipFill>
        <p:spPr>
          <a:xfrm>
            <a:off x="17199720" y="27002880"/>
            <a:ext cx="696240" cy="202320"/>
          </a:xfrm>
          <a:prstGeom prst="rect">
            <a:avLst/>
          </a:prstGeom>
        </p:spPr>
      </p:pic>
      <p:pic>
        <p:nvPicPr>
          <p:cNvPr descr="" id="351" name="Picture 554"/>
          <p:cNvPicPr/>
          <p:nvPr/>
        </p:nvPicPr>
        <p:blipFill>
          <a:blip r:embed="rId37"/>
          <a:stretch>
            <a:fillRect/>
          </a:stretch>
        </p:blipFill>
        <p:spPr>
          <a:xfrm>
            <a:off x="13698360" y="26997840"/>
            <a:ext cx="696240" cy="202680"/>
          </a:xfrm>
          <a:prstGeom prst="rect">
            <a:avLst/>
          </a:prstGeom>
        </p:spPr>
      </p:pic>
      <p:pic>
        <p:nvPicPr>
          <p:cNvPr descr="" id="352" name="Picture 555"/>
          <p:cNvPicPr/>
          <p:nvPr/>
        </p:nvPicPr>
        <p:blipFill>
          <a:blip r:embed="rId38"/>
          <a:stretch>
            <a:fillRect/>
          </a:stretch>
        </p:blipFill>
        <p:spPr>
          <a:xfrm>
            <a:off x="19132200" y="26997840"/>
            <a:ext cx="696240" cy="202680"/>
          </a:xfrm>
          <a:prstGeom prst="rect">
            <a:avLst/>
          </a:prstGeom>
        </p:spPr>
      </p:pic>
      <p:pic>
        <p:nvPicPr>
          <p:cNvPr descr="" id="353" name="Picture 556"/>
          <p:cNvPicPr/>
          <p:nvPr/>
        </p:nvPicPr>
        <p:blipFill>
          <a:blip r:embed="rId39"/>
          <a:stretch>
            <a:fillRect/>
          </a:stretch>
        </p:blipFill>
        <p:spPr>
          <a:xfrm>
            <a:off x="18147600" y="27001800"/>
            <a:ext cx="696240" cy="202320"/>
          </a:xfrm>
          <a:prstGeom prst="rect">
            <a:avLst/>
          </a:prstGeom>
        </p:spPr>
      </p:pic>
      <p:pic>
        <p:nvPicPr>
          <p:cNvPr descr="" id="354" name="Picture 557"/>
          <p:cNvPicPr/>
          <p:nvPr/>
        </p:nvPicPr>
        <p:blipFill>
          <a:blip r:embed="rId40"/>
          <a:stretch>
            <a:fillRect/>
          </a:stretch>
        </p:blipFill>
        <p:spPr>
          <a:xfrm>
            <a:off x="14912280" y="27002880"/>
            <a:ext cx="696240" cy="202320"/>
          </a:xfrm>
          <a:prstGeom prst="rect">
            <a:avLst/>
          </a:prstGeom>
        </p:spPr>
      </p:pic>
      <p:pic>
        <p:nvPicPr>
          <p:cNvPr descr="" id="355" name="Picture 558"/>
          <p:cNvPicPr/>
          <p:nvPr/>
        </p:nvPicPr>
        <p:blipFill>
          <a:blip r:embed="rId41"/>
          <a:stretch>
            <a:fillRect/>
          </a:stretch>
        </p:blipFill>
        <p:spPr>
          <a:xfrm>
            <a:off x="16031520" y="27676440"/>
            <a:ext cx="696240" cy="202680"/>
          </a:xfrm>
          <a:prstGeom prst="rect">
            <a:avLst/>
          </a:prstGeom>
        </p:spPr>
      </p:pic>
      <p:pic>
        <p:nvPicPr>
          <p:cNvPr descr="" id="356" name="Picture 559"/>
          <p:cNvPicPr/>
          <p:nvPr/>
        </p:nvPicPr>
        <p:blipFill>
          <a:blip r:embed="rId42"/>
          <a:stretch>
            <a:fillRect/>
          </a:stretch>
        </p:blipFill>
        <p:spPr>
          <a:xfrm>
            <a:off x="17089560" y="27676440"/>
            <a:ext cx="696240" cy="202680"/>
          </a:xfrm>
          <a:prstGeom prst="rect">
            <a:avLst/>
          </a:prstGeom>
        </p:spPr>
      </p:pic>
      <p:pic>
        <p:nvPicPr>
          <p:cNvPr descr="" id="357" name="Picture 560"/>
          <p:cNvPicPr/>
          <p:nvPr/>
        </p:nvPicPr>
        <p:blipFill>
          <a:blip r:embed="rId43"/>
          <a:stretch>
            <a:fillRect/>
          </a:stretch>
        </p:blipFill>
        <p:spPr>
          <a:xfrm>
            <a:off x="13587480" y="27671760"/>
            <a:ext cx="696240" cy="202680"/>
          </a:xfrm>
          <a:prstGeom prst="rect">
            <a:avLst/>
          </a:prstGeom>
        </p:spPr>
      </p:pic>
      <p:pic>
        <p:nvPicPr>
          <p:cNvPr descr="" id="358" name="Picture 561"/>
          <p:cNvPicPr/>
          <p:nvPr/>
        </p:nvPicPr>
        <p:blipFill>
          <a:blip r:embed="rId44"/>
          <a:stretch>
            <a:fillRect/>
          </a:stretch>
        </p:blipFill>
        <p:spPr>
          <a:xfrm>
            <a:off x="19022400" y="27671760"/>
            <a:ext cx="696240" cy="202680"/>
          </a:xfrm>
          <a:prstGeom prst="rect">
            <a:avLst/>
          </a:prstGeom>
        </p:spPr>
      </p:pic>
      <p:pic>
        <p:nvPicPr>
          <p:cNvPr descr="" id="359" name="Picture 562"/>
          <p:cNvPicPr/>
          <p:nvPr/>
        </p:nvPicPr>
        <p:blipFill>
          <a:blip r:embed="rId45"/>
          <a:stretch>
            <a:fillRect/>
          </a:stretch>
        </p:blipFill>
        <p:spPr>
          <a:xfrm>
            <a:off x="18037080" y="27675000"/>
            <a:ext cx="696240" cy="202680"/>
          </a:xfrm>
          <a:prstGeom prst="rect">
            <a:avLst/>
          </a:prstGeom>
        </p:spPr>
      </p:pic>
      <p:pic>
        <p:nvPicPr>
          <p:cNvPr descr="" id="360" name="Picture 563"/>
          <p:cNvPicPr/>
          <p:nvPr/>
        </p:nvPicPr>
        <p:blipFill>
          <a:blip r:embed="rId46"/>
          <a:stretch>
            <a:fillRect/>
          </a:stretch>
        </p:blipFill>
        <p:spPr>
          <a:xfrm>
            <a:off x="14801400" y="27676440"/>
            <a:ext cx="696240" cy="202680"/>
          </a:xfrm>
          <a:prstGeom prst="rect">
            <a:avLst/>
          </a:prstGeom>
        </p:spPr>
      </p:pic>
      <p:sp>
        <p:nvSpPr>
          <p:cNvPr id="361" name="Line 279"/>
          <p:cNvSpPr/>
          <p:nvPr/>
        </p:nvSpPr>
        <p:spPr>
          <a:xfrm>
            <a:off x="13226040" y="27276840"/>
            <a:ext cx="2511720" cy="504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pic>
        <p:nvPicPr>
          <p:cNvPr descr="" id="362" name="Picture 565"/>
          <p:cNvPicPr/>
          <p:nvPr/>
        </p:nvPicPr>
        <p:blipFill>
          <a:blip r:embed="rId47"/>
          <a:stretch>
            <a:fillRect/>
          </a:stretch>
        </p:blipFill>
        <p:spPr>
          <a:xfrm>
            <a:off x="17228160" y="28648440"/>
            <a:ext cx="431640" cy="327960"/>
          </a:xfrm>
          <a:prstGeom prst="rect">
            <a:avLst/>
          </a:prstGeom>
        </p:spPr>
      </p:pic>
      <p:pic>
        <p:nvPicPr>
          <p:cNvPr descr="" id="363" name="Picture 566"/>
          <p:cNvPicPr/>
          <p:nvPr/>
        </p:nvPicPr>
        <p:blipFill>
          <a:blip r:embed="rId48"/>
          <a:stretch>
            <a:fillRect/>
          </a:stretch>
        </p:blipFill>
        <p:spPr>
          <a:xfrm>
            <a:off x="16109640" y="25860960"/>
            <a:ext cx="431640" cy="326880"/>
          </a:xfrm>
          <a:prstGeom prst="rect">
            <a:avLst/>
          </a:prstGeom>
        </p:spPr>
      </p:pic>
      <p:pic>
        <p:nvPicPr>
          <p:cNvPr descr="" id="364" name="Picture 567"/>
          <p:cNvPicPr/>
          <p:nvPr/>
        </p:nvPicPr>
        <p:blipFill>
          <a:blip r:embed="rId49"/>
          <a:stretch>
            <a:fillRect/>
          </a:stretch>
        </p:blipFill>
        <p:spPr>
          <a:xfrm>
            <a:off x="16107840" y="26436240"/>
            <a:ext cx="431640" cy="326880"/>
          </a:xfrm>
          <a:prstGeom prst="rect">
            <a:avLst/>
          </a:prstGeom>
        </p:spPr>
      </p:pic>
      <p:pic>
        <p:nvPicPr>
          <p:cNvPr descr="" id="365" name="Picture 568"/>
          <p:cNvPicPr/>
          <p:nvPr/>
        </p:nvPicPr>
        <p:blipFill>
          <a:blip r:embed="rId50"/>
          <a:stretch>
            <a:fillRect/>
          </a:stretch>
        </p:blipFill>
        <p:spPr>
          <a:xfrm>
            <a:off x="15999840" y="27371520"/>
            <a:ext cx="696240" cy="202320"/>
          </a:xfrm>
          <a:prstGeom prst="rect">
            <a:avLst/>
          </a:prstGeom>
        </p:spPr>
      </p:pic>
      <p:pic>
        <p:nvPicPr>
          <p:cNvPr descr="" id="366" name="Picture 569"/>
          <p:cNvPicPr/>
          <p:nvPr/>
        </p:nvPicPr>
        <p:blipFill>
          <a:blip r:embed="rId51"/>
          <a:stretch>
            <a:fillRect/>
          </a:stretch>
        </p:blipFill>
        <p:spPr>
          <a:xfrm>
            <a:off x="17057520" y="27371520"/>
            <a:ext cx="696240" cy="202320"/>
          </a:xfrm>
          <a:prstGeom prst="rect">
            <a:avLst/>
          </a:prstGeom>
        </p:spPr>
      </p:pic>
      <p:pic>
        <p:nvPicPr>
          <p:cNvPr descr="" id="367" name="Picture 570"/>
          <p:cNvPicPr/>
          <p:nvPr/>
        </p:nvPicPr>
        <p:blipFill>
          <a:blip r:embed="rId52"/>
          <a:stretch>
            <a:fillRect/>
          </a:stretch>
        </p:blipFill>
        <p:spPr>
          <a:xfrm>
            <a:off x="13555800" y="27366480"/>
            <a:ext cx="696240" cy="202680"/>
          </a:xfrm>
          <a:prstGeom prst="rect">
            <a:avLst/>
          </a:prstGeom>
        </p:spPr>
      </p:pic>
      <p:pic>
        <p:nvPicPr>
          <p:cNvPr descr="" id="368" name="Picture 571"/>
          <p:cNvPicPr/>
          <p:nvPr/>
        </p:nvPicPr>
        <p:blipFill>
          <a:blip r:embed="rId53"/>
          <a:stretch>
            <a:fillRect/>
          </a:stretch>
        </p:blipFill>
        <p:spPr>
          <a:xfrm>
            <a:off x="18990360" y="27366480"/>
            <a:ext cx="696240" cy="202680"/>
          </a:xfrm>
          <a:prstGeom prst="rect">
            <a:avLst/>
          </a:prstGeom>
        </p:spPr>
      </p:pic>
      <p:pic>
        <p:nvPicPr>
          <p:cNvPr descr="" id="369" name="Picture 572"/>
          <p:cNvPicPr/>
          <p:nvPr/>
        </p:nvPicPr>
        <p:blipFill>
          <a:blip r:embed="rId54"/>
          <a:stretch>
            <a:fillRect/>
          </a:stretch>
        </p:blipFill>
        <p:spPr>
          <a:xfrm>
            <a:off x="18005400" y="27370440"/>
            <a:ext cx="696240" cy="202320"/>
          </a:xfrm>
          <a:prstGeom prst="rect">
            <a:avLst/>
          </a:prstGeom>
        </p:spPr>
      </p:pic>
      <p:pic>
        <p:nvPicPr>
          <p:cNvPr descr="" id="370" name="Picture 573"/>
          <p:cNvPicPr/>
          <p:nvPr/>
        </p:nvPicPr>
        <p:blipFill>
          <a:blip r:embed="rId55"/>
          <a:stretch>
            <a:fillRect/>
          </a:stretch>
        </p:blipFill>
        <p:spPr>
          <a:xfrm>
            <a:off x="14770080" y="27371520"/>
            <a:ext cx="696240" cy="202320"/>
          </a:xfrm>
          <a:prstGeom prst="rect">
            <a:avLst/>
          </a:prstGeom>
        </p:spPr>
      </p:pic>
      <p:sp>
        <p:nvSpPr>
          <p:cNvPr id="371" name="Line 280"/>
          <p:cNvSpPr/>
          <p:nvPr/>
        </p:nvSpPr>
        <p:spPr>
          <a:xfrm flipV="1">
            <a:off x="17547480" y="27279360"/>
            <a:ext cx="2652840" cy="252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72" name="Line 281"/>
          <p:cNvSpPr/>
          <p:nvPr/>
        </p:nvSpPr>
        <p:spPr>
          <a:xfrm flipV="1">
            <a:off x="16669080" y="28073160"/>
            <a:ext cx="0" cy="139464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73" name="Line 282"/>
          <p:cNvSpPr/>
          <p:nvPr/>
        </p:nvSpPr>
        <p:spPr>
          <a:xfrm flipV="1">
            <a:off x="16669080" y="25091640"/>
            <a:ext cx="0" cy="139392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74" name="CustomShape 283"/>
          <p:cNvSpPr/>
          <p:nvPr/>
        </p:nvSpPr>
        <p:spPr>
          <a:xfrm>
            <a:off x="20200680" y="25091640"/>
            <a:ext cx="199800" cy="4375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5" name="CustomShape 284"/>
          <p:cNvSpPr/>
          <p:nvPr/>
        </p:nvSpPr>
        <p:spPr>
          <a:xfrm>
            <a:off x="13041000" y="25147800"/>
            <a:ext cx="184680" cy="43120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6" name="CustomShape 285"/>
          <p:cNvSpPr/>
          <p:nvPr/>
        </p:nvSpPr>
        <p:spPr>
          <a:xfrm>
            <a:off x="13038120" y="25091640"/>
            <a:ext cx="7166160" cy="1198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7" name="CustomShape 286"/>
          <p:cNvSpPr/>
          <p:nvPr/>
        </p:nvSpPr>
        <p:spPr>
          <a:xfrm>
            <a:off x="13041000" y="29362320"/>
            <a:ext cx="7259400" cy="105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8" name="CustomShape 287"/>
          <p:cNvSpPr/>
          <p:nvPr/>
        </p:nvSpPr>
        <p:spPr>
          <a:xfrm>
            <a:off x="25297920" y="23767200"/>
            <a:ext cx="12611160" cy="32857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settings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Intersection: 3 lanes on each road.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Main street traffic: 540 veh/hour/lane.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Side road traffic: 72-2200 veh/hour/lane.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Cost function: (waiting time)2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Batch Interval tbatch = 3 seconds</a:t>
            </a:r>
            <a:endParaRPr/>
          </a:p>
        </p:txBody>
      </p:sp>
      <p:sp>
        <p:nvSpPr>
          <p:cNvPr id="379" name="CustomShape 288"/>
          <p:cNvSpPr/>
          <p:nvPr/>
        </p:nvSpPr>
        <p:spPr>
          <a:xfrm>
            <a:off x="25270200" y="27309240"/>
            <a:ext cx="8117640" cy="75924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Results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 FCFS, the average delay of vehicles on the side road increases rapidly as the traffic level on the main street increases.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 the batch policy, the delay of the vehicles on the side road is reduced tremendously, at the cost of a very small increase on the main street.</a:t>
            </a:r>
            <a:endParaRPr/>
          </a:p>
        </p:txBody>
      </p:sp>
      <p:sp>
        <p:nvSpPr>
          <p:cNvPr id="380" name="CustomShape 289"/>
          <p:cNvSpPr/>
          <p:nvPr/>
        </p:nvSpPr>
        <p:spPr>
          <a:xfrm>
            <a:off x="2128320" y="32428080"/>
            <a:ext cx="8267040" cy="247356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batch policy groups several reservation requests together and applies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prioritization scheme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to reorder the requests.</a:t>
            </a:r>
            <a:endParaRPr/>
          </a:p>
        </p:txBody>
      </p:sp>
      <p:sp>
        <p:nvSpPr>
          <p:cNvPr id="381" name="CustomShape 290"/>
          <p:cNvSpPr/>
          <p:nvPr/>
        </p:nvSpPr>
        <p:spPr>
          <a:xfrm>
            <a:off x="2119680" y="30993120"/>
            <a:ext cx="18280080" cy="113688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Unbalanced traffic is very common as many intersections in cities are junctions connecting side roads to main streets.</a:t>
            </a:r>
            <a:endParaRPr/>
          </a:p>
        </p:txBody>
      </p:sp>
      <p:sp>
        <p:nvSpPr>
          <p:cNvPr id="382" name="CustomShape 291"/>
          <p:cNvSpPr/>
          <p:nvPr/>
        </p:nvSpPr>
        <p:spPr>
          <a:xfrm>
            <a:off x="2095920" y="23767200"/>
            <a:ext cx="18304560" cy="106236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Unbalanced traffic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the traffic in one direction is much heavier than the traffic in the other direction.</a:t>
            </a:r>
            <a:endParaRPr/>
          </a:p>
        </p:txBody>
      </p:sp>
      <p:sp>
        <p:nvSpPr>
          <p:cNvPr id="383" name="CustomShape 292"/>
          <p:cNvSpPr/>
          <p:nvPr/>
        </p:nvSpPr>
        <p:spPr>
          <a:xfrm>
            <a:off x="30587040" y="9444600"/>
            <a:ext cx="9064440" cy="5878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How the Batch Policy works:</a:t>
            </a:r>
            <a:endParaRPr/>
          </a:p>
        </p:txBody>
      </p:sp>
      <p:sp>
        <p:nvSpPr>
          <p:cNvPr id="384" name="CustomShape 293"/>
          <p:cNvSpPr/>
          <p:nvPr/>
        </p:nvSpPr>
        <p:spPr>
          <a:xfrm>
            <a:off x="2105640" y="25076880"/>
            <a:ext cx="10423440" cy="20707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Vehicles from the side road cannot easily get reservations to enter the intersection due to the heavy traffic on the main street.</a:t>
            </a:r>
            <a:endParaRPr/>
          </a:p>
        </p:txBody>
      </p:sp>
      <p:sp>
        <p:nvSpPr>
          <p:cNvPr id="385" name="CustomShape 294"/>
          <p:cNvSpPr/>
          <p:nvPr/>
        </p:nvSpPr>
        <p:spPr>
          <a:xfrm>
            <a:off x="2119680" y="29710080"/>
            <a:ext cx="18280080" cy="10501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the worst case, it can cause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starvation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―vehicles on the side road cannot enter the intersection indefinitely.</a:t>
            </a:r>
            <a:endParaRPr/>
          </a:p>
        </p:txBody>
      </p:sp>
      <p:sp>
        <p:nvSpPr>
          <p:cNvPr id="386" name="CustomShape 295"/>
          <p:cNvSpPr/>
          <p:nvPr/>
        </p:nvSpPr>
        <p:spPr>
          <a:xfrm>
            <a:off x="18136080" y="25066080"/>
            <a:ext cx="1475280" cy="669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Side Road</a:t>
            </a:r>
            <a:endParaRPr/>
          </a:p>
        </p:txBody>
      </p:sp>
      <p:sp>
        <p:nvSpPr>
          <p:cNvPr id="387" name="CustomShape 296"/>
          <p:cNvSpPr/>
          <p:nvPr/>
        </p:nvSpPr>
        <p:spPr>
          <a:xfrm>
            <a:off x="12921120" y="26216640"/>
            <a:ext cx="2781720" cy="4017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Main Street</a:t>
            </a:r>
            <a:endParaRPr/>
          </a:p>
        </p:txBody>
      </p:sp>
      <p:sp>
        <p:nvSpPr>
          <p:cNvPr id="388" name="CustomShape 297"/>
          <p:cNvSpPr/>
          <p:nvPr/>
        </p:nvSpPr>
        <p:spPr>
          <a:xfrm>
            <a:off x="10877760" y="32439600"/>
            <a:ext cx="9522000" cy="24624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Prioritization schemes: a vehicle from the low traffic road will be given a high priority for reservations if its movement has been blocked for too long.</a:t>
            </a:r>
            <a:endParaRPr/>
          </a:p>
        </p:txBody>
      </p:sp>
      <p:sp>
        <p:nvSpPr>
          <p:cNvPr id="389" name="CustomShape 298"/>
          <p:cNvSpPr/>
          <p:nvPr/>
        </p:nvSpPr>
        <p:spPr>
          <a:xfrm>
            <a:off x="2128320" y="27328320"/>
            <a:ext cx="10449720" cy="21391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FCFS cannot handle unbalanced traffic because it does not prioritize reservations according to the vehicles’ waiting times.</a:t>
            </a:r>
            <a:endParaRPr/>
          </a:p>
        </p:txBody>
      </p:sp>
      <p:sp>
        <p:nvSpPr>
          <p:cNvPr id="390" name="CustomShape 299"/>
          <p:cNvSpPr/>
          <p:nvPr/>
        </p:nvSpPr>
        <p:spPr>
          <a:xfrm>
            <a:off x="25297920" y="16440840"/>
            <a:ext cx="9332640" cy="259704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requests in the target batch are processed, requests are handled in the descending order of their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costs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1" name="CustomShape 300"/>
          <p:cNvSpPr/>
          <p:nvPr/>
        </p:nvSpPr>
        <p:spPr>
          <a:xfrm>
            <a:off x="25297920" y="16440840"/>
            <a:ext cx="9332640" cy="2597040"/>
          </a:xfrm>
          <a:prstGeom prst="rect">
            <a:avLst/>
          </a:prstGeom>
          <a:blipFill>
            <a:blip r:embed="rId56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392" name="CustomShape 301"/>
          <p:cNvSpPr/>
          <p:nvPr/>
        </p:nvSpPr>
        <p:spPr>
          <a:xfrm>
            <a:off x="25297920" y="11670840"/>
            <a:ext cx="7321320" cy="194724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Requests are temporarily stored in a queue, sorted by the proposed arrival times.</a:t>
            </a:r>
            <a:endParaRPr/>
          </a:p>
        </p:txBody>
      </p:sp>
      <p:sp>
        <p:nvSpPr>
          <p:cNvPr id="393" name="CustomShape 302"/>
          <p:cNvSpPr/>
          <p:nvPr/>
        </p:nvSpPr>
        <p:spPr>
          <a:xfrm>
            <a:off x="25297920" y="10211040"/>
            <a:ext cx="7276320" cy="12553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request is a 4-tuple: (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arrival,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v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arrival,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arrival,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exit)</a:t>
            </a:r>
            <a:endParaRPr/>
          </a:p>
        </p:txBody>
      </p:sp>
      <p:sp>
        <p:nvSpPr>
          <p:cNvPr id="394" name="CustomShape 303"/>
          <p:cNvSpPr/>
          <p:nvPr/>
        </p:nvSpPr>
        <p:spPr>
          <a:xfrm>
            <a:off x="25297920" y="15143040"/>
            <a:ext cx="18986040" cy="102744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Requests in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next target batch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are processed at once at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next processing time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395" name="CustomShape 304"/>
          <p:cNvSpPr/>
          <p:nvPr/>
        </p:nvSpPr>
        <p:spPr>
          <a:xfrm>
            <a:off x="25297920" y="13771800"/>
            <a:ext cx="18965160" cy="113184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Requests on the queue are partitioned into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batches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by a fixed time interval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batch interval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tbatch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</p:txBody>
      </p:sp>
      <p:sp>
        <p:nvSpPr>
          <p:cNvPr id="396" name="CustomShape 305"/>
          <p:cNvSpPr/>
          <p:nvPr/>
        </p:nvSpPr>
        <p:spPr>
          <a:xfrm>
            <a:off x="35119800" y="16434000"/>
            <a:ext cx="9094680" cy="2603880"/>
          </a:xfrm>
          <a:prstGeom prst="rect">
            <a:avLst/>
          </a:prstGeom>
          <a:solidFill>
            <a:srgbClr val="ffffff"/>
          </a:solidFill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a request is handled, either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reservation is granted, 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rejection message is sent to the vehicle.</a:t>
            </a:r>
            <a:endParaRPr/>
          </a:p>
        </p:txBody>
      </p:sp>
      <p:sp>
        <p:nvSpPr>
          <p:cNvPr id="397" name="CustomShape 306"/>
          <p:cNvSpPr/>
          <p:nvPr/>
        </p:nvSpPr>
        <p:spPr>
          <a:xfrm>
            <a:off x="25270200" y="19227960"/>
            <a:ext cx="18993600" cy="162828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After all requests in the target batch are handled, the next processing time is increased by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tbatch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and the next target batch advances to the next one.</a:t>
            </a:r>
            <a:endParaRPr/>
          </a:p>
        </p:txBody>
      </p:sp>
      <p:sp>
        <p:nvSpPr>
          <p:cNvPr id="398" name="CustomShape 307"/>
          <p:cNvSpPr/>
          <p:nvPr/>
        </p:nvSpPr>
        <p:spPr>
          <a:xfrm>
            <a:off x="32968440" y="10399680"/>
            <a:ext cx="11292480" cy="29055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399" name="Picture 101"/>
          <p:cNvPicPr/>
          <p:nvPr/>
        </p:nvPicPr>
        <p:blipFill>
          <a:blip r:embed="rId57"/>
          <a:stretch>
            <a:fillRect/>
          </a:stretch>
        </p:blipFill>
        <p:spPr>
          <a:xfrm>
            <a:off x="33136560" y="10631520"/>
            <a:ext cx="10908360" cy="2622600"/>
          </a:xfrm>
          <a:prstGeom prst="rect">
            <a:avLst/>
          </a:prstGeom>
        </p:spPr>
      </p:pic>
      <p:sp>
        <p:nvSpPr>
          <p:cNvPr id="400" name="CustomShape 308"/>
          <p:cNvSpPr/>
          <p:nvPr/>
        </p:nvSpPr>
        <p:spPr>
          <a:xfrm>
            <a:off x="33873840" y="27328320"/>
            <a:ext cx="10410120" cy="480132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401" name="Picture 57"/>
          <p:cNvPicPr/>
          <p:nvPr/>
        </p:nvPicPr>
        <p:blipFill>
          <a:blip r:embed="rId58"/>
          <a:stretch>
            <a:fillRect/>
          </a:stretch>
        </p:blipFill>
        <p:spPr>
          <a:xfrm>
            <a:off x="34309800" y="27393840"/>
            <a:ext cx="9698400" cy="4589280"/>
          </a:xfrm>
          <a:prstGeom prst="rect">
            <a:avLst/>
          </a:prstGeom>
        </p:spPr>
      </p:pic>
      <p:sp>
        <p:nvSpPr>
          <p:cNvPr id="402" name="CustomShape 309"/>
          <p:cNvSpPr/>
          <p:nvPr/>
        </p:nvSpPr>
        <p:spPr>
          <a:xfrm>
            <a:off x="38139120" y="23767200"/>
            <a:ext cx="6251040" cy="32857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Delay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the traversal time of a vehicle minus the traversal time without traffic and intersection control.</a:t>
            </a:r>
            <a:endParaRPr/>
          </a:p>
        </p:txBody>
      </p:sp>
      <p:sp>
        <p:nvSpPr>
          <p:cNvPr id="403" name="CustomShape 310"/>
          <p:cNvSpPr/>
          <p:nvPr/>
        </p:nvSpPr>
        <p:spPr>
          <a:xfrm>
            <a:off x="33873840" y="32375520"/>
            <a:ext cx="10410120" cy="2526120"/>
          </a:xfrm>
          <a:prstGeom prst="rect">
            <a:avLst/>
          </a:prstGeom>
          <a:solidFill>
            <a:srgbClr val="ffffff"/>
          </a:solidFill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Conclusions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the batch policy outperforms FCFS, the best autonomous intersection control policy in the literature, in unbalanced traffic.</a:t>
            </a:r>
            <a:endParaRPr/>
          </a:p>
        </p:txBody>
      </p:sp>
      <p:sp>
        <p:nvSpPr>
          <p:cNvPr id="404" name="CustomShape 311"/>
          <p:cNvSpPr/>
          <p:nvPr/>
        </p:nvSpPr>
        <p:spPr>
          <a:xfrm>
            <a:off x="37581840" y="5334840"/>
            <a:ext cx="6309360" cy="262044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ff"/>
                </a:solidFill>
                <a:latin typeface="Calibri"/>
              </a:rPr>
              <a:t>Will also be presented at AAMAS 2014!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