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jpeg" ContentType="image/jpe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11181A1-8181-4141-9161-B1E1B1719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11E1-01D1-41C1-B101-C1F181715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B19161-5111-4131-9121-D19131311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Explain what is buffer. New video with buffer shown.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emphasize the *difference* from India video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   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 autonomous vehicles -&gt; no accident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119161-6131-4151-8171-3161B161A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Need an agenda slide.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   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you'll probably have to spend less time on this slide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Need related work</a:t>
            </a:r>
            <a:endParaRPr/>
          </a:p>
          <a:p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9121-1171-41F1-81B1-01B11121B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229240" cy="589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229240" cy="589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229240" cy="589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4/15/14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1191-E1C1-41E1-81D1-41E191314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4/15/14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F1D121-E1D1-4131-9151-213131F15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4/15/14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A1F161-3161-41C1-9101-7191F1A13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600" y="762120"/>
            <a:ext cx="9143640" cy="1599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Intersection Management with Constraint-based Reservation System</a:t>
            </a:r>
            <a:endParaRPr/>
          </a:p>
        </p:txBody>
      </p:sp>
      <p:pic>
        <p:nvPicPr>
          <p:cNvPr descr="" id="11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4419720"/>
            <a:ext cx="3352320" cy="1448280"/>
          </a:xfrm>
          <a:prstGeom prst="rect">
            <a:avLst/>
          </a:prstGeom>
        </p:spPr>
      </p:pic>
      <p:sp>
        <p:nvSpPr>
          <p:cNvPr id="118" name="CustomShape 2"/>
          <p:cNvSpPr/>
          <p:nvPr/>
        </p:nvSpPr>
        <p:spPr>
          <a:xfrm>
            <a:off x="1370160" y="2590920"/>
            <a:ext cx="6400440" cy="1615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Tsz-Chiu Au,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Shun Zhang,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Peter Stone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Department of Computer Science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University of Texas at Austin</a:t>
            </a:r>
            <a:endParaRPr/>
          </a:p>
        </p:txBody>
      </p:sp>
      <p:pic>
        <p:nvPicPr>
          <p:cNvPr descr="" id="119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720" y="4343400"/>
            <a:ext cx="1833480" cy="1142640"/>
          </a:xfrm>
          <a:prstGeom prst="rect">
            <a:avLst/>
          </a:prstGeom>
        </p:spPr>
      </p:pic>
      <p:sp>
        <p:nvSpPr>
          <p:cNvPr id="120" name="CustomShape 3"/>
          <p:cNvSpPr/>
          <p:nvPr/>
        </p:nvSpPr>
        <p:spPr>
          <a:xfrm>
            <a:off x="5257800" y="5410080"/>
            <a:ext cx="2703240" cy="942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Department of Computer Science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The University of Texas at Austin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356760"/>
            <a:ext cx="9143640" cy="742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Transportation Infrastructure: Present and Future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52280" y="1523880"/>
            <a:ext cx="594324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Today’s transportation infrastructure is designed for human drivers.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the future:                    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Autonomous Traffic Management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Utilize the capacity of autonomous vehicles to improve traffic in transportation systems.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Highly Efficient</a:t>
            </a:r>
            <a:endParaRPr/>
          </a:p>
          <a:p>
            <a:pPr lvl="1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	</a:t>
            </a: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Less fuel consumption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	</a:t>
            </a: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	</a:t>
            </a: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Less emissions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	</a:t>
            </a: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	</a:t>
            </a:r>
            <a:r>
              <a:rPr lang="en-US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Wingdings"/>
              </a:rPr>
              <a:t>Sustainable society</a:t>
            </a:r>
            <a:endParaRPr/>
          </a:p>
        </p:txBody>
      </p:sp>
      <p:pic>
        <p:nvPicPr>
          <p:cNvPr descr="" id="123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5880" y="1548000"/>
            <a:ext cx="2668320" cy="1879200"/>
          </a:xfrm>
          <a:prstGeom prst="rect">
            <a:avLst/>
          </a:prstGeom>
        </p:spPr>
      </p:pic>
      <p:pic>
        <p:nvPicPr>
          <p:cNvPr descr="" id="124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4197960"/>
            <a:ext cx="2666520" cy="1999800"/>
          </a:xfrm>
          <a:prstGeom prst="rect">
            <a:avLst/>
          </a:prstGeom>
        </p:spPr>
      </p:pic>
      <p:sp>
        <p:nvSpPr>
          <p:cNvPr id="125" name="CustomShape 3"/>
          <p:cNvSpPr/>
          <p:nvPr/>
        </p:nvSpPr>
        <p:spPr>
          <a:xfrm>
            <a:off x="7248240" y="3544920"/>
            <a:ext cx="537480" cy="5374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8eb4e3"/>
          </a:solidFill>
          <a:ln w="1260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89000" y="228600"/>
            <a:ext cx="876276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Autonomous Intersection Management</a:t>
            </a:r>
            <a:endParaRPr/>
          </a:p>
        </p:txBody>
      </p:sp>
      <p:pic>
        <p:nvPicPr>
          <p:cNvPr descr="" id="127" name="fcfs-insanity.mov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370880"/>
            <a:ext cx="4190760" cy="4113000"/>
          </a:xfrm>
          <a:prstGeom prst="rect">
            <a:avLst/>
          </a:prstGeom>
        </p:spPr>
      </p:pic>
      <p:sp>
        <p:nvSpPr>
          <p:cNvPr id="128" name="CustomShape 2"/>
          <p:cNvSpPr/>
          <p:nvPr/>
        </p:nvSpPr>
        <p:spPr>
          <a:xfrm>
            <a:off x="5638680" y="3809880"/>
            <a:ext cx="3123720" cy="1461240"/>
          </a:xfrm>
          <a:prstGeom prst="rect">
            <a:avLst/>
          </a:prstGeom>
          <a:solidFill>
            <a:srgbClr val="e2ffbe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Kurt Dresner and Peter Stone. A Multiagent Approach to Autonomous Intersection Management. </a:t>
            </a:r>
            <a:r>
              <a:rPr i="1" lang="en-US">
                <a:solidFill>
                  <a:srgbClr val="000000"/>
                </a:solidFill>
                <a:latin typeface="Calibri"/>
              </a:rPr>
              <a:t>JAIR </a:t>
            </a:r>
            <a:r>
              <a:rPr lang="en-US">
                <a:solidFill>
                  <a:srgbClr val="000000"/>
                </a:solidFill>
                <a:latin typeface="Calibri"/>
              </a:rPr>
              <a:t>2008.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5334120" y="1447920"/>
            <a:ext cx="3657240" cy="22856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Dramatically reduce the traffic delay.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Reduce the overhead of fuel consumption by approximately two thirds.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762120" y="5791320"/>
            <a:ext cx="7924320" cy="1063080"/>
          </a:xfrm>
          <a:prstGeom prst="rect">
            <a:avLst/>
          </a:prstGeom>
          <a:solidFill>
            <a:srgbClr val="e2ffbe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D. Fajardo, T.-C. Au, S. T. Waller, P. Stone, and D. Yang. Automated Intersection Control: Performance of a Future Innovation Versus Current Traffic Signal Control. In 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Transportation Research Record : Journal of the Transportation Research Board,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2011.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after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8" nodeType="interactiveSeq" restart="whenNotActive">
                <p:childTnLst>
                  <p:par>
                    <p:cTn fill="hold" id="9">
                      <p:stCondLst/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5760" y="15228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Grid-Based Collision Detection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18148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3" name="CustomShape 3"/>
          <p:cNvSpPr/>
          <p:nvPr/>
        </p:nvSpPr>
        <p:spPr>
          <a:xfrm>
            <a:off x="548640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4" name="CustomShape 4"/>
          <p:cNvSpPr/>
          <p:nvPr/>
        </p:nvSpPr>
        <p:spPr>
          <a:xfrm>
            <a:off x="579132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5" name="CustomShape 5"/>
          <p:cNvSpPr/>
          <p:nvPr/>
        </p:nvSpPr>
        <p:spPr>
          <a:xfrm>
            <a:off x="5486400" y="55627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36" name="CustomShape 6"/>
          <p:cNvSpPr/>
          <p:nvPr/>
        </p:nvSpPr>
        <p:spPr>
          <a:xfrm>
            <a:off x="5791320" y="55627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37" name="CustomShape 7"/>
          <p:cNvSpPr/>
          <p:nvPr/>
        </p:nvSpPr>
        <p:spPr>
          <a:xfrm>
            <a:off x="6095880" y="5562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8" name="CustomShape 8"/>
          <p:cNvSpPr/>
          <p:nvPr/>
        </p:nvSpPr>
        <p:spPr>
          <a:xfrm>
            <a:off x="5791320" y="54100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39" name="CustomShape 9"/>
          <p:cNvSpPr/>
          <p:nvPr/>
        </p:nvSpPr>
        <p:spPr>
          <a:xfrm>
            <a:off x="6095880" y="54100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40" name="CustomShape 10"/>
          <p:cNvSpPr/>
          <p:nvPr/>
        </p:nvSpPr>
        <p:spPr>
          <a:xfrm>
            <a:off x="6400800" y="5410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1" name="CustomShape 11"/>
          <p:cNvSpPr/>
          <p:nvPr/>
        </p:nvSpPr>
        <p:spPr>
          <a:xfrm>
            <a:off x="609588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2" name="CustomShape 12"/>
          <p:cNvSpPr/>
          <p:nvPr/>
        </p:nvSpPr>
        <p:spPr>
          <a:xfrm>
            <a:off x="640080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3" name="CustomShape 13"/>
          <p:cNvSpPr/>
          <p:nvPr/>
        </p:nvSpPr>
        <p:spPr>
          <a:xfrm>
            <a:off x="6705720" y="5715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4" name="CustomShape 14"/>
          <p:cNvSpPr/>
          <p:nvPr/>
        </p:nvSpPr>
        <p:spPr>
          <a:xfrm>
            <a:off x="6400800" y="5562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5" name="CustomShape 15"/>
          <p:cNvSpPr/>
          <p:nvPr/>
        </p:nvSpPr>
        <p:spPr>
          <a:xfrm>
            <a:off x="6705720" y="5562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6" name="CustomShape 16"/>
          <p:cNvSpPr/>
          <p:nvPr/>
        </p:nvSpPr>
        <p:spPr>
          <a:xfrm>
            <a:off x="7010280" y="5562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7" name="CustomShape 17"/>
          <p:cNvSpPr/>
          <p:nvPr/>
        </p:nvSpPr>
        <p:spPr>
          <a:xfrm>
            <a:off x="6705720" y="5410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8" name="CustomShape 18"/>
          <p:cNvSpPr/>
          <p:nvPr/>
        </p:nvSpPr>
        <p:spPr>
          <a:xfrm>
            <a:off x="7010280" y="5410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9" name="CustomShape 19"/>
          <p:cNvSpPr/>
          <p:nvPr/>
        </p:nvSpPr>
        <p:spPr>
          <a:xfrm>
            <a:off x="7315200" y="5410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0" name="CustomShape 20"/>
          <p:cNvSpPr/>
          <p:nvPr/>
        </p:nvSpPr>
        <p:spPr>
          <a:xfrm>
            <a:off x="609588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1" name="CustomShape 21"/>
          <p:cNvSpPr/>
          <p:nvPr/>
        </p:nvSpPr>
        <p:spPr>
          <a:xfrm>
            <a:off x="640080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2" name="CustomShape 22"/>
          <p:cNvSpPr/>
          <p:nvPr/>
        </p:nvSpPr>
        <p:spPr>
          <a:xfrm>
            <a:off x="670572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3" name="CustomShape 23"/>
          <p:cNvSpPr/>
          <p:nvPr/>
        </p:nvSpPr>
        <p:spPr>
          <a:xfrm>
            <a:off x="640080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4" name="CustomShape 24"/>
          <p:cNvSpPr/>
          <p:nvPr/>
        </p:nvSpPr>
        <p:spPr>
          <a:xfrm>
            <a:off x="670572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5" name="CustomShape 25"/>
          <p:cNvSpPr/>
          <p:nvPr/>
        </p:nvSpPr>
        <p:spPr>
          <a:xfrm>
            <a:off x="701028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6" name="CustomShape 26"/>
          <p:cNvSpPr/>
          <p:nvPr/>
        </p:nvSpPr>
        <p:spPr>
          <a:xfrm>
            <a:off x="670572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7" name="CustomShape 27"/>
          <p:cNvSpPr/>
          <p:nvPr/>
        </p:nvSpPr>
        <p:spPr>
          <a:xfrm>
            <a:off x="701028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8" name="CustomShape 28"/>
          <p:cNvSpPr/>
          <p:nvPr/>
        </p:nvSpPr>
        <p:spPr>
          <a:xfrm>
            <a:off x="731520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9" name="CustomShape 29"/>
          <p:cNvSpPr/>
          <p:nvPr/>
        </p:nvSpPr>
        <p:spPr>
          <a:xfrm>
            <a:off x="701028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0" name="CustomShape 30"/>
          <p:cNvSpPr/>
          <p:nvPr/>
        </p:nvSpPr>
        <p:spPr>
          <a:xfrm>
            <a:off x="731520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1" name="CustomShape 31"/>
          <p:cNvSpPr/>
          <p:nvPr/>
        </p:nvSpPr>
        <p:spPr>
          <a:xfrm>
            <a:off x="7620120" y="5257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2" name="CustomShape 32"/>
          <p:cNvSpPr/>
          <p:nvPr/>
        </p:nvSpPr>
        <p:spPr>
          <a:xfrm>
            <a:off x="731520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3" name="CustomShape 33"/>
          <p:cNvSpPr/>
          <p:nvPr/>
        </p:nvSpPr>
        <p:spPr>
          <a:xfrm>
            <a:off x="762012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4" name="CustomShape 34"/>
          <p:cNvSpPr/>
          <p:nvPr/>
        </p:nvSpPr>
        <p:spPr>
          <a:xfrm>
            <a:off x="7924680" y="5105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5" name="CustomShape 35"/>
          <p:cNvSpPr/>
          <p:nvPr/>
        </p:nvSpPr>
        <p:spPr>
          <a:xfrm>
            <a:off x="762012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6" name="CustomShape 36"/>
          <p:cNvSpPr/>
          <p:nvPr/>
        </p:nvSpPr>
        <p:spPr>
          <a:xfrm>
            <a:off x="792468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7" name="CustomShape 37"/>
          <p:cNvSpPr/>
          <p:nvPr/>
        </p:nvSpPr>
        <p:spPr>
          <a:xfrm>
            <a:off x="8229600" y="49528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8" name="CustomShape 38"/>
          <p:cNvSpPr/>
          <p:nvPr/>
        </p:nvSpPr>
        <p:spPr>
          <a:xfrm>
            <a:off x="525780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9" name="CustomShape 39"/>
          <p:cNvSpPr/>
          <p:nvPr/>
        </p:nvSpPr>
        <p:spPr>
          <a:xfrm>
            <a:off x="556272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0" name="CustomShape 40"/>
          <p:cNvSpPr/>
          <p:nvPr/>
        </p:nvSpPr>
        <p:spPr>
          <a:xfrm>
            <a:off x="586728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1" name="CustomShape 41"/>
          <p:cNvSpPr/>
          <p:nvPr/>
        </p:nvSpPr>
        <p:spPr>
          <a:xfrm>
            <a:off x="5562720" y="4495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2" name="CustomShape 42"/>
          <p:cNvSpPr/>
          <p:nvPr/>
        </p:nvSpPr>
        <p:spPr>
          <a:xfrm>
            <a:off x="5867280" y="4495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3" name="CustomShape 43"/>
          <p:cNvSpPr/>
          <p:nvPr/>
        </p:nvSpPr>
        <p:spPr>
          <a:xfrm>
            <a:off x="6172200" y="44956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74" name="CustomShape 44"/>
          <p:cNvSpPr/>
          <p:nvPr/>
        </p:nvSpPr>
        <p:spPr>
          <a:xfrm>
            <a:off x="5867280" y="4343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5" name="CustomShape 45"/>
          <p:cNvSpPr/>
          <p:nvPr/>
        </p:nvSpPr>
        <p:spPr>
          <a:xfrm>
            <a:off x="6172200" y="434340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76" name="CustomShape 46"/>
          <p:cNvSpPr/>
          <p:nvPr/>
        </p:nvSpPr>
        <p:spPr>
          <a:xfrm>
            <a:off x="6477120" y="434340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77" name="CustomShape 47"/>
          <p:cNvSpPr/>
          <p:nvPr/>
        </p:nvSpPr>
        <p:spPr>
          <a:xfrm>
            <a:off x="617220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8" name="CustomShape 48"/>
          <p:cNvSpPr/>
          <p:nvPr/>
        </p:nvSpPr>
        <p:spPr>
          <a:xfrm>
            <a:off x="647712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9" name="CustomShape 49"/>
          <p:cNvSpPr/>
          <p:nvPr/>
        </p:nvSpPr>
        <p:spPr>
          <a:xfrm>
            <a:off x="6781680" y="4648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0" name="CustomShape 50"/>
          <p:cNvSpPr/>
          <p:nvPr/>
        </p:nvSpPr>
        <p:spPr>
          <a:xfrm>
            <a:off x="6477120" y="4495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1" name="CustomShape 51"/>
          <p:cNvSpPr/>
          <p:nvPr/>
        </p:nvSpPr>
        <p:spPr>
          <a:xfrm>
            <a:off x="6781680" y="4495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2" name="CustomShape 52"/>
          <p:cNvSpPr/>
          <p:nvPr/>
        </p:nvSpPr>
        <p:spPr>
          <a:xfrm>
            <a:off x="7086600" y="4495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3" name="CustomShape 53"/>
          <p:cNvSpPr/>
          <p:nvPr/>
        </p:nvSpPr>
        <p:spPr>
          <a:xfrm>
            <a:off x="6781680" y="434340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84" name="CustomShape 54"/>
          <p:cNvSpPr/>
          <p:nvPr/>
        </p:nvSpPr>
        <p:spPr>
          <a:xfrm>
            <a:off x="7086600" y="4343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5" name="CustomShape 55"/>
          <p:cNvSpPr/>
          <p:nvPr/>
        </p:nvSpPr>
        <p:spPr>
          <a:xfrm>
            <a:off x="7391520" y="4343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6" name="CustomShape 56"/>
          <p:cNvSpPr/>
          <p:nvPr/>
        </p:nvSpPr>
        <p:spPr>
          <a:xfrm>
            <a:off x="6172200" y="4191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7" name="CustomShape 57"/>
          <p:cNvSpPr/>
          <p:nvPr/>
        </p:nvSpPr>
        <p:spPr>
          <a:xfrm>
            <a:off x="6477120" y="4191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8" name="CustomShape 58"/>
          <p:cNvSpPr/>
          <p:nvPr/>
        </p:nvSpPr>
        <p:spPr>
          <a:xfrm>
            <a:off x="6781680" y="41911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189" name="CustomShape 59"/>
          <p:cNvSpPr/>
          <p:nvPr/>
        </p:nvSpPr>
        <p:spPr>
          <a:xfrm>
            <a:off x="647712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0" name="CustomShape 60"/>
          <p:cNvSpPr/>
          <p:nvPr/>
        </p:nvSpPr>
        <p:spPr>
          <a:xfrm>
            <a:off x="678168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1" name="CustomShape 61"/>
          <p:cNvSpPr/>
          <p:nvPr/>
        </p:nvSpPr>
        <p:spPr>
          <a:xfrm>
            <a:off x="708660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2" name="CustomShape 62"/>
          <p:cNvSpPr/>
          <p:nvPr/>
        </p:nvSpPr>
        <p:spPr>
          <a:xfrm>
            <a:off x="678168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3" name="CustomShape 63"/>
          <p:cNvSpPr/>
          <p:nvPr/>
        </p:nvSpPr>
        <p:spPr>
          <a:xfrm>
            <a:off x="708660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4" name="CustomShape 64"/>
          <p:cNvSpPr/>
          <p:nvPr/>
        </p:nvSpPr>
        <p:spPr>
          <a:xfrm>
            <a:off x="739152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5" name="CustomShape 65"/>
          <p:cNvSpPr/>
          <p:nvPr/>
        </p:nvSpPr>
        <p:spPr>
          <a:xfrm>
            <a:off x="7086600" y="4191120"/>
            <a:ext cx="609120" cy="151920"/>
          </a:xfrm>
          <a:prstGeom prst="rect">
            <a:avLst>
              <a:gd fmla="val 197619" name="adj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96" name="CustomShape 66"/>
          <p:cNvSpPr/>
          <p:nvPr/>
        </p:nvSpPr>
        <p:spPr>
          <a:xfrm>
            <a:off x="7391520" y="4191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7" name="CustomShape 67"/>
          <p:cNvSpPr/>
          <p:nvPr/>
        </p:nvSpPr>
        <p:spPr>
          <a:xfrm>
            <a:off x="7696080" y="4191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8" name="CustomShape 68"/>
          <p:cNvSpPr/>
          <p:nvPr/>
        </p:nvSpPr>
        <p:spPr>
          <a:xfrm>
            <a:off x="739152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9" name="CustomShape 69"/>
          <p:cNvSpPr/>
          <p:nvPr/>
        </p:nvSpPr>
        <p:spPr>
          <a:xfrm>
            <a:off x="769608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0" name="CustomShape 70"/>
          <p:cNvSpPr/>
          <p:nvPr/>
        </p:nvSpPr>
        <p:spPr>
          <a:xfrm>
            <a:off x="8001000" y="4038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1" name="CustomShape 71"/>
          <p:cNvSpPr/>
          <p:nvPr/>
        </p:nvSpPr>
        <p:spPr>
          <a:xfrm>
            <a:off x="769608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2" name="CustomShape 72"/>
          <p:cNvSpPr/>
          <p:nvPr/>
        </p:nvSpPr>
        <p:spPr>
          <a:xfrm>
            <a:off x="800100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3" name="CustomShape 73"/>
          <p:cNvSpPr/>
          <p:nvPr/>
        </p:nvSpPr>
        <p:spPr>
          <a:xfrm>
            <a:off x="8305920" y="38862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4" name="CustomShape 74"/>
          <p:cNvSpPr/>
          <p:nvPr/>
        </p:nvSpPr>
        <p:spPr>
          <a:xfrm>
            <a:off x="525780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5" name="CustomShape 75"/>
          <p:cNvSpPr/>
          <p:nvPr/>
        </p:nvSpPr>
        <p:spPr>
          <a:xfrm>
            <a:off x="556272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6" name="CustomShape 76"/>
          <p:cNvSpPr/>
          <p:nvPr/>
        </p:nvSpPr>
        <p:spPr>
          <a:xfrm>
            <a:off x="586728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7" name="CustomShape 77"/>
          <p:cNvSpPr/>
          <p:nvPr/>
        </p:nvSpPr>
        <p:spPr>
          <a:xfrm>
            <a:off x="556272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8" name="CustomShape 78"/>
          <p:cNvSpPr/>
          <p:nvPr/>
        </p:nvSpPr>
        <p:spPr>
          <a:xfrm>
            <a:off x="586728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9" name="CustomShape 79"/>
          <p:cNvSpPr/>
          <p:nvPr/>
        </p:nvSpPr>
        <p:spPr>
          <a:xfrm>
            <a:off x="617220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0" name="CustomShape 80"/>
          <p:cNvSpPr/>
          <p:nvPr/>
        </p:nvSpPr>
        <p:spPr>
          <a:xfrm>
            <a:off x="5867280" y="3276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1" name="CustomShape 81"/>
          <p:cNvSpPr/>
          <p:nvPr/>
        </p:nvSpPr>
        <p:spPr>
          <a:xfrm>
            <a:off x="6172200" y="3276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2" name="CustomShape 82"/>
          <p:cNvSpPr/>
          <p:nvPr/>
        </p:nvSpPr>
        <p:spPr>
          <a:xfrm>
            <a:off x="6477120" y="3276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3" name="CustomShape 83"/>
          <p:cNvSpPr/>
          <p:nvPr/>
        </p:nvSpPr>
        <p:spPr>
          <a:xfrm>
            <a:off x="617220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4" name="CustomShape 84"/>
          <p:cNvSpPr/>
          <p:nvPr/>
        </p:nvSpPr>
        <p:spPr>
          <a:xfrm>
            <a:off x="647712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5" name="CustomShape 85"/>
          <p:cNvSpPr/>
          <p:nvPr/>
        </p:nvSpPr>
        <p:spPr>
          <a:xfrm>
            <a:off x="6781680" y="35812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6" name="CustomShape 86"/>
          <p:cNvSpPr/>
          <p:nvPr/>
        </p:nvSpPr>
        <p:spPr>
          <a:xfrm>
            <a:off x="647712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7" name="CustomShape 87"/>
          <p:cNvSpPr/>
          <p:nvPr/>
        </p:nvSpPr>
        <p:spPr>
          <a:xfrm>
            <a:off x="678168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8" name="CustomShape 88"/>
          <p:cNvSpPr/>
          <p:nvPr/>
        </p:nvSpPr>
        <p:spPr>
          <a:xfrm>
            <a:off x="7086600" y="34290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9" name="CustomShape 89"/>
          <p:cNvSpPr/>
          <p:nvPr/>
        </p:nvSpPr>
        <p:spPr>
          <a:xfrm>
            <a:off x="6781680" y="32767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20" name="CustomShape 90"/>
          <p:cNvSpPr/>
          <p:nvPr/>
        </p:nvSpPr>
        <p:spPr>
          <a:xfrm>
            <a:off x="7086600" y="3276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1" name="CustomShape 91"/>
          <p:cNvSpPr/>
          <p:nvPr/>
        </p:nvSpPr>
        <p:spPr>
          <a:xfrm>
            <a:off x="7391520" y="32767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2" name="CustomShape 92"/>
          <p:cNvSpPr/>
          <p:nvPr/>
        </p:nvSpPr>
        <p:spPr>
          <a:xfrm>
            <a:off x="6172200" y="3124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3" name="CustomShape 93"/>
          <p:cNvSpPr/>
          <p:nvPr/>
        </p:nvSpPr>
        <p:spPr>
          <a:xfrm>
            <a:off x="6477120" y="3124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4" name="CustomShape 94"/>
          <p:cNvSpPr/>
          <p:nvPr/>
        </p:nvSpPr>
        <p:spPr>
          <a:xfrm>
            <a:off x="6781680" y="31240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25" name="CustomShape 95"/>
          <p:cNvSpPr/>
          <p:nvPr/>
        </p:nvSpPr>
        <p:spPr>
          <a:xfrm>
            <a:off x="6477120" y="2971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6" name="CustomShape 96"/>
          <p:cNvSpPr/>
          <p:nvPr/>
        </p:nvSpPr>
        <p:spPr>
          <a:xfrm>
            <a:off x="6781680" y="2971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7" name="CustomShape 97"/>
          <p:cNvSpPr/>
          <p:nvPr/>
        </p:nvSpPr>
        <p:spPr>
          <a:xfrm>
            <a:off x="7086600" y="2971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8" name="CustomShape 98"/>
          <p:cNvSpPr/>
          <p:nvPr/>
        </p:nvSpPr>
        <p:spPr>
          <a:xfrm>
            <a:off x="678168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9" name="CustomShape 99"/>
          <p:cNvSpPr/>
          <p:nvPr/>
        </p:nvSpPr>
        <p:spPr>
          <a:xfrm>
            <a:off x="708660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0" name="CustomShape 100"/>
          <p:cNvSpPr/>
          <p:nvPr/>
        </p:nvSpPr>
        <p:spPr>
          <a:xfrm>
            <a:off x="739152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1" name="CustomShape 101"/>
          <p:cNvSpPr/>
          <p:nvPr/>
        </p:nvSpPr>
        <p:spPr>
          <a:xfrm>
            <a:off x="7086600" y="31240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32" name="CustomShape 102"/>
          <p:cNvSpPr/>
          <p:nvPr/>
        </p:nvSpPr>
        <p:spPr>
          <a:xfrm>
            <a:off x="7391520" y="31240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33" name="CustomShape 103"/>
          <p:cNvSpPr/>
          <p:nvPr/>
        </p:nvSpPr>
        <p:spPr>
          <a:xfrm>
            <a:off x="7696080" y="31240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4" name="CustomShape 104"/>
          <p:cNvSpPr/>
          <p:nvPr/>
        </p:nvSpPr>
        <p:spPr>
          <a:xfrm>
            <a:off x="7391520" y="297180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35" name="CustomShape 105"/>
          <p:cNvSpPr/>
          <p:nvPr/>
        </p:nvSpPr>
        <p:spPr>
          <a:xfrm>
            <a:off x="7696080" y="2971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6" name="CustomShape 106"/>
          <p:cNvSpPr/>
          <p:nvPr/>
        </p:nvSpPr>
        <p:spPr>
          <a:xfrm>
            <a:off x="8001000" y="29718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7" name="CustomShape 107"/>
          <p:cNvSpPr/>
          <p:nvPr/>
        </p:nvSpPr>
        <p:spPr>
          <a:xfrm>
            <a:off x="769608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8" name="CustomShape 108"/>
          <p:cNvSpPr/>
          <p:nvPr/>
        </p:nvSpPr>
        <p:spPr>
          <a:xfrm>
            <a:off x="800100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9" name="CustomShape 109"/>
          <p:cNvSpPr/>
          <p:nvPr/>
        </p:nvSpPr>
        <p:spPr>
          <a:xfrm>
            <a:off x="8305920" y="28195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0" name="CustomShape 110"/>
          <p:cNvSpPr/>
          <p:nvPr/>
        </p:nvSpPr>
        <p:spPr>
          <a:xfrm>
            <a:off x="525780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1" name="CustomShape 111"/>
          <p:cNvSpPr/>
          <p:nvPr/>
        </p:nvSpPr>
        <p:spPr>
          <a:xfrm>
            <a:off x="556272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2" name="CustomShape 112"/>
          <p:cNvSpPr/>
          <p:nvPr/>
        </p:nvSpPr>
        <p:spPr>
          <a:xfrm>
            <a:off x="586728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3" name="CustomShape 113"/>
          <p:cNvSpPr/>
          <p:nvPr/>
        </p:nvSpPr>
        <p:spPr>
          <a:xfrm>
            <a:off x="556272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4" name="CustomShape 114"/>
          <p:cNvSpPr/>
          <p:nvPr/>
        </p:nvSpPr>
        <p:spPr>
          <a:xfrm>
            <a:off x="586728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5" name="CustomShape 115"/>
          <p:cNvSpPr/>
          <p:nvPr/>
        </p:nvSpPr>
        <p:spPr>
          <a:xfrm>
            <a:off x="617220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6" name="CustomShape 116"/>
          <p:cNvSpPr/>
          <p:nvPr/>
        </p:nvSpPr>
        <p:spPr>
          <a:xfrm>
            <a:off x="586728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7" name="CustomShape 117"/>
          <p:cNvSpPr/>
          <p:nvPr/>
        </p:nvSpPr>
        <p:spPr>
          <a:xfrm>
            <a:off x="617220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8" name="CustomShape 118"/>
          <p:cNvSpPr/>
          <p:nvPr/>
        </p:nvSpPr>
        <p:spPr>
          <a:xfrm>
            <a:off x="647712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9" name="CustomShape 119"/>
          <p:cNvSpPr/>
          <p:nvPr/>
        </p:nvSpPr>
        <p:spPr>
          <a:xfrm>
            <a:off x="617220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0" name="CustomShape 120"/>
          <p:cNvSpPr/>
          <p:nvPr/>
        </p:nvSpPr>
        <p:spPr>
          <a:xfrm>
            <a:off x="647712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1" name="CustomShape 121"/>
          <p:cNvSpPr/>
          <p:nvPr/>
        </p:nvSpPr>
        <p:spPr>
          <a:xfrm>
            <a:off x="6781680" y="25146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2" name="CustomShape 122"/>
          <p:cNvSpPr/>
          <p:nvPr/>
        </p:nvSpPr>
        <p:spPr>
          <a:xfrm>
            <a:off x="647712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3" name="CustomShape 123"/>
          <p:cNvSpPr/>
          <p:nvPr/>
        </p:nvSpPr>
        <p:spPr>
          <a:xfrm>
            <a:off x="678168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4" name="CustomShape 124"/>
          <p:cNvSpPr/>
          <p:nvPr/>
        </p:nvSpPr>
        <p:spPr>
          <a:xfrm>
            <a:off x="7086600" y="23623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5" name="CustomShape 125"/>
          <p:cNvSpPr/>
          <p:nvPr/>
        </p:nvSpPr>
        <p:spPr>
          <a:xfrm>
            <a:off x="678168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6" name="CustomShape 126"/>
          <p:cNvSpPr/>
          <p:nvPr/>
        </p:nvSpPr>
        <p:spPr>
          <a:xfrm>
            <a:off x="708660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7" name="CustomShape 127"/>
          <p:cNvSpPr/>
          <p:nvPr/>
        </p:nvSpPr>
        <p:spPr>
          <a:xfrm>
            <a:off x="7391520" y="22096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8" name="CustomShape 128"/>
          <p:cNvSpPr/>
          <p:nvPr/>
        </p:nvSpPr>
        <p:spPr>
          <a:xfrm>
            <a:off x="617220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9" name="CustomShape 129"/>
          <p:cNvSpPr/>
          <p:nvPr/>
        </p:nvSpPr>
        <p:spPr>
          <a:xfrm>
            <a:off x="647712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0" name="CustomShape 130"/>
          <p:cNvSpPr/>
          <p:nvPr/>
        </p:nvSpPr>
        <p:spPr>
          <a:xfrm>
            <a:off x="678168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1" name="CustomShape 131"/>
          <p:cNvSpPr/>
          <p:nvPr/>
        </p:nvSpPr>
        <p:spPr>
          <a:xfrm>
            <a:off x="6477120" y="1905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2" name="CustomShape 132"/>
          <p:cNvSpPr/>
          <p:nvPr/>
        </p:nvSpPr>
        <p:spPr>
          <a:xfrm>
            <a:off x="6781680" y="1905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3" name="CustomShape 133"/>
          <p:cNvSpPr/>
          <p:nvPr/>
        </p:nvSpPr>
        <p:spPr>
          <a:xfrm>
            <a:off x="7086600" y="1905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4" name="CustomShape 134"/>
          <p:cNvSpPr/>
          <p:nvPr/>
        </p:nvSpPr>
        <p:spPr>
          <a:xfrm>
            <a:off x="6781680" y="1752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5" name="CustomShape 135"/>
          <p:cNvSpPr/>
          <p:nvPr/>
        </p:nvSpPr>
        <p:spPr>
          <a:xfrm>
            <a:off x="7086600" y="1752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6" name="CustomShape 136"/>
          <p:cNvSpPr/>
          <p:nvPr/>
        </p:nvSpPr>
        <p:spPr>
          <a:xfrm>
            <a:off x="7391520" y="1752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7" name="CustomShape 137"/>
          <p:cNvSpPr/>
          <p:nvPr/>
        </p:nvSpPr>
        <p:spPr>
          <a:xfrm>
            <a:off x="708660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8" name="CustomShape 138"/>
          <p:cNvSpPr/>
          <p:nvPr/>
        </p:nvSpPr>
        <p:spPr>
          <a:xfrm>
            <a:off x="739152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9" name="CustomShape 139"/>
          <p:cNvSpPr/>
          <p:nvPr/>
        </p:nvSpPr>
        <p:spPr>
          <a:xfrm>
            <a:off x="7696080" y="205740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70" name="CustomShape 140"/>
          <p:cNvSpPr/>
          <p:nvPr/>
        </p:nvSpPr>
        <p:spPr>
          <a:xfrm>
            <a:off x="7391520" y="19051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71" name="CustomShape 141"/>
          <p:cNvSpPr/>
          <p:nvPr/>
        </p:nvSpPr>
        <p:spPr>
          <a:xfrm>
            <a:off x="7696080" y="190512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72" name="CustomShape 142"/>
          <p:cNvSpPr/>
          <p:nvPr/>
        </p:nvSpPr>
        <p:spPr>
          <a:xfrm>
            <a:off x="8001000" y="190512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73" name="CustomShape 143"/>
          <p:cNvSpPr/>
          <p:nvPr/>
        </p:nvSpPr>
        <p:spPr>
          <a:xfrm>
            <a:off x="7696080" y="17524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74" name="CustomShape 144"/>
          <p:cNvSpPr/>
          <p:nvPr/>
        </p:nvSpPr>
        <p:spPr>
          <a:xfrm>
            <a:off x="8001000" y="1752480"/>
            <a:ext cx="609120" cy="151920"/>
          </a:xfrm>
          <a:prstGeom prst="rect">
            <a:avLst>
              <a:gd fmla="val 197619" name="adj"/>
            </a:avLst>
          </a:prstGeom>
          <a:solidFill>
            <a:srgbClr val="00b0f0"/>
          </a:solidFill>
          <a:ln w="12600">
            <a:solidFill>
              <a:srgbClr val="000000"/>
            </a:solidFill>
            <a:round/>
          </a:ln>
        </p:spPr>
      </p:sp>
      <p:sp>
        <p:nvSpPr>
          <p:cNvPr id="275" name="CustomShape 145"/>
          <p:cNvSpPr/>
          <p:nvPr/>
        </p:nvSpPr>
        <p:spPr>
          <a:xfrm>
            <a:off x="8305920" y="1752480"/>
            <a:ext cx="609120" cy="1519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76" name="CustomShape 146"/>
          <p:cNvSpPr/>
          <p:nvPr/>
        </p:nvSpPr>
        <p:spPr>
          <a:xfrm>
            <a:off x="4646520" y="5257800"/>
            <a:ext cx="10454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Time 1</a:t>
            </a:r>
            <a:endParaRPr/>
          </a:p>
        </p:txBody>
      </p:sp>
      <p:sp>
        <p:nvSpPr>
          <p:cNvPr id="277" name="CustomShape 147"/>
          <p:cNvSpPr/>
          <p:nvPr/>
        </p:nvSpPr>
        <p:spPr>
          <a:xfrm>
            <a:off x="4646520" y="4191120"/>
            <a:ext cx="10454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Time 2</a:t>
            </a:r>
            <a:endParaRPr/>
          </a:p>
        </p:txBody>
      </p:sp>
      <p:sp>
        <p:nvSpPr>
          <p:cNvPr id="278" name="CustomShape 148"/>
          <p:cNvSpPr/>
          <p:nvPr/>
        </p:nvSpPr>
        <p:spPr>
          <a:xfrm>
            <a:off x="4646520" y="3124080"/>
            <a:ext cx="10454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Time 3</a:t>
            </a:r>
            <a:endParaRPr/>
          </a:p>
        </p:txBody>
      </p:sp>
      <p:sp>
        <p:nvSpPr>
          <p:cNvPr id="279" name="CustomShape 149"/>
          <p:cNvSpPr/>
          <p:nvPr/>
        </p:nvSpPr>
        <p:spPr>
          <a:xfrm>
            <a:off x="4646520" y="2057400"/>
            <a:ext cx="10454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Time 4</a:t>
            </a:r>
            <a:endParaRPr/>
          </a:p>
        </p:txBody>
      </p:sp>
      <p:sp>
        <p:nvSpPr>
          <p:cNvPr id="280" name="CustomShape 150"/>
          <p:cNvSpPr/>
          <p:nvPr/>
        </p:nvSpPr>
        <p:spPr>
          <a:xfrm>
            <a:off x="685800" y="1371600"/>
            <a:ext cx="1371240" cy="91404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81" name="CustomShape 151"/>
          <p:cNvSpPr/>
          <p:nvPr/>
        </p:nvSpPr>
        <p:spPr>
          <a:xfrm>
            <a:off x="2971800" y="1371600"/>
            <a:ext cx="1371240" cy="91404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82" name="CustomShape 152"/>
          <p:cNvSpPr/>
          <p:nvPr/>
        </p:nvSpPr>
        <p:spPr>
          <a:xfrm>
            <a:off x="685800" y="3200400"/>
            <a:ext cx="1371240" cy="91404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83" name="CustomShape 153"/>
          <p:cNvSpPr/>
          <p:nvPr/>
        </p:nvSpPr>
        <p:spPr>
          <a:xfrm>
            <a:off x="2971800" y="3200400"/>
            <a:ext cx="1371240" cy="91404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84" name="CustomShape 154"/>
          <p:cNvSpPr/>
          <p:nvPr/>
        </p:nvSpPr>
        <p:spPr>
          <a:xfrm>
            <a:off x="685800" y="2286000"/>
            <a:ext cx="1371240" cy="914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85" name="CustomShape 155"/>
          <p:cNvSpPr/>
          <p:nvPr/>
        </p:nvSpPr>
        <p:spPr>
          <a:xfrm>
            <a:off x="2971800" y="2286000"/>
            <a:ext cx="1371240" cy="9140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86" name="CustomShape 156"/>
          <p:cNvSpPr/>
          <p:nvPr/>
        </p:nvSpPr>
        <p:spPr>
          <a:xfrm>
            <a:off x="2057400" y="1371600"/>
            <a:ext cx="914040" cy="27428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87" name="Line 157"/>
          <p:cNvSpPr/>
          <p:nvPr/>
        </p:nvSpPr>
        <p:spPr>
          <a:xfrm>
            <a:off x="2514240" y="1371600"/>
            <a:ext cx="0" cy="91440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88" name="Line 158"/>
          <p:cNvSpPr/>
          <p:nvPr/>
        </p:nvSpPr>
        <p:spPr>
          <a:xfrm>
            <a:off x="2514240" y="3200400"/>
            <a:ext cx="0" cy="91440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89" name="Line 159"/>
          <p:cNvSpPr/>
          <p:nvPr/>
        </p:nvSpPr>
        <p:spPr>
          <a:xfrm>
            <a:off x="685800" y="2743200"/>
            <a:ext cx="137160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90" name="Line 160"/>
          <p:cNvSpPr/>
          <p:nvPr/>
        </p:nvSpPr>
        <p:spPr>
          <a:xfrm>
            <a:off x="2971800" y="2743200"/>
            <a:ext cx="137160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91" name="Line 161"/>
          <p:cNvSpPr/>
          <p:nvPr/>
        </p:nvSpPr>
        <p:spPr>
          <a:xfrm>
            <a:off x="2057400" y="2743200"/>
            <a:ext cx="0" cy="457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92" name="Line 162"/>
          <p:cNvSpPr/>
          <p:nvPr/>
        </p:nvSpPr>
        <p:spPr>
          <a:xfrm>
            <a:off x="2971800" y="2286000"/>
            <a:ext cx="0" cy="457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93" name="Line 163"/>
          <p:cNvSpPr/>
          <p:nvPr/>
        </p:nvSpPr>
        <p:spPr>
          <a:xfrm flipH="1">
            <a:off x="2514600" y="3200400"/>
            <a:ext cx="4572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94" name="Line 164"/>
          <p:cNvSpPr/>
          <p:nvPr/>
        </p:nvSpPr>
        <p:spPr>
          <a:xfrm flipH="1">
            <a:off x="2057400" y="2286000"/>
            <a:ext cx="4572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pic>
        <p:nvPicPr>
          <p:cNvPr descr="" id="29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743200"/>
            <a:ext cx="609120" cy="324000"/>
          </a:xfrm>
          <a:prstGeom prst="rect">
            <a:avLst/>
          </a:prstGeom>
        </p:spPr>
      </p:pic>
      <p:sp>
        <p:nvSpPr>
          <p:cNvPr id="296" name="CustomShape 165"/>
          <p:cNvSpPr/>
          <p:nvPr/>
        </p:nvSpPr>
        <p:spPr>
          <a:xfrm>
            <a:off x="2895480" y="1523880"/>
            <a:ext cx="1423080" cy="1066320"/>
          </a:xfrm>
          <a:prstGeom prst="rect">
            <a:avLst>
              <a:gd fmla="val 11275" name="adj1"/>
              <a:gd fmla="val 14707" name="adj2"/>
              <a:gd fmla="val 20098" name="adj3"/>
              <a:gd fmla="val 43750" name="adj4"/>
            </a:avLst>
          </a:prstGeom>
          <a:solidFill>
            <a:srgbClr val="00b0f0"/>
          </a:solidFill>
        </p:spPr>
      </p:sp>
      <p:sp>
        <p:nvSpPr>
          <p:cNvPr id="297" name="Line 166"/>
          <p:cNvSpPr/>
          <p:nvPr/>
        </p:nvSpPr>
        <p:spPr>
          <a:xfrm>
            <a:off x="2057400" y="228600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8" name="Line 167"/>
          <p:cNvSpPr/>
          <p:nvPr/>
        </p:nvSpPr>
        <p:spPr>
          <a:xfrm>
            <a:off x="2057400" y="243828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9" name="Line 168"/>
          <p:cNvSpPr/>
          <p:nvPr/>
        </p:nvSpPr>
        <p:spPr>
          <a:xfrm>
            <a:off x="2057400" y="259056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0" name="Line 169"/>
          <p:cNvSpPr/>
          <p:nvPr/>
        </p:nvSpPr>
        <p:spPr>
          <a:xfrm>
            <a:off x="2057400" y="274320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1" name="Line 170"/>
          <p:cNvSpPr/>
          <p:nvPr/>
        </p:nvSpPr>
        <p:spPr>
          <a:xfrm>
            <a:off x="2057400" y="289548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2" name="Line 171"/>
          <p:cNvSpPr/>
          <p:nvPr/>
        </p:nvSpPr>
        <p:spPr>
          <a:xfrm>
            <a:off x="2057400" y="304776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3" name="Line 172"/>
          <p:cNvSpPr/>
          <p:nvPr/>
        </p:nvSpPr>
        <p:spPr>
          <a:xfrm>
            <a:off x="2057400" y="3200400"/>
            <a:ext cx="91440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4" name="Line 173"/>
          <p:cNvSpPr/>
          <p:nvPr/>
        </p:nvSpPr>
        <p:spPr>
          <a:xfrm>
            <a:off x="205740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5" name="Line 174"/>
          <p:cNvSpPr/>
          <p:nvPr/>
        </p:nvSpPr>
        <p:spPr>
          <a:xfrm>
            <a:off x="220968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6" name="Line 175"/>
          <p:cNvSpPr/>
          <p:nvPr/>
        </p:nvSpPr>
        <p:spPr>
          <a:xfrm>
            <a:off x="236196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7" name="Line 176"/>
          <p:cNvSpPr/>
          <p:nvPr/>
        </p:nvSpPr>
        <p:spPr>
          <a:xfrm>
            <a:off x="251460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8" name="Line 177"/>
          <p:cNvSpPr/>
          <p:nvPr/>
        </p:nvSpPr>
        <p:spPr>
          <a:xfrm>
            <a:off x="266688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09" name="Line 178"/>
          <p:cNvSpPr/>
          <p:nvPr/>
        </p:nvSpPr>
        <p:spPr>
          <a:xfrm>
            <a:off x="281916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310" name="Line 179"/>
          <p:cNvSpPr/>
          <p:nvPr/>
        </p:nvSpPr>
        <p:spPr>
          <a:xfrm>
            <a:off x="2971800" y="2286000"/>
            <a:ext cx="0" cy="91440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pic>
        <p:nvPicPr>
          <p:cNvPr descr="" id="311" name="Picture 20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495680"/>
            <a:ext cx="3657240" cy="1647000"/>
          </a:xfrm>
          <a:prstGeom prst="rect">
            <a:avLst/>
          </a:prstGeom>
        </p:spPr>
      </p:pic>
      <p:sp>
        <p:nvSpPr>
          <p:cNvPr id="312" name="CustomShape 180"/>
          <p:cNvSpPr/>
          <p:nvPr/>
        </p:nvSpPr>
        <p:spPr>
          <a:xfrm>
            <a:off x="901800" y="6095880"/>
            <a:ext cx="121752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Accept</a:t>
            </a:r>
            <a:endParaRPr/>
          </a:p>
        </p:txBody>
      </p:sp>
      <p:sp>
        <p:nvSpPr>
          <p:cNvPr id="313" name="CustomShape 181"/>
          <p:cNvSpPr/>
          <p:nvPr/>
        </p:nvSpPr>
        <p:spPr>
          <a:xfrm>
            <a:off x="2965320" y="6095880"/>
            <a:ext cx="1124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Reject</a:t>
            </a:r>
            <a:endParaRPr/>
          </a:p>
        </p:txBody>
      </p:sp>
    </p:spTree>
  </p:cSld>
  <p:timing>
    <p:tnLst>
      <p:par>
        <p:cTn dur="indefinite" id="12" nodeType="tmRoot" restart="never">
          <p:childTnLst>
            <p:seq>
              <p:cTn dur="indefinite" id="13" nodeType="mainSeq">
                <p:childTnLst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8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9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6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6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7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6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7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Sharing the Road with Human Drivers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569880" y="1371600"/>
            <a:ext cx="7964280" cy="2209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Autonomous vehicles won’t displace manual-controlled vehicles in one day.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Some people enjoy driving.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FCFS-signal = First-Come, First-Served Policy + Traffic Signals</a:t>
            </a:r>
            <a:endParaRPr/>
          </a:p>
        </p:txBody>
      </p:sp>
      <p:pic>
        <p:nvPicPr>
          <p:cNvPr descr="" id="316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3657600"/>
            <a:ext cx="3631320" cy="2741400"/>
          </a:xfrm>
          <a:prstGeom prst="rect">
            <a:avLst/>
          </a:prstGeom>
        </p:spPr>
      </p:pic>
      <p:pic>
        <p:nvPicPr>
          <p:cNvPr descr="" id="317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3632040" cy="27428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 to Autonomous Intersection Management (AIM)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Mixed Reality Simulation Platform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Part 1: Control of Autonomous Vehicles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Analysis of the efficiency of AIM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Motion planning algorithms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Part 2: Liveness of Transportation Systems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Unbalanced Traffic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Conditions of liveness in a simplified road networks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1103400" y="2741760"/>
            <a:ext cx="7086240" cy="1371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Conclusions and Future Work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04920" y="1219320"/>
            <a:ext cx="8534160" cy="49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Implemented a mixed reality platform for real autonomous vehicles to interact with the virtual vehicles in the simulator.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Realistically evaluated the AIM protocol.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Identified realistic simulation parameters for real autonomous vehicles to safely traverse an intersection.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Proposed methods to compensate for the decrease of the throughput due to the use of realistic simulation parameters.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Little’s Law: Prevent stopping before intersections and increase acceleration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Motion planning techniques to prevent stopping before intersections.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Conducted experiments to evaluate the planning-based controllers and the acceleration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 the future, conduct mixed reality experiments with multiple real autonomous vehicles and devise better controllers.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