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5.wmf" ContentType="image/x-wmf"/>
  <Override PartName="/ppt/media/image7.wmf" ContentType="image/x-wmf"/>
  <Override PartName="/ppt/media/image9.wmf" ContentType="image/x-wmf"/>
  <Override PartName="/ppt/media/image11.wmf" ContentType="image/x-wmf"/>
  <Override PartName="/ppt/media/image20.wmf" ContentType="image/x-wmf"/>
  <Override PartName="/ppt/media/image13.wmf" ContentType="image/x-wmf"/>
  <Override PartName="/ppt/media/image22.wmf" ContentType="image/x-wmf"/>
  <Override PartName="/ppt/media/image15.wmf" ContentType="image/x-wmf"/>
  <Override PartName="/ppt/media/image24.wmf" ContentType="image/x-wmf"/>
  <Override PartName="/ppt/media/image28.png" ContentType="image/png"/>
  <Override PartName="/ppt/media/image17.wmf" ContentType="image/x-wmf"/>
  <Override PartName="/ppt/media/image2.png" ContentType="image/png"/>
  <Override PartName="/ppt/media/image26.wmf" ContentType="image/x-wmf"/>
  <Override PartName="/ppt/media/image19.wmf" ContentType="image/x-wmf"/>
  <Override PartName="/ppt/media/image4.wmf" ContentType="image/x-wmf"/>
  <Override PartName="/ppt/media/image6.wmf" ContentType="image/x-wmf"/>
  <Override PartName="/ppt/media/image8.wmf" ContentType="image/x-wmf"/>
  <Override PartName="/ppt/media/image30.png" ContentType="image/png"/>
  <Override PartName="/ppt/media/image10.wmf" ContentType="image/x-wmf"/>
  <Override PartName="/ppt/media/image12.wmf" ContentType="image/x-wmf"/>
  <Override PartName="/ppt/media/image21.wmf" ContentType="image/x-wmf"/>
  <Override PartName="/ppt/media/image14.wmf" ContentType="image/x-wmf"/>
  <Override PartName="/ppt/media/image23.wmf" ContentType="image/x-wmf"/>
  <Override PartName="/ppt/media/image16.wmf" ContentType="image/x-wmf"/>
  <Override PartName="/ppt/media/image1.png" ContentType="image/png"/>
  <Override PartName="/ppt/media/image25.wmf" ContentType="image/x-wmf"/>
  <Override PartName="/ppt/media/image29.png" ContentType="image/png"/>
  <Override PartName="/ppt/media/image18.wmf" ContentType="image/x-wmf"/>
  <Override PartName="/ppt/media/image27.wmf" ContentType="image/x-wmf"/>
  <Override PartName="/ppt/media/image3.wmf" ContentType="image/x-wmf"/>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45720000" cy="3657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24" name="PlaceHolder 2"/>
          <p:cNvSpPr>
            <a:spLocks noGrp="1"/>
          </p:cNvSpPr>
          <p:nvPr>
            <p:ph type="body"/>
          </p:nvPr>
        </p:nvSpPr>
        <p:spPr>
          <a:xfrm>
            <a:off x="2286000" y="8558640"/>
            <a:ext cx="40233240" cy="10118520"/>
          </a:xfrm>
          <a:prstGeom prst="rect">
            <a:avLst/>
          </a:prstGeom>
        </p:spPr>
        <p:txBody>
          <a:bodyPr bIns="0" lIns="0" rIns="0" tIns="0" wrap="none"/>
          <a:p>
            <a:endParaRPr/>
          </a:p>
        </p:txBody>
      </p:sp>
      <p:sp>
        <p:nvSpPr>
          <p:cNvPr id="25" name="PlaceHolder 3"/>
          <p:cNvSpPr>
            <a:spLocks noGrp="1"/>
          </p:cNvSpPr>
          <p:nvPr>
            <p:ph type="body"/>
          </p:nvPr>
        </p:nvSpPr>
        <p:spPr>
          <a:xfrm>
            <a:off x="2286000" y="19638720"/>
            <a:ext cx="40233240" cy="101185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2286000" y="8558640"/>
            <a:ext cx="19633320" cy="10118520"/>
          </a:xfrm>
          <a:prstGeom prst="rect">
            <a:avLst/>
          </a:prstGeom>
        </p:spPr>
        <p:txBody>
          <a:bodyPr bIns="0" lIns="0" rIns="0" tIns="0" wrap="none"/>
          <a:p>
            <a:endParaRPr/>
          </a:p>
        </p:txBody>
      </p:sp>
      <p:sp>
        <p:nvSpPr>
          <p:cNvPr id="28" name="PlaceHolder 3"/>
          <p:cNvSpPr>
            <a:spLocks noGrp="1"/>
          </p:cNvSpPr>
          <p:nvPr>
            <p:ph type="body"/>
          </p:nvPr>
        </p:nvSpPr>
        <p:spPr>
          <a:xfrm>
            <a:off x="22901040" y="8558640"/>
            <a:ext cx="19633320" cy="10118520"/>
          </a:xfrm>
          <a:prstGeom prst="rect">
            <a:avLst/>
          </a:prstGeom>
        </p:spPr>
        <p:txBody>
          <a:bodyPr bIns="0" lIns="0" rIns="0" tIns="0" wrap="none"/>
          <a:p>
            <a:endParaRPr/>
          </a:p>
        </p:txBody>
      </p:sp>
      <p:sp>
        <p:nvSpPr>
          <p:cNvPr id="29" name="PlaceHolder 4"/>
          <p:cNvSpPr>
            <a:spLocks noGrp="1"/>
          </p:cNvSpPr>
          <p:nvPr>
            <p:ph type="body"/>
          </p:nvPr>
        </p:nvSpPr>
        <p:spPr>
          <a:xfrm>
            <a:off x="22901040" y="19638720"/>
            <a:ext cx="19633320" cy="10118520"/>
          </a:xfrm>
          <a:prstGeom prst="rect">
            <a:avLst/>
          </a:prstGeom>
        </p:spPr>
        <p:txBody>
          <a:bodyPr bIns="0" lIns="0" rIns="0" tIns="0" wrap="none"/>
          <a:p>
            <a:endParaRPr/>
          </a:p>
        </p:txBody>
      </p:sp>
      <p:sp>
        <p:nvSpPr>
          <p:cNvPr id="30" name="PlaceHolder 5"/>
          <p:cNvSpPr>
            <a:spLocks noGrp="1"/>
          </p:cNvSpPr>
          <p:nvPr>
            <p:ph type="body"/>
          </p:nvPr>
        </p:nvSpPr>
        <p:spPr>
          <a:xfrm>
            <a:off x="2286000" y="19638720"/>
            <a:ext cx="19633320" cy="101185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32" name="PlaceHolder 2"/>
          <p:cNvSpPr>
            <a:spLocks noGrp="1"/>
          </p:cNvSpPr>
          <p:nvPr>
            <p:ph type="body"/>
          </p:nvPr>
        </p:nvSpPr>
        <p:spPr>
          <a:xfrm>
            <a:off x="2286000" y="8558640"/>
            <a:ext cx="19633320" cy="10118520"/>
          </a:xfrm>
          <a:prstGeom prst="rect">
            <a:avLst/>
          </a:prstGeom>
        </p:spPr>
        <p:txBody>
          <a:bodyPr bIns="0" lIns="0" rIns="0" tIns="0" wrap="none"/>
          <a:p>
            <a:endParaRPr/>
          </a:p>
        </p:txBody>
      </p:sp>
      <p:sp>
        <p:nvSpPr>
          <p:cNvPr id="33" name="PlaceHolder 3"/>
          <p:cNvSpPr>
            <a:spLocks noGrp="1"/>
          </p:cNvSpPr>
          <p:nvPr>
            <p:ph type="body"/>
          </p:nvPr>
        </p:nvSpPr>
        <p:spPr>
          <a:xfrm>
            <a:off x="22901040" y="8558640"/>
            <a:ext cx="19633320" cy="101185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2286000" y="8558640"/>
            <a:ext cx="40233240" cy="2121372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5" name="PlaceHolder 2"/>
          <p:cNvSpPr>
            <a:spLocks noGrp="1"/>
          </p:cNvSpPr>
          <p:nvPr>
            <p:ph type="body"/>
          </p:nvPr>
        </p:nvSpPr>
        <p:spPr>
          <a:xfrm>
            <a:off x="2286000" y="8558640"/>
            <a:ext cx="40233240" cy="212133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7" name="PlaceHolder 2"/>
          <p:cNvSpPr>
            <a:spLocks noGrp="1"/>
          </p:cNvSpPr>
          <p:nvPr>
            <p:ph type="body"/>
          </p:nvPr>
        </p:nvSpPr>
        <p:spPr>
          <a:xfrm>
            <a:off x="2286000" y="8558640"/>
            <a:ext cx="19633320" cy="21213360"/>
          </a:xfrm>
          <a:prstGeom prst="rect">
            <a:avLst/>
          </a:prstGeom>
        </p:spPr>
        <p:txBody>
          <a:bodyPr bIns="0" lIns="0" rIns="0" tIns="0" wrap="none"/>
          <a:p>
            <a:endParaRPr/>
          </a:p>
        </p:txBody>
      </p:sp>
      <p:sp>
        <p:nvSpPr>
          <p:cNvPr id="8" name="PlaceHolder 3"/>
          <p:cNvSpPr>
            <a:spLocks noGrp="1"/>
          </p:cNvSpPr>
          <p:nvPr>
            <p:ph type="body"/>
          </p:nvPr>
        </p:nvSpPr>
        <p:spPr>
          <a:xfrm>
            <a:off x="22901040" y="8558640"/>
            <a:ext cx="19633320" cy="212133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286000" y="1459080"/>
            <a:ext cx="41147640" cy="283129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12" name="PlaceHolder 2"/>
          <p:cNvSpPr>
            <a:spLocks noGrp="1"/>
          </p:cNvSpPr>
          <p:nvPr>
            <p:ph type="body"/>
          </p:nvPr>
        </p:nvSpPr>
        <p:spPr>
          <a:xfrm>
            <a:off x="2286000" y="8558640"/>
            <a:ext cx="19633320" cy="10118520"/>
          </a:xfrm>
          <a:prstGeom prst="rect">
            <a:avLst/>
          </a:prstGeom>
        </p:spPr>
        <p:txBody>
          <a:bodyPr bIns="0" lIns="0" rIns="0" tIns="0" wrap="none"/>
          <a:p>
            <a:endParaRPr/>
          </a:p>
        </p:txBody>
      </p:sp>
      <p:sp>
        <p:nvSpPr>
          <p:cNvPr id="13" name="PlaceHolder 3"/>
          <p:cNvSpPr>
            <a:spLocks noGrp="1"/>
          </p:cNvSpPr>
          <p:nvPr>
            <p:ph type="body"/>
          </p:nvPr>
        </p:nvSpPr>
        <p:spPr>
          <a:xfrm>
            <a:off x="2286000" y="19638720"/>
            <a:ext cx="19633320" cy="10118520"/>
          </a:xfrm>
          <a:prstGeom prst="rect">
            <a:avLst/>
          </a:prstGeom>
        </p:spPr>
        <p:txBody>
          <a:bodyPr bIns="0" lIns="0" rIns="0" tIns="0" wrap="none"/>
          <a:p>
            <a:endParaRPr/>
          </a:p>
        </p:txBody>
      </p:sp>
      <p:sp>
        <p:nvSpPr>
          <p:cNvPr id="14" name="PlaceHolder 4"/>
          <p:cNvSpPr>
            <a:spLocks noGrp="1"/>
          </p:cNvSpPr>
          <p:nvPr>
            <p:ph type="body"/>
          </p:nvPr>
        </p:nvSpPr>
        <p:spPr>
          <a:xfrm>
            <a:off x="22901040" y="8558640"/>
            <a:ext cx="19633320" cy="212133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16" name="PlaceHolder 2"/>
          <p:cNvSpPr>
            <a:spLocks noGrp="1"/>
          </p:cNvSpPr>
          <p:nvPr>
            <p:ph type="body"/>
          </p:nvPr>
        </p:nvSpPr>
        <p:spPr>
          <a:xfrm>
            <a:off x="2286000" y="8558640"/>
            <a:ext cx="19633320" cy="21213360"/>
          </a:xfrm>
          <a:prstGeom prst="rect">
            <a:avLst/>
          </a:prstGeom>
        </p:spPr>
        <p:txBody>
          <a:bodyPr bIns="0" lIns="0" rIns="0" tIns="0" wrap="none"/>
          <a:p>
            <a:endParaRPr/>
          </a:p>
        </p:txBody>
      </p:sp>
      <p:sp>
        <p:nvSpPr>
          <p:cNvPr id="17" name="PlaceHolder 3"/>
          <p:cNvSpPr>
            <a:spLocks noGrp="1"/>
          </p:cNvSpPr>
          <p:nvPr>
            <p:ph type="body"/>
          </p:nvPr>
        </p:nvSpPr>
        <p:spPr>
          <a:xfrm>
            <a:off x="22901040" y="8558640"/>
            <a:ext cx="19633320" cy="10118520"/>
          </a:xfrm>
          <a:prstGeom prst="rect">
            <a:avLst/>
          </a:prstGeom>
        </p:spPr>
        <p:txBody>
          <a:bodyPr bIns="0" lIns="0" rIns="0" tIns="0" wrap="none"/>
          <a:p>
            <a:endParaRPr/>
          </a:p>
        </p:txBody>
      </p:sp>
      <p:sp>
        <p:nvSpPr>
          <p:cNvPr id="18" name="PlaceHolder 4"/>
          <p:cNvSpPr>
            <a:spLocks noGrp="1"/>
          </p:cNvSpPr>
          <p:nvPr>
            <p:ph type="body"/>
          </p:nvPr>
        </p:nvSpPr>
        <p:spPr>
          <a:xfrm>
            <a:off x="22901040" y="19638720"/>
            <a:ext cx="19633320" cy="101185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286000" y="1459080"/>
            <a:ext cx="41147640" cy="6108120"/>
          </a:xfrm>
          <a:prstGeom prst="rect">
            <a:avLst/>
          </a:prstGeom>
        </p:spPr>
        <p:txBody>
          <a:bodyPr anchor="ctr" bIns="0" lIns="0" rIns="0" tIns="0" wrap="none"/>
          <a:p>
            <a:pPr algn="ctr"/>
            <a:endParaRPr/>
          </a:p>
        </p:txBody>
      </p:sp>
      <p:sp>
        <p:nvSpPr>
          <p:cNvPr id="20" name="PlaceHolder 2"/>
          <p:cNvSpPr>
            <a:spLocks noGrp="1"/>
          </p:cNvSpPr>
          <p:nvPr>
            <p:ph type="body"/>
          </p:nvPr>
        </p:nvSpPr>
        <p:spPr>
          <a:xfrm>
            <a:off x="2286000" y="8558640"/>
            <a:ext cx="19633320" cy="10118520"/>
          </a:xfrm>
          <a:prstGeom prst="rect">
            <a:avLst/>
          </a:prstGeom>
        </p:spPr>
        <p:txBody>
          <a:bodyPr bIns="0" lIns="0" rIns="0" tIns="0" wrap="none"/>
          <a:p>
            <a:endParaRPr/>
          </a:p>
        </p:txBody>
      </p:sp>
      <p:sp>
        <p:nvSpPr>
          <p:cNvPr id="21" name="PlaceHolder 3"/>
          <p:cNvSpPr>
            <a:spLocks noGrp="1"/>
          </p:cNvSpPr>
          <p:nvPr>
            <p:ph type="body"/>
          </p:nvPr>
        </p:nvSpPr>
        <p:spPr>
          <a:xfrm>
            <a:off x="22901040" y="8558640"/>
            <a:ext cx="19633320" cy="10118520"/>
          </a:xfrm>
          <a:prstGeom prst="rect">
            <a:avLst/>
          </a:prstGeom>
        </p:spPr>
        <p:txBody>
          <a:bodyPr bIns="0" lIns="0" rIns="0" tIns="0" wrap="none"/>
          <a:p>
            <a:endParaRPr/>
          </a:p>
        </p:txBody>
      </p:sp>
      <p:sp>
        <p:nvSpPr>
          <p:cNvPr id="22" name="PlaceHolder 4"/>
          <p:cNvSpPr>
            <a:spLocks noGrp="1"/>
          </p:cNvSpPr>
          <p:nvPr>
            <p:ph type="body"/>
          </p:nvPr>
        </p:nvSpPr>
        <p:spPr>
          <a:xfrm>
            <a:off x="2286000" y="19638720"/>
            <a:ext cx="40232520" cy="101185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86000" y="1459080"/>
            <a:ext cx="41147640" cy="61077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2286000" y="8558640"/>
            <a:ext cx="40233240" cy="212133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wmf"/><Relationship Id="rId7" Type="http://schemas.openxmlformats.org/officeDocument/2006/relationships/image" Target="../media/image7.wmf"/><Relationship Id="rId8" Type="http://schemas.openxmlformats.org/officeDocument/2006/relationships/image" Target="../media/image8.wmf"/><Relationship Id="rId9" Type="http://schemas.openxmlformats.org/officeDocument/2006/relationships/image" Target="../media/image9.wmf"/><Relationship Id="rId10" Type="http://schemas.openxmlformats.org/officeDocument/2006/relationships/image" Target="../media/image10.wmf"/><Relationship Id="rId11" Type="http://schemas.openxmlformats.org/officeDocument/2006/relationships/image" Target="../media/image11.wmf"/><Relationship Id="rId12" Type="http://schemas.openxmlformats.org/officeDocument/2006/relationships/image" Target="../media/image12.wmf"/><Relationship Id="rId13" Type="http://schemas.openxmlformats.org/officeDocument/2006/relationships/image" Target="../media/image13.wmf"/><Relationship Id="rId14" Type="http://schemas.openxmlformats.org/officeDocument/2006/relationships/image" Target="../media/image14.wmf"/><Relationship Id="rId15" Type="http://schemas.openxmlformats.org/officeDocument/2006/relationships/image" Target="../media/image15.wmf"/><Relationship Id="rId16" Type="http://schemas.openxmlformats.org/officeDocument/2006/relationships/image" Target="../media/image16.wmf"/><Relationship Id="rId17" Type="http://schemas.openxmlformats.org/officeDocument/2006/relationships/image" Target="../media/image17.wmf"/><Relationship Id="rId18" Type="http://schemas.openxmlformats.org/officeDocument/2006/relationships/image" Target="../media/image18.wmf"/><Relationship Id="rId19" Type="http://schemas.openxmlformats.org/officeDocument/2006/relationships/image" Target="../media/image19.wmf"/><Relationship Id="rId20" Type="http://schemas.openxmlformats.org/officeDocument/2006/relationships/image" Target="../media/image20.wmf"/><Relationship Id="rId21" Type="http://schemas.openxmlformats.org/officeDocument/2006/relationships/image" Target="../media/image21.wmf"/><Relationship Id="rId22" Type="http://schemas.openxmlformats.org/officeDocument/2006/relationships/image" Target="../media/image22.wmf"/><Relationship Id="rId23" Type="http://schemas.openxmlformats.org/officeDocument/2006/relationships/image" Target="../media/image23.wmf"/><Relationship Id="rId24" Type="http://schemas.openxmlformats.org/officeDocument/2006/relationships/image" Target="../media/image24.wmf"/><Relationship Id="rId25" Type="http://schemas.openxmlformats.org/officeDocument/2006/relationships/image" Target="../media/image25.wmf"/><Relationship Id="rId26" Type="http://schemas.openxmlformats.org/officeDocument/2006/relationships/image" Target="../media/image26.wmf"/><Relationship Id="rId27" Type="http://schemas.openxmlformats.org/officeDocument/2006/relationships/image" Target="../media/image27.wmf"/><Relationship Id="rId28" Type="http://schemas.openxmlformats.org/officeDocument/2006/relationships/image" Target="../media/image28.png"/><Relationship Id="rId29" Type="http://schemas.openxmlformats.org/officeDocument/2006/relationships/image" Target="../media/image29.png"/><Relationship Id="rId30" Type="http://schemas.openxmlformats.org/officeDocument/2006/relationships/image" Target="../media/image30.png"/><Relationship Id="rId3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CustomShape 1"/>
          <p:cNvSpPr/>
          <p:nvPr/>
        </p:nvSpPr>
        <p:spPr>
          <a:xfrm>
            <a:off x="1257480" y="9144360"/>
            <a:ext cx="43454520" cy="26058240"/>
          </a:xfrm>
          <a:prstGeom prst="rect">
            <a:avLst/>
          </a:prstGeom>
          <a:solidFill>
            <a:srgbClr val="262626"/>
          </a:solidFill>
        </p:spPr>
      </p:sp>
      <p:sp>
        <p:nvSpPr>
          <p:cNvPr id="35" name="CustomShape 2"/>
          <p:cNvSpPr/>
          <p:nvPr/>
        </p:nvSpPr>
        <p:spPr>
          <a:xfrm>
            <a:off x="1257480" y="9144000"/>
            <a:ext cx="20186640" cy="12097440"/>
          </a:xfrm>
          <a:prstGeom prst="rect">
            <a:avLst/>
          </a:prstGeom>
          <a:solidFill>
            <a:srgbClr val="ffffff"/>
          </a:solidFill>
        </p:spPr>
      </p:sp>
      <p:sp>
        <p:nvSpPr>
          <p:cNvPr id="36" name="CustomShape 3"/>
          <p:cNvSpPr/>
          <p:nvPr/>
        </p:nvSpPr>
        <p:spPr>
          <a:xfrm>
            <a:off x="24688800" y="9144360"/>
            <a:ext cx="20023200" cy="12068280"/>
          </a:xfrm>
          <a:prstGeom prst="rect">
            <a:avLst/>
          </a:prstGeom>
          <a:solidFill>
            <a:srgbClr val="ffffff"/>
          </a:solidFill>
        </p:spPr>
      </p:sp>
      <p:sp>
        <p:nvSpPr>
          <p:cNvPr id="37" name="CustomShape 4"/>
          <p:cNvSpPr/>
          <p:nvPr/>
        </p:nvSpPr>
        <p:spPr>
          <a:xfrm>
            <a:off x="24547680" y="23105160"/>
            <a:ext cx="20163240" cy="12097440"/>
          </a:xfrm>
          <a:prstGeom prst="rect">
            <a:avLst/>
          </a:prstGeom>
          <a:solidFill>
            <a:srgbClr val="ffffff"/>
          </a:solidFill>
        </p:spPr>
      </p:sp>
      <p:sp>
        <p:nvSpPr>
          <p:cNvPr id="38" name="CustomShape 5"/>
          <p:cNvSpPr/>
          <p:nvPr/>
        </p:nvSpPr>
        <p:spPr>
          <a:xfrm>
            <a:off x="1280520" y="23105160"/>
            <a:ext cx="20163600" cy="12097440"/>
          </a:xfrm>
          <a:prstGeom prst="rect">
            <a:avLst/>
          </a:prstGeom>
          <a:solidFill>
            <a:srgbClr val="ffffff"/>
          </a:solidFill>
        </p:spPr>
      </p:sp>
      <p:sp>
        <p:nvSpPr>
          <p:cNvPr id="39" name="Line 6"/>
          <p:cNvSpPr/>
          <p:nvPr/>
        </p:nvSpPr>
        <p:spPr>
          <a:xfrm>
            <a:off x="22867920" y="9144360"/>
            <a:ext cx="0" cy="11168280"/>
          </a:xfrm>
          <a:prstGeom prst="line">
            <a:avLst/>
          </a:prstGeom>
          <a:ln w="38160">
            <a:solidFill>
              <a:srgbClr val="ffff00"/>
            </a:solidFill>
            <a:round/>
          </a:ln>
        </p:spPr>
      </p:sp>
      <p:sp>
        <p:nvSpPr>
          <p:cNvPr id="40" name="Line 7"/>
          <p:cNvSpPr/>
          <p:nvPr/>
        </p:nvSpPr>
        <p:spPr>
          <a:xfrm flipH="1">
            <a:off x="23113440" y="9144000"/>
            <a:ext cx="12600" cy="11168640"/>
          </a:xfrm>
          <a:prstGeom prst="line">
            <a:avLst/>
          </a:prstGeom>
          <a:ln w="38160">
            <a:solidFill>
              <a:srgbClr val="ffff00"/>
            </a:solidFill>
            <a:round/>
          </a:ln>
        </p:spPr>
      </p:sp>
      <p:sp>
        <p:nvSpPr>
          <p:cNvPr id="41" name="Line 8"/>
          <p:cNvSpPr/>
          <p:nvPr/>
        </p:nvSpPr>
        <p:spPr>
          <a:xfrm>
            <a:off x="21446280" y="20312640"/>
            <a:ext cx="1539360" cy="0"/>
          </a:xfrm>
          <a:prstGeom prst="line">
            <a:avLst/>
          </a:prstGeom>
          <a:ln w="76320">
            <a:solidFill>
              <a:srgbClr val="ffffff"/>
            </a:solidFill>
            <a:round/>
          </a:ln>
        </p:spPr>
      </p:sp>
      <p:sp>
        <p:nvSpPr>
          <p:cNvPr id="42" name="Line 9"/>
          <p:cNvSpPr/>
          <p:nvPr/>
        </p:nvSpPr>
        <p:spPr>
          <a:xfrm>
            <a:off x="22867920" y="24009840"/>
            <a:ext cx="0" cy="11194560"/>
          </a:xfrm>
          <a:prstGeom prst="line">
            <a:avLst/>
          </a:prstGeom>
          <a:ln w="38160">
            <a:solidFill>
              <a:srgbClr val="ffff00"/>
            </a:solidFill>
            <a:round/>
          </a:ln>
        </p:spPr>
      </p:sp>
      <p:sp>
        <p:nvSpPr>
          <p:cNvPr id="43" name="Line 10"/>
          <p:cNvSpPr/>
          <p:nvPr/>
        </p:nvSpPr>
        <p:spPr>
          <a:xfrm>
            <a:off x="23126040" y="24009840"/>
            <a:ext cx="0" cy="11194560"/>
          </a:xfrm>
          <a:prstGeom prst="line">
            <a:avLst/>
          </a:prstGeom>
          <a:ln w="38160">
            <a:solidFill>
              <a:srgbClr val="ffff00"/>
            </a:solidFill>
            <a:round/>
          </a:ln>
        </p:spPr>
      </p:sp>
      <p:sp>
        <p:nvSpPr>
          <p:cNvPr id="44" name="Line 11"/>
          <p:cNvSpPr/>
          <p:nvPr/>
        </p:nvSpPr>
        <p:spPr>
          <a:xfrm>
            <a:off x="23001840" y="24009840"/>
            <a:ext cx="1546560" cy="0"/>
          </a:xfrm>
          <a:prstGeom prst="line">
            <a:avLst/>
          </a:prstGeom>
          <a:ln w="76320">
            <a:solidFill>
              <a:srgbClr val="ffffff"/>
            </a:solidFill>
            <a:round/>
          </a:ln>
        </p:spPr>
      </p:sp>
      <p:sp>
        <p:nvSpPr>
          <p:cNvPr id="45" name="Line 12"/>
          <p:cNvSpPr/>
          <p:nvPr/>
        </p:nvSpPr>
        <p:spPr>
          <a:xfrm flipH="1">
            <a:off x="26096760" y="22096800"/>
            <a:ext cx="18617400" cy="0"/>
          </a:xfrm>
          <a:prstGeom prst="line">
            <a:avLst/>
          </a:prstGeom>
          <a:ln w="38160">
            <a:solidFill>
              <a:srgbClr val="ffff00"/>
            </a:solidFill>
            <a:round/>
          </a:ln>
        </p:spPr>
      </p:sp>
      <p:sp>
        <p:nvSpPr>
          <p:cNvPr id="46" name="Line 13"/>
          <p:cNvSpPr/>
          <p:nvPr/>
        </p:nvSpPr>
        <p:spPr>
          <a:xfrm flipH="1">
            <a:off x="26096760" y="22251600"/>
            <a:ext cx="18617400" cy="0"/>
          </a:xfrm>
          <a:prstGeom prst="line">
            <a:avLst/>
          </a:prstGeom>
          <a:ln w="38160">
            <a:solidFill>
              <a:srgbClr val="ffff00"/>
            </a:solidFill>
            <a:round/>
          </a:ln>
        </p:spPr>
      </p:sp>
      <p:sp>
        <p:nvSpPr>
          <p:cNvPr id="47" name="Line 14"/>
          <p:cNvSpPr/>
          <p:nvPr/>
        </p:nvSpPr>
        <p:spPr>
          <a:xfrm flipV="1">
            <a:off x="26096400" y="21263040"/>
            <a:ext cx="0" cy="932400"/>
          </a:xfrm>
          <a:prstGeom prst="line">
            <a:avLst/>
          </a:prstGeom>
          <a:ln w="76320">
            <a:solidFill>
              <a:srgbClr val="ffffff"/>
            </a:solidFill>
            <a:round/>
          </a:ln>
        </p:spPr>
      </p:sp>
      <p:sp>
        <p:nvSpPr>
          <p:cNvPr id="48" name="Line 15"/>
          <p:cNvSpPr/>
          <p:nvPr/>
        </p:nvSpPr>
        <p:spPr>
          <a:xfrm flipV="1">
            <a:off x="19851480" y="22195440"/>
            <a:ext cx="0" cy="909720"/>
          </a:xfrm>
          <a:prstGeom prst="line">
            <a:avLst/>
          </a:prstGeom>
          <a:ln w="76320">
            <a:solidFill>
              <a:srgbClr val="ffffff"/>
            </a:solidFill>
            <a:round/>
          </a:ln>
        </p:spPr>
      </p:sp>
      <p:sp>
        <p:nvSpPr>
          <p:cNvPr id="49" name="Line 16"/>
          <p:cNvSpPr/>
          <p:nvPr/>
        </p:nvSpPr>
        <p:spPr>
          <a:xfrm flipH="1">
            <a:off x="1279800" y="22096800"/>
            <a:ext cx="18571680" cy="0"/>
          </a:xfrm>
          <a:prstGeom prst="line">
            <a:avLst/>
          </a:prstGeom>
          <a:ln w="38160">
            <a:solidFill>
              <a:srgbClr val="ffff00"/>
            </a:solidFill>
            <a:round/>
          </a:ln>
        </p:spPr>
      </p:sp>
      <p:sp>
        <p:nvSpPr>
          <p:cNvPr id="50" name="Line 17"/>
          <p:cNvSpPr/>
          <p:nvPr/>
        </p:nvSpPr>
        <p:spPr>
          <a:xfrm flipH="1" flipV="1">
            <a:off x="1279800" y="22251600"/>
            <a:ext cx="18571680" cy="15120"/>
          </a:xfrm>
          <a:prstGeom prst="line">
            <a:avLst/>
          </a:prstGeom>
          <a:ln w="38160">
            <a:solidFill>
              <a:srgbClr val="ffff00"/>
            </a:solidFill>
            <a:round/>
          </a:ln>
        </p:spPr>
      </p:sp>
      <p:sp>
        <p:nvSpPr>
          <p:cNvPr id="51" name="CustomShape 18"/>
          <p:cNvSpPr/>
          <p:nvPr/>
        </p:nvSpPr>
        <p:spPr>
          <a:xfrm>
            <a:off x="0" y="640080"/>
            <a:ext cx="45717840" cy="3625200"/>
          </a:xfrm>
          <a:prstGeom prst="rect">
            <a:avLst/>
          </a:prstGeom>
        </p:spPr>
        <p:txBody>
          <a:bodyPr anchor="ctr" bIns="182880" lIns="365760" rIns="365760" tIns="182880"/>
          <a:p>
            <a:pPr algn="ctr">
              <a:lnSpc>
                <a:spcPct val="100000"/>
              </a:lnSpc>
            </a:pPr>
            <a:r>
              <a:rPr b="1" lang="en-US" sz="9600">
                <a:solidFill>
                  <a:srgbClr val="000000"/>
                </a:solidFill>
                <a:latin typeface="Arial"/>
              </a:rPr>
              <a:t>Semi-Autonomous Intersection Management</a:t>
            </a:r>
            <a:endParaRPr/>
          </a:p>
        </p:txBody>
      </p:sp>
      <p:sp>
        <p:nvSpPr>
          <p:cNvPr id="52" name="CustomShape 19"/>
          <p:cNvSpPr/>
          <p:nvPr/>
        </p:nvSpPr>
        <p:spPr>
          <a:xfrm>
            <a:off x="5991480" y="3840480"/>
            <a:ext cx="33509160" cy="1369800"/>
          </a:xfrm>
          <a:prstGeom prst="rect">
            <a:avLst/>
          </a:prstGeom>
        </p:spPr>
        <p:txBody>
          <a:bodyPr bIns="45000" lIns="90000" rIns="90000" tIns="45000"/>
          <a:p>
            <a:pPr algn="ctr">
              <a:lnSpc>
                <a:spcPct val="90000"/>
              </a:lnSpc>
            </a:pPr>
            <a:r>
              <a:rPr b="1" lang="en-US" sz="7200">
                <a:solidFill>
                  <a:srgbClr val="b55a3e"/>
                </a:solidFill>
                <a:latin typeface="Arial"/>
              </a:rPr>
              <a:t>Tsz-Chiu Au, Shun Zhang, and Peter Stone</a:t>
            </a:r>
            <a:r>
              <a:rPr lang="en-US" sz="7200">
                <a:solidFill>
                  <a:srgbClr val="000000"/>
                </a:solidFill>
                <a:latin typeface="Arial"/>
              </a:rPr>
              <a:t> </a:t>
            </a:r>
            <a:endParaRPr/>
          </a:p>
        </p:txBody>
      </p:sp>
      <p:pic>
        <p:nvPicPr>
          <p:cNvPr descr="" id="53" name="Picture 162"/>
          <p:cNvPicPr/>
          <p:nvPr/>
        </p:nvPicPr>
        <p:blipFill>
          <a:blip r:embed="rId1"/>
          <a:stretch>
            <a:fillRect/>
          </a:stretch>
        </p:blipFill>
        <p:spPr>
          <a:xfrm>
            <a:off x="26151840" y="5394960"/>
            <a:ext cx="9234720" cy="2838240"/>
          </a:xfrm>
          <a:prstGeom prst="rect">
            <a:avLst/>
          </a:prstGeom>
        </p:spPr>
      </p:pic>
      <p:sp>
        <p:nvSpPr>
          <p:cNvPr id="54" name="CustomShape 20"/>
          <p:cNvSpPr/>
          <p:nvPr/>
        </p:nvSpPr>
        <p:spPr>
          <a:xfrm>
            <a:off x="4424760" y="5745960"/>
            <a:ext cx="18251640" cy="1750680"/>
          </a:xfrm>
          <a:prstGeom prst="rect">
            <a:avLst/>
          </a:prstGeom>
          <a:solidFill>
            <a:srgbClr val="ffffff"/>
          </a:solidFill>
          <a:ln w="25560">
            <a:solidFill>
              <a:srgbClr val="3a5f8b"/>
            </a:solidFill>
            <a:round/>
          </a:ln>
        </p:spPr>
      </p:sp>
      <p:sp>
        <p:nvSpPr>
          <p:cNvPr id="55" name="CustomShape 21"/>
          <p:cNvSpPr/>
          <p:nvPr/>
        </p:nvSpPr>
        <p:spPr>
          <a:xfrm>
            <a:off x="4297680" y="5821920"/>
            <a:ext cx="18378720" cy="1003320"/>
          </a:xfrm>
          <a:prstGeom prst="rect">
            <a:avLst/>
          </a:prstGeom>
        </p:spPr>
        <p:txBody>
          <a:bodyPr bIns="45000" lIns="90000" rIns="90000" tIns="45000"/>
          <a:p>
            <a:pPr algn="ctr">
              <a:lnSpc>
                <a:spcPct val="100000"/>
              </a:lnSpc>
            </a:pPr>
            <a:r>
              <a:rPr lang="en-US" sz="6000">
                <a:solidFill>
                  <a:srgbClr val="f5750b"/>
                </a:solidFill>
                <a:latin typeface="Arial"/>
              </a:rPr>
              <a:t>Department of Computer Science</a:t>
            </a:r>
            <a:endParaRPr/>
          </a:p>
        </p:txBody>
      </p:sp>
      <p:sp>
        <p:nvSpPr>
          <p:cNvPr id="56" name="CustomShape 22"/>
          <p:cNvSpPr/>
          <p:nvPr/>
        </p:nvSpPr>
        <p:spPr>
          <a:xfrm>
            <a:off x="4551480" y="6584040"/>
            <a:ext cx="17759520" cy="759240"/>
          </a:xfrm>
          <a:prstGeom prst="rect">
            <a:avLst/>
          </a:prstGeom>
        </p:spPr>
        <p:txBody>
          <a:bodyPr bIns="45000" lIns="90000" rIns="90000" tIns="45000"/>
          <a:p>
            <a:pPr algn="ctr">
              <a:lnSpc>
                <a:spcPct val="100000"/>
              </a:lnSpc>
            </a:pPr>
            <a:r>
              <a:rPr lang="en-US" sz="4400">
                <a:solidFill>
                  <a:srgbClr val="000000"/>
                </a:solidFill>
                <a:latin typeface="Times New Roman"/>
              </a:rPr>
              <a:t>THE UNIVERSITY OF TEXAS AT AUSTIN</a:t>
            </a:r>
            <a:endParaRPr/>
          </a:p>
        </p:txBody>
      </p:sp>
      <p:pic>
        <p:nvPicPr>
          <p:cNvPr descr="" id="57" name="Picture 175"/>
          <p:cNvPicPr/>
          <p:nvPr/>
        </p:nvPicPr>
        <p:blipFill>
          <a:blip r:embed="rId2"/>
          <a:stretch>
            <a:fillRect/>
          </a:stretch>
        </p:blipFill>
        <p:spPr>
          <a:xfrm>
            <a:off x="5394960" y="13376160"/>
            <a:ext cx="5807160" cy="3356640"/>
          </a:xfrm>
          <a:prstGeom prst="rect">
            <a:avLst/>
          </a:prstGeom>
        </p:spPr>
      </p:pic>
      <p:sp>
        <p:nvSpPr>
          <p:cNvPr id="58" name="Line 23"/>
          <p:cNvSpPr/>
          <p:nvPr/>
        </p:nvSpPr>
        <p:spPr>
          <a:xfrm>
            <a:off x="22202640" y="17724960"/>
            <a:ext cx="0" cy="596880"/>
          </a:xfrm>
          <a:prstGeom prst="line">
            <a:avLst/>
          </a:prstGeom>
          <a:ln w="38160">
            <a:solidFill>
              <a:srgbClr val="ffffff"/>
            </a:solidFill>
            <a:round/>
          </a:ln>
        </p:spPr>
      </p:sp>
      <p:sp>
        <p:nvSpPr>
          <p:cNvPr id="59" name="Line 24"/>
          <p:cNvSpPr/>
          <p:nvPr/>
        </p:nvSpPr>
        <p:spPr>
          <a:xfrm>
            <a:off x="22202640" y="19316520"/>
            <a:ext cx="0" cy="597240"/>
          </a:xfrm>
          <a:prstGeom prst="line">
            <a:avLst/>
          </a:prstGeom>
          <a:ln w="38160">
            <a:solidFill>
              <a:srgbClr val="ffffff"/>
            </a:solidFill>
            <a:round/>
          </a:ln>
        </p:spPr>
      </p:sp>
      <p:sp>
        <p:nvSpPr>
          <p:cNvPr id="60" name="Line 25"/>
          <p:cNvSpPr/>
          <p:nvPr/>
        </p:nvSpPr>
        <p:spPr>
          <a:xfrm>
            <a:off x="22202640" y="16132680"/>
            <a:ext cx="0" cy="596880"/>
          </a:xfrm>
          <a:prstGeom prst="line">
            <a:avLst/>
          </a:prstGeom>
          <a:ln w="38160">
            <a:solidFill>
              <a:srgbClr val="ffffff"/>
            </a:solidFill>
            <a:round/>
          </a:ln>
        </p:spPr>
      </p:sp>
      <p:sp>
        <p:nvSpPr>
          <p:cNvPr id="61" name="Line 26"/>
          <p:cNvSpPr/>
          <p:nvPr/>
        </p:nvSpPr>
        <p:spPr>
          <a:xfrm>
            <a:off x="22202640" y="12948480"/>
            <a:ext cx="0" cy="597240"/>
          </a:xfrm>
          <a:prstGeom prst="line">
            <a:avLst/>
          </a:prstGeom>
          <a:ln w="38160">
            <a:solidFill>
              <a:srgbClr val="ffffff"/>
            </a:solidFill>
            <a:round/>
          </a:ln>
        </p:spPr>
      </p:sp>
      <p:sp>
        <p:nvSpPr>
          <p:cNvPr id="62" name="Line 27"/>
          <p:cNvSpPr/>
          <p:nvPr/>
        </p:nvSpPr>
        <p:spPr>
          <a:xfrm>
            <a:off x="22202640" y="14540760"/>
            <a:ext cx="0" cy="596880"/>
          </a:xfrm>
          <a:prstGeom prst="line">
            <a:avLst/>
          </a:prstGeom>
          <a:ln w="38160">
            <a:solidFill>
              <a:srgbClr val="ffffff"/>
            </a:solidFill>
            <a:round/>
          </a:ln>
        </p:spPr>
      </p:sp>
      <p:sp>
        <p:nvSpPr>
          <p:cNvPr id="63" name="Line 28"/>
          <p:cNvSpPr/>
          <p:nvPr/>
        </p:nvSpPr>
        <p:spPr>
          <a:xfrm>
            <a:off x="22202640" y="11356920"/>
            <a:ext cx="0" cy="596880"/>
          </a:xfrm>
          <a:prstGeom prst="line">
            <a:avLst/>
          </a:prstGeom>
          <a:ln w="38160">
            <a:solidFill>
              <a:srgbClr val="ffffff"/>
            </a:solidFill>
            <a:round/>
          </a:ln>
        </p:spPr>
      </p:sp>
      <p:sp>
        <p:nvSpPr>
          <p:cNvPr id="64" name="Line 29"/>
          <p:cNvSpPr/>
          <p:nvPr/>
        </p:nvSpPr>
        <p:spPr>
          <a:xfrm>
            <a:off x="22202640" y="9764640"/>
            <a:ext cx="0" cy="596880"/>
          </a:xfrm>
          <a:prstGeom prst="line">
            <a:avLst/>
          </a:prstGeom>
          <a:ln w="38160">
            <a:solidFill>
              <a:srgbClr val="ffffff"/>
            </a:solidFill>
            <a:round/>
          </a:ln>
        </p:spPr>
      </p:sp>
      <p:sp>
        <p:nvSpPr>
          <p:cNvPr id="65" name="Line 30"/>
          <p:cNvSpPr/>
          <p:nvPr/>
        </p:nvSpPr>
        <p:spPr>
          <a:xfrm>
            <a:off x="23999400" y="17733240"/>
            <a:ext cx="0" cy="594720"/>
          </a:xfrm>
          <a:prstGeom prst="line">
            <a:avLst/>
          </a:prstGeom>
          <a:ln w="38160">
            <a:solidFill>
              <a:srgbClr val="ffffff"/>
            </a:solidFill>
            <a:round/>
          </a:ln>
        </p:spPr>
      </p:sp>
      <p:sp>
        <p:nvSpPr>
          <p:cNvPr id="66" name="Line 31"/>
          <p:cNvSpPr/>
          <p:nvPr/>
        </p:nvSpPr>
        <p:spPr>
          <a:xfrm>
            <a:off x="23999400" y="19319040"/>
            <a:ext cx="0" cy="594720"/>
          </a:xfrm>
          <a:prstGeom prst="line">
            <a:avLst/>
          </a:prstGeom>
          <a:ln w="38160">
            <a:solidFill>
              <a:srgbClr val="ffffff"/>
            </a:solidFill>
            <a:round/>
          </a:ln>
        </p:spPr>
      </p:sp>
      <p:sp>
        <p:nvSpPr>
          <p:cNvPr id="67" name="Line 32"/>
          <p:cNvSpPr/>
          <p:nvPr/>
        </p:nvSpPr>
        <p:spPr>
          <a:xfrm>
            <a:off x="23999400" y="16147800"/>
            <a:ext cx="0" cy="594360"/>
          </a:xfrm>
          <a:prstGeom prst="line">
            <a:avLst/>
          </a:prstGeom>
          <a:ln w="38160">
            <a:solidFill>
              <a:srgbClr val="ffffff"/>
            </a:solidFill>
            <a:round/>
          </a:ln>
        </p:spPr>
      </p:sp>
      <p:sp>
        <p:nvSpPr>
          <p:cNvPr id="68" name="Line 33"/>
          <p:cNvSpPr/>
          <p:nvPr/>
        </p:nvSpPr>
        <p:spPr>
          <a:xfrm>
            <a:off x="23999400" y="12976200"/>
            <a:ext cx="0" cy="594720"/>
          </a:xfrm>
          <a:prstGeom prst="line">
            <a:avLst/>
          </a:prstGeom>
          <a:ln w="38160">
            <a:solidFill>
              <a:srgbClr val="ffffff"/>
            </a:solidFill>
            <a:round/>
          </a:ln>
        </p:spPr>
      </p:sp>
      <p:sp>
        <p:nvSpPr>
          <p:cNvPr id="69" name="Line 34"/>
          <p:cNvSpPr/>
          <p:nvPr/>
        </p:nvSpPr>
        <p:spPr>
          <a:xfrm>
            <a:off x="23999400" y="14562000"/>
            <a:ext cx="0" cy="594720"/>
          </a:xfrm>
          <a:prstGeom prst="line">
            <a:avLst/>
          </a:prstGeom>
          <a:ln w="38160">
            <a:solidFill>
              <a:srgbClr val="ffffff"/>
            </a:solidFill>
            <a:round/>
          </a:ln>
        </p:spPr>
      </p:sp>
      <p:sp>
        <p:nvSpPr>
          <p:cNvPr id="70" name="Line 35"/>
          <p:cNvSpPr/>
          <p:nvPr/>
        </p:nvSpPr>
        <p:spPr>
          <a:xfrm>
            <a:off x="23999400" y="11390400"/>
            <a:ext cx="0" cy="594720"/>
          </a:xfrm>
          <a:prstGeom prst="line">
            <a:avLst/>
          </a:prstGeom>
          <a:ln w="38160">
            <a:solidFill>
              <a:srgbClr val="ffffff"/>
            </a:solidFill>
            <a:round/>
          </a:ln>
        </p:spPr>
      </p:sp>
      <p:sp>
        <p:nvSpPr>
          <p:cNvPr id="71" name="Line 36"/>
          <p:cNvSpPr/>
          <p:nvPr/>
        </p:nvSpPr>
        <p:spPr>
          <a:xfrm>
            <a:off x="23999400" y="9804600"/>
            <a:ext cx="0" cy="594720"/>
          </a:xfrm>
          <a:prstGeom prst="line">
            <a:avLst/>
          </a:prstGeom>
          <a:ln w="38160">
            <a:solidFill>
              <a:srgbClr val="ffffff"/>
            </a:solidFill>
            <a:round/>
          </a:ln>
        </p:spPr>
      </p:sp>
      <p:sp>
        <p:nvSpPr>
          <p:cNvPr id="72" name="Line 37"/>
          <p:cNvSpPr/>
          <p:nvPr/>
        </p:nvSpPr>
        <p:spPr>
          <a:xfrm>
            <a:off x="22265640" y="32375520"/>
            <a:ext cx="0" cy="605880"/>
          </a:xfrm>
          <a:prstGeom prst="line">
            <a:avLst/>
          </a:prstGeom>
          <a:ln w="38160">
            <a:solidFill>
              <a:srgbClr val="ffffff"/>
            </a:solidFill>
            <a:round/>
          </a:ln>
        </p:spPr>
      </p:sp>
      <p:sp>
        <p:nvSpPr>
          <p:cNvPr id="73" name="Line 38"/>
          <p:cNvSpPr/>
          <p:nvPr/>
        </p:nvSpPr>
        <p:spPr>
          <a:xfrm>
            <a:off x="22265640" y="33990840"/>
            <a:ext cx="0" cy="605520"/>
          </a:xfrm>
          <a:prstGeom prst="line">
            <a:avLst/>
          </a:prstGeom>
          <a:ln w="38160">
            <a:solidFill>
              <a:srgbClr val="ffffff"/>
            </a:solidFill>
            <a:round/>
          </a:ln>
        </p:spPr>
      </p:sp>
      <p:sp>
        <p:nvSpPr>
          <p:cNvPr id="74" name="Line 39"/>
          <p:cNvSpPr/>
          <p:nvPr/>
        </p:nvSpPr>
        <p:spPr>
          <a:xfrm>
            <a:off x="22265640" y="30760200"/>
            <a:ext cx="0" cy="605520"/>
          </a:xfrm>
          <a:prstGeom prst="line">
            <a:avLst/>
          </a:prstGeom>
          <a:ln w="38160">
            <a:solidFill>
              <a:srgbClr val="ffffff"/>
            </a:solidFill>
            <a:round/>
          </a:ln>
        </p:spPr>
      </p:sp>
      <p:sp>
        <p:nvSpPr>
          <p:cNvPr id="75" name="Line 40"/>
          <p:cNvSpPr/>
          <p:nvPr/>
        </p:nvSpPr>
        <p:spPr>
          <a:xfrm>
            <a:off x="22265640" y="27529200"/>
            <a:ext cx="0" cy="605880"/>
          </a:xfrm>
          <a:prstGeom prst="line">
            <a:avLst/>
          </a:prstGeom>
          <a:ln w="38160">
            <a:solidFill>
              <a:srgbClr val="ffffff"/>
            </a:solidFill>
            <a:round/>
          </a:ln>
        </p:spPr>
      </p:sp>
      <p:sp>
        <p:nvSpPr>
          <p:cNvPr id="76" name="Line 41"/>
          <p:cNvSpPr/>
          <p:nvPr/>
        </p:nvSpPr>
        <p:spPr>
          <a:xfrm>
            <a:off x="22265640" y="29144520"/>
            <a:ext cx="0" cy="605880"/>
          </a:xfrm>
          <a:prstGeom prst="line">
            <a:avLst/>
          </a:prstGeom>
          <a:ln w="38160">
            <a:solidFill>
              <a:srgbClr val="ffffff"/>
            </a:solidFill>
            <a:round/>
          </a:ln>
        </p:spPr>
      </p:sp>
      <p:sp>
        <p:nvSpPr>
          <p:cNvPr id="77" name="Line 42"/>
          <p:cNvSpPr/>
          <p:nvPr/>
        </p:nvSpPr>
        <p:spPr>
          <a:xfrm>
            <a:off x="22265640" y="25913880"/>
            <a:ext cx="0" cy="605520"/>
          </a:xfrm>
          <a:prstGeom prst="line">
            <a:avLst/>
          </a:prstGeom>
          <a:ln w="38160">
            <a:solidFill>
              <a:srgbClr val="ffffff"/>
            </a:solidFill>
            <a:round/>
          </a:ln>
        </p:spPr>
      </p:sp>
      <p:sp>
        <p:nvSpPr>
          <p:cNvPr id="78" name="Line 43"/>
          <p:cNvSpPr/>
          <p:nvPr/>
        </p:nvSpPr>
        <p:spPr>
          <a:xfrm>
            <a:off x="22265640" y="24298200"/>
            <a:ext cx="0" cy="605880"/>
          </a:xfrm>
          <a:prstGeom prst="line">
            <a:avLst/>
          </a:prstGeom>
          <a:ln w="38160">
            <a:solidFill>
              <a:srgbClr val="ffffff"/>
            </a:solidFill>
            <a:round/>
          </a:ln>
        </p:spPr>
      </p:sp>
      <p:sp>
        <p:nvSpPr>
          <p:cNvPr id="79" name="Line 44"/>
          <p:cNvSpPr/>
          <p:nvPr/>
        </p:nvSpPr>
        <p:spPr>
          <a:xfrm>
            <a:off x="23857200" y="32375520"/>
            <a:ext cx="0" cy="605880"/>
          </a:xfrm>
          <a:prstGeom prst="line">
            <a:avLst/>
          </a:prstGeom>
          <a:ln w="38160">
            <a:solidFill>
              <a:srgbClr val="ffffff"/>
            </a:solidFill>
            <a:round/>
          </a:ln>
        </p:spPr>
      </p:sp>
      <p:sp>
        <p:nvSpPr>
          <p:cNvPr id="80" name="Line 45"/>
          <p:cNvSpPr/>
          <p:nvPr/>
        </p:nvSpPr>
        <p:spPr>
          <a:xfrm>
            <a:off x="23857200" y="33990840"/>
            <a:ext cx="0" cy="605520"/>
          </a:xfrm>
          <a:prstGeom prst="line">
            <a:avLst/>
          </a:prstGeom>
          <a:ln w="38160">
            <a:solidFill>
              <a:srgbClr val="ffffff"/>
            </a:solidFill>
            <a:round/>
          </a:ln>
        </p:spPr>
      </p:sp>
      <p:sp>
        <p:nvSpPr>
          <p:cNvPr id="81" name="Line 46"/>
          <p:cNvSpPr/>
          <p:nvPr/>
        </p:nvSpPr>
        <p:spPr>
          <a:xfrm>
            <a:off x="23857200" y="30760200"/>
            <a:ext cx="0" cy="605520"/>
          </a:xfrm>
          <a:prstGeom prst="line">
            <a:avLst/>
          </a:prstGeom>
          <a:ln w="38160">
            <a:solidFill>
              <a:srgbClr val="ffffff"/>
            </a:solidFill>
            <a:round/>
          </a:ln>
        </p:spPr>
      </p:sp>
      <p:sp>
        <p:nvSpPr>
          <p:cNvPr id="82" name="Line 47"/>
          <p:cNvSpPr/>
          <p:nvPr/>
        </p:nvSpPr>
        <p:spPr>
          <a:xfrm>
            <a:off x="23857200" y="27529200"/>
            <a:ext cx="0" cy="605880"/>
          </a:xfrm>
          <a:prstGeom prst="line">
            <a:avLst/>
          </a:prstGeom>
          <a:ln w="38160">
            <a:solidFill>
              <a:srgbClr val="ffffff"/>
            </a:solidFill>
            <a:round/>
          </a:ln>
        </p:spPr>
      </p:sp>
      <p:sp>
        <p:nvSpPr>
          <p:cNvPr id="83" name="Line 48"/>
          <p:cNvSpPr/>
          <p:nvPr/>
        </p:nvSpPr>
        <p:spPr>
          <a:xfrm>
            <a:off x="23857200" y="29144520"/>
            <a:ext cx="0" cy="605880"/>
          </a:xfrm>
          <a:prstGeom prst="line">
            <a:avLst/>
          </a:prstGeom>
          <a:ln w="38160">
            <a:solidFill>
              <a:srgbClr val="ffffff"/>
            </a:solidFill>
            <a:round/>
          </a:ln>
        </p:spPr>
      </p:sp>
      <p:sp>
        <p:nvSpPr>
          <p:cNvPr id="84" name="Line 49"/>
          <p:cNvSpPr/>
          <p:nvPr/>
        </p:nvSpPr>
        <p:spPr>
          <a:xfrm>
            <a:off x="23857200" y="25913880"/>
            <a:ext cx="0" cy="605520"/>
          </a:xfrm>
          <a:prstGeom prst="line">
            <a:avLst/>
          </a:prstGeom>
          <a:ln w="38160">
            <a:solidFill>
              <a:srgbClr val="ffffff"/>
            </a:solidFill>
            <a:round/>
          </a:ln>
        </p:spPr>
      </p:sp>
      <p:sp>
        <p:nvSpPr>
          <p:cNvPr id="85" name="Line 50"/>
          <p:cNvSpPr/>
          <p:nvPr/>
        </p:nvSpPr>
        <p:spPr>
          <a:xfrm>
            <a:off x="23857200" y="24298200"/>
            <a:ext cx="0" cy="605880"/>
          </a:xfrm>
          <a:prstGeom prst="line">
            <a:avLst/>
          </a:prstGeom>
          <a:ln w="38160">
            <a:solidFill>
              <a:srgbClr val="ffffff"/>
            </a:solidFill>
            <a:round/>
          </a:ln>
        </p:spPr>
      </p:sp>
      <p:sp>
        <p:nvSpPr>
          <p:cNvPr id="86" name="Line 51"/>
          <p:cNvSpPr/>
          <p:nvPr/>
        </p:nvSpPr>
        <p:spPr>
          <a:xfrm flipH="1">
            <a:off x="29313000" y="21760920"/>
            <a:ext cx="1011600" cy="0"/>
          </a:xfrm>
          <a:prstGeom prst="line">
            <a:avLst/>
          </a:prstGeom>
          <a:ln w="38160">
            <a:solidFill>
              <a:srgbClr val="ffffff"/>
            </a:solidFill>
            <a:round/>
          </a:ln>
        </p:spPr>
      </p:sp>
      <p:sp>
        <p:nvSpPr>
          <p:cNvPr id="87" name="Line 52"/>
          <p:cNvSpPr/>
          <p:nvPr/>
        </p:nvSpPr>
        <p:spPr>
          <a:xfrm flipH="1">
            <a:off x="26616240" y="21760920"/>
            <a:ext cx="1011240" cy="0"/>
          </a:xfrm>
          <a:prstGeom prst="line">
            <a:avLst/>
          </a:prstGeom>
          <a:ln w="38160">
            <a:solidFill>
              <a:srgbClr val="ffffff"/>
            </a:solidFill>
            <a:round/>
          </a:ln>
        </p:spPr>
      </p:sp>
      <p:sp>
        <p:nvSpPr>
          <p:cNvPr id="88" name="Line 53"/>
          <p:cNvSpPr/>
          <p:nvPr/>
        </p:nvSpPr>
        <p:spPr>
          <a:xfrm flipH="1">
            <a:off x="32010120" y="21760920"/>
            <a:ext cx="1011240" cy="0"/>
          </a:xfrm>
          <a:prstGeom prst="line">
            <a:avLst/>
          </a:prstGeom>
          <a:ln w="38160">
            <a:solidFill>
              <a:srgbClr val="ffffff"/>
            </a:solidFill>
            <a:round/>
          </a:ln>
        </p:spPr>
      </p:sp>
      <p:sp>
        <p:nvSpPr>
          <p:cNvPr id="89" name="Line 54"/>
          <p:cNvSpPr/>
          <p:nvPr/>
        </p:nvSpPr>
        <p:spPr>
          <a:xfrm flipH="1">
            <a:off x="37403640" y="21760920"/>
            <a:ext cx="1011600" cy="0"/>
          </a:xfrm>
          <a:prstGeom prst="line">
            <a:avLst/>
          </a:prstGeom>
          <a:ln w="38160">
            <a:solidFill>
              <a:srgbClr val="ffffff"/>
            </a:solidFill>
            <a:round/>
          </a:ln>
        </p:spPr>
      </p:sp>
      <p:sp>
        <p:nvSpPr>
          <p:cNvPr id="90" name="Line 55"/>
          <p:cNvSpPr/>
          <p:nvPr/>
        </p:nvSpPr>
        <p:spPr>
          <a:xfrm flipH="1">
            <a:off x="34706880" y="21760920"/>
            <a:ext cx="1011240" cy="0"/>
          </a:xfrm>
          <a:prstGeom prst="line">
            <a:avLst/>
          </a:prstGeom>
          <a:ln w="38160">
            <a:solidFill>
              <a:srgbClr val="ffffff"/>
            </a:solidFill>
            <a:round/>
          </a:ln>
        </p:spPr>
      </p:sp>
      <p:sp>
        <p:nvSpPr>
          <p:cNvPr id="91" name="Line 56"/>
          <p:cNvSpPr/>
          <p:nvPr/>
        </p:nvSpPr>
        <p:spPr>
          <a:xfrm flipH="1">
            <a:off x="40100760" y="21760920"/>
            <a:ext cx="1011240" cy="0"/>
          </a:xfrm>
          <a:prstGeom prst="line">
            <a:avLst/>
          </a:prstGeom>
          <a:ln w="38160">
            <a:solidFill>
              <a:srgbClr val="ffffff"/>
            </a:solidFill>
            <a:round/>
          </a:ln>
        </p:spPr>
      </p:sp>
      <p:sp>
        <p:nvSpPr>
          <p:cNvPr id="92" name="Line 57"/>
          <p:cNvSpPr/>
          <p:nvPr/>
        </p:nvSpPr>
        <p:spPr>
          <a:xfrm flipH="1">
            <a:off x="42797520" y="21760920"/>
            <a:ext cx="1011240" cy="0"/>
          </a:xfrm>
          <a:prstGeom prst="line">
            <a:avLst/>
          </a:prstGeom>
          <a:ln w="38160">
            <a:solidFill>
              <a:srgbClr val="ffffff"/>
            </a:solidFill>
            <a:round/>
          </a:ln>
        </p:spPr>
      </p:sp>
      <p:sp>
        <p:nvSpPr>
          <p:cNvPr id="93" name="Line 58"/>
          <p:cNvSpPr/>
          <p:nvPr/>
        </p:nvSpPr>
        <p:spPr>
          <a:xfrm flipH="1">
            <a:off x="29313000" y="22779360"/>
            <a:ext cx="1011600" cy="0"/>
          </a:xfrm>
          <a:prstGeom prst="line">
            <a:avLst/>
          </a:prstGeom>
          <a:ln w="38160">
            <a:solidFill>
              <a:srgbClr val="ffffff"/>
            </a:solidFill>
            <a:round/>
          </a:ln>
        </p:spPr>
      </p:sp>
      <p:sp>
        <p:nvSpPr>
          <p:cNvPr id="94" name="Line 59"/>
          <p:cNvSpPr/>
          <p:nvPr/>
        </p:nvSpPr>
        <p:spPr>
          <a:xfrm flipH="1">
            <a:off x="26616240" y="22779360"/>
            <a:ext cx="1011240" cy="0"/>
          </a:xfrm>
          <a:prstGeom prst="line">
            <a:avLst/>
          </a:prstGeom>
          <a:ln w="38160">
            <a:solidFill>
              <a:srgbClr val="ffffff"/>
            </a:solidFill>
            <a:round/>
          </a:ln>
        </p:spPr>
      </p:sp>
      <p:sp>
        <p:nvSpPr>
          <p:cNvPr id="95" name="Line 60"/>
          <p:cNvSpPr/>
          <p:nvPr/>
        </p:nvSpPr>
        <p:spPr>
          <a:xfrm flipH="1">
            <a:off x="32010120" y="22779360"/>
            <a:ext cx="1011240" cy="0"/>
          </a:xfrm>
          <a:prstGeom prst="line">
            <a:avLst/>
          </a:prstGeom>
          <a:ln w="38160">
            <a:solidFill>
              <a:srgbClr val="ffffff"/>
            </a:solidFill>
            <a:round/>
          </a:ln>
        </p:spPr>
      </p:sp>
      <p:sp>
        <p:nvSpPr>
          <p:cNvPr id="96" name="Line 61"/>
          <p:cNvSpPr/>
          <p:nvPr/>
        </p:nvSpPr>
        <p:spPr>
          <a:xfrm flipH="1">
            <a:off x="37403640" y="22779360"/>
            <a:ext cx="1011600" cy="0"/>
          </a:xfrm>
          <a:prstGeom prst="line">
            <a:avLst/>
          </a:prstGeom>
          <a:ln w="38160">
            <a:solidFill>
              <a:srgbClr val="ffffff"/>
            </a:solidFill>
            <a:round/>
          </a:ln>
        </p:spPr>
      </p:sp>
      <p:sp>
        <p:nvSpPr>
          <p:cNvPr id="97" name="Line 62"/>
          <p:cNvSpPr/>
          <p:nvPr/>
        </p:nvSpPr>
        <p:spPr>
          <a:xfrm flipH="1">
            <a:off x="34706880" y="22779360"/>
            <a:ext cx="1011240" cy="0"/>
          </a:xfrm>
          <a:prstGeom prst="line">
            <a:avLst/>
          </a:prstGeom>
          <a:ln w="38160">
            <a:solidFill>
              <a:srgbClr val="ffffff"/>
            </a:solidFill>
            <a:round/>
          </a:ln>
        </p:spPr>
      </p:sp>
      <p:sp>
        <p:nvSpPr>
          <p:cNvPr id="98" name="Line 63"/>
          <p:cNvSpPr/>
          <p:nvPr/>
        </p:nvSpPr>
        <p:spPr>
          <a:xfrm flipH="1">
            <a:off x="40100760" y="22779360"/>
            <a:ext cx="1011240" cy="0"/>
          </a:xfrm>
          <a:prstGeom prst="line">
            <a:avLst/>
          </a:prstGeom>
          <a:ln w="38160">
            <a:solidFill>
              <a:srgbClr val="ffffff"/>
            </a:solidFill>
            <a:round/>
          </a:ln>
        </p:spPr>
      </p:sp>
      <p:sp>
        <p:nvSpPr>
          <p:cNvPr id="99" name="Line 64"/>
          <p:cNvSpPr/>
          <p:nvPr/>
        </p:nvSpPr>
        <p:spPr>
          <a:xfrm flipH="1">
            <a:off x="42797520" y="22779360"/>
            <a:ext cx="1011240" cy="0"/>
          </a:xfrm>
          <a:prstGeom prst="line">
            <a:avLst/>
          </a:prstGeom>
          <a:ln w="38160">
            <a:solidFill>
              <a:srgbClr val="ffffff"/>
            </a:solidFill>
            <a:round/>
          </a:ln>
        </p:spPr>
      </p:sp>
      <p:sp>
        <p:nvSpPr>
          <p:cNvPr id="100" name="Line 65"/>
          <p:cNvSpPr/>
          <p:nvPr/>
        </p:nvSpPr>
        <p:spPr>
          <a:xfrm flipH="1">
            <a:off x="4952160" y="22786560"/>
            <a:ext cx="1001520" cy="0"/>
          </a:xfrm>
          <a:prstGeom prst="line">
            <a:avLst/>
          </a:prstGeom>
          <a:ln w="38160">
            <a:solidFill>
              <a:srgbClr val="ffffff"/>
            </a:solidFill>
            <a:round/>
          </a:ln>
        </p:spPr>
      </p:sp>
      <p:sp>
        <p:nvSpPr>
          <p:cNvPr id="101" name="Line 66"/>
          <p:cNvSpPr/>
          <p:nvPr/>
        </p:nvSpPr>
        <p:spPr>
          <a:xfrm flipH="1">
            <a:off x="2280240" y="22786560"/>
            <a:ext cx="1002240" cy="0"/>
          </a:xfrm>
          <a:prstGeom prst="line">
            <a:avLst/>
          </a:prstGeom>
          <a:ln w="38160">
            <a:solidFill>
              <a:srgbClr val="ffffff"/>
            </a:solidFill>
            <a:round/>
          </a:ln>
        </p:spPr>
      </p:sp>
      <p:sp>
        <p:nvSpPr>
          <p:cNvPr id="102" name="Line 67"/>
          <p:cNvSpPr/>
          <p:nvPr/>
        </p:nvSpPr>
        <p:spPr>
          <a:xfrm flipH="1">
            <a:off x="7624080" y="22786560"/>
            <a:ext cx="1001520" cy="0"/>
          </a:xfrm>
          <a:prstGeom prst="line">
            <a:avLst/>
          </a:prstGeom>
          <a:ln w="38160">
            <a:solidFill>
              <a:srgbClr val="ffffff"/>
            </a:solidFill>
            <a:round/>
          </a:ln>
        </p:spPr>
      </p:sp>
      <p:sp>
        <p:nvSpPr>
          <p:cNvPr id="103" name="Line 68"/>
          <p:cNvSpPr/>
          <p:nvPr/>
        </p:nvSpPr>
        <p:spPr>
          <a:xfrm flipH="1">
            <a:off x="12967560" y="22786560"/>
            <a:ext cx="1001520" cy="0"/>
          </a:xfrm>
          <a:prstGeom prst="line">
            <a:avLst/>
          </a:prstGeom>
          <a:ln w="38160">
            <a:solidFill>
              <a:srgbClr val="ffffff"/>
            </a:solidFill>
            <a:round/>
          </a:ln>
        </p:spPr>
      </p:sp>
      <p:sp>
        <p:nvSpPr>
          <p:cNvPr id="104" name="Line 69"/>
          <p:cNvSpPr/>
          <p:nvPr/>
        </p:nvSpPr>
        <p:spPr>
          <a:xfrm flipH="1">
            <a:off x="10295640" y="22786560"/>
            <a:ext cx="1001880" cy="0"/>
          </a:xfrm>
          <a:prstGeom prst="line">
            <a:avLst/>
          </a:prstGeom>
          <a:ln w="38160">
            <a:solidFill>
              <a:srgbClr val="ffffff"/>
            </a:solidFill>
            <a:round/>
          </a:ln>
        </p:spPr>
      </p:sp>
      <p:sp>
        <p:nvSpPr>
          <p:cNvPr id="105" name="Line 70"/>
          <p:cNvSpPr/>
          <p:nvPr/>
        </p:nvSpPr>
        <p:spPr>
          <a:xfrm flipH="1">
            <a:off x="15638760" y="22786560"/>
            <a:ext cx="1002240" cy="0"/>
          </a:xfrm>
          <a:prstGeom prst="line">
            <a:avLst/>
          </a:prstGeom>
          <a:ln w="38160">
            <a:solidFill>
              <a:srgbClr val="ffffff"/>
            </a:solidFill>
            <a:round/>
          </a:ln>
        </p:spPr>
      </p:sp>
      <p:sp>
        <p:nvSpPr>
          <p:cNvPr id="106" name="Line 71"/>
          <p:cNvSpPr/>
          <p:nvPr/>
        </p:nvSpPr>
        <p:spPr>
          <a:xfrm flipH="1">
            <a:off x="18310680" y="22786560"/>
            <a:ext cx="1002240" cy="0"/>
          </a:xfrm>
          <a:prstGeom prst="line">
            <a:avLst/>
          </a:prstGeom>
          <a:ln w="38160">
            <a:solidFill>
              <a:srgbClr val="ffffff"/>
            </a:solidFill>
            <a:round/>
          </a:ln>
        </p:spPr>
      </p:sp>
      <p:sp>
        <p:nvSpPr>
          <p:cNvPr id="107" name="Line 72"/>
          <p:cNvSpPr/>
          <p:nvPr/>
        </p:nvSpPr>
        <p:spPr>
          <a:xfrm flipH="1">
            <a:off x="4952160" y="21835800"/>
            <a:ext cx="1001520" cy="0"/>
          </a:xfrm>
          <a:prstGeom prst="line">
            <a:avLst/>
          </a:prstGeom>
          <a:ln w="38160">
            <a:solidFill>
              <a:srgbClr val="ffffff"/>
            </a:solidFill>
            <a:round/>
          </a:ln>
        </p:spPr>
      </p:sp>
      <p:sp>
        <p:nvSpPr>
          <p:cNvPr id="108" name="Line 73"/>
          <p:cNvSpPr/>
          <p:nvPr/>
        </p:nvSpPr>
        <p:spPr>
          <a:xfrm flipH="1">
            <a:off x="2280240" y="21835800"/>
            <a:ext cx="1002240" cy="0"/>
          </a:xfrm>
          <a:prstGeom prst="line">
            <a:avLst/>
          </a:prstGeom>
          <a:ln w="38160">
            <a:solidFill>
              <a:srgbClr val="ffffff"/>
            </a:solidFill>
            <a:round/>
          </a:ln>
        </p:spPr>
      </p:sp>
      <p:sp>
        <p:nvSpPr>
          <p:cNvPr id="109" name="Line 74"/>
          <p:cNvSpPr/>
          <p:nvPr/>
        </p:nvSpPr>
        <p:spPr>
          <a:xfrm flipH="1">
            <a:off x="7624080" y="21835800"/>
            <a:ext cx="1001520" cy="0"/>
          </a:xfrm>
          <a:prstGeom prst="line">
            <a:avLst/>
          </a:prstGeom>
          <a:ln w="38160">
            <a:solidFill>
              <a:srgbClr val="ffffff"/>
            </a:solidFill>
            <a:round/>
          </a:ln>
        </p:spPr>
      </p:sp>
      <p:sp>
        <p:nvSpPr>
          <p:cNvPr id="110" name="Line 75"/>
          <p:cNvSpPr/>
          <p:nvPr/>
        </p:nvSpPr>
        <p:spPr>
          <a:xfrm flipH="1">
            <a:off x="12967560" y="21835800"/>
            <a:ext cx="1001520" cy="0"/>
          </a:xfrm>
          <a:prstGeom prst="line">
            <a:avLst/>
          </a:prstGeom>
          <a:ln w="38160">
            <a:solidFill>
              <a:srgbClr val="ffffff"/>
            </a:solidFill>
            <a:round/>
          </a:ln>
        </p:spPr>
      </p:sp>
      <p:sp>
        <p:nvSpPr>
          <p:cNvPr id="111" name="Line 76"/>
          <p:cNvSpPr/>
          <p:nvPr/>
        </p:nvSpPr>
        <p:spPr>
          <a:xfrm flipH="1">
            <a:off x="10295640" y="21835800"/>
            <a:ext cx="1001880" cy="0"/>
          </a:xfrm>
          <a:prstGeom prst="line">
            <a:avLst/>
          </a:prstGeom>
          <a:ln w="38160">
            <a:solidFill>
              <a:srgbClr val="ffffff"/>
            </a:solidFill>
            <a:round/>
          </a:ln>
        </p:spPr>
      </p:sp>
      <p:sp>
        <p:nvSpPr>
          <p:cNvPr id="112" name="Line 77"/>
          <p:cNvSpPr/>
          <p:nvPr/>
        </p:nvSpPr>
        <p:spPr>
          <a:xfrm flipH="1">
            <a:off x="15638760" y="21835800"/>
            <a:ext cx="1002240" cy="0"/>
          </a:xfrm>
          <a:prstGeom prst="line">
            <a:avLst/>
          </a:prstGeom>
          <a:ln w="38160">
            <a:solidFill>
              <a:srgbClr val="ffffff"/>
            </a:solidFill>
            <a:round/>
          </a:ln>
        </p:spPr>
      </p:sp>
      <p:sp>
        <p:nvSpPr>
          <p:cNvPr id="113" name="Line 78"/>
          <p:cNvSpPr/>
          <p:nvPr/>
        </p:nvSpPr>
        <p:spPr>
          <a:xfrm flipH="1">
            <a:off x="18310680" y="21835800"/>
            <a:ext cx="1002240" cy="0"/>
          </a:xfrm>
          <a:prstGeom prst="line">
            <a:avLst/>
          </a:prstGeom>
          <a:ln w="38160">
            <a:solidFill>
              <a:srgbClr val="ffffff"/>
            </a:solidFill>
            <a:round/>
          </a:ln>
        </p:spPr>
      </p:sp>
      <p:pic>
        <p:nvPicPr>
          <p:cNvPr descr="" id="114" name="Picture 8"/>
          <p:cNvPicPr/>
          <p:nvPr/>
        </p:nvPicPr>
        <p:blipFill>
          <a:blip r:embed="rId3"/>
          <a:stretch>
            <a:fillRect/>
          </a:stretch>
        </p:blipFill>
        <p:spPr>
          <a:xfrm>
            <a:off x="14635440" y="22354920"/>
            <a:ext cx="660960" cy="216000"/>
          </a:xfrm>
          <a:prstGeom prst="rect">
            <a:avLst/>
          </a:prstGeom>
        </p:spPr>
      </p:pic>
      <p:pic>
        <p:nvPicPr>
          <p:cNvPr descr="" id="115" name="Picture 11"/>
          <p:cNvPicPr/>
          <p:nvPr/>
        </p:nvPicPr>
        <p:blipFill>
          <a:blip r:embed="rId4"/>
          <a:stretch>
            <a:fillRect/>
          </a:stretch>
        </p:blipFill>
        <p:spPr>
          <a:xfrm>
            <a:off x="30568680" y="21741840"/>
            <a:ext cx="1049400" cy="288720"/>
          </a:xfrm>
          <a:prstGeom prst="rect">
            <a:avLst/>
          </a:prstGeom>
        </p:spPr>
      </p:pic>
      <p:pic>
        <p:nvPicPr>
          <p:cNvPr descr="" id="116" name="Picture 14"/>
          <p:cNvPicPr/>
          <p:nvPr/>
        </p:nvPicPr>
        <p:blipFill>
          <a:blip r:embed="rId5"/>
          <a:stretch>
            <a:fillRect/>
          </a:stretch>
        </p:blipFill>
        <p:spPr>
          <a:xfrm>
            <a:off x="10852560" y="22267080"/>
            <a:ext cx="864000" cy="347040"/>
          </a:xfrm>
          <a:prstGeom prst="rect">
            <a:avLst/>
          </a:prstGeom>
        </p:spPr>
      </p:pic>
      <p:pic>
        <p:nvPicPr>
          <p:cNvPr descr="" id="117" name="Picture 15"/>
          <p:cNvPicPr/>
          <p:nvPr/>
        </p:nvPicPr>
        <p:blipFill>
          <a:blip r:embed="rId6"/>
          <a:stretch>
            <a:fillRect/>
          </a:stretch>
        </p:blipFill>
        <p:spPr>
          <a:xfrm>
            <a:off x="35606160" y="21668400"/>
            <a:ext cx="797760" cy="369360"/>
          </a:xfrm>
          <a:prstGeom prst="rect">
            <a:avLst/>
          </a:prstGeom>
        </p:spPr>
      </p:pic>
      <p:pic>
        <p:nvPicPr>
          <p:cNvPr descr="" id="118" name="Picture 17"/>
          <p:cNvPicPr/>
          <p:nvPr/>
        </p:nvPicPr>
        <p:blipFill>
          <a:blip r:embed="rId7"/>
          <a:stretch>
            <a:fillRect/>
          </a:stretch>
        </p:blipFill>
        <p:spPr>
          <a:xfrm>
            <a:off x="33387840" y="22701240"/>
            <a:ext cx="1318680" cy="360720"/>
          </a:xfrm>
          <a:prstGeom prst="rect">
            <a:avLst/>
          </a:prstGeom>
        </p:spPr>
      </p:pic>
      <p:pic>
        <p:nvPicPr>
          <p:cNvPr descr="" id="119" name="Picture 18"/>
          <p:cNvPicPr/>
          <p:nvPr/>
        </p:nvPicPr>
        <p:blipFill>
          <a:blip r:embed="rId8"/>
          <a:stretch>
            <a:fillRect/>
          </a:stretch>
        </p:blipFill>
        <p:spPr>
          <a:xfrm>
            <a:off x="4079160" y="22720680"/>
            <a:ext cx="687600" cy="311400"/>
          </a:xfrm>
          <a:prstGeom prst="rect">
            <a:avLst/>
          </a:prstGeom>
        </p:spPr>
      </p:pic>
      <p:pic>
        <p:nvPicPr>
          <p:cNvPr descr="" id="120" name="Picture 20"/>
          <p:cNvPicPr/>
          <p:nvPr/>
        </p:nvPicPr>
        <p:blipFill>
          <a:blip r:embed="rId9"/>
          <a:stretch>
            <a:fillRect/>
          </a:stretch>
        </p:blipFill>
        <p:spPr>
          <a:xfrm>
            <a:off x="39285000" y="22354920"/>
            <a:ext cx="695520" cy="216000"/>
          </a:xfrm>
          <a:prstGeom prst="rect">
            <a:avLst/>
          </a:prstGeom>
        </p:spPr>
      </p:pic>
      <p:pic>
        <p:nvPicPr>
          <p:cNvPr descr="" id="121" name="Picture 21"/>
          <p:cNvPicPr/>
          <p:nvPr/>
        </p:nvPicPr>
        <p:blipFill>
          <a:blip r:embed="rId10"/>
          <a:stretch>
            <a:fillRect/>
          </a:stretch>
        </p:blipFill>
        <p:spPr>
          <a:xfrm>
            <a:off x="39438000" y="21189600"/>
            <a:ext cx="1578600" cy="459360"/>
          </a:xfrm>
          <a:prstGeom prst="rect">
            <a:avLst/>
          </a:prstGeom>
        </p:spPr>
      </p:pic>
      <p:pic>
        <p:nvPicPr>
          <p:cNvPr descr="" id="122" name="Picture 16"/>
          <p:cNvPicPr/>
          <p:nvPr/>
        </p:nvPicPr>
        <p:blipFill>
          <a:blip r:embed="rId11"/>
          <a:stretch>
            <a:fillRect/>
          </a:stretch>
        </p:blipFill>
        <p:spPr>
          <a:xfrm>
            <a:off x="23172480" y="21262320"/>
            <a:ext cx="466560" cy="578880"/>
          </a:xfrm>
          <a:prstGeom prst="rect">
            <a:avLst/>
          </a:prstGeom>
        </p:spPr>
      </p:pic>
      <p:pic>
        <p:nvPicPr>
          <p:cNvPr descr="" id="123" name="Picture 9"/>
          <p:cNvPicPr/>
          <p:nvPr/>
        </p:nvPicPr>
        <p:blipFill>
          <a:blip r:embed="rId12"/>
          <a:stretch>
            <a:fillRect/>
          </a:stretch>
        </p:blipFill>
        <p:spPr>
          <a:xfrm>
            <a:off x="22530960" y="22436280"/>
            <a:ext cx="491040" cy="340200"/>
          </a:xfrm>
          <a:prstGeom prst="rect">
            <a:avLst/>
          </a:prstGeom>
        </p:spPr>
      </p:pic>
      <p:pic>
        <p:nvPicPr>
          <p:cNvPr descr="" id="124" name="Picture 19"/>
          <p:cNvPicPr/>
          <p:nvPr/>
        </p:nvPicPr>
        <p:blipFill>
          <a:blip r:embed="rId13"/>
          <a:stretch>
            <a:fillRect/>
          </a:stretch>
        </p:blipFill>
        <p:spPr>
          <a:xfrm>
            <a:off x="21314880" y="21354840"/>
            <a:ext cx="902520" cy="260640"/>
          </a:xfrm>
          <a:prstGeom prst="rect">
            <a:avLst/>
          </a:prstGeom>
        </p:spPr>
      </p:pic>
      <p:pic>
        <p:nvPicPr>
          <p:cNvPr descr="" id="125" name="Picture 200"/>
          <p:cNvPicPr/>
          <p:nvPr/>
        </p:nvPicPr>
        <p:blipFill>
          <a:blip r:embed="rId14"/>
          <a:stretch>
            <a:fillRect/>
          </a:stretch>
        </p:blipFill>
        <p:spPr>
          <a:xfrm>
            <a:off x="23754240" y="22820400"/>
            <a:ext cx="774360" cy="252720"/>
          </a:xfrm>
          <a:prstGeom prst="rect">
            <a:avLst/>
          </a:prstGeom>
        </p:spPr>
      </p:pic>
      <p:pic>
        <p:nvPicPr>
          <p:cNvPr descr="" id="126" name="Picture 27"/>
          <p:cNvPicPr/>
          <p:nvPr/>
        </p:nvPicPr>
        <p:blipFill>
          <a:blip r:embed="rId15"/>
          <a:stretch>
            <a:fillRect/>
          </a:stretch>
        </p:blipFill>
        <p:spPr>
          <a:xfrm>
            <a:off x="23671800" y="32439600"/>
            <a:ext cx="552600" cy="401400"/>
          </a:xfrm>
          <a:prstGeom prst="rect">
            <a:avLst/>
          </a:prstGeom>
        </p:spPr>
      </p:pic>
      <p:pic>
        <p:nvPicPr>
          <p:cNvPr descr="" id="127" name="Picture 29"/>
          <p:cNvPicPr/>
          <p:nvPr/>
        </p:nvPicPr>
        <p:blipFill>
          <a:blip r:embed="rId16"/>
          <a:stretch>
            <a:fillRect/>
          </a:stretch>
        </p:blipFill>
        <p:spPr>
          <a:xfrm>
            <a:off x="23701320" y="27192600"/>
            <a:ext cx="454320" cy="522000"/>
          </a:xfrm>
          <a:prstGeom prst="rect">
            <a:avLst/>
          </a:prstGeom>
        </p:spPr>
      </p:pic>
      <p:pic>
        <p:nvPicPr>
          <p:cNvPr descr="" id="128" name="Picture 30"/>
          <p:cNvPicPr/>
          <p:nvPr/>
        </p:nvPicPr>
        <p:blipFill>
          <a:blip r:embed="rId17"/>
          <a:stretch>
            <a:fillRect/>
          </a:stretch>
        </p:blipFill>
        <p:spPr>
          <a:xfrm>
            <a:off x="24548400" y="29829960"/>
            <a:ext cx="539280" cy="710640"/>
          </a:xfrm>
          <a:prstGeom prst="rect">
            <a:avLst/>
          </a:prstGeom>
        </p:spPr>
      </p:pic>
      <p:pic>
        <p:nvPicPr>
          <p:cNvPr descr="" id="129" name="Picture 31"/>
          <p:cNvPicPr/>
          <p:nvPr/>
        </p:nvPicPr>
        <p:blipFill>
          <a:blip r:embed="rId18"/>
          <a:stretch>
            <a:fillRect/>
          </a:stretch>
        </p:blipFill>
        <p:spPr>
          <a:xfrm>
            <a:off x="22215240" y="31891320"/>
            <a:ext cx="551160" cy="563040"/>
          </a:xfrm>
          <a:prstGeom prst="rect">
            <a:avLst/>
          </a:prstGeom>
        </p:spPr>
      </p:pic>
      <p:pic>
        <p:nvPicPr>
          <p:cNvPr descr="" id="130" name="Picture 32"/>
          <p:cNvPicPr/>
          <p:nvPr/>
        </p:nvPicPr>
        <p:blipFill>
          <a:blip r:embed="rId19"/>
          <a:stretch>
            <a:fillRect/>
          </a:stretch>
        </p:blipFill>
        <p:spPr>
          <a:xfrm>
            <a:off x="11666880" y="21323880"/>
            <a:ext cx="1095840" cy="325080"/>
          </a:xfrm>
          <a:prstGeom prst="rect">
            <a:avLst/>
          </a:prstGeom>
        </p:spPr>
      </p:pic>
      <p:pic>
        <p:nvPicPr>
          <p:cNvPr descr="" id="131" name="Picture 33"/>
          <p:cNvPicPr/>
          <p:nvPr/>
        </p:nvPicPr>
        <p:blipFill>
          <a:blip r:embed="rId20"/>
          <a:stretch>
            <a:fillRect/>
          </a:stretch>
        </p:blipFill>
        <p:spPr>
          <a:xfrm>
            <a:off x="6746400" y="21741840"/>
            <a:ext cx="911160" cy="353520"/>
          </a:xfrm>
          <a:prstGeom prst="rect">
            <a:avLst/>
          </a:prstGeom>
        </p:spPr>
      </p:pic>
      <p:pic>
        <p:nvPicPr>
          <p:cNvPr descr="" id="132" name="Picture 34"/>
          <p:cNvPicPr/>
          <p:nvPr/>
        </p:nvPicPr>
        <p:blipFill>
          <a:blip r:embed="rId21"/>
          <a:stretch>
            <a:fillRect/>
          </a:stretch>
        </p:blipFill>
        <p:spPr>
          <a:xfrm>
            <a:off x="23900760" y="12421440"/>
            <a:ext cx="434520" cy="627840"/>
          </a:xfrm>
          <a:prstGeom prst="rect">
            <a:avLst/>
          </a:prstGeom>
        </p:spPr>
      </p:pic>
      <p:pic>
        <p:nvPicPr>
          <p:cNvPr descr="" id="133" name="Picture 35"/>
          <p:cNvPicPr/>
          <p:nvPr/>
        </p:nvPicPr>
        <p:blipFill>
          <a:blip r:embed="rId22"/>
          <a:stretch>
            <a:fillRect/>
          </a:stretch>
        </p:blipFill>
        <p:spPr>
          <a:xfrm>
            <a:off x="22263120" y="18125640"/>
            <a:ext cx="566640" cy="580320"/>
          </a:xfrm>
          <a:prstGeom prst="rect">
            <a:avLst/>
          </a:prstGeom>
        </p:spPr>
      </p:pic>
      <p:pic>
        <p:nvPicPr>
          <p:cNvPr descr="" id="134" name="Picture 36"/>
          <p:cNvPicPr/>
          <p:nvPr/>
        </p:nvPicPr>
        <p:blipFill>
          <a:blip r:embed="rId23"/>
          <a:stretch>
            <a:fillRect/>
          </a:stretch>
        </p:blipFill>
        <p:spPr>
          <a:xfrm>
            <a:off x="22107240" y="13585320"/>
            <a:ext cx="460800" cy="593280"/>
          </a:xfrm>
          <a:prstGeom prst="rect">
            <a:avLst/>
          </a:prstGeom>
        </p:spPr>
      </p:pic>
      <p:pic>
        <p:nvPicPr>
          <p:cNvPr descr="" id="135" name="Picture 27"/>
          <p:cNvPicPr/>
          <p:nvPr/>
        </p:nvPicPr>
        <p:blipFill>
          <a:blip r:embed="rId24"/>
          <a:stretch>
            <a:fillRect/>
          </a:stretch>
        </p:blipFill>
        <p:spPr>
          <a:xfrm>
            <a:off x="23186160" y="15289560"/>
            <a:ext cx="666720" cy="513360"/>
          </a:xfrm>
          <a:prstGeom prst="rect">
            <a:avLst/>
          </a:prstGeom>
        </p:spPr>
      </p:pic>
      <p:pic>
        <p:nvPicPr>
          <p:cNvPr descr="" id="136" name="Picture 10"/>
          <p:cNvPicPr/>
          <p:nvPr/>
        </p:nvPicPr>
        <p:blipFill>
          <a:blip r:embed="rId25"/>
          <a:stretch>
            <a:fillRect/>
          </a:stretch>
        </p:blipFill>
        <p:spPr>
          <a:xfrm>
            <a:off x="24147360" y="21756960"/>
            <a:ext cx="663480" cy="287640"/>
          </a:xfrm>
          <a:prstGeom prst="rect">
            <a:avLst/>
          </a:prstGeom>
        </p:spPr>
      </p:pic>
      <p:sp>
        <p:nvSpPr>
          <p:cNvPr id="137" name="CustomShape 79"/>
          <p:cNvSpPr/>
          <p:nvPr/>
        </p:nvSpPr>
        <p:spPr>
          <a:xfrm>
            <a:off x="2013840" y="10490400"/>
            <a:ext cx="11701440" cy="2676240"/>
          </a:xfrm>
          <a:prstGeom prst="rect">
            <a:avLst/>
          </a:prstGeom>
          <a:solidFill>
            <a:srgbClr val="ffffff"/>
          </a:solidFill>
        </p:spPr>
        <p:txBody>
          <a:bodyPr bIns="45000" lIns="90000" rIns="90000" tIns="45000"/>
          <a:p>
            <a:pPr>
              <a:lnSpc>
                <a:spcPct val="100000"/>
              </a:lnSpc>
            </a:pPr>
            <a:r>
              <a:rPr lang="en-US" sz="3200">
                <a:solidFill>
                  <a:srgbClr val="000000"/>
                </a:solidFill>
                <a:latin typeface="Calibri"/>
              </a:rPr>
              <a:t>The AIM protocol exploits the fine control of autonomous vehicles to allow more vehicles simultaneously to cross an intersection, thus effectively reducing the delay of vehicles by orders of magnitude compared to traffic signals.</a:t>
            </a:r>
            <a:endParaRPr/>
          </a:p>
          <a:p>
            <a:pPr>
              <a:lnSpc>
                <a:spcPct val="100000"/>
              </a:lnSpc>
            </a:pPr>
            <a:endParaRPr/>
          </a:p>
        </p:txBody>
      </p:sp>
      <p:sp>
        <p:nvSpPr>
          <p:cNvPr id="138" name="CustomShape 80"/>
          <p:cNvSpPr/>
          <p:nvPr/>
        </p:nvSpPr>
        <p:spPr>
          <a:xfrm>
            <a:off x="12344400" y="23506560"/>
            <a:ext cx="8319960" cy="3284280"/>
          </a:xfrm>
          <a:prstGeom prst="rect">
            <a:avLst/>
          </a:prstGeom>
          <a:solidFill>
            <a:srgbClr val="ffffff"/>
          </a:solidFill>
        </p:spPr>
        <p:txBody>
          <a:bodyPr anchor="ctr" bIns="45000" lIns="90000" rIns="90000" tIns="45000"/>
          <a:p>
            <a:pPr>
              <a:lnSpc>
                <a:spcPct val="100000"/>
              </a:lnSpc>
            </a:pPr>
            <a:r>
              <a:rPr b="1" lang="en-US" sz="3200">
                <a:solidFill>
                  <a:srgbClr val="000000"/>
                </a:solidFill>
                <a:latin typeface="Calibri"/>
              </a:rPr>
              <a:t>Experiment settings</a:t>
            </a:r>
            <a:r>
              <a:rPr lang="en-US" sz="3200">
                <a:solidFill>
                  <a:srgbClr val="000000"/>
                </a:solidFill>
                <a:latin typeface="Calibri"/>
              </a:rPr>
              <a:t>:</a:t>
            </a:r>
            <a:endParaRPr/>
          </a:p>
          <a:p>
            <a:pPr>
              <a:lnSpc>
                <a:spcPct val="100000"/>
              </a:lnSpc>
            </a:pPr>
            <a:r>
              <a:rPr lang="en-US" sz="3200">
                <a:solidFill>
                  <a:srgbClr val="000000"/>
                </a:solidFill>
                <a:latin typeface="Calibri"/>
              </a:rPr>
              <a:t>*.Intersection: 3 lanes on each road.</a:t>
            </a:r>
            <a:endParaRPr/>
          </a:p>
          <a:p>
            <a:pPr>
              <a:lnSpc>
                <a:spcPct val="100000"/>
              </a:lnSpc>
            </a:pPr>
            <a:r>
              <a:rPr lang="en-US" sz="3200">
                <a:solidFill>
                  <a:srgbClr val="000000"/>
                </a:solidFill>
                <a:latin typeface="Calibri"/>
              </a:rPr>
              <a:t>*.Traffic: 360 veh/hour/lane</a:t>
            </a:r>
            <a:endParaRPr/>
          </a:p>
          <a:p>
            <a:pPr>
              <a:lnSpc>
                <a:spcPct val="100000"/>
              </a:lnSpc>
            </a:pPr>
            <a:r>
              <a:rPr lang="en-US" sz="3200">
                <a:solidFill>
                  <a:srgbClr val="000000"/>
                </a:solidFill>
                <a:latin typeface="Calibri"/>
              </a:rPr>
              <a:t>*.Type of vehicles: Fully Autonomous, Adaptive Cruise Control, Cruise Control, Communication Device and Traditional Human-driven</a:t>
            </a:r>
            <a:endParaRPr/>
          </a:p>
        </p:txBody>
      </p:sp>
      <p:sp>
        <p:nvSpPr>
          <p:cNvPr id="139" name="CustomShape 81"/>
          <p:cNvSpPr/>
          <p:nvPr/>
        </p:nvSpPr>
        <p:spPr>
          <a:xfrm>
            <a:off x="30163680" y="9444600"/>
            <a:ext cx="906300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Semi-Autonomous Vehicles</a:t>
            </a:r>
            <a:endParaRPr/>
          </a:p>
        </p:txBody>
      </p:sp>
      <p:sp>
        <p:nvSpPr>
          <p:cNvPr id="140" name="CustomShape 82"/>
          <p:cNvSpPr/>
          <p:nvPr/>
        </p:nvSpPr>
        <p:spPr>
          <a:xfrm>
            <a:off x="25603200" y="10881360"/>
            <a:ext cx="8686080" cy="3565080"/>
          </a:xfrm>
          <a:prstGeom prst="rect">
            <a:avLst/>
          </a:prstGeom>
          <a:solidFill>
            <a:srgbClr val="ffffff"/>
          </a:solidFill>
        </p:spPr>
        <p:txBody>
          <a:bodyPr anchor="ctr" bIns="45000" lIns="90000" rIns="90000" tIns="45000"/>
          <a:p>
            <a:pPr>
              <a:lnSpc>
                <a:spcPct val="100000"/>
              </a:lnSpc>
            </a:pPr>
            <a:r>
              <a:rPr lang="en-US" sz="3200">
                <a:solidFill>
                  <a:srgbClr val="000000"/>
                </a:solidFill>
                <a:latin typeface="Calibri"/>
              </a:rPr>
              <a:t>Our proposed reservation system is general enough to accept reservation requests from any semi-autonomous vehicles that are capable of following some trajectories and communicating with the IM. We currently focus on the types of semi-auto vehicles on the right.</a:t>
            </a:r>
            <a:endParaRPr/>
          </a:p>
        </p:txBody>
      </p:sp>
      <p:sp>
        <p:nvSpPr>
          <p:cNvPr id="141" name="CustomShape 83"/>
          <p:cNvSpPr/>
          <p:nvPr/>
        </p:nvSpPr>
        <p:spPr>
          <a:xfrm>
            <a:off x="25246440" y="25699320"/>
            <a:ext cx="19016280" cy="2651040"/>
          </a:xfrm>
          <a:prstGeom prst="rect">
            <a:avLst/>
          </a:prstGeom>
          <a:solidFill>
            <a:srgbClr val="ffffff"/>
          </a:solidFill>
        </p:spPr>
        <p:txBody>
          <a:bodyPr anchor="ctr" bIns="45000" lIns="90000" rIns="90000" tIns="45000"/>
          <a:p>
            <a:pPr>
              <a:lnSpc>
                <a:spcPct val="100000"/>
              </a:lnSpc>
            </a:pPr>
            <a:r>
              <a:rPr lang="en-US" sz="3200">
                <a:solidFill>
                  <a:srgbClr val="000000"/>
                </a:solidFill>
                <a:latin typeface="Calibri"/>
              </a:rPr>
              <a:t>This poster introduces SemiAIM, a new multiagent constraint-based autonomous intersection management system that enables human-driven vehicles and semi-autonomous vehicles, in addition to fully autonomous vehicles, to make reservations and enter an intersection within the AIM paradigm.</a:t>
            </a:r>
            <a:endParaRPr/>
          </a:p>
          <a:p>
            <a:pPr>
              <a:lnSpc>
                <a:spcPct val="100000"/>
              </a:lnSpc>
            </a:pPr>
            <a:endParaRPr/>
          </a:p>
          <a:p>
            <a:pPr>
              <a:lnSpc>
                <a:spcPct val="100000"/>
              </a:lnSpc>
            </a:pPr>
            <a:r>
              <a:rPr lang="en-US" sz="3200">
                <a:solidFill>
                  <a:srgbClr val="000000"/>
                </a:solidFill>
                <a:latin typeface="Calibri"/>
              </a:rPr>
              <a:t>Our initial experiment showed that our system can greatly decrease traffic delay when most vehicles are semi-autonomous, even when few (if any) are fully autonomous</a:t>
            </a:r>
            <a:endParaRPr/>
          </a:p>
          <a:p>
            <a:pPr>
              <a:lnSpc>
                <a:spcPct val="100000"/>
              </a:lnSpc>
            </a:pPr>
            <a:endParaRPr/>
          </a:p>
          <a:p>
            <a:pPr>
              <a:lnSpc>
                <a:spcPct val="100000"/>
              </a:lnSpc>
            </a:pPr>
            <a:endParaRPr/>
          </a:p>
        </p:txBody>
      </p:sp>
      <p:pic>
        <p:nvPicPr>
          <p:cNvPr descr="" id="142" name=""/>
          <p:cNvPicPr/>
          <p:nvPr/>
        </p:nvPicPr>
        <p:blipFill>
          <a:blip r:embed="rId26"/>
          <a:stretch>
            <a:fillRect/>
          </a:stretch>
        </p:blipFill>
        <p:spPr>
          <a:xfrm>
            <a:off x="1828800" y="23543640"/>
            <a:ext cx="9781200" cy="7179120"/>
          </a:xfrm>
          <a:prstGeom prst="rect">
            <a:avLst/>
          </a:prstGeom>
        </p:spPr>
      </p:pic>
      <p:pic>
        <p:nvPicPr>
          <p:cNvPr descr="" id="143" name=""/>
          <p:cNvPicPr/>
          <p:nvPr/>
        </p:nvPicPr>
        <p:blipFill>
          <a:blip r:embed="rId27"/>
          <a:stretch>
            <a:fillRect/>
          </a:stretch>
        </p:blipFill>
        <p:spPr>
          <a:xfrm>
            <a:off x="11978640" y="27252000"/>
            <a:ext cx="9051480" cy="7402680"/>
          </a:xfrm>
          <a:prstGeom prst="rect">
            <a:avLst/>
          </a:prstGeom>
        </p:spPr>
      </p:pic>
      <p:sp>
        <p:nvSpPr>
          <p:cNvPr id="144" name="CustomShape 84"/>
          <p:cNvSpPr/>
          <p:nvPr/>
        </p:nvSpPr>
        <p:spPr>
          <a:xfrm>
            <a:off x="1828800" y="31181040"/>
            <a:ext cx="9691560" cy="3284280"/>
          </a:xfrm>
          <a:prstGeom prst="rect">
            <a:avLst/>
          </a:prstGeom>
          <a:solidFill>
            <a:srgbClr val="ffffff"/>
          </a:solidFill>
        </p:spPr>
        <p:txBody>
          <a:bodyPr anchor="ctr" bIns="45000" lIns="90000" rIns="90000" tIns="45000"/>
          <a:p>
            <a:r>
              <a:rPr b="1" lang="en-US" sz="3200">
                <a:solidFill>
                  <a:srgbClr val="000000"/>
                </a:solidFill>
                <a:latin typeface="Calibri"/>
              </a:rPr>
              <a:t>Experiment results:</a:t>
            </a:r>
            <a:endParaRPr/>
          </a:p>
          <a:p>
            <a:pPr>
              <a:lnSpc>
                <a:spcPct val="100000"/>
              </a:lnSpc>
            </a:pPr>
            <a:r>
              <a:rPr lang="en-US" sz="3200">
                <a:solidFill>
                  <a:srgbClr val="000000"/>
                </a:solidFill>
                <a:latin typeface="Calibri"/>
              </a:rPr>
              <a:t>the performance of semi-autonomous vehicles is very similar to fully autonomous vehicles when the ratio to human-driven vehicles is below 40%. Beyond 40%, fully autonomous vehicles increasingly outperform semi-autonomous vehicles</a:t>
            </a:r>
            <a:endParaRPr/>
          </a:p>
        </p:txBody>
      </p:sp>
      <p:sp>
        <p:nvSpPr>
          <p:cNvPr id="145" name="CustomShape 85"/>
          <p:cNvSpPr/>
          <p:nvPr/>
        </p:nvSpPr>
        <p:spPr>
          <a:xfrm>
            <a:off x="30175200" y="15505920"/>
            <a:ext cx="906300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Interaction Model</a:t>
            </a:r>
            <a:endParaRPr/>
          </a:p>
        </p:txBody>
      </p:sp>
      <p:pic>
        <p:nvPicPr>
          <p:cNvPr descr="" id="146" name=""/>
          <p:cNvPicPr/>
          <p:nvPr/>
        </p:nvPicPr>
        <p:blipFill>
          <a:blip r:embed="rId28"/>
          <a:stretch>
            <a:fillRect/>
          </a:stretch>
        </p:blipFill>
        <p:spPr>
          <a:xfrm>
            <a:off x="26517600" y="16459200"/>
            <a:ext cx="16823880" cy="4753800"/>
          </a:xfrm>
          <a:prstGeom prst="rect">
            <a:avLst/>
          </a:prstGeom>
        </p:spPr>
      </p:pic>
      <p:graphicFrame>
        <p:nvGraphicFramePr>
          <p:cNvPr id="147" name="Table 86"/>
          <p:cNvGraphicFramePr/>
          <p:nvPr/>
        </p:nvGraphicFramePr>
        <p:xfrm>
          <a:off x="34655760" y="10911600"/>
          <a:ext cx="8970480" cy="3686760"/>
        </p:xfrm>
        <a:graphic>
          <a:graphicData uri="http://schemas.openxmlformats.org/drawingml/2006/table">
            <a:tbl>
              <a:tblPr/>
              <a:tblGrid>
                <a:gridCol w="2090520"/>
                <a:gridCol w="2090520"/>
                <a:gridCol w="2090520"/>
                <a:gridCol w="2698920"/>
              </a:tblGrid>
              <a:tr h="921960">
                <a:tc>
                  <a:txBody>
                    <a:bodyPr wrap="none"/>
                    <a:p>
                      <a:pPr algn="ctr">
                        <a:lnSpc>
                          <a:spcPct val="100000"/>
                        </a:lnSpc>
                      </a:pPr>
                      <a:r>
                        <a:rPr lang="en-US"/>
                        <a:t>Vehicle Types</a:t>
                      </a:r>
                      <a:endParaRPr/>
                    </a:p>
                  </a:txBody>
                  <a:tcPr/>
                </a:tc>
                <a:tc>
                  <a:txBody>
                    <a:bodyPr wrap="none"/>
                    <a:p>
                      <a:pPr algn="ctr">
                        <a:lnSpc>
                          <a:spcPct val="100000"/>
                        </a:lnSpc>
                      </a:pPr>
                      <a:r>
                        <a:rPr lang="en-US"/>
                        <a:t>Communication Device</a:t>
                      </a:r>
                      <a:endParaRPr/>
                    </a:p>
                  </a:txBody>
                  <a:tcPr/>
                </a:tc>
                <a:tc>
                  <a:txBody>
                    <a:bodyPr wrap="none"/>
                    <a:p>
                      <a:pPr algn="ctr">
                        <a:lnSpc>
                          <a:spcPct val="100000"/>
                        </a:lnSpc>
                      </a:pPr>
                      <a:r>
                        <a:rPr lang="en-US"/>
                        <a:t>Cruise Control</a:t>
                      </a:r>
                      <a:endParaRPr/>
                    </a:p>
                  </a:txBody>
                  <a:tcPr/>
                </a:tc>
                <a:tc>
                  <a:txBody>
                    <a:bodyPr wrap="none"/>
                    <a:p>
                      <a:pPr algn="ctr">
                        <a:lnSpc>
                          <a:spcPct val="100000"/>
                        </a:lnSpc>
                      </a:pPr>
                      <a:r>
                        <a:rPr lang="en-US"/>
                        <a:t>Adaptive Cruise Control</a:t>
                      </a:r>
                      <a:endParaRPr/>
                    </a:p>
                  </a:txBody>
                  <a:tcPr/>
                </a:tc>
              </a:tr>
              <a:tr h="921960">
                <a:tc>
                  <a:txBody>
                    <a:bodyPr wrap="none"/>
                    <a:p>
                      <a:pPr algn="ctr">
                        <a:lnSpc>
                          <a:spcPct val="100000"/>
                        </a:lnSpc>
                      </a:pPr>
                      <a:r>
                        <a:rPr lang="en-US"/>
                        <a:t>SA-ACC</a:t>
                      </a:r>
                      <a:endParaRPr/>
                    </a:p>
                  </a:txBody>
                  <a:tcPr/>
                </a:tc>
                <a:tc>
                  <a:txBody>
                    <a:bodyPr wrap="none"/>
                    <a:p>
                      <a:pPr algn="ctr">
                        <a:lnSpc>
                          <a:spcPct val="100000"/>
                        </a:lnSpc>
                      </a:pPr>
                      <a:r>
                        <a:rPr lang="en-US"/>
                        <a:t>X</a:t>
                      </a:r>
                      <a:endParaRPr/>
                    </a:p>
                  </a:txBody>
                  <a:tcPr/>
                </a:tc>
                <a:tc>
                  <a:txBody>
                    <a:bodyPr wrap="none"/>
                    <a:p>
                      <a:pPr algn="ctr">
                        <a:lnSpc>
                          <a:spcPct val="100000"/>
                        </a:lnSpc>
                      </a:pPr>
                      <a:r>
                        <a:rPr lang="en-US"/>
                        <a:t>X</a:t>
                      </a:r>
                      <a:endParaRPr/>
                    </a:p>
                  </a:txBody>
                  <a:tcPr/>
                </a:tc>
                <a:tc>
                  <a:txBody>
                    <a:bodyPr wrap="none"/>
                    <a:p>
                      <a:pPr algn="ctr">
                        <a:lnSpc>
                          <a:spcPct val="100000"/>
                        </a:lnSpc>
                      </a:pPr>
                      <a:r>
                        <a:rPr lang="en-US"/>
                        <a:t>X</a:t>
                      </a:r>
                      <a:endParaRPr/>
                    </a:p>
                  </a:txBody>
                  <a:tcPr/>
                </a:tc>
              </a:tr>
              <a:tr h="921960">
                <a:tc>
                  <a:txBody>
                    <a:bodyPr wrap="none"/>
                    <a:p>
                      <a:pPr algn="ctr">
                        <a:lnSpc>
                          <a:spcPct val="100000"/>
                        </a:lnSpc>
                      </a:pPr>
                      <a:r>
                        <a:rPr lang="en-US"/>
                        <a:t>SA-CC</a:t>
                      </a:r>
                      <a:endParaRPr/>
                    </a:p>
                  </a:txBody>
                  <a:tcPr/>
                </a:tc>
                <a:tc>
                  <a:txBody>
                    <a:bodyPr wrap="none"/>
                    <a:p>
                      <a:pPr algn="ctr">
                        <a:lnSpc>
                          <a:spcPct val="100000"/>
                        </a:lnSpc>
                      </a:pPr>
                      <a:r>
                        <a:rPr lang="en-US"/>
                        <a:t>X</a:t>
                      </a:r>
                      <a:endParaRPr/>
                    </a:p>
                  </a:txBody>
                  <a:tcPr/>
                </a:tc>
                <a:tc>
                  <a:txBody>
                    <a:bodyPr wrap="none"/>
                    <a:p>
                      <a:pPr algn="ctr">
                        <a:lnSpc>
                          <a:spcPct val="100000"/>
                        </a:lnSpc>
                      </a:pPr>
                      <a:r>
                        <a:rPr lang="en-US"/>
                        <a:t>X</a:t>
                      </a:r>
                      <a:endParaRPr/>
                    </a:p>
                  </a:txBody>
                  <a:tcPr/>
                </a:tc>
                <a:tc>
                  <a:tcPr/>
                </a:tc>
              </a:tr>
              <a:tr h="920880">
                <a:tc>
                  <a:txBody>
                    <a:bodyPr wrap="none"/>
                    <a:p>
                      <a:pPr algn="ctr">
                        <a:lnSpc>
                          <a:spcPct val="100000"/>
                        </a:lnSpc>
                      </a:pPr>
                      <a:r>
                        <a:rPr lang="en-US"/>
                        <a:t>SA-Com</a:t>
                      </a:r>
                      <a:endParaRPr/>
                    </a:p>
                  </a:txBody>
                  <a:tcPr/>
                </a:tc>
                <a:tc>
                  <a:txBody>
                    <a:bodyPr wrap="none"/>
                    <a:p>
                      <a:pPr algn="ctr">
                        <a:lnSpc>
                          <a:spcPct val="100000"/>
                        </a:lnSpc>
                      </a:pPr>
                      <a:r>
                        <a:rPr lang="en-US"/>
                        <a:t>X</a:t>
                      </a:r>
                      <a:endParaRPr/>
                    </a:p>
                  </a:txBody>
                  <a:tcPr/>
                </a:tc>
                <a:tc>
                  <a:tcPr/>
                </a:tc>
                <a:tc>
                  <a:tcPr/>
                </a:tc>
              </a:tr>
            </a:tbl>
          </a:graphicData>
        </a:graphic>
      </p:graphicFrame>
      <p:sp>
        <p:nvSpPr>
          <p:cNvPr id="148" name="CustomShape 87"/>
          <p:cNvSpPr/>
          <p:nvPr/>
        </p:nvSpPr>
        <p:spPr>
          <a:xfrm>
            <a:off x="2183400" y="9471240"/>
            <a:ext cx="1710972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Previous Work: Autonomous Intersection Management (AIM)</a:t>
            </a:r>
            <a:endParaRPr/>
          </a:p>
        </p:txBody>
      </p:sp>
      <p:sp>
        <p:nvSpPr>
          <p:cNvPr id="149" name="CustomShape 88"/>
          <p:cNvSpPr/>
          <p:nvPr/>
        </p:nvSpPr>
        <p:spPr>
          <a:xfrm>
            <a:off x="2549160" y="17243640"/>
            <a:ext cx="1710972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Drawbacks of AIM</a:t>
            </a:r>
            <a:endParaRPr/>
          </a:p>
        </p:txBody>
      </p:sp>
      <p:sp>
        <p:nvSpPr>
          <p:cNvPr id="150" name="CustomShape 89"/>
          <p:cNvSpPr/>
          <p:nvPr/>
        </p:nvSpPr>
        <p:spPr>
          <a:xfrm>
            <a:off x="2103120" y="18105120"/>
            <a:ext cx="8594640" cy="2925360"/>
          </a:xfrm>
          <a:prstGeom prst="rect">
            <a:avLst/>
          </a:prstGeom>
          <a:solidFill>
            <a:srgbClr val="ffffff"/>
          </a:solidFill>
        </p:spPr>
        <p:txBody>
          <a:bodyPr bIns="45000" lIns="90000" rIns="90000" tIns="45000"/>
          <a:p>
            <a:pPr>
              <a:lnSpc>
                <a:spcPct val="100000"/>
              </a:lnSpc>
            </a:pPr>
            <a:r>
              <a:rPr lang="en-US" sz="3200">
                <a:solidFill>
                  <a:srgbClr val="000000"/>
                </a:solidFill>
                <a:latin typeface="Calibri"/>
              </a:rPr>
              <a:t>AIM is designed for the time when vehicles are autonomous. There will be a long transition period during which most vehicles have some but not all capabilities of fully autonomous vehicles.</a:t>
            </a:r>
            <a:endParaRPr/>
          </a:p>
          <a:p>
            <a:pPr>
              <a:lnSpc>
                <a:spcPct val="100000"/>
              </a:lnSpc>
            </a:pPr>
            <a:endParaRPr/>
          </a:p>
        </p:txBody>
      </p:sp>
      <p:sp>
        <p:nvSpPr>
          <p:cNvPr id="151" name="CustomShape 90"/>
          <p:cNvSpPr/>
          <p:nvPr/>
        </p:nvSpPr>
        <p:spPr>
          <a:xfrm>
            <a:off x="11338560" y="18105120"/>
            <a:ext cx="8594640" cy="2925360"/>
          </a:xfrm>
          <a:prstGeom prst="rect">
            <a:avLst/>
          </a:prstGeom>
          <a:solidFill>
            <a:srgbClr val="ffffff"/>
          </a:solidFill>
        </p:spPr>
        <p:txBody>
          <a:bodyPr bIns="45000" lIns="90000" rIns="90000" tIns="45000"/>
          <a:p>
            <a:pPr>
              <a:lnSpc>
                <a:spcPct val="100000"/>
              </a:lnSpc>
            </a:pPr>
            <a:r>
              <a:rPr lang="en-US" sz="3200">
                <a:solidFill>
                  <a:srgbClr val="000000"/>
                </a:solidFill>
                <a:latin typeface="Calibri"/>
              </a:rPr>
              <a:t>We use the term </a:t>
            </a:r>
            <a:r>
              <a:rPr b="1" lang="en-US" sz="3200">
                <a:solidFill>
                  <a:srgbClr val="000000"/>
                </a:solidFill>
                <a:latin typeface="Calibri"/>
              </a:rPr>
              <a:t>semi-autonomous vehicles</a:t>
            </a:r>
            <a:r>
              <a:rPr lang="en-US" sz="3200">
                <a:solidFill>
                  <a:srgbClr val="000000"/>
                </a:solidFill>
                <a:latin typeface="Calibri"/>
              </a:rPr>
              <a:t> to refer to vehicles with limited autonomous driving and wireless communication capabilities.</a:t>
            </a:r>
            <a:endParaRPr/>
          </a:p>
        </p:txBody>
      </p:sp>
      <p:pic>
        <p:nvPicPr>
          <p:cNvPr descr="" id="152" name=""/>
          <p:cNvPicPr/>
          <p:nvPr/>
        </p:nvPicPr>
        <p:blipFill>
          <a:blip r:embed="rId29"/>
          <a:stretch>
            <a:fillRect/>
          </a:stretch>
        </p:blipFill>
        <p:spPr>
          <a:xfrm>
            <a:off x="14447520" y="12344400"/>
            <a:ext cx="3565440" cy="3382560"/>
          </a:xfrm>
          <a:prstGeom prst="rect">
            <a:avLst/>
          </a:prstGeom>
        </p:spPr>
      </p:pic>
      <p:pic>
        <p:nvPicPr>
          <p:cNvPr descr="" id="153" name=""/>
          <p:cNvPicPr/>
          <p:nvPr/>
        </p:nvPicPr>
        <p:blipFill>
          <a:blip r:embed="rId30"/>
          <a:stretch>
            <a:fillRect/>
          </a:stretch>
        </p:blipFill>
        <p:spPr>
          <a:xfrm>
            <a:off x="14447520" y="11247120"/>
            <a:ext cx="5302800" cy="5028480"/>
          </a:xfrm>
          <a:prstGeom prst="rect">
            <a:avLst/>
          </a:prstGeom>
        </p:spPr>
      </p:pic>
      <p:sp>
        <p:nvSpPr>
          <p:cNvPr id="154" name="CustomShape 91"/>
          <p:cNvSpPr/>
          <p:nvPr/>
        </p:nvSpPr>
        <p:spPr>
          <a:xfrm>
            <a:off x="25429320" y="23923440"/>
            <a:ext cx="1857276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Conclusion</a:t>
            </a:r>
            <a:endParaRPr/>
          </a:p>
        </p:txBody>
      </p:sp>
      <p:sp>
        <p:nvSpPr>
          <p:cNvPr id="155" name="CustomShape 92"/>
          <p:cNvSpPr/>
          <p:nvPr/>
        </p:nvSpPr>
        <p:spPr>
          <a:xfrm>
            <a:off x="25418160" y="29356920"/>
            <a:ext cx="686844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Acknowledgement</a:t>
            </a:r>
            <a:endParaRPr/>
          </a:p>
        </p:txBody>
      </p:sp>
      <p:sp>
        <p:nvSpPr>
          <p:cNvPr id="156" name="CustomShape 93"/>
          <p:cNvSpPr/>
          <p:nvPr/>
        </p:nvSpPr>
        <p:spPr>
          <a:xfrm>
            <a:off x="25968960" y="30083760"/>
            <a:ext cx="6491520" cy="3839760"/>
          </a:xfrm>
          <a:prstGeom prst="rect">
            <a:avLst/>
          </a:prstGeom>
          <a:solidFill>
            <a:srgbClr val="ffffff"/>
          </a:solidFill>
        </p:spPr>
        <p:txBody>
          <a:bodyPr anchor="ctr" bIns="45000" lIns="90000" rIns="90000" tIns="45000"/>
          <a:p>
            <a:pPr>
              <a:lnSpc>
                <a:spcPct val="100000"/>
              </a:lnSpc>
            </a:pPr>
            <a:r>
              <a:rPr lang="en-US" sz="2600">
                <a:solidFill>
                  <a:srgbClr val="000000"/>
                </a:solidFill>
                <a:latin typeface="Calibri"/>
              </a:rPr>
              <a:t>This work has taken place in the ART Lab at UNIST and LARG</a:t>
            </a:r>
            <a:endParaRPr/>
          </a:p>
          <a:p>
            <a:pPr>
              <a:lnSpc>
                <a:spcPct val="100000"/>
              </a:lnSpc>
            </a:pPr>
            <a:r>
              <a:rPr lang="en-US" sz="2600">
                <a:solidFill>
                  <a:srgbClr val="000000"/>
                </a:solidFill>
                <a:latin typeface="Calibri"/>
              </a:rPr>
              <a:t>at UT Austin. ART research is supported by UNIST research fund</a:t>
            </a:r>
            <a:endParaRPr/>
          </a:p>
          <a:p>
            <a:pPr>
              <a:lnSpc>
                <a:spcPct val="100000"/>
              </a:lnSpc>
            </a:pPr>
            <a:r>
              <a:rPr lang="en-US" sz="2600">
                <a:solidFill>
                  <a:srgbClr val="000000"/>
                </a:solidFill>
                <a:latin typeface="Calibri"/>
              </a:rPr>
              <a:t>(1.120038.01). LARG research is supported in part by NSF (CNS-</a:t>
            </a:r>
            <a:endParaRPr/>
          </a:p>
          <a:p>
            <a:pPr>
              <a:lnSpc>
                <a:spcPct val="100000"/>
              </a:lnSpc>
            </a:pPr>
            <a:r>
              <a:rPr lang="en-US" sz="2600">
                <a:solidFill>
                  <a:srgbClr val="000000"/>
                </a:solidFill>
                <a:latin typeface="Calibri"/>
              </a:rPr>
              <a:t>1330072, CNS-1305287) and ONR (21C184-01).</a:t>
            </a:r>
            <a:endParaRPr/>
          </a:p>
          <a:p>
            <a:pPr>
              <a:lnSpc>
                <a:spcPct val="100000"/>
              </a:lnSpc>
            </a:pPr>
            <a:endParaRPr/>
          </a:p>
        </p:txBody>
      </p:sp>
      <p:sp>
        <p:nvSpPr>
          <p:cNvPr id="157" name="CustomShape 94"/>
          <p:cNvSpPr/>
          <p:nvPr/>
        </p:nvSpPr>
        <p:spPr>
          <a:xfrm>
            <a:off x="32927400" y="29356920"/>
            <a:ext cx="9874800" cy="586440"/>
          </a:xfrm>
          <a:prstGeom prst="rect">
            <a:avLst/>
          </a:prstGeom>
          <a:solidFill>
            <a:srgbClr val="ffffff"/>
          </a:solidFill>
        </p:spPr>
        <p:txBody>
          <a:bodyPr bIns="45000" lIns="90000" rIns="90000" tIns="45000"/>
          <a:p>
            <a:pPr algn="ctr">
              <a:lnSpc>
                <a:spcPct val="100000"/>
              </a:lnSpc>
            </a:pPr>
            <a:r>
              <a:rPr b="1" lang="en-US" sz="3200">
                <a:solidFill>
                  <a:srgbClr val="000000"/>
                </a:solidFill>
                <a:latin typeface="Calibri"/>
              </a:rPr>
              <a:t>References</a:t>
            </a:r>
            <a:endParaRPr/>
          </a:p>
        </p:txBody>
      </p:sp>
      <p:sp>
        <p:nvSpPr>
          <p:cNvPr id="158" name="CustomShape 95"/>
          <p:cNvSpPr/>
          <p:nvPr/>
        </p:nvSpPr>
        <p:spPr>
          <a:xfrm>
            <a:off x="33467040" y="30341520"/>
            <a:ext cx="10320840" cy="3748320"/>
          </a:xfrm>
          <a:prstGeom prst="rect">
            <a:avLst/>
          </a:prstGeom>
          <a:solidFill>
            <a:srgbClr val="ffffff"/>
          </a:solidFill>
        </p:spPr>
        <p:txBody>
          <a:bodyPr anchor="ctr" bIns="45000" lIns="90000" rIns="90000" tIns="45000"/>
          <a:p>
            <a:pPr>
              <a:lnSpc>
                <a:spcPct val="100000"/>
              </a:lnSpc>
            </a:pPr>
            <a:r>
              <a:rPr lang="en-US" sz="2600">
                <a:solidFill>
                  <a:srgbClr val="000000"/>
                </a:solidFill>
                <a:latin typeface="Calibri"/>
              </a:rPr>
              <a:t>[1] DARPA. DARPA Urban Challenge.</a:t>
            </a:r>
            <a:endParaRPr/>
          </a:p>
          <a:p>
            <a:pPr>
              <a:lnSpc>
                <a:spcPct val="100000"/>
              </a:lnSpc>
            </a:pPr>
            <a:r>
              <a:rPr lang="en-US" sz="2600">
                <a:solidFill>
                  <a:srgbClr val="000000"/>
                </a:solidFill>
                <a:latin typeface="Calibri"/>
              </a:rPr>
              <a:t>http://www.darpa.mil/grandchallenge, 2007.</a:t>
            </a:r>
            <a:endParaRPr/>
          </a:p>
          <a:p>
            <a:pPr>
              <a:lnSpc>
                <a:spcPct val="100000"/>
              </a:lnSpc>
            </a:pPr>
            <a:r>
              <a:rPr lang="en-US" sz="2600">
                <a:solidFill>
                  <a:srgbClr val="000000"/>
                </a:solidFill>
                <a:latin typeface="Calibri"/>
              </a:rPr>
              <a:t>[2] K. Dresner and P. Stone. Sharing the road: Autonomous vehicles meet human drivers. In IJCAI, 2007.</a:t>
            </a:r>
            <a:endParaRPr/>
          </a:p>
          <a:p>
            <a:pPr>
              <a:lnSpc>
                <a:spcPct val="100000"/>
              </a:lnSpc>
            </a:pPr>
            <a:r>
              <a:rPr lang="en-US" sz="2600">
                <a:solidFill>
                  <a:srgbClr val="000000"/>
                </a:solidFill>
                <a:latin typeface="Calibri"/>
              </a:rPr>
              <a:t>[3] K. Dresner and P. Stone. A multiagent approach to</a:t>
            </a:r>
            <a:endParaRPr/>
          </a:p>
          <a:p>
            <a:pPr>
              <a:lnSpc>
                <a:spcPct val="100000"/>
              </a:lnSpc>
            </a:pPr>
            <a:r>
              <a:rPr lang="en-US" sz="2600">
                <a:solidFill>
                  <a:srgbClr val="000000"/>
                </a:solidFill>
                <a:latin typeface="Calibri"/>
              </a:rPr>
              <a:t>autonomous intersection management. Journal of Artificial Intelligence Research (JAIR), March 2008</a:t>
            </a:r>
            <a:endParaRPr/>
          </a:p>
          <a:p>
            <a:pPr>
              <a:lnSpc>
                <a:spcPct val="100000"/>
              </a:lnSpc>
            </a:pPr>
            <a:r>
              <a:rPr lang="en-US" sz="2600">
                <a:solidFill>
                  <a:srgbClr val="000000"/>
                </a:solidFill>
                <a:latin typeface="Calibri"/>
              </a:rPr>
              <a:t>Etc.</a:t>
            </a:r>
            <a:endParaRPr/>
          </a:p>
          <a:p>
            <a:pPr>
              <a:lnSpc>
                <a:spcPct val="100000"/>
              </a:lnSpc>
            </a:pPr>
            <a:endParaRPr/>
          </a:p>
          <a:p>
            <a:pPr>
              <a:lnSpc>
                <a:spcPct val="100000"/>
              </a:lnSpc>
            </a:pPr>
            <a:endParaRPr/>
          </a:p>
        </p:txBody>
      </p:sp>
      <p:sp>
        <p:nvSpPr>
          <p:cNvPr id="159" name="CustomShape 96"/>
          <p:cNvSpPr/>
          <p:nvPr/>
        </p:nvSpPr>
        <p:spPr>
          <a:xfrm>
            <a:off x="914400" y="14081760"/>
            <a:ext cx="5212080" cy="2468880"/>
          </a:xfrm>
          <a:prstGeom prst="ellipse">
            <a:avLst/>
          </a:prstGeom>
          <a:solidFill>
            <a:srgbClr val="ffffff"/>
          </a:solidFill>
          <a:ln>
            <a:solidFill>
              <a:srgbClr val="ff0000"/>
            </a:solidFill>
          </a:ln>
        </p:spPr>
        <p:txBody>
          <a:bodyPr anchor="ctr" bIns="45000" lIns="90000" rIns="90000" tIns="45000" wrap="none"/>
          <a:p>
            <a:pPr algn="ctr">
              <a:lnSpc>
                <a:spcPct val="100000"/>
              </a:lnSpc>
            </a:pPr>
            <a:r>
              <a:rPr lang="en-US" sz="4000"/>
              <a:t>Our</a:t>
            </a:r>
            <a:endParaRPr/>
          </a:p>
          <a:p>
            <a:pPr algn="ctr">
              <a:lnSpc>
                <a:spcPct val="100000"/>
              </a:lnSpc>
            </a:pPr>
            <a:r>
              <a:rPr lang="en-US" sz="4000"/>
              <a:t>Autonomous</a:t>
            </a:r>
            <a:endParaRPr/>
          </a:p>
          <a:p>
            <a:pPr algn="ctr">
              <a:lnSpc>
                <a:spcPct val="100000"/>
              </a:lnSpc>
            </a:pPr>
            <a:r>
              <a:rPr lang="en-US" sz="4000"/>
              <a:t>Vehicle!</a:t>
            </a:r>
            <a:endParaRPr/>
          </a:p>
        </p:txBody>
      </p:sp>
      <p:sp>
        <p:nvSpPr>
          <p:cNvPr id="160" name="CustomShape 97"/>
          <p:cNvSpPr/>
          <p:nvPr/>
        </p:nvSpPr>
        <p:spPr>
          <a:xfrm>
            <a:off x="36667440" y="3749040"/>
            <a:ext cx="7680960" cy="3200400"/>
          </a:xfrm>
          <a:prstGeom prst="ellipse">
            <a:avLst/>
          </a:prstGeom>
          <a:solidFill>
            <a:srgbClr val="ffffff"/>
          </a:solidFill>
          <a:ln>
            <a:solidFill>
              <a:srgbClr val="ff0000"/>
            </a:solidFill>
          </a:ln>
        </p:spPr>
        <p:txBody>
          <a:bodyPr anchor="ctr" bIns="45000" lIns="90000" rIns="90000" tIns="45000" wrap="none"/>
          <a:p>
            <a:pPr algn="ctr">
              <a:lnSpc>
                <a:spcPct val="100000"/>
              </a:lnSpc>
            </a:pPr>
            <a:r>
              <a:rPr lang="en-US" sz="4400"/>
              <a:t>Will be presented again at</a:t>
            </a:r>
            <a:endParaRPr/>
          </a:p>
          <a:p>
            <a:pPr algn="ctr">
              <a:lnSpc>
                <a:spcPct val="100000"/>
              </a:lnSpc>
            </a:pPr>
            <a:r>
              <a:rPr lang="en-US" sz="4400"/>
              <a:t>AAMAS 2014!</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