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wmf" ContentType="image/x-wmf"/>
  <Override PartName="/ppt/media/image7.wmf" ContentType="image/x-wmf"/>
  <Override PartName="/ppt/media/image9.wmf" ContentType="image/x-wmf"/>
  <Override PartName="/ppt/media/image11.wmf" ContentType="image/x-wmf"/>
  <Override PartName="/ppt/media/image20.wmf" ContentType="image/x-wmf"/>
  <Override PartName="/ppt/media/image13.wmf" ContentType="image/x-wmf"/>
  <Override PartName="/ppt/media/image22.wmf" ContentType="image/x-wmf"/>
  <Override PartName="/ppt/media/image15.wmf" ContentType="image/x-wmf"/>
  <Override PartName="/ppt/media/image24.wmf" ContentType="image/x-wmf"/>
  <Override PartName="/ppt/media/image28.png" ContentType="image/png"/>
  <Override PartName="/ppt/media/image17.wmf" ContentType="image/x-wmf"/>
  <Override PartName="/ppt/media/image2.png" ContentType="image/png"/>
  <Override PartName="/ppt/media/image26.wmf" ContentType="image/x-wmf"/>
  <Override PartName="/ppt/media/image19.wmf" ContentType="image/x-wmf"/>
  <Override PartName="/ppt/media/image4.wmf" ContentType="image/x-wmf"/>
  <Override PartName="/ppt/media/image6.wmf" ContentType="image/x-wmf"/>
  <Override PartName="/ppt/media/image8.wmf" ContentType="image/x-wmf"/>
  <Override PartName="/ppt/media/image10.wmf" ContentType="image/x-wmf"/>
  <Override PartName="/ppt/media/image12.wmf" ContentType="image/x-wmf"/>
  <Override PartName="/ppt/media/image21.wmf" ContentType="image/x-wmf"/>
  <Override PartName="/ppt/media/image14.wmf" ContentType="image/x-wmf"/>
  <Override PartName="/ppt/media/image23.wmf" ContentType="image/x-wmf"/>
  <Override PartName="/ppt/media/image30.jpeg" ContentType="image/jpeg"/>
  <Override PartName="/ppt/media/image27.png" ContentType="image/png"/>
  <Override PartName="/ppt/media/image16.wmf" ContentType="image/x-wmf"/>
  <Override PartName="/ppt/media/image1.png" ContentType="image/png"/>
  <Override PartName="/ppt/media/image25.wmf" ContentType="image/x-wmf"/>
  <Override PartName="/ppt/media/image29.png" ContentType="image/png"/>
  <Override PartName="/ppt/media/image18.wmf" ContentType="image/x-wmf"/>
  <Override PartName="/ppt/media/image3.wmf" ContentType="image/x-wmf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2664180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6428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6641800" cy="24825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6428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266410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24825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wmf"/><Relationship Id="rId23" Type="http://schemas.openxmlformats.org/officeDocument/2006/relationships/image" Target="../media/image23.wmf"/><Relationship Id="rId24" Type="http://schemas.openxmlformats.org/officeDocument/2006/relationships/image" Target="../media/image24.wmf"/><Relationship Id="rId25" Type="http://schemas.openxmlformats.org/officeDocument/2006/relationships/image" Target="../media/image25.wmf"/><Relationship Id="rId26" Type="http://schemas.openxmlformats.org/officeDocument/2006/relationships/image" Target="../media/image26.wmf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jpeg"/><Relationship Id="rId3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169640" y="10879560"/>
            <a:ext cx="28096920" cy="29986200"/>
          </a:xfrm>
          <a:prstGeom prst="rect">
            <a:avLst/>
          </a:prstGeom>
          <a:solidFill>
            <a:srgbClr val="262626"/>
          </a:solidFill>
        </p:spPr>
      </p:sp>
      <p:sp>
        <p:nvSpPr>
          <p:cNvPr id="35" name="CustomShape 2"/>
          <p:cNvSpPr/>
          <p:nvPr/>
        </p:nvSpPr>
        <p:spPr>
          <a:xfrm>
            <a:off x="1169640" y="10879200"/>
            <a:ext cx="13051800" cy="13920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6" name="CustomShape 3"/>
          <p:cNvSpPr/>
          <p:nvPr/>
        </p:nvSpPr>
        <p:spPr>
          <a:xfrm>
            <a:off x="16320600" y="10879560"/>
            <a:ext cx="12946320" cy="138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" name="CustomShape 4"/>
          <p:cNvSpPr/>
          <p:nvPr/>
        </p:nvSpPr>
        <p:spPr>
          <a:xfrm>
            <a:off x="16229160" y="26945280"/>
            <a:ext cx="13037040" cy="13920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5"/>
          <p:cNvSpPr/>
          <p:nvPr/>
        </p:nvSpPr>
        <p:spPr>
          <a:xfrm>
            <a:off x="1184760" y="26945280"/>
            <a:ext cx="13037040" cy="13920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Line 6"/>
          <p:cNvSpPr/>
          <p:nvPr/>
        </p:nvSpPr>
        <p:spPr>
          <a:xfrm>
            <a:off x="15142680" y="10879560"/>
            <a:ext cx="0" cy="12852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0" name="Line 7"/>
          <p:cNvSpPr/>
          <p:nvPr/>
        </p:nvSpPr>
        <p:spPr>
          <a:xfrm flipH="1">
            <a:off x="15301440" y="10879200"/>
            <a:ext cx="8280" cy="128523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1" name="Line 8"/>
          <p:cNvSpPr/>
          <p:nvPr/>
        </p:nvSpPr>
        <p:spPr>
          <a:xfrm>
            <a:off x="14223960" y="23731560"/>
            <a:ext cx="99504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2" name="Line 9"/>
          <p:cNvSpPr/>
          <p:nvPr/>
        </p:nvSpPr>
        <p:spPr>
          <a:xfrm>
            <a:off x="15142680" y="27986400"/>
            <a:ext cx="0" cy="128822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3" name="Line 10"/>
          <p:cNvSpPr/>
          <p:nvPr/>
        </p:nvSpPr>
        <p:spPr>
          <a:xfrm>
            <a:off x="15309720" y="27986400"/>
            <a:ext cx="0" cy="128822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4" name="Line 11"/>
          <p:cNvSpPr/>
          <p:nvPr/>
        </p:nvSpPr>
        <p:spPr>
          <a:xfrm>
            <a:off x="15229800" y="27986400"/>
            <a:ext cx="99972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5" name="Line 12"/>
          <p:cNvSpPr/>
          <p:nvPr/>
        </p:nvSpPr>
        <p:spPr>
          <a:xfrm flipH="1">
            <a:off x="17230680" y="25785000"/>
            <a:ext cx="1203804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6" name="Line 13"/>
          <p:cNvSpPr/>
          <p:nvPr/>
        </p:nvSpPr>
        <p:spPr>
          <a:xfrm flipH="1">
            <a:off x="17230680" y="25962840"/>
            <a:ext cx="1203804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7" name="Line 14"/>
          <p:cNvSpPr/>
          <p:nvPr/>
        </p:nvSpPr>
        <p:spPr>
          <a:xfrm flipV="1">
            <a:off x="17230680" y="24825240"/>
            <a:ext cx="0" cy="107280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8" name="Line 15"/>
          <p:cNvSpPr/>
          <p:nvPr/>
        </p:nvSpPr>
        <p:spPr>
          <a:xfrm flipV="1">
            <a:off x="13192560" y="25898400"/>
            <a:ext cx="0" cy="104688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9" name="Line 16"/>
          <p:cNvSpPr/>
          <p:nvPr/>
        </p:nvSpPr>
        <p:spPr>
          <a:xfrm flipH="1">
            <a:off x="1184040" y="25785000"/>
            <a:ext cx="1200852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0" name="Line 17"/>
          <p:cNvSpPr/>
          <p:nvPr/>
        </p:nvSpPr>
        <p:spPr>
          <a:xfrm flipH="1" flipV="1">
            <a:off x="1184040" y="25962840"/>
            <a:ext cx="12008520" cy="17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1" name="CustomShape 18"/>
          <p:cNvSpPr/>
          <p:nvPr/>
        </p:nvSpPr>
        <p:spPr>
          <a:xfrm>
            <a:off x="356760" y="1093320"/>
            <a:ext cx="29560320" cy="4170960"/>
          </a:xfrm>
          <a:prstGeom prst="rect">
            <a:avLst/>
          </a:prstGeom>
        </p:spPr>
        <p:txBody>
          <a:bodyPr anchor="ctr" bIns="182880" lIns="365760" rIns="365760" tIns="182880"/>
          <a:p>
            <a:pPr algn="ctr">
              <a:lnSpc>
                <a:spcPct val="100000"/>
              </a:lnSpc>
            </a:pPr>
            <a:r>
              <a:rPr b="1" lang="en-US" sz="9600">
                <a:solidFill>
                  <a:srgbClr val="000000"/>
                </a:solidFill>
                <a:latin typeface="Arial"/>
              </a:rPr>
              <a:t>Semi-Autonomous Intersection Management</a:t>
            </a:r>
            <a:endParaRPr/>
          </a:p>
        </p:txBody>
      </p:sp>
      <p:sp>
        <p:nvSpPr>
          <p:cNvPr id="52" name="CustomShape 19"/>
          <p:cNvSpPr/>
          <p:nvPr/>
        </p:nvSpPr>
        <p:spPr>
          <a:xfrm>
            <a:off x="4230720" y="4776120"/>
            <a:ext cx="21666240" cy="1575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US" sz="7200">
                <a:solidFill>
                  <a:srgbClr val="b55a3e"/>
                </a:solidFill>
                <a:latin typeface="Arial"/>
              </a:rPr>
              <a:t>Tsz-Chiu Au, Shun Zhang, and Peter Stone</a:t>
            </a:r>
            <a:r>
              <a:rPr lang="en-US" sz="7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descr="" id="5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5267160" y="6509160"/>
            <a:ext cx="7799400" cy="3265560"/>
          </a:xfrm>
          <a:prstGeom prst="rect">
            <a:avLst/>
          </a:prstGeom>
        </p:spPr>
      </p:pic>
      <p:pic>
        <p:nvPicPr>
          <p:cNvPr descr="" id="54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600" y="16358760"/>
            <a:ext cx="3754440" cy="2978280"/>
          </a:xfrm>
          <a:prstGeom prst="rect">
            <a:avLst/>
          </a:prstGeom>
        </p:spPr>
      </p:pic>
      <p:sp>
        <p:nvSpPr>
          <p:cNvPr id="55" name="Line 20"/>
          <p:cNvSpPr/>
          <p:nvPr/>
        </p:nvSpPr>
        <p:spPr>
          <a:xfrm>
            <a:off x="14712840" y="2075400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6" name="Line 21"/>
          <p:cNvSpPr/>
          <p:nvPr/>
        </p:nvSpPr>
        <p:spPr>
          <a:xfrm>
            <a:off x="14712840" y="22585320"/>
            <a:ext cx="0" cy="68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7" name="Line 22"/>
          <p:cNvSpPr/>
          <p:nvPr/>
        </p:nvSpPr>
        <p:spPr>
          <a:xfrm>
            <a:off x="14712840" y="1892160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8" name="Line 23"/>
          <p:cNvSpPr/>
          <p:nvPr/>
        </p:nvSpPr>
        <p:spPr>
          <a:xfrm>
            <a:off x="14712840" y="15257160"/>
            <a:ext cx="0" cy="68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14712840" y="1708956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0" name="Line 25"/>
          <p:cNvSpPr/>
          <p:nvPr/>
        </p:nvSpPr>
        <p:spPr>
          <a:xfrm>
            <a:off x="14712840" y="1342584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1" name="Line 26"/>
          <p:cNvSpPr/>
          <p:nvPr/>
        </p:nvSpPr>
        <p:spPr>
          <a:xfrm>
            <a:off x="14712840" y="1159344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15874560" y="2076336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15874560" y="2258820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15874560" y="18938880"/>
            <a:ext cx="0" cy="684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5" name="Line 30"/>
          <p:cNvSpPr/>
          <p:nvPr/>
        </p:nvSpPr>
        <p:spPr>
          <a:xfrm>
            <a:off x="15874560" y="1528920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6" name="Line 31"/>
          <p:cNvSpPr/>
          <p:nvPr/>
        </p:nvSpPr>
        <p:spPr>
          <a:xfrm>
            <a:off x="15874560" y="1711404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7" name="Line 32"/>
          <p:cNvSpPr/>
          <p:nvPr/>
        </p:nvSpPr>
        <p:spPr>
          <a:xfrm>
            <a:off x="15874560" y="1346436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15874560" y="1163952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9" name="Line 34"/>
          <p:cNvSpPr/>
          <p:nvPr/>
        </p:nvSpPr>
        <p:spPr>
          <a:xfrm>
            <a:off x="14753520" y="3761316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0" name="Line 35"/>
          <p:cNvSpPr/>
          <p:nvPr/>
        </p:nvSpPr>
        <p:spPr>
          <a:xfrm>
            <a:off x="14753520" y="3947220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1" name="Line 36"/>
          <p:cNvSpPr/>
          <p:nvPr/>
        </p:nvSpPr>
        <p:spPr>
          <a:xfrm>
            <a:off x="14753520" y="3575448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2" name="Line 37"/>
          <p:cNvSpPr/>
          <p:nvPr/>
        </p:nvSpPr>
        <p:spPr>
          <a:xfrm>
            <a:off x="14753520" y="3203640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3" name="Line 38"/>
          <p:cNvSpPr/>
          <p:nvPr/>
        </p:nvSpPr>
        <p:spPr>
          <a:xfrm>
            <a:off x="14753520" y="3389508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4" name="Line 39"/>
          <p:cNvSpPr/>
          <p:nvPr/>
        </p:nvSpPr>
        <p:spPr>
          <a:xfrm>
            <a:off x="14753520" y="3017736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5" name="Line 40"/>
          <p:cNvSpPr/>
          <p:nvPr/>
        </p:nvSpPr>
        <p:spPr>
          <a:xfrm>
            <a:off x="14753520" y="2831832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6" name="Line 41"/>
          <p:cNvSpPr/>
          <p:nvPr/>
        </p:nvSpPr>
        <p:spPr>
          <a:xfrm>
            <a:off x="15782400" y="3761316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7" name="Line 42"/>
          <p:cNvSpPr/>
          <p:nvPr/>
        </p:nvSpPr>
        <p:spPr>
          <a:xfrm>
            <a:off x="15782400" y="3947220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8" name="Line 43"/>
          <p:cNvSpPr/>
          <p:nvPr/>
        </p:nvSpPr>
        <p:spPr>
          <a:xfrm>
            <a:off x="15782400" y="3575448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9" name="Line 44"/>
          <p:cNvSpPr/>
          <p:nvPr/>
        </p:nvSpPr>
        <p:spPr>
          <a:xfrm>
            <a:off x="15782400" y="3203640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0" name="Line 45"/>
          <p:cNvSpPr/>
          <p:nvPr/>
        </p:nvSpPr>
        <p:spPr>
          <a:xfrm>
            <a:off x="15782400" y="3389508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" name="Line 46"/>
          <p:cNvSpPr/>
          <p:nvPr/>
        </p:nvSpPr>
        <p:spPr>
          <a:xfrm>
            <a:off x="15782400" y="3017736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2" name="Line 47"/>
          <p:cNvSpPr/>
          <p:nvPr/>
        </p:nvSpPr>
        <p:spPr>
          <a:xfrm>
            <a:off x="15782400" y="2831832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3" name="Line 48"/>
          <p:cNvSpPr/>
          <p:nvPr/>
        </p:nvSpPr>
        <p:spPr>
          <a:xfrm flipH="1">
            <a:off x="1931040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4" name="Line 49"/>
          <p:cNvSpPr/>
          <p:nvPr/>
        </p:nvSpPr>
        <p:spPr>
          <a:xfrm flipH="1">
            <a:off x="1756656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5" name="Line 50"/>
          <p:cNvSpPr/>
          <p:nvPr/>
        </p:nvSpPr>
        <p:spPr>
          <a:xfrm flipH="1">
            <a:off x="2105424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6" name="Line 51"/>
          <p:cNvSpPr/>
          <p:nvPr/>
        </p:nvSpPr>
        <p:spPr>
          <a:xfrm flipH="1">
            <a:off x="2454156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7" name="Line 52"/>
          <p:cNvSpPr/>
          <p:nvPr/>
        </p:nvSpPr>
        <p:spPr>
          <a:xfrm flipH="1">
            <a:off x="2279772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8" name="Line 53"/>
          <p:cNvSpPr/>
          <p:nvPr/>
        </p:nvSpPr>
        <p:spPr>
          <a:xfrm flipH="1">
            <a:off x="2628540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9" name="Line 54"/>
          <p:cNvSpPr/>
          <p:nvPr/>
        </p:nvSpPr>
        <p:spPr>
          <a:xfrm flipH="1">
            <a:off x="2802924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0" name="Line 55"/>
          <p:cNvSpPr/>
          <p:nvPr/>
        </p:nvSpPr>
        <p:spPr>
          <a:xfrm flipH="1">
            <a:off x="1931040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1" name="Line 56"/>
          <p:cNvSpPr/>
          <p:nvPr/>
        </p:nvSpPr>
        <p:spPr>
          <a:xfrm flipH="1">
            <a:off x="1756656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2" name="Line 57"/>
          <p:cNvSpPr/>
          <p:nvPr/>
        </p:nvSpPr>
        <p:spPr>
          <a:xfrm flipH="1">
            <a:off x="2105424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3" name="Line 58"/>
          <p:cNvSpPr/>
          <p:nvPr/>
        </p:nvSpPr>
        <p:spPr>
          <a:xfrm flipH="1">
            <a:off x="2454156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4" name="Line 59"/>
          <p:cNvSpPr/>
          <p:nvPr/>
        </p:nvSpPr>
        <p:spPr>
          <a:xfrm flipH="1">
            <a:off x="2279772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5" name="Line 60"/>
          <p:cNvSpPr/>
          <p:nvPr/>
        </p:nvSpPr>
        <p:spPr>
          <a:xfrm flipH="1">
            <a:off x="2628540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6" name="Line 61"/>
          <p:cNvSpPr/>
          <p:nvPr/>
        </p:nvSpPr>
        <p:spPr>
          <a:xfrm flipH="1">
            <a:off x="2802924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7" name="Line 62"/>
          <p:cNvSpPr/>
          <p:nvPr/>
        </p:nvSpPr>
        <p:spPr>
          <a:xfrm flipH="1">
            <a:off x="355860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8" name="Line 63"/>
          <p:cNvSpPr/>
          <p:nvPr/>
        </p:nvSpPr>
        <p:spPr>
          <a:xfrm flipH="1">
            <a:off x="183096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9" name="Line 64"/>
          <p:cNvSpPr/>
          <p:nvPr/>
        </p:nvSpPr>
        <p:spPr>
          <a:xfrm flipH="1">
            <a:off x="528624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0" name="Line 65"/>
          <p:cNvSpPr/>
          <p:nvPr/>
        </p:nvSpPr>
        <p:spPr>
          <a:xfrm flipH="1">
            <a:off x="874116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1" name="Line 66"/>
          <p:cNvSpPr/>
          <p:nvPr/>
        </p:nvSpPr>
        <p:spPr>
          <a:xfrm flipH="1">
            <a:off x="701352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2" name="Line 67"/>
          <p:cNvSpPr/>
          <p:nvPr/>
        </p:nvSpPr>
        <p:spPr>
          <a:xfrm flipH="1">
            <a:off x="1046844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3" name="Line 68"/>
          <p:cNvSpPr/>
          <p:nvPr/>
        </p:nvSpPr>
        <p:spPr>
          <a:xfrm flipH="1">
            <a:off x="1219608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4" name="Line 69"/>
          <p:cNvSpPr/>
          <p:nvPr/>
        </p:nvSpPr>
        <p:spPr>
          <a:xfrm flipH="1">
            <a:off x="355860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5" name="Line 70"/>
          <p:cNvSpPr/>
          <p:nvPr/>
        </p:nvSpPr>
        <p:spPr>
          <a:xfrm flipH="1">
            <a:off x="183096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6" name="Line 71"/>
          <p:cNvSpPr/>
          <p:nvPr/>
        </p:nvSpPr>
        <p:spPr>
          <a:xfrm flipH="1">
            <a:off x="528624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7" name="Line 72"/>
          <p:cNvSpPr/>
          <p:nvPr/>
        </p:nvSpPr>
        <p:spPr>
          <a:xfrm flipH="1">
            <a:off x="874116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8" name="Line 73"/>
          <p:cNvSpPr/>
          <p:nvPr/>
        </p:nvSpPr>
        <p:spPr>
          <a:xfrm flipH="1">
            <a:off x="701352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9" name="Line 74"/>
          <p:cNvSpPr/>
          <p:nvPr/>
        </p:nvSpPr>
        <p:spPr>
          <a:xfrm flipH="1">
            <a:off x="1046844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0" name="Line 75"/>
          <p:cNvSpPr/>
          <p:nvPr/>
        </p:nvSpPr>
        <p:spPr>
          <a:xfrm flipH="1">
            <a:off x="1219608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pic>
        <p:nvPicPr>
          <p:cNvPr descr="" id="11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819720" y="26082000"/>
            <a:ext cx="426960" cy="247680"/>
          </a:xfrm>
          <a:prstGeom prst="rect">
            <a:avLst/>
          </a:prstGeom>
        </p:spPr>
      </p:pic>
      <p:pic>
        <p:nvPicPr>
          <p:cNvPr descr="" id="1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122200" y="25376400"/>
            <a:ext cx="677880" cy="331560"/>
          </a:xfrm>
          <a:prstGeom prst="rect">
            <a:avLst/>
          </a:prstGeom>
        </p:spPr>
      </p:pic>
      <p:pic>
        <p:nvPicPr>
          <p:cNvPr descr="" id="113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373880" y="25980840"/>
            <a:ext cx="558000" cy="398520"/>
          </a:xfrm>
          <a:prstGeom prst="rect">
            <a:avLst/>
          </a:prstGeom>
        </p:spPr>
      </p:pic>
      <p:pic>
        <p:nvPicPr>
          <p:cNvPr descr="" id="114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23379480" y="25291800"/>
            <a:ext cx="515160" cy="424440"/>
          </a:xfrm>
          <a:prstGeom prst="rect">
            <a:avLst/>
          </a:prstGeom>
        </p:spPr>
      </p:pic>
      <p:pic>
        <p:nvPicPr>
          <p:cNvPr descr="" id="115" name="Picture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1945240" y="26480520"/>
            <a:ext cx="852120" cy="414360"/>
          </a:xfrm>
          <a:prstGeom prst="rect">
            <a:avLst/>
          </a:prstGeom>
        </p:spPr>
      </p:pic>
      <p:pic>
        <p:nvPicPr>
          <p:cNvPr descr="" id="116" name="Picture 18"/>
          <p:cNvPicPr/>
          <p:nvPr/>
        </p:nvPicPr>
        <p:blipFill>
          <a:blip r:embed="rId8"/>
          <a:stretch>
            <a:fillRect/>
          </a:stretch>
        </p:blipFill>
        <p:spPr>
          <a:xfrm>
            <a:off x="2994120" y="26502840"/>
            <a:ext cx="443880" cy="357480"/>
          </a:xfrm>
          <a:prstGeom prst="rect">
            <a:avLst/>
          </a:prstGeom>
        </p:spPr>
      </p:pic>
      <p:pic>
        <p:nvPicPr>
          <p:cNvPr descr="" id="117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25758360" y="26082000"/>
            <a:ext cx="449280" cy="247680"/>
          </a:xfrm>
          <a:prstGeom prst="rect">
            <a:avLst/>
          </a:prstGeom>
        </p:spPr>
      </p:pic>
      <p:pic>
        <p:nvPicPr>
          <p:cNvPr descr="" id="118" name="Picture 21"/>
          <p:cNvPicPr/>
          <p:nvPr/>
        </p:nvPicPr>
        <p:blipFill>
          <a:blip r:embed="rId10"/>
          <a:stretch>
            <a:fillRect/>
          </a:stretch>
        </p:blipFill>
        <p:spPr>
          <a:xfrm>
            <a:off x="25857000" y="24741000"/>
            <a:ext cx="1020240" cy="527760"/>
          </a:xfrm>
          <a:prstGeom prst="rect">
            <a:avLst/>
          </a:prstGeom>
        </p:spPr>
      </p:pic>
      <p:pic>
        <p:nvPicPr>
          <p:cNvPr descr="" id="119" name="Picture 16"/>
          <p:cNvPicPr/>
          <p:nvPr/>
        </p:nvPicPr>
        <p:blipFill>
          <a:blip r:embed="rId11"/>
          <a:stretch>
            <a:fillRect/>
          </a:stretch>
        </p:blipFill>
        <p:spPr>
          <a:xfrm>
            <a:off x="15339960" y="24824520"/>
            <a:ext cx="300960" cy="665280"/>
          </a:xfrm>
          <a:prstGeom prst="rect">
            <a:avLst/>
          </a:prstGeom>
        </p:spPr>
      </p:pic>
      <p:pic>
        <p:nvPicPr>
          <p:cNvPr descr="" id="120" name="Picture 9"/>
          <p:cNvPicPr/>
          <p:nvPr/>
        </p:nvPicPr>
        <p:blipFill>
          <a:blip r:embed="rId12"/>
          <a:stretch>
            <a:fillRect/>
          </a:stretch>
        </p:blipFill>
        <p:spPr>
          <a:xfrm>
            <a:off x="14925240" y="26175600"/>
            <a:ext cx="316800" cy="390600"/>
          </a:xfrm>
          <a:prstGeom prst="rect">
            <a:avLst/>
          </a:prstGeom>
        </p:spPr>
      </p:pic>
      <p:pic>
        <p:nvPicPr>
          <p:cNvPr descr="" id="121" name="Picture 19"/>
          <p:cNvPicPr/>
          <p:nvPr/>
        </p:nvPicPr>
        <p:blipFill>
          <a:blip r:embed="rId13"/>
          <a:stretch>
            <a:fillRect/>
          </a:stretch>
        </p:blipFill>
        <p:spPr>
          <a:xfrm>
            <a:off x="14138640" y="24931080"/>
            <a:ext cx="582840" cy="299160"/>
          </a:xfrm>
          <a:prstGeom prst="rect">
            <a:avLst/>
          </a:prstGeom>
        </p:spPr>
      </p:pic>
      <p:pic>
        <p:nvPicPr>
          <p:cNvPr descr="" id="122" name="Picture 200"/>
          <p:cNvPicPr/>
          <p:nvPr/>
        </p:nvPicPr>
        <p:blipFill>
          <a:blip r:embed="rId14"/>
          <a:stretch>
            <a:fillRect/>
          </a:stretch>
        </p:blipFill>
        <p:spPr>
          <a:xfrm>
            <a:off x="15716160" y="26617680"/>
            <a:ext cx="500040" cy="290160"/>
          </a:xfrm>
          <a:prstGeom prst="rect">
            <a:avLst/>
          </a:prstGeom>
        </p:spPr>
      </p:pic>
      <p:pic>
        <p:nvPicPr>
          <p:cNvPr descr="" id="123" name="Picture 27"/>
          <p:cNvPicPr/>
          <p:nvPr/>
        </p:nvPicPr>
        <p:blipFill>
          <a:blip r:embed="rId15"/>
          <a:stretch>
            <a:fillRect/>
          </a:stretch>
        </p:blipFill>
        <p:spPr>
          <a:xfrm>
            <a:off x="15662880" y="37686960"/>
            <a:ext cx="356760" cy="461160"/>
          </a:xfrm>
          <a:prstGeom prst="rect">
            <a:avLst/>
          </a:prstGeom>
        </p:spPr>
      </p:pic>
      <p:pic>
        <p:nvPicPr>
          <p:cNvPr descr="" id="124" name="Picture 29"/>
          <p:cNvPicPr/>
          <p:nvPr/>
        </p:nvPicPr>
        <p:blipFill>
          <a:blip r:embed="rId16"/>
          <a:stretch>
            <a:fillRect/>
          </a:stretch>
        </p:blipFill>
        <p:spPr>
          <a:xfrm>
            <a:off x="15681960" y="31649040"/>
            <a:ext cx="293040" cy="599760"/>
          </a:xfrm>
          <a:prstGeom prst="rect">
            <a:avLst/>
          </a:prstGeom>
        </p:spPr>
      </p:pic>
      <p:pic>
        <p:nvPicPr>
          <p:cNvPr descr="" id="125" name="Picture 31"/>
          <p:cNvPicPr/>
          <p:nvPr/>
        </p:nvPicPr>
        <p:blipFill>
          <a:blip r:embed="rId17"/>
          <a:stretch>
            <a:fillRect/>
          </a:stretch>
        </p:blipFill>
        <p:spPr>
          <a:xfrm>
            <a:off x="14720760" y="37056240"/>
            <a:ext cx="355680" cy="647280"/>
          </a:xfrm>
          <a:prstGeom prst="rect">
            <a:avLst/>
          </a:prstGeom>
        </p:spPr>
      </p:pic>
      <p:pic>
        <p:nvPicPr>
          <p:cNvPr descr="" id="126" name="Picture 32"/>
          <p:cNvPicPr/>
          <p:nvPr/>
        </p:nvPicPr>
        <p:blipFill>
          <a:blip r:embed="rId18"/>
          <a:stretch>
            <a:fillRect/>
          </a:stretch>
        </p:blipFill>
        <p:spPr>
          <a:xfrm>
            <a:off x="7900200" y="24895440"/>
            <a:ext cx="708120" cy="373320"/>
          </a:xfrm>
          <a:prstGeom prst="rect">
            <a:avLst/>
          </a:prstGeom>
        </p:spPr>
      </p:pic>
      <p:pic>
        <p:nvPicPr>
          <p:cNvPr descr="" id="127" name="Picture 33"/>
          <p:cNvPicPr/>
          <p:nvPr/>
        </p:nvPicPr>
        <p:blipFill>
          <a:blip r:embed="rId19"/>
          <a:stretch>
            <a:fillRect/>
          </a:stretch>
        </p:blipFill>
        <p:spPr>
          <a:xfrm>
            <a:off x="4718880" y="25376400"/>
            <a:ext cx="588600" cy="406080"/>
          </a:xfrm>
          <a:prstGeom prst="rect">
            <a:avLst/>
          </a:prstGeom>
        </p:spPr>
      </p:pic>
      <p:pic>
        <p:nvPicPr>
          <p:cNvPr descr="" id="128" name="Picture 34"/>
          <p:cNvPicPr/>
          <p:nvPr/>
        </p:nvPicPr>
        <p:blipFill>
          <a:blip r:embed="rId20"/>
          <a:stretch>
            <a:fillRect/>
          </a:stretch>
        </p:blipFill>
        <p:spPr>
          <a:xfrm>
            <a:off x="15810840" y="14650920"/>
            <a:ext cx="280440" cy="721800"/>
          </a:xfrm>
          <a:prstGeom prst="rect">
            <a:avLst/>
          </a:prstGeom>
        </p:spPr>
      </p:pic>
      <p:pic>
        <p:nvPicPr>
          <p:cNvPr descr="" id="129" name="Picture 35"/>
          <p:cNvPicPr/>
          <p:nvPr/>
        </p:nvPicPr>
        <p:blipFill>
          <a:blip r:embed="rId21"/>
          <a:stretch>
            <a:fillRect/>
          </a:stretch>
        </p:blipFill>
        <p:spPr>
          <a:xfrm>
            <a:off x="14751720" y="21215160"/>
            <a:ext cx="365760" cy="667080"/>
          </a:xfrm>
          <a:prstGeom prst="rect">
            <a:avLst/>
          </a:prstGeom>
        </p:spPr>
      </p:pic>
      <p:pic>
        <p:nvPicPr>
          <p:cNvPr descr="" id="130" name="Picture 36"/>
          <p:cNvPicPr/>
          <p:nvPr/>
        </p:nvPicPr>
        <p:blipFill>
          <a:blip r:embed="rId22"/>
          <a:stretch>
            <a:fillRect/>
          </a:stretch>
        </p:blipFill>
        <p:spPr>
          <a:xfrm>
            <a:off x="14650920" y="15990120"/>
            <a:ext cx="297360" cy="681840"/>
          </a:xfrm>
          <a:prstGeom prst="rect">
            <a:avLst/>
          </a:prstGeom>
        </p:spPr>
      </p:pic>
      <p:pic>
        <p:nvPicPr>
          <p:cNvPr descr="" id="131" name="Picture 27"/>
          <p:cNvPicPr/>
          <p:nvPr/>
        </p:nvPicPr>
        <p:blipFill>
          <a:blip r:embed="rId23"/>
          <a:stretch>
            <a:fillRect/>
          </a:stretch>
        </p:blipFill>
        <p:spPr>
          <a:xfrm>
            <a:off x="15348600" y="17951400"/>
            <a:ext cx="430560" cy="590040"/>
          </a:xfrm>
          <a:prstGeom prst="rect">
            <a:avLst/>
          </a:prstGeom>
        </p:spPr>
      </p:pic>
      <p:pic>
        <p:nvPicPr>
          <p:cNvPr descr="" id="132" name="Picture 10"/>
          <p:cNvPicPr/>
          <p:nvPr/>
        </p:nvPicPr>
        <p:blipFill>
          <a:blip r:embed="rId24"/>
          <a:stretch>
            <a:fillRect/>
          </a:stretch>
        </p:blipFill>
        <p:spPr>
          <a:xfrm>
            <a:off x="15970320" y="25393680"/>
            <a:ext cx="428400" cy="330120"/>
          </a:xfrm>
          <a:prstGeom prst="rect">
            <a:avLst/>
          </a:prstGeom>
        </p:spPr>
      </p:pic>
      <p:sp>
        <p:nvSpPr>
          <p:cNvPr id="133" name="CustomShape 76"/>
          <p:cNvSpPr/>
          <p:nvPr/>
        </p:nvSpPr>
        <p:spPr>
          <a:xfrm>
            <a:off x="1658880" y="12428640"/>
            <a:ext cx="7565400" cy="30790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AIM protocol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fine control of autonomous vehicles.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vehicles simultaneously to cross an intersection.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Effectively reducing the delay of vehicles.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7"/>
          <p:cNvSpPr/>
          <p:nvPr/>
        </p:nvSpPr>
        <p:spPr>
          <a:xfrm>
            <a:off x="1692360" y="27057240"/>
            <a:ext cx="12263400" cy="384012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settings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Intersection: 3 lanes on each road.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Traffic: 360 vehicles/hour/lane.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Type of vehicles: Fully Autonomous, Adaptive Cruise Control, Cruise Control, Communication Device and Traditional Human-driven</a:t>
            </a:r>
            <a:endParaRPr/>
          </a:p>
        </p:txBody>
      </p:sp>
      <p:sp>
        <p:nvSpPr>
          <p:cNvPr id="135" name="CustomShape 78"/>
          <p:cNvSpPr/>
          <p:nvPr/>
        </p:nvSpPr>
        <p:spPr>
          <a:xfrm>
            <a:off x="16916400" y="11155680"/>
            <a:ext cx="585936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Semi-Autonomous Vehicles</a:t>
            </a:r>
            <a:endParaRPr/>
          </a:p>
        </p:txBody>
      </p:sp>
      <p:sp>
        <p:nvSpPr>
          <p:cNvPr id="136" name="CustomShape 79"/>
          <p:cNvSpPr/>
          <p:nvPr/>
        </p:nvSpPr>
        <p:spPr>
          <a:xfrm>
            <a:off x="16911720" y="12878640"/>
            <a:ext cx="5615640" cy="410184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proposed reservation system is general enough to accept reservation requests from any semi-autonomous vehicles that are capable of following some trajectories and communicating with the IM. We currently focus on the types of semi-auto vehicles on the right.</a:t>
            </a:r>
            <a:endParaRPr/>
          </a:p>
        </p:txBody>
      </p:sp>
      <p:pic>
        <p:nvPicPr>
          <p:cNvPr descr="" id="137" nam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1356120" y="34555320"/>
            <a:ext cx="6681240" cy="5486040"/>
          </a:xfrm>
          <a:prstGeom prst="rect">
            <a:avLst/>
          </a:prstGeom>
        </p:spPr>
      </p:pic>
      <p:pic>
        <p:nvPicPr>
          <p:cNvPr descr="" id="138" name=""/>
          <p:cNvPicPr/>
          <p:nvPr/>
        </p:nvPicPr>
        <p:blipFill>
          <a:blip r:embed="rId26"/>
          <a:stretch>
            <a:fillRect/>
          </a:stretch>
        </p:blipFill>
        <p:spPr>
          <a:xfrm>
            <a:off x="7397640" y="34555320"/>
            <a:ext cx="6830640" cy="5541480"/>
          </a:xfrm>
          <a:prstGeom prst="rect">
            <a:avLst/>
          </a:prstGeom>
        </p:spPr>
      </p:pic>
      <p:sp>
        <p:nvSpPr>
          <p:cNvPr id="139" name="CustomShape 80"/>
          <p:cNvSpPr/>
          <p:nvPr/>
        </p:nvSpPr>
        <p:spPr>
          <a:xfrm>
            <a:off x="16815960" y="33732360"/>
            <a:ext cx="12252600" cy="320004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first multiagent protocol to enable smooth interactions between human-driven, fully autonomous, and semi-autonomous vehicles.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Showed that our system can greatly decrease traffic delay when most vehicles are semi-autonomous.</a:t>
            </a:r>
            <a:endParaRPr/>
          </a:p>
        </p:txBody>
      </p:sp>
      <p:sp>
        <p:nvSpPr>
          <p:cNvPr id="140" name="CustomShape 81"/>
          <p:cNvSpPr/>
          <p:nvPr/>
        </p:nvSpPr>
        <p:spPr>
          <a:xfrm>
            <a:off x="17181720" y="27423000"/>
            <a:ext cx="11155320" cy="674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Interaction Model</a:t>
            </a:r>
            <a:endParaRPr/>
          </a:p>
        </p:txBody>
      </p:sp>
      <p:pic>
        <p:nvPicPr>
          <p:cNvPr descr="" id="141" nam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17398080" y="28352520"/>
            <a:ext cx="10877760" cy="4372560"/>
          </a:xfrm>
          <a:prstGeom prst="rect">
            <a:avLst/>
          </a:prstGeom>
        </p:spPr>
      </p:pic>
      <p:graphicFrame>
        <p:nvGraphicFramePr>
          <p:cNvPr id="142" name="Table 82"/>
          <p:cNvGraphicFramePr/>
          <p:nvPr/>
        </p:nvGraphicFramePr>
        <p:xfrm>
          <a:off x="22347000" y="11493360"/>
          <a:ext cx="6639480" cy="4241520"/>
        </p:xfrm>
        <a:graphic>
          <a:graphicData uri="http://schemas.openxmlformats.org/drawingml/2006/table">
            <a:tbl>
              <a:tblPr/>
              <a:tblGrid>
                <a:gridCol w="1547280"/>
                <a:gridCol w="1547280"/>
                <a:gridCol w="1547280"/>
                <a:gridCol w="1997640"/>
              </a:tblGrid>
              <a:tr h="10609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Vehicle Types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Communication Device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Cruise Control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Adaptive Cruise Control</a:t>
                      </a:r>
                      <a:endParaRPr/>
                    </a:p>
                  </a:txBody>
                  <a:tcPr/>
                </a:tc>
              </a:tr>
              <a:tr h="10609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SA-ACC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</a:tr>
              <a:tr h="10609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SA-CC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13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SA-Com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43" name="CustomShape 83"/>
          <p:cNvSpPr/>
          <p:nvPr/>
        </p:nvSpPr>
        <p:spPr>
          <a:xfrm>
            <a:off x="1768320" y="11255760"/>
            <a:ext cx="1106244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Previous Work: Autonomous Intersection Management (AIM)</a:t>
            </a:r>
            <a:endParaRPr/>
          </a:p>
        </p:txBody>
      </p:sp>
      <p:sp>
        <p:nvSpPr>
          <p:cNvPr id="144" name="CustomShape 84"/>
          <p:cNvSpPr/>
          <p:nvPr/>
        </p:nvSpPr>
        <p:spPr>
          <a:xfrm>
            <a:off x="2004840" y="19833480"/>
            <a:ext cx="11062440" cy="674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Limitations of AIM</a:t>
            </a:r>
            <a:endParaRPr/>
          </a:p>
        </p:txBody>
      </p:sp>
      <p:sp>
        <p:nvSpPr>
          <p:cNvPr id="145" name="CustomShape 85"/>
          <p:cNvSpPr/>
          <p:nvPr/>
        </p:nvSpPr>
        <p:spPr>
          <a:xfrm>
            <a:off x="1716480" y="20656440"/>
            <a:ext cx="5556600" cy="33656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AIM is designed for the time when vehicles are autonomous. There will be a long transition period during which most vehicles have some but not all capabilities of fully autonomous vehicles.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86"/>
          <p:cNvSpPr/>
          <p:nvPr/>
        </p:nvSpPr>
        <p:spPr>
          <a:xfrm>
            <a:off x="7688160" y="20673720"/>
            <a:ext cx="5556600" cy="33656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use the term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semi-autonomous vehicles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refer to vehicles with limited autonomous driving and wireless communication capabilities.</a:t>
            </a:r>
            <a:endParaRPr/>
          </a:p>
        </p:txBody>
      </p:sp>
      <p:pic>
        <p:nvPicPr>
          <p:cNvPr descr="" id="147" nam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9698400" y="14562000"/>
            <a:ext cx="2304720" cy="3891600"/>
          </a:xfrm>
          <a:prstGeom prst="rect">
            <a:avLst/>
          </a:prstGeom>
        </p:spPr>
      </p:pic>
      <p:pic>
        <p:nvPicPr>
          <p:cNvPr descr="" id="148" nam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9409320" y="12949920"/>
            <a:ext cx="3976920" cy="5785920"/>
          </a:xfrm>
          <a:prstGeom prst="rect">
            <a:avLst/>
          </a:prstGeom>
        </p:spPr>
      </p:pic>
      <p:sp>
        <p:nvSpPr>
          <p:cNvPr id="149" name="CustomShape 87"/>
          <p:cNvSpPr/>
          <p:nvPr/>
        </p:nvSpPr>
        <p:spPr>
          <a:xfrm>
            <a:off x="16998840" y="37447200"/>
            <a:ext cx="1161252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50" name="CustomShape 88"/>
          <p:cNvSpPr/>
          <p:nvPr/>
        </p:nvSpPr>
        <p:spPr>
          <a:xfrm>
            <a:off x="16815960" y="38944440"/>
            <a:ext cx="11886840" cy="16455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[1] DARPA. DARPA Urban Challenge.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http://www.darpa.mil/grandchallenge, 2007.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[2] K. Dresner and P. Stone. Sharing the road: Autonomous vehicles meet human drivers. In IJCAI, 2007.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[3] K. Dresner and P. Stone. A multiagent approach 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autonomous intersection management. Journal of Artificial Intelligence Research (JAIR), March 2008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89"/>
          <p:cNvSpPr/>
          <p:nvPr/>
        </p:nvSpPr>
        <p:spPr>
          <a:xfrm>
            <a:off x="947880" y="16561440"/>
            <a:ext cx="3369240" cy="28404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4000"/>
              <a:t>Our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/>
              <a:t>Autonomous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/>
              <a:t>Vehicle!</a:t>
            </a:r>
            <a:endParaRPr/>
          </a:p>
        </p:txBody>
      </p:sp>
      <p:pic>
        <p:nvPicPr>
          <p:cNvPr descr="" id="152" name=""/>
          <p:cNvPicPr/>
          <p:nvPr/>
        </p:nvPicPr>
        <p:blipFill>
          <a:blip r:embed="rId30"/>
          <a:stretch>
            <a:fillRect/>
          </a:stretch>
        </p:blipFill>
        <p:spPr>
          <a:xfrm>
            <a:off x="16267320" y="6453000"/>
            <a:ext cx="8570160" cy="3138840"/>
          </a:xfrm>
          <a:prstGeom prst="rect">
            <a:avLst/>
          </a:prstGeom>
        </p:spPr>
      </p:pic>
      <p:sp>
        <p:nvSpPr>
          <p:cNvPr id="153" name="CustomShape 90"/>
          <p:cNvSpPr/>
          <p:nvPr/>
        </p:nvSpPr>
        <p:spPr>
          <a:xfrm>
            <a:off x="16785720" y="33240600"/>
            <a:ext cx="12008520" cy="674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54" name="CustomShape 91"/>
          <p:cNvSpPr/>
          <p:nvPr/>
        </p:nvSpPr>
        <p:spPr>
          <a:xfrm>
            <a:off x="1645920" y="30715200"/>
            <a:ext cx="12263400" cy="384012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results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performance of semi-autonomous vehicles is very similar to fully autonomous vehicles when the ratio to human-driven vehicles is below 40%. Beyond 40%, fully autonomous vehicles increasingly outperform semi-autonomous vehicles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