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wmf" ContentType="image/x-wmf"/>
  <Override PartName="/ppt/media/image7.wmf" ContentType="image/x-wmf"/>
  <Override PartName="/ppt/media/image9.wmf" ContentType="image/x-wmf"/>
  <Override PartName="/ppt/media/image11.wmf" ContentType="image/x-wmf"/>
  <Override PartName="/ppt/media/image20.wmf" ContentType="image/x-wmf"/>
  <Override PartName="/ppt/media/image13.wmf" ContentType="image/x-wmf"/>
  <Override PartName="/ppt/media/image22.wmf" ContentType="image/x-wmf"/>
  <Override PartName="/ppt/media/image15.wmf" ContentType="image/x-wmf"/>
  <Override PartName="/ppt/media/image24.wmf" ContentType="image/x-wmf"/>
  <Override PartName="/ppt/media/image17.wmf" ContentType="image/x-wmf"/>
  <Override PartName="/ppt/media/image2.png" ContentType="image/png"/>
  <Override PartName="/ppt/media/image26.wmf" ContentType="image/x-wmf"/>
  <Override PartName="/ppt/media/image19.wmf" ContentType="image/x-wmf"/>
  <Override PartName="/ppt/media/image28.emf" ContentType="image/x-emf"/>
  <Override PartName="/ppt/media/image4.wmf" ContentType="image/x-wmf"/>
  <Override PartName="/ppt/media/image6.wmf" ContentType="image/x-wmf"/>
  <Override PartName="/ppt/media/image8.wmf" ContentType="image/x-wmf"/>
  <Override PartName="/ppt/media/image10.wmf" ContentType="image/x-wmf"/>
  <Override PartName="/ppt/media/image12.wmf" ContentType="image/x-wmf"/>
  <Override PartName="/ppt/media/image21.wmf" ContentType="image/x-wmf"/>
  <Override PartName="/ppt/media/image14.wmf" ContentType="image/x-wmf"/>
  <Override PartName="/ppt/media/image23.wmf" ContentType="image/x-wmf"/>
  <Override PartName="/ppt/media/image16.wmf" ContentType="image/x-wmf"/>
  <Override PartName="/ppt/media/image1.png" ContentType="image/png"/>
  <Override PartName="/ppt/media/image25.wmf" ContentType="image/x-wmf"/>
  <Override PartName="/ppt/media/image29.png" ContentType="image/png"/>
  <Override PartName="/ppt/media/image18.wmf" ContentType="image/x-wmf"/>
  <Override PartName="/ppt/media/image3.png" ContentType="image/png"/>
  <Override PartName="/ppt/media/image27.emf" ContentType="image/x-emf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45720000" cy="3657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023324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4023324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90104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286000" y="8558640"/>
            <a:ext cx="40233240" cy="2121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0233240" cy="2121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2121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2121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9000" y="11362320"/>
            <a:ext cx="38860920" cy="18410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2121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2121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90104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40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402325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0920" cy="783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0233240" cy="2121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image" Target="../media/image11.wmf"/><Relationship Id="rId12" Type="http://schemas.openxmlformats.org/officeDocument/2006/relationships/image" Target="../media/image12.wmf"/><Relationship Id="rId13" Type="http://schemas.openxmlformats.org/officeDocument/2006/relationships/image" Target="../media/image13.wmf"/><Relationship Id="rId14" Type="http://schemas.openxmlformats.org/officeDocument/2006/relationships/image" Target="../media/image14.wmf"/><Relationship Id="rId15" Type="http://schemas.openxmlformats.org/officeDocument/2006/relationships/image" Target="../media/image15.wmf"/><Relationship Id="rId16" Type="http://schemas.openxmlformats.org/officeDocument/2006/relationships/image" Target="../media/image16.wmf"/><Relationship Id="rId17" Type="http://schemas.openxmlformats.org/officeDocument/2006/relationships/image" Target="../media/image17.wmf"/><Relationship Id="rId18" Type="http://schemas.openxmlformats.org/officeDocument/2006/relationships/image" Target="../media/image18.wmf"/><Relationship Id="rId19" Type="http://schemas.openxmlformats.org/officeDocument/2006/relationships/image" Target="../media/image19.wmf"/><Relationship Id="rId20" Type="http://schemas.openxmlformats.org/officeDocument/2006/relationships/image" Target="../media/image20.wmf"/><Relationship Id="rId21" Type="http://schemas.openxmlformats.org/officeDocument/2006/relationships/image" Target="../media/image21.wmf"/><Relationship Id="rId22" Type="http://schemas.openxmlformats.org/officeDocument/2006/relationships/image" Target="../media/image22.wmf"/><Relationship Id="rId23" Type="http://schemas.openxmlformats.org/officeDocument/2006/relationships/image" Target="../media/image23.wmf"/><Relationship Id="rId24" Type="http://schemas.openxmlformats.org/officeDocument/2006/relationships/image" Target="../media/image24.wmf"/><Relationship Id="rId25" Type="http://schemas.openxmlformats.org/officeDocument/2006/relationships/image" Target="../media/image25.wmf"/><Relationship Id="rId26" Type="http://schemas.openxmlformats.org/officeDocument/2006/relationships/image" Target="../media/image26.wmf"/><Relationship Id="rId27" Type="http://schemas.openxmlformats.org/officeDocument/2006/relationships/image" Target="../media/image27.emf"/><Relationship Id="rId28" Type="http://schemas.openxmlformats.org/officeDocument/2006/relationships/image" Target="../media/image28.emf"/><Relationship Id="rId29" Type="http://schemas.openxmlformats.org/officeDocument/2006/relationships/image" Target="../media/image29.png"/><Relationship Id="rId30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257480" y="9144360"/>
            <a:ext cx="43455600" cy="26059320"/>
          </a:xfrm>
          <a:prstGeom prst="rect">
            <a:avLst/>
          </a:prstGeom>
          <a:solidFill>
            <a:srgbClr val="262626"/>
          </a:solidFill>
        </p:spPr>
      </p:sp>
      <p:sp>
        <p:nvSpPr>
          <p:cNvPr id="35" name="CustomShape 2"/>
          <p:cNvSpPr/>
          <p:nvPr/>
        </p:nvSpPr>
        <p:spPr>
          <a:xfrm>
            <a:off x="1280520" y="9144000"/>
            <a:ext cx="20164680" cy="12098520"/>
          </a:xfrm>
          <a:prstGeom prst="rect">
            <a:avLst/>
          </a:prstGeom>
          <a:solidFill>
            <a:srgbClr val="008000"/>
          </a:solidFill>
        </p:spPr>
      </p:sp>
      <p:sp>
        <p:nvSpPr>
          <p:cNvPr id="36" name="CustomShape 3"/>
          <p:cNvSpPr/>
          <p:nvPr/>
        </p:nvSpPr>
        <p:spPr>
          <a:xfrm>
            <a:off x="24688800" y="9144360"/>
            <a:ext cx="20024280" cy="12069360"/>
          </a:xfrm>
          <a:prstGeom prst="rect">
            <a:avLst/>
          </a:prstGeom>
          <a:solidFill>
            <a:srgbClr val="008000"/>
          </a:solidFill>
        </p:spPr>
      </p:sp>
      <p:sp>
        <p:nvSpPr>
          <p:cNvPr id="37" name="CustomShape 4"/>
          <p:cNvSpPr/>
          <p:nvPr/>
        </p:nvSpPr>
        <p:spPr>
          <a:xfrm>
            <a:off x="24547680" y="23105160"/>
            <a:ext cx="20164320" cy="12098520"/>
          </a:xfrm>
          <a:prstGeom prst="rect">
            <a:avLst/>
          </a:prstGeom>
          <a:solidFill>
            <a:srgbClr val="008000"/>
          </a:solidFill>
        </p:spPr>
      </p:sp>
      <p:sp>
        <p:nvSpPr>
          <p:cNvPr id="38" name="CustomShape 5"/>
          <p:cNvSpPr/>
          <p:nvPr/>
        </p:nvSpPr>
        <p:spPr>
          <a:xfrm>
            <a:off x="1280520" y="23105160"/>
            <a:ext cx="20164680" cy="12098520"/>
          </a:xfrm>
          <a:prstGeom prst="rect">
            <a:avLst/>
          </a:prstGeom>
          <a:solidFill>
            <a:srgbClr val="008000"/>
          </a:solidFill>
        </p:spPr>
      </p:sp>
      <p:sp>
        <p:nvSpPr>
          <p:cNvPr id="39" name="Line 6"/>
          <p:cNvSpPr/>
          <p:nvPr/>
        </p:nvSpPr>
        <p:spPr>
          <a:xfrm>
            <a:off x="22867920" y="9144360"/>
            <a:ext cx="0" cy="111682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0" name="Line 7"/>
          <p:cNvSpPr/>
          <p:nvPr/>
        </p:nvSpPr>
        <p:spPr>
          <a:xfrm flipH="1">
            <a:off x="23113440" y="9144000"/>
            <a:ext cx="12600" cy="111686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1" name="Line 8"/>
          <p:cNvSpPr/>
          <p:nvPr/>
        </p:nvSpPr>
        <p:spPr>
          <a:xfrm>
            <a:off x="21446280" y="20312640"/>
            <a:ext cx="153936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2" name="Line 9"/>
          <p:cNvSpPr/>
          <p:nvPr/>
        </p:nvSpPr>
        <p:spPr>
          <a:xfrm>
            <a:off x="22867920" y="24009840"/>
            <a:ext cx="0" cy="111945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3" name="Line 10"/>
          <p:cNvSpPr/>
          <p:nvPr/>
        </p:nvSpPr>
        <p:spPr>
          <a:xfrm>
            <a:off x="23126040" y="24009840"/>
            <a:ext cx="0" cy="111945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4" name="Line 11"/>
          <p:cNvSpPr/>
          <p:nvPr/>
        </p:nvSpPr>
        <p:spPr>
          <a:xfrm>
            <a:off x="23001840" y="24009840"/>
            <a:ext cx="154656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5" name="Line 12"/>
          <p:cNvSpPr/>
          <p:nvPr/>
        </p:nvSpPr>
        <p:spPr>
          <a:xfrm flipH="1">
            <a:off x="26096760" y="22096800"/>
            <a:ext cx="186174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6" name="Line 13"/>
          <p:cNvSpPr/>
          <p:nvPr/>
        </p:nvSpPr>
        <p:spPr>
          <a:xfrm flipH="1">
            <a:off x="26096760" y="22251600"/>
            <a:ext cx="186174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7" name="Line 14"/>
          <p:cNvSpPr/>
          <p:nvPr/>
        </p:nvSpPr>
        <p:spPr>
          <a:xfrm flipV="1">
            <a:off x="26096400" y="21263040"/>
            <a:ext cx="0" cy="93240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8" name="Line 15"/>
          <p:cNvSpPr/>
          <p:nvPr/>
        </p:nvSpPr>
        <p:spPr>
          <a:xfrm flipV="1">
            <a:off x="19851480" y="22195440"/>
            <a:ext cx="0" cy="90972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9" name="Line 16"/>
          <p:cNvSpPr/>
          <p:nvPr/>
        </p:nvSpPr>
        <p:spPr>
          <a:xfrm flipH="1">
            <a:off x="1279800" y="22096800"/>
            <a:ext cx="1857168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0" name="Line 17"/>
          <p:cNvSpPr/>
          <p:nvPr/>
        </p:nvSpPr>
        <p:spPr>
          <a:xfrm flipH="1" flipV="1">
            <a:off x="1279800" y="22251600"/>
            <a:ext cx="18571680" cy="151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1" name="CustomShape 18"/>
          <p:cNvSpPr/>
          <p:nvPr/>
        </p:nvSpPr>
        <p:spPr>
          <a:xfrm>
            <a:off x="0" y="640080"/>
            <a:ext cx="45718920" cy="3626280"/>
          </a:xfrm>
          <a:prstGeom prst="rect">
            <a:avLst/>
          </a:prstGeom>
        </p:spPr>
        <p:txBody>
          <a:bodyPr anchor="ctr" bIns="182880" lIns="365760" rIns="365760" tIns="182880"/>
          <a:p>
            <a:pPr algn="ctr">
              <a:lnSpc>
                <a:spcPct val="100000"/>
              </a:lnSpc>
            </a:pPr>
            <a:r>
              <a:rPr b="1" lang="en-US" sz="9600">
                <a:solidFill>
                  <a:srgbClr val="000000"/>
                </a:solidFill>
                <a:latin typeface="Arial"/>
              </a:rPr>
              <a:t>Semi-Autonomous Intersection Management</a:t>
            </a:r>
            <a:endParaRPr/>
          </a:p>
        </p:txBody>
      </p:sp>
      <p:sp>
        <p:nvSpPr>
          <p:cNvPr id="52" name="CustomShape 19"/>
          <p:cNvSpPr/>
          <p:nvPr/>
        </p:nvSpPr>
        <p:spPr>
          <a:xfrm>
            <a:off x="5991480" y="3840480"/>
            <a:ext cx="33510240" cy="1370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US" sz="7200">
                <a:solidFill>
                  <a:srgbClr val="b55a3e"/>
                </a:solidFill>
                <a:latin typeface="Arial"/>
              </a:rPr>
              <a:t>Shun Zhang, Tsz-Chiu Au, and Peter Stone</a:t>
            </a:r>
            <a:r>
              <a:rPr lang="en-US" sz="7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descr="" id="53" name="Picture 162"/>
          <p:cNvPicPr/>
          <p:nvPr/>
        </p:nvPicPr>
        <p:blipFill>
          <a:blip r:embed="rId1"/>
          <a:stretch>
            <a:fillRect/>
          </a:stretch>
        </p:blipFill>
        <p:spPr>
          <a:xfrm>
            <a:off x="25694640" y="5298480"/>
            <a:ext cx="10958760" cy="2839320"/>
          </a:xfrm>
          <a:prstGeom prst="rect">
            <a:avLst/>
          </a:prstGeom>
        </p:spPr>
      </p:pic>
      <p:sp>
        <p:nvSpPr>
          <p:cNvPr id="54" name="CustomShape 20"/>
          <p:cNvSpPr/>
          <p:nvPr/>
        </p:nvSpPr>
        <p:spPr>
          <a:xfrm>
            <a:off x="4424760" y="5745960"/>
            <a:ext cx="20064960" cy="1751760"/>
          </a:xfrm>
          <a:prstGeom prst="rect">
            <a:avLst/>
          </a:prstGeom>
          <a:solidFill>
            <a:srgbClr val="002e60"/>
          </a:solidFill>
          <a:ln w="25560">
            <a:solidFill>
              <a:srgbClr val="3a5f8b"/>
            </a:solidFill>
            <a:round/>
          </a:ln>
        </p:spPr>
      </p:sp>
      <p:sp>
        <p:nvSpPr>
          <p:cNvPr id="55" name="CustomShape 21"/>
          <p:cNvSpPr/>
          <p:nvPr/>
        </p:nvSpPr>
        <p:spPr>
          <a:xfrm>
            <a:off x="4297680" y="5821920"/>
            <a:ext cx="20192040" cy="1004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5750b"/>
                </a:solidFill>
                <a:latin typeface="Arial"/>
              </a:rPr>
              <a:t>Department of Computer Science</a:t>
            </a:r>
            <a:endParaRPr/>
          </a:p>
        </p:txBody>
      </p:sp>
      <p:sp>
        <p:nvSpPr>
          <p:cNvPr id="56" name="CustomShape 22"/>
          <p:cNvSpPr/>
          <p:nvPr/>
        </p:nvSpPr>
        <p:spPr>
          <a:xfrm>
            <a:off x="4551480" y="6584040"/>
            <a:ext cx="19938240" cy="760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THE UNIVERSITY OF TEXAS AT AUSTIN</a:t>
            </a:r>
            <a:endParaRPr/>
          </a:p>
        </p:txBody>
      </p:sp>
      <p:pic>
        <p:nvPicPr>
          <p:cNvPr descr="" id="57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15880" y="10230120"/>
            <a:ext cx="5877000" cy="2403720"/>
          </a:xfrm>
          <a:prstGeom prst="rect">
            <a:avLst/>
          </a:prstGeom>
        </p:spPr>
      </p:pic>
      <p:sp>
        <p:nvSpPr>
          <p:cNvPr id="58" name="Line 23"/>
          <p:cNvSpPr/>
          <p:nvPr/>
        </p:nvSpPr>
        <p:spPr>
          <a:xfrm>
            <a:off x="22202640" y="1772496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9" name="Line 24"/>
          <p:cNvSpPr/>
          <p:nvPr/>
        </p:nvSpPr>
        <p:spPr>
          <a:xfrm>
            <a:off x="22202640" y="19316520"/>
            <a:ext cx="0" cy="59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0" name="Line 25"/>
          <p:cNvSpPr/>
          <p:nvPr/>
        </p:nvSpPr>
        <p:spPr>
          <a:xfrm>
            <a:off x="22202640" y="1613268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1" name="Line 26"/>
          <p:cNvSpPr/>
          <p:nvPr/>
        </p:nvSpPr>
        <p:spPr>
          <a:xfrm>
            <a:off x="22202640" y="12948480"/>
            <a:ext cx="0" cy="59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2" name="Line 27"/>
          <p:cNvSpPr/>
          <p:nvPr/>
        </p:nvSpPr>
        <p:spPr>
          <a:xfrm>
            <a:off x="22202640" y="1454076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3" name="Line 28"/>
          <p:cNvSpPr/>
          <p:nvPr/>
        </p:nvSpPr>
        <p:spPr>
          <a:xfrm>
            <a:off x="22202640" y="1135692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4" name="Line 29"/>
          <p:cNvSpPr/>
          <p:nvPr/>
        </p:nvSpPr>
        <p:spPr>
          <a:xfrm>
            <a:off x="22202640" y="976464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5" name="Line 30"/>
          <p:cNvSpPr/>
          <p:nvPr/>
        </p:nvSpPr>
        <p:spPr>
          <a:xfrm>
            <a:off x="23999400" y="1773324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6" name="Line 31"/>
          <p:cNvSpPr/>
          <p:nvPr/>
        </p:nvSpPr>
        <p:spPr>
          <a:xfrm>
            <a:off x="23999400" y="1931904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7" name="Line 32"/>
          <p:cNvSpPr/>
          <p:nvPr/>
        </p:nvSpPr>
        <p:spPr>
          <a:xfrm>
            <a:off x="23999400" y="16147800"/>
            <a:ext cx="0" cy="59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8" name="Line 33"/>
          <p:cNvSpPr/>
          <p:nvPr/>
        </p:nvSpPr>
        <p:spPr>
          <a:xfrm>
            <a:off x="23999400" y="129762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9" name="Line 34"/>
          <p:cNvSpPr/>
          <p:nvPr/>
        </p:nvSpPr>
        <p:spPr>
          <a:xfrm>
            <a:off x="23999400" y="145620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0" name="Line 35"/>
          <p:cNvSpPr/>
          <p:nvPr/>
        </p:nvSpPr>
        <p:spPr>
          <a:xfrm>
            <a:off x="23999400" y="113904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1" name="Line 36"/>
          <p:cNvSpPr/>
          <p:nvPr/>
        </p:nvSpPr>
        <p:spPr>
          <a:xfrm>
            <a:off x="23999400" y="98046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2" name="Line 37"/>
          <p:cNvSpPr/>
          <p:nvPr/>
        </p:nvSpPr>
        <p:spPr>
          <a:xfrm>
            <a:off x="22265640" y="32375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3" name="Line 38"/>
          <p:cNvSpPr/>
          <p:nvPr/>
        </p:nvSpPr>
        <p:spPr>
          <a:xfrm>
            <a:off x="22265640" y="3399084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4" name="Line 39"/>
          <p:cNvSpPr/>
          <p:nvPr/>
        </p:nvSpPr>
        <p:spPr>
          <a:xfrm>
            <a:off x="22265640" y="3076020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5" name="Line 40"/>
          <p:cNvSpPr/>
          <p:nvPr/>
        </p:nvSpPr>
        <p:spPr>
          <a:xfrm>
            <a:off x="22265640" y="27529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6" name="Line 41"/>
          <p:cNvSpPr/>
          <p:nvPr/>
        </p:nvSpPr>
        <p:spPr>
          <a:xfrm>
            <a:off x="22265640" y="29144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7" name="Line 42"/>
          <p:cNvSpPr/>
          <p:nvPr/>
        </p:nvSpPr>
        <p:spPr>
          <a:xfrm>
            <a:off x="22265640" y="2591388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8" name="Line 43"/>
          <p:cNvSpPr/>
          <p:nvPr/>
        </p:nvSpPr>
        <p:spPr>
          <a:xfrm>
            <a:off x="22265640" y="24298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9" name="Line 44"/>
          <p:cNvSpPr/>
          <p:nvPr/>
        </p:nvSpPr>
        <p:spPr>
          <a:xfrm>
            <a:off x="23857200" y="32375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0" name="Line 45"/>
          <p:cNvSpPr/>
          <p:nvPr/>
        </p:nvSpPr>
        <p:spPr>
          <a:xfrm>
            <a:off x="23857200" y="3399084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" name="Line 46"/>
          <p:cNvSpPr/>
          <p:nvPr/>
        </p:nvSpPr>
        <p:spPr>
          <a:xfrm>
            <a:off x="23857200" y="3076020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2" name="Line 47"/>
          <p:cNvSpPr/>
          <p:nvPr/>
        </p:nvSpPr>
        <p:spPr>
          <a:xfrm>
            <a:off x="23857200" y="27529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3" name="Line 48"/>
          <p:cNvSpPr/>
          <p:nvPr/>
        </p:nvSpPr>
        <p:spPr>
          <a:xfrm>
            <a:off x="23857200" y="29144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4" name="Line 49"/>
          <p:cNvSpPr/>
          <p:nvPr/>
        </p:nvSpPr>
        <p:spPr>
          <a:xfrm>
            <a:off x="23857200" y="2591388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5" name="Line 50"/>
          <p:cNvSpPr/>
          <p:nvPr/>
        </p:nvSpPr>
        <p:spPr>
          <a:xfrm>
            <a:off x="23857200" y="24298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6" name="Line 51"/>
          <p:cNvSpPr/>
          <p:nvPr/>
        </p:nvSpPr>
        <p:spPr>
          <a:xfrm flipH="1">
            <a:off x="29313000" y="2176092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7" name="Line 52"/>
          <p:cNvSpPr/>
          <p:nvPr/>
        </p:nvSpPr>
        <p:spPr>
          <a:xfrm flipH="1">
            <a:off x="2661624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8" name="Line 53"/>
          <p:cNvSpPr/>
          <p:nvPr/>
        </p:nvSpPr>
        <p:spPr>
          <a:xfrm flipH="1">
            <a:off x="3201012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9" name="Line 54"/>
          <p:cNvSpPr/>
          <p:nvPr/>
        </p:nvSpPr>
        <p:spPr>
          <a:xfrm flipH="1">
            <a:off x="37403640" y="2176092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0" name="Line 55"/>
          <p:cNvSpPr/>
          <p:nvPr/>
        </p:nvSpPr>
        <p:spPr>
          <a:xfrm flipH="1">
            <a:off x="3470688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1" name="Line 56"/>
          <p:cNvSpPr/>
          <p:nvPr/>
        </p:nvSpPr>
        <p:spPr>
          <a:xfrm flipH="1">
            <a:off x="4010076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2" name="Line 57"/>
          <p:cNvSpPr/>
          <p:nvPr/>
        </p:nvSpPr>
        <p:spPr>
          <a:xfrm flipH="1">
            <a:off x="4279752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3" name="Line 58"/>
          <p:cNvSpPr/>
          <p:nvPr/>
        </p:nvSpPr>
        <p:spPr>
          <a:xfrm flipH="1">
            <a:off x="29313000" y="2277936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4" name="Line 59"/>
          <p:cNvSpPr/>
          <p:nvPr/>
        </p:nvSpPr>
        <p:spPr>
          <a:xfrm flipH="1">
            <a:off x="2661624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5" name="Line 60"/>
          <p:cNvSpPr/>
          <p:nvPr/>
        </p:nvSpPr>
        <p:spPr>
          <a:xfrm flipH="1">
            <a:off x="3201012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6" name="Line 61"/>
          <p:cNvSpPr/>
          <p:nvPr/>
        </p:nvSpPr>
        <p:spPr>
          <a:xfrm flipH="1">
            <a:off x="37403640" y="2277936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7" name="Line 62"/>
          <p:cNvSpPr/>
          <p:nvPr/>
        </p:nvSpPr>
        <p:spPr>
          <a:xfrm flipH="1">
            <a:off x="3470688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8" name="Line 63"/>
          <p:cNvSpPr/>
          <p:nvPr/>
        </p:nvSpPr>
        <p:spPr>
          <a:xfrm flipH="1">
            <a:off x="4010076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9" name="Line 64"/>
          <p:cNvSpPr/>
          <p:nvPr/>
        </p:nvSpPr>
        <p:spPr>
          <a:xfrm flipH="1">
            <a:off x="4279752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0" name="Line 65"/>
          <p:cNvSpPr/>
          <p:nvPr/>
        </p:nvSpPr>
        <p:spPr>
          <a:xfrm flipH="1">
            <a:off x="4952160" y="2278656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1" name="Line 66"/>
          <p:cNvSpPr/>
          <p:nvPr/>
        </p:nvSpPr>
        <p:spPr>
          <a:xfrm flipH="1">
            <a:off x="2280240" y="2278656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2" name="Line 67"/>
          <p:cNvSpPr/>
          <p:nvPr/>
        </p:nvSpPr>
        <p:spPr>
          <a:xfrm flipH="1">
            <a:off x="7624080" y="2278656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3" name="Line 68"/>
          <p:cNvSpPr/>
          <p:nvPr/>
        </p:nvSpPr>
        <p:spPr>
          <a:xfrm flipH="1">
            <a:off x="12967560" y="2278656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4" name="Line 69"/>
          <p:cNvSpPr/>
          <p:nvPr/>
        </p:nvSpPr>
        <p:spPr>
          <a:xfrm flipH="1">
            <a:off x="10295640" y="22786560"/>
            <a:ext cx="100188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5" name="Line 70"/>
          <p:cNvSpPr/>
          <p:nvPr/>
        </p:nvSpPr>
        <p:spPr>
          <a:xfrm flipH="1">
            <a:off x="15638760" y="2278656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6" name="Line 71"/>
          <p:cNvSpPr/>
          <p:nvPr/>
        </p:nvSpPr>
        <p:spPr>
          <a:xfrm flipH="1">
            <a:off x="18310680" y="2278656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7" name="Line 72"/>
          <p:cNvSpPr/>
          <p:nvPr/>
        </p:nvSpPr>
        <p:spPr>
          <a:xfrm flipH="1">
            <a:off x="4952160" y="2183580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8" name="Line 73"/>
          <p:cNvSpPr/>
          <p:nvPr/>
        </p:nvSpPr>
        <p:spPr>
          <a:xfrm flipH="1">
            <a:off x="2280240" y="2183580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9" name="Line 74"/>
          <p:cNvSpPr/>
          <p:nvPr/>
        </p:nvSpPr>
        <p:spPr>
          <a:xfrm flipH="1">
            <a:off x="7624080" y="2183580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0" name="Line 75"/>
          <p:cNvSpPr/>
          <p:nvPr/>
        </p:nvSpPr>
        <p:spPr>
          <a:xfrm flipH="1">
            <a:off x="12967560" y="2183580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1" name="Line 76"/>
          <p:cNvSpPr/>
          <p:nvPr/>
        </p:nvSpPr>
        <p:spPr>
          <a:xfrm flipH="1">
            <a:off x="10295640" y="21835800"/>
            <a:ext cx="100188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2" name="Line 77"/>
          <p:cNvSpPr/>
          <p:nvPr/>
        </p:nvSpPr>
        <p:spPr>
          <a:xfrm flipH="1">
            <a:off x="15638760" y="2183580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3" name="Line 78"/>
          <p:cNvSpPr/>
          <p:nvPr/>
        </p:nvSpPr>
        <p:spPr>
          <a:xfrm flipH="1">
            <a:off x="18310680" y="2183580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4" name="CustomShape 79"/>
          <p:cNvSpPr/>
          <p:nvPr/>
        </p:nvSpPr>
        <p:spPr>
          <a:xfrm>
            <a:off x="2205720" y="13057920"/>
            <a:ext cx="7088040" cy="3138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80"/>
          <p:cNvSpPr/>
          <p:nvPr/>
        </p:nvSpPr>
        <p:spPr>
          <a:xfrm>
            <a:off x="2324880" y="13113720"/>
            <a:ext cx="2568240" cy="100836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116" name="CustomShape 81"/>
          <p:cNvSpPr/>
          <p:nvPr/>
        </p:nvSpPr>
        <p:spPr>
          <a:xfrm>
            <a:off x="6606720" y="13113720"/>
            <a:ext cx="2568600" cy="100836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117" name="CustomShape 82"/>
          <p:cNvSpPr/>
          <p:nvPr/>
        </p:nvSpPr>
        <p:spPr>
          <a:xfrm>
            <a:off x="2324880" y="15132240"/>
            <a:ext cx="2568240" cy="100836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118" name="CustomShape 83"/>
          <p:cNvSpPr/>
          <p:nvPr/>
        </p:nvSpPr>
        <p:spPr>
          <a:xfrm>
            <a:off x="6606720" y="15132240"/>
            <a:ext cx="2568600" cy="100836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119" name="CustomShape 84"/>
          <p:cNvSpPr/>
          <p:nvPr/>
        </p:nvSpPr>
        <p:spPr>
          <a:xfrm>
            <a:off x="2324880" y="14122800"/>
            <a:ext cx="2568240" cy="1008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0" name="CustomShape 85"/>
          <p:cNvSpPr/>
          <p:nvPr/>
        </p:nvSpPr>
        <p:spPr>
          <a:xfrm>
            <a:off x="6606720" y="14122800"/>
            <a:ext cx="2568600" cy="1008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1" name="CustomShape 86"/>
          <p:cNvSpPr/>
          <p:nvPr/>
        </p:nvSpPr>
        <p:spPr>
          <a:xfrm>
            <a:off x="4893840" y="13113720"/>
            <a:ext cx="1712160" cy="3027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2" name="Line 87"/>
          <p:cNvSpPr/>
          <p:nvPr/>
        </p:nvSpPr>
        <p:spPr>
          <a:xfrm>
            <a:off x="5750280" y="13113360"/>
            <a:ext cx="0" cy="100944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123" name="Line 88"/>
          <p:cNvSpPr/>
          <p:nvPr/>
        </p:nvSpPr>
        <p:spPr>
          <a:xfrm>
            <a:off x="5750280" y="15132240"/>
            <a:ext cx="0" cy="100908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124" name="Line 89"/>
          <p:cNvSpPr/>
          <p:nvPr/>
        </p:nvSpPr>
        <p:spPr>
          <a:xfrm>
            <a:off x="2324160" y="14627520"/>
            <a:ext cx="2569320" cy="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125" name="Line 90"/>
          <p:cNvSpPr/>
          <p:nvPr/>
        </p:nvSpPr>
        <p:spPr>
          <a:xfrm>
            <a:off x="6606360" y="14627520"/>
            <a:ext cx="2569320" cy="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126" name="Line 91"/>
          <p:cNvSpPr/>
          <p:nvPr/>
        </p:nvSpPr>
        <p:spPr>
          <a:xfrm>
            <a:off x="4893480" y="14627520"/>
            <a:ext cx="0" cy="50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27" name="Line 92"/>
          <p:cNvSpPr/>
          <p:nvPr/>
        </p:nvSpPr>
        <p:spPr>
          <a:xfrm>
            <a:off x="6606360" y="14122800"/>
            <a:ext cx="0" cy="50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28" name="Line 93"/>
          <p:cNvSpPr/>
          <p:nvPr/>
        </p:nvSpPr>
        <p:spPr>
          <a:xfrm flipH="1">
            <a:off x="5750280" y="15132240"/>
            <a:ext cx="85608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29" name="Line 94"/>
          <p:cNvSpPr/>
          <p:nvPr/>
        </p:nvSpPr>
        <p:spPr>
          <a:xfrm flipH="1">
            <a:off x="4893480" y="14122800"/>
            <a:ext cx="8568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pic>
        <p:nvPicPr>
          <p:cNvPr descr="" id="13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10000" y="14627520"/>
            <a:ext cx="1140840" cy="357120"/>
          </a:xfrm>
          <a:prstGeom prst="rect">
            <a:avLst/>
          </a:prstGeom>
        </p:spPr>
      </p:pic>
      <p:sp>
        <p:nvSpPr>
          <p:cNvPr id="131" name="CustomShape 95"/>
          <p:cNvSpPr/>
          <p:nvPr/>
        </p:nvSpPr>
        <p:spPr>
          <a:xfrm>
            <a:off x="6320880" y="13281840"/>
            <a:ext cx="1570320" cy="199764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132" name="Line 96"/>
          <p:cNvSpPr/>
          <p:nvPr/>
        </p:nvSpPr>
        <p:spPr>
          <a:xfrm>
            <a:off x="4893480" y="1412280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33" name="Line 97"/>
          <p:cNvSpPr/>
          <p:nvPr/>
        </p:nvSpPr>
        <p:spPr>
          <a:xfrm>
            <a:off x="4893480" y="1429128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34" name="Line 98"/>
          <p:cNvSpPr/>
          <p:nvPr/>
        </p:nvSpPr>
        <p:spPr>
          <a:xfrm>
            <a:off x="4893480" y="1445940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35" name="Line 99"/>
          <p:cNvSpPr/>
          <p:nvPr/>
        </p:nvSpPr>
        <p:spPr>
          <a:xfrm>
            <a:off x="4893480" y="1462752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36" name="Line 100"/>
          <p:cNvSpPr/>
          <p:nvPr/>
        </p:nvSpPr>
        <p:spPr>
          <a:xfrm>
            <a:off x="4893480" y="1479564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37" name="Line 101"/>
          <p:cNvSpPr/>
          <p:nvPr/>
        </p:nvSpPr>
        <p:spPr>
          <a:xfrm>
            <a:off x="4893480" y="1496376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38" name="Line 102"/>
          <p:cNvSpPr/>
          <p:nvPr/>
        </p:nvSpPr>
        <p:spPr>
          <a:xfrm>
            <a:off x="4893480" y="1513224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39" name="Line 103"/>
          <p:cNvSpPr/>
          <p:nvPr/>
        </p:nvSpPr>
        <p:spPr>
          <a:xfrm>
            <a:off x="489348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40" name="Line 104"/>
          <p:cNvSpPr/>
          <p:nvPr/>
        </p:nvSpPr>
        <p:spPr>
          <a:xfrm>
            <a:off x="517932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41" name="Line 105"/>
          <p:cNvSpPr/>
          <p:nvPr/>
        </p:nvSpPr>
        <p:spPr>
          <a:xfrm>
            <a:off x="546444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42" name="Line 106"/>
          <p:cNvSpPr/>
          <p:nvPr/>
        </p:nvSpPr>
        <p:spPr>
          <a:xfrm>
            <a:off x="575028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43" name="Line 107"/>
          <p:cNvSpPr/>
          <p:nvPr/>
        </p:nvSpPr>
        <p:spPr>
          <a:xfrm>
            <a:off x="603540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44" name="Line 108"/>
          <p:cNvSpPr/>
          <p:nvPr/>
        </p:nvSpPr>
        <p:spPr>
          <a:xfrm>
            <a:off x="632124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145" name="Line 109"/>
          <p:cNvSpPr/>
          <p:nvPr/>
        </p:nvSpPr>
        <p:spPr>
          <a:xfrm>
            <a:off x="660636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pic>
        <p:nvPicPr>
          <p:cNvPr descr="" id="146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4635440" y="22354920"/>
            <a:ext cx="662040" cy="217080"/>
          </a:xfrm>
          <a:prstGeom prst="rect">
            <a:avLst/>
          </a:prstGeom>
        </p:spPr>
      </p:pic>
      <p:pic>
        <p:nvPicPr>
          <p:cNvPr descr="" id="147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0568680" y="21741840"/>
            <a:ext cx="1050480" cy="289800"/>
          </a:xfrm>
          <a:prstGeom prst="rect">
            <a:avLst/>
          </a:prstGeom>
        </p:spPr>
      </p:pic>
      <p:pic>
        <p:nvPicPr>
          <p:cNvPr descr="" id="148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10852560" y="22267080"/>
            <a:ext cx="865080" cy="348120"/>
          </a:xfrm>
          <a:prstGeom prst="rect">
            <a:avLst/>
          </a:prstGeom>
        </p:spPr>
      </p:pic>
      <p:pic>
        <p:nvPicPr>
          <p:cNvPr descr="" id="149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35606160" y="21668400"/>
            <a:ext cx="798840" cy="370440"/>
          </a:xfrm>
          <a:prstGeom prst="rect">
            <a:avLst/>
          </a:prstGeom>
        </p:spPr>
      </p:pic>
      <p:pic>
        <p:nvPicPr>
          <p:cNvPr descr="" id="150" name="Picture 17"/>
          <p:cNvPicPr/>
          <p:nvPr/>
        </p:nvPicPr>
        <p:blipFill>
          <a:blip r:embed="rId8"/>
          <a:stretch>
            <a:fillRect/>
          </a:stretch>
        </p:blipFill>
        <p:spPr>
          <a:xfrm>
            <a:off x="33387840" y="22701240"/>
            <a:ext cx="1319760" cy="361800"/>
          </a:xfrm>
          <a:prstGeom prst="rect">
            <a:avLst/>
          </a:prstGeom>
        </p:spPr>
      </p:pic>
      <p:pic>
        <p:nvPicPr>
          <p:cNvPr descr="" id="151" name="Picture 18"/>
          <p:cNvPicPr/>
          <p:nvPr/>
        </p:nvPicPr>
        <p:blipFill>
          <a:blip r:embed="rId9"/>
          <a:stretch>
            <a:fillRect/>
          </a:stretch>
        </p:blipFill>
        <p:spPr>
          <a:xfrm>
            <a:off x="4079160" y="22720680"/>
            <a:ext cx="688680" cy="312480"/>
          </a:xfrm>
          <a:prstGeom prst="rect">
            <a:avLst/>
          </a:prstGeom>
        </p:spPr>
      </p:pic>
      <p:pic>
        <p:nvPicPr>
          <p:cNvPr descr="" id="152" name="Picture 20"/>
          <p:cNvPicPr/>
          <p:nvPr/>
        </p:nvPicPr>
        <p:blipFill>
          <a:blip r:embed="rId10"/>
          <a:stretch>
            <a:fillRect/>
          </a:stretch>
        </p:blipFill>
        <p:spPr>
          <a:xfrm>
            <a:off x="39285000" y="22354920"/>
            <a:ext cx="696600" cy="217080"/>
          </a:xfrm>
          <a:prstGeom prst="rect">
            <a:avLst/>
          </a:prstGeom>
        </p:spPr>
      </p:pic>
      <p:pic>
        <p:nvPicPr>
          <p:cNvPr descr="" id="153" name="Picture 21"/>
          <p:cNvPicPr/>
          <p:nvPr/>
        </p:nvPicPr>
        <p:blipFill>
          <a:blip r:embed="rId11"/>
          <a:stretch>
            <a:fillRect/>
          </a:stretch>
        </p:blipFill>
        <p:spPr>
          <a:xfrm>
            <a:off x="39438000" y="21189600"/>
            <a:ext cx="1579680" cy="460440"/>
          </a:xfrm>
          <a:prstGeom prst="rect">
            <a:avLst/>
          </a:prstGeom>
        </p:spPr>
      </p:pic>
      <p:pic>
        <p:nvPicPr>
          <p:cNvPr descr="" id="154" name="Picture 16"/>
          <p:cNvPicPr/>
          <p:nvPr/>
        </p:nvPicPr>
        <p:blipFill>
          <a:blip r:embed="rId12"/>
          <a:stretch>
            <a:fillRect/>
          </a:stretch>
        </p:blipFill>
        <p:spPr>
          <a:xfrm>
            <a:off x="23172480" y="21262320"/>
            <a:ext cx="467640" cy="579960"/>
          </a:xfrm>
          <a:prstGeom prst="rect">
            <a:avLst/>
          </a:prstGeom>
        </p:spPr>
      </p:pic>
      <p:pic>
        <p:nvPicPr>
          <p:cNvPr descr="" id="155" name="Picture 9"/>
          <p:cNvPicPr/>
          <p:nvPr/>
        </p:nvPicPr>
        <p:blipFill>
          <a:blip r:embed="rId13"/>
          <a:stretch>
            <a:fillRect/>
          </a:stretch>
        </p:blipFill>
        <p:spPr>
          <a:xfrm>
            <a:off x="22530960" y="22436280"/>
            <a:ext cx="492120" cy="341280"/>
          </a:xfrm>
          <a:prstGeom prst="rect">
            <a:avLst/>
          </a:prstGeom>
        </p:spPr>
      </p:pic>
      <p:pic>
        <p:nvPicPr>
          <p:cNvPr descr="" id="156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21314880" y="21354840"/>
            <a:ext cx="903600" cy="261720"/>
          </a:xfrm>
          <a:prstGeom prst="rect">
            <a:avLst/>
          </a:prstGeom>
        </p:spPr>
      </p:pic>
      <p:pic>
        <p:nvPicPr>
          <p:cNvPr descr="" id="157" name="Picture 200"/>
          <p:cNvPicPr/>
          <p:nvPr/>
        </p:nvPicPr>
        <p:blipFill>
          <a:blip r:embed="rId15"/>
          <a:stretch>
            <a:fillRect/>
          </a:stretch>
        </p:blipFill>
        <p:spPr>
          <a:xfrm>
            <a:off x="23754240" y="22820400"/>
            <a:ext cx="775440" cy="253800"/>
          </a:xfrm>
          <a:prstGeom prst="rect">
            <a:avLst/>
          </a:prstGeom>
        </p:spPr>
      </p:pic>
      <p:sp>
        <p:nvSpPr>
          <p:cNvPr id="158" name="CustomShape 110"/>
          <p:cNvSpPr/>
          <p:nvPr/>
        </p:nvSpPr>
        <p:spPr>
          <a:xfrm>
            <a:off x="2280240" y="12071880"/>
            <a:ext cx="6526800" cy="5875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The Reservation Idea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</p:txBody>
      </p:sp>
      <p:sp>
        <p:nvSpPr>
          <p:cNvPr id="159" name="CustomShape 111"/>
          <p:cNvSpPr/>
          <p:nvPr/>
        </p:nvSpPr>
        <p:spPr>
          <a:xfrm>
            <a:off x="10395360" y="12810240"/>
            <a:ext cx="9856440" cy="10836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AIM is more efficient than traffic signals and stop signs.</a:t>
            </a:r>
            <a:endParaRPr/>
          </a:p>
        </p:txBody>
      </p:sp>
      <p:sp>
        <p:nvSpPr>
          <p:cNvPr id="160" name="CustomShape 112"/>
          <p:cNvSpPr/>
          <p:nvPr/>
        </p:nvSpPr>
        <p:spPr>
          <a:xfrm>
            <a:off x="11420640" y="9472680"/>
            <a:ext cx="7390440" cy="5878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autonomous vehicle:</a:t>
            </a:r>
            <a:endParaRPr/>
          </a:p>
        </p:txBody>
      </p:sp>
      <p:pic>
        <p:nvPicPr>
          <p:cNvPr descr="" id="161" name="Picture 27"/>
          <p:cNvPicPr/>
          <p:nvPr/>
        </p:nvPicPr>
        <p:blipFill>
          <a:blip r:embed="rId16"/>
          <a:stretch>
            <a:fillRect/>
          </a:stretch>
        </p:blipFill>
        <p:spPr>
          <a:xfrm>
            <a:off x="23671800" y="32439600"/>
            <a:ext cx="553680" cy="402480"/>
          </a:xfrm>
          <a:prstGeom prst="rect">
            <a:avLst/>
          </a:prstGeom>
        </p:spPr>
      </p:pic>
      <p:pic>
        <p:nvPicPr>
          <p:cNvPr descr="" id="162" name="Picture 29"/>
          <p:cNvPicPr/>
          <p:nvPr/>
        </p:nvPicPr>
        <p:blipFill>
          <a:blip r:embed="rId17"/>
          <a:stretch>
            <a:fillRect/>
          </a:stretch>
        </p:blipFill>
        <p:spPr>
          <a:xfrm>
            <a:off x="23701320" y="27192600"/>
            <a:ext cx="455400" cy="523080"/>
          </a:xfrm>
          <a:prstGeom prst="rect">
            <a:avLst/>
          </a:prstGeom>
        </p:spPr>
      </p:pic>
      <p:pic>
        <p:nvPicPr>
          <p:cNvPr descr="" id="163" name="Picture 30"/>
          <p:cNvPicPr/>
          <p:nvPr/>
        </p:nvPicPr>
        <p:blipFill>
          <a:blip r:embed="rId18"/>
          <a:stretch>
            <a:fillRect/>
          </a:stretch>
        </p:blipFill>
        <p:spPr>
          <a:xfrm>
            <a:off x="24630840" y="29459520"/>
            <a:ext cx="540360" cy="711720"/>
          </a:xfrm>
          <a:prstGeom prst="rect">
            <a:avLst/>
          </a:prstGeom>
        </p:spPr>
      </p:pic>
      <p:pic>
        <p:nvPicPr>
          <p:cNvPr descr="" id="164" name="Picture 31"/>
          <p:cNvPicPr/>
          <p:nvPr/>
        </p:nvPicPr>
        <p:blipFill>
          <a:blip r:embed="rId19"/>
          <a:stretch>
            <a:fillRect/>
          </a:stretch>
        </p:blipFill>
        <p:spPr>
          <a:xfrm>
            <a:off x="22215240" y="31891320"/>
            <a:ext cx="552240" cy="564120"/>
          </a:xfrm>
          <a:prstGeom prst="rect">
            <a:avLst/>
          </a:prstGeom>
        </p:spPr>
      </p:pic>
      <p:pic>
        <p:nvPicPr>
          <p:cNvPr descr="" id="165" name="Picture 32"/>
          <p:cNvPicPr/>
          <p:nvPr/>
        </p:nvPicPr>
        <p:blipFill>
          <a:blip r:embed="rId20"/>
          <a:stretch>
            <a:fillRect/>
          </a:stretch>
        </p:blipFill>
        <p:spPr>
          <a:xfrm>
            <a:off x="11666880" y="21323880"/>
            <a:ext cx="1096920" cy="326160"/>
          </a:xfrm>
          <a:prstGeom prst="rect">
            <a:avLst/>
          </a:prstGeom>
        </p:spPr>
      </p:pic>
      <p:pic>
        <p:nvPicPr>
          <p:cNvPr descr="" id="166" name="Picture 33"/>
          <p:cNvPicPr/>
          <p:nvPr/>
        </p:nvPicPr>
        <p:blipFill>
          <a:blip r:embed="rId21"/>
          <a:stretch>
            <a:fillRect/>
          </a:stretch>
        </p:blipFill>
        <p:spPr>
          <a:xfrm>
            <a:off x="6746400" y="21741840"/>
            <a:ext cx="912240" cy="354600"/>
          </a:xfrm>
          <a:prstGeom prst="rect">
            <a:avLst/>
          </a:prstGeom>
        </p:spPr>
      </p:pic>
      <p:pic>
        <p:nvPicPr>
          <p:cNvPr descr="" id="167" name="Picture 34"/>
          <p:cNvPicPr/>
          <p:nvPr/>
        </p:nvPicPr>
        <p:blipFill>
          <a:blip r:embed="rId22"/>
          <a:stretch>
            <a:fillRect/>
          </a:stretch>
        </p:blipFill>
        <p:spPr>
          <a:xfrm>
            <a:off x="23900760" y="12421440"/>
            <a:ext cx="435600" cy="628920"/>
          </a:xfrm>
          <a:prstGeom prst="rect">
            <a:avLst/>
          </a:prstGeom>
        </p:spPr>
      </p:pic>
      <p:pic>
        <p:nvPicPr>
          <p:cNvPr descr="" id="168" name="Picture 35"/>
          <p:cNvPicPr/>
          <p:nvPr/>
        </p:nvPicPr>
        <p:blipFill>
          <a:blip r:embed="rId23"/>
          <a:stretch>
            <a:fillRect/>
          </a:stretch>
        </p:blipFill>
        <p:spPr>
          <a:xfrm>
            <a:off x="22263120" y="18125640"/>
            <a:ext cx="567720" cy="581400"/>
          </a:xfrm>
          <a:prstGeom prst="rect">
            <a:avLst/>
          </a:prstGeom>
        </p:spPr>
      </p:pic>
      <p:pic>
        <p:nvPicPr>
          <p:cNvPr descr="" id="169" name="Picture 36"/>
          <p:cNvPicPr/>
          <p:nvPr/>
        </p:nvPicPr>
        <p:blipFill>
          <a:blip r:embed="rId24"/>
          <a:stretch>
            <a:fillRect/>
          </a:stretch>
        </p:blipFill>
        <p:spPr>
          <a:xfrm>
            <a:off x="22107240" y="13585320"/>
            <a:ext cx="461880" cy="594360"/>
          </a:xfrm>
          <a:prstGeom prst="rect">
            <a:avLst/>
          </a:prstGeom>
        </p:spPr>
      </p:pic>
      <p:pic>
        <p:nvPicPr>
          <p:cNvPr descr="" id="170" name="Picture 27"/>
          <p:cNvPicPr/>
          <p:nvPr/>
        </p:nvPicPr>
        <p:blipFill>
          <a:blip r:embed="rId25"/>
          <a:stretch>
            <a:fillRect/>
          </a:stretch>
        </p:blipFill>
        <p:spPr>
          <a:xfrm>
            <a:off x="23186160" y="15289560"/>
            <a:ext cx="667800" cy="514440"/>
          </a:xfrm>
          <a:prstGeom prst="rect">
            <a:avLst/>
          </a:prstGeom>
        </p:spPr>
      </p:pic>
      <p:pic>
        <p:nvPicPr>
          <p:cNvPr descr="" id="171" name="Picture 10"/>
          <p:cNvPicPr/>
          <p:nvPr/>
        </p:nvPicPr>
        <p:blipFill>
          <a:blip r:embed="rId26"/>
          <a:stretch>
            <a:fillRect/>
          </a:stretch>
        </p:blipFill>
        <p:spPr>
          <a:xfrm>
            <a:off x="24147360" y="21756960"/>
            <a:ext cx="664560" cy="288720"/>
          </a:xfrm>
          <a:prstGeom prst="rect">
            <a:avLst/>
          </a:prstGeom>
        </p:spPr>
      </p:pic>
      <p:sp>
        <p:nvSpPr>
          <p:cNvPr id="172" name="CustomShape 113"/>
          <p:cNvSpPr/>
          <p:nvPr/>
        </p:nvSpPr>
        <p:spPr>
          <a:xfrm>
            <a:off x="10325880" y="17354520"/>
            <a:ext cx="9873720" cy="158004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Calibri"/>
              </a:rPr>
              <a:t>First Come, First Serves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(FCFS)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reservation requests are handled in the order of arrival.</a:t>
            </a:r>
            <a:endParaRPr/>
          </a:p>
        </p:txBody>
      </p:sp>
      <p:sp>
        <p:nvSpPr>
          <p:cNvPr id="173" name="CustomShape 114"/>
          <p:cNvSpPr/>
          <p:nvPr/>
        </p:nvSpPr>
        <p:spPr>
          <a:xfrm>
            <a:off x="12344400" y="23506560"/>
            <a:ext cx="8321040" cy="328536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Experiment settings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Intersection: 3 lanes on each road.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Main street traffic: 360 veh/hour/lane.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Type of vehicles: Fully Autonomous, Adaptive Cruise Control, Cruise Control, Communication Device and Traditional Human-driven</a:t>
            </a:r>
            <a:endParaRPr/>
          </a:p>
        </p:txBody>
      </p:sp>
      <p:sp>
        <p:nvSpPr>
          <p:cNvPr id="174" name="CustomShape 115"/>
          <p:cNvSpPr/>
          <p:nvPr/>
        </p:nvSpPr>
        <p:spPr>
          <a:xfrm>
            <a:off x="30163680" y="9444600"/>
            <a:ext cx="9064080" cy="5875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Features of Vehicles</a:t>
            </a:r>
            <a:endParaRPr/>
          </a:p>
        </p:txBody>
      </p:sp>
      <p:sp>
        <p:nvSpPr>
          <p:cNvPr id="175" name="CustomShape 116"/>
          <p:cNvSpPr/>
          <p:nvPr/>
        </p:nvSpPr>
        <p:spPr>
          <a:xfrm>
            <a:off x="25185240" y="10881360"/>
            <a:ext cx="8098920" cy="356616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proposed reservation system is general enough to accept reservation requests from any semi-autonomous vehicles that are capable of following some trajectories and communicating with the IM. We currently focus on the types on the right.</a:t>
            </a:r>
            <a:endParaRPr/>
          </a:p>
        </p:txBody>
      </p:sp>
      <p:sp>
        <p:nvSpPr>
          <p:cNvPr id="176" name="CustomShape 117"/>
          <p:cNvSpPr/>
          <p:nvPr/>
        </p:nvSpPr>
        <p:spPr>
          <a:xfrm>
            <a:off x="33873840" y="32375520"/>
            <a:ext cx="10409760" cy="252576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Conclusions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the batch policy outperforms FCFS, the best autonomous intersection control policy in the literature, in unbalanced traffic.</a:t>
            </a:r>
            <a:endParaRPr/>
          </a:p>
        </p:txBody>
      </p:sp>
      <p:sp>
        <p:nvSpPr>
          <p:cNvPr id="177" name="CustomShape 118"/>
          <p:cNvSpPr/>
          <p:nvPr/>
        </p:nvSpPr>
        <p:spPr>
          <a:xfrm>
            <a:off x="37581840" y="5334840"/>
            <a:ext cx="6309000" cy="262008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ff"/>
                </a:solidFill>
                <a:latin typeface="Calibri"/>
              </a:rPr>
              <a:t>Will also be presented at AAMAS 2014!</a:t>
            </a:r>
            <a:endParaRPr/>
          </a:p>
        </p:txBody>
      </p:sp>
      <p:pic>
        <p:nvPicPr>
          <p:cNvPr descr="" id="178" name=""/>
          <p:cNvPicPr/>
          <p:nvPr/>
        </p:nvPicPr>
        <p:blipFill>
          <a:blip r:embed="rId27"/>
          <a:stretch>
            <a:fillRect/>
          </a:stretch>
        </p:blipFill>
        <p:spPr>
          <a:xfrm>
            <a:off x="1828800" y="23543640"/>
            <a:ext cx="9782280" cy="7180200"/>
          </a:xfrm>
          <a:prstGeom prst="rect">
            <a:avLst/>
          </a:prstGeom>
        </p:spPr>
      </p:pic>
      <p:pic>
        <p:nvPicPr>
          <p:cNvPr descr="" id="179" name=""/>
          <p:cNvPicPr/>
          <p:nvPr/>
        </p:nvPicPr>
        <p:blipFill>
          <a:blip r:embed="rId28"/>
          <a:stretch>
            <a:fillRect/>
          </a:stretch>
        </p:blipFill>
        <p:spPr>
          <a:xfrm>
            <a:off x="11978640" y="27252000"/>
            <a:ext cx="9052560" cy="7403760"/>
          </a:xfrm>
          <a:prstGeom prst="rect">
            <a:avLst/>
          </a:prstGeom>
        </p:spPr>
      </p:pic>
      <p:sp>
        <p:nvSpPr>
          <p:cNvPr id="180" name="CustomShape 119"/>
          <p:cNvSpPr/>
          <p:nvPr/>
        </p:nvSpPr>
        <p:spPr>
          <a:xfrm>
            <a:off x="1828800" y="31181040"/>
            <a:ext cx="9692640" cy="328536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Experiment results: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the performance of semi-autonomous vehicles is very similar to fully autonomous vehicles when the ratio to human-driven vehicles is below 40%. Beyond 40%, fully autonomous vehicles increasingly outperform semi-autonomous vehicles</a:t>
            </a:r>
            <a:endParaRPr/>
          </a:p>
        </p:txBody>
      </p:sp>
      <p:sp>
        <p:nvSpPr>
          <p:cNvPr id="181" name="CustomShape 120"/>
          <p:cNvSpPr/>
          <p:nvPr/>
        </p:nvSpPr>
        <p:spPr>
          <a:xfrm>
            <a:off x="30175200" y="15505920"/>
            <a:ext cx="9064080" cy="5875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Interaction Model</a:t>
            </a:r>
            <a:endParaRPr/>
          </a:p>
        </p:txBody>
      </p:sp>
      <p:pic>
        <p:nvPicPr>
          <p:cNvPr descr="" id="182" name=""/>
          <p:cNvPicPr/>
          <p:nvPr/>
        </p:nvPicPr>
        <p:blipFill>
          <a:blip r:embed="rId29"/>
          <a:stretch>
            <a:fillRect/>
          </a:stretch>
        </p:blipFill>
        <p:spPr>
          <a:xfrm>
            <a:off x="26517600" y="16459200"/>
            <a:ext cx="16824960" cy="4754880"/>
          </a:xfrm>
          <a:prstGeom prst="rect">
            <a:avLst/>
          </a:prstGeom>
        </p:spPr>
      </p:pic>
      <p:graphicFrame>
        <p:nvGraphicFramePr>
          <p:cNvPr id="183" name="Table 121"/>
          <p:cNvGraphicFramePr/>
          <p:nvPr/>
        </p:nvGraphicFramePr>
        <p:xfrm>
          <a:off x="33885360" y="11020320"/>
          <a:ext cx="9716040" cy="3688200"/>
        </p:xfrm>
        <a:graphic>
          <a:graphicData uri="http://schemas.openxmlformats.org/drawingml/2006/table">
            <a:tbl>
              <a:tblPr/>
              <a:tblGrid>
                <a:gridCol w="2428560"/>
                <a:gridCol w="2428560"/>
                <a:gridCol w="2428560"/>
                <a:gridCol w="3139200"/>
              </a:tblGrid>
              <a:tr h="74268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Vehicle Types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Communication Device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Cruise Control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Adaptive Cruise Control</a:t>
                      </a:r>
                      <a:endParaRPr/>
                    </a:p>
                  </a:txBody>
                  <a:tcPr/>
                </a:tc>
              </a:tr>
              <a:tr h="74268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SA-ACC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</a:tr>
              <a:tr h="74268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SA-CC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74196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SA-Com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