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81" r:id="rId3"/>
    <p:sldId id="258" r:id="rId4"/>
    <p:sldId id="264" r:id="rId5"/>
    <p:sldId id="259" r:id="rId6"/>
    <p:sldId id="278" r:id="rId7"/>
    <p:sldId id="260" r:id="rId8"/>
    <p:sldId id="261" r:id="rId9"/>
    <p:sldId id="272" r:id="rId10"/>
    <p:sldId id="289" r:id="rId11"/>
    <p:sldId id="285" r:id="rId12"/>
    <p:sldId id="291" r:id="rId13"/>
    <p:sldId id="286" r:id="rId14"/>
    <p:sldId id="284" r:id="rId15"/>
    <p:sldId id="288" r:id="rId16"/>
    <p:sldId id="263" r:id="rId17"/>
    <p:sldId id="265" r:id="rId18"/>
    <p:sldId id="26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家碩 梁" initials="家梁" lastIdx="1" clrIdx="0">
    <p:extLst>
      <p:ext uri="{19B8F6BF-5375-455C-9EA6-DF929625EA0E}">
        <p15:presenceInfo xmlns:p15="http://schemas.microsoft.com/office/powerpoint/2012/main" userId="2f8b3262c6cb32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FE396-6EC9-4893-B269-729FA931C94F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AA1D7-C89D-453F-940E-1611C4B541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09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AA1D7-C89D-453F-940E-1611C4B541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63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B3DD1-8E23-41D4-AA85-8CDC3CAA1B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23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8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1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1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6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4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5A5480-C092-4F63-8C58-1D54BC2ACF03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B9B2C9-2E03-538E-2965-2A06A37CC353}"/>
              </a:ext>
            </a:extLst>
          </p:cNvPr>
          <p:cNvSpPr txBox="1"/>
          <p:nvPr/>
        </p:nvSpPr>
        <p:spPr>
          <a:xfrm>
            <a:off x="1491450" y="3648723"/>
            <a:ext cx="9534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 Framework for Package Routing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CB8603A-94DB-8F94-2072-9CD39458FCC9}"/>
              </a:ext>
            </a:extLst>
          </p:cNvPr>
          <p:cNvSpPr txBox="1"/>
          <p:nvPr/>
        </p:nvSpPr>
        <p:spPr>
          <a:xfrm>
            <a:off x="9516863" y="4358936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梁家碩</a:t>
            </a:r>
            <a:endParaRPr lang="en-US" altLang="zh-TW" dirty="0"/>
          </a:p>
          <a:p>
            <a:r>
              <a:rPr lang="zh-TW" altLang="en-US" dirty="0"/>
              <a:t>日期</a:t>
            </a:r>
            <a:r>
              <a:rPr lang="en-US" altLang="zh-TW" dirty="0"/>
              <a:t>:3/14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8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 Agent Reinforcement Learning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903" y="1889760"/>
            <a:ext cx="6586624" cy="37587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字方塊 10"/>
          <p:cNvSpPr txBox="1"/>
          <p:nvPr/>
        </p:nvSpPr>
        <p:spPr>
          <a:xfrm>
            <a:off x="959866" y="2037625"/>
            <a:ext cx="394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= Reward function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 =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計算距離和線長獎勵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全部連線成功的獎勵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00" y="3504049"/>
            <a:ext cx="3029118" cy="841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802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" y="2302029"/>
            <a:ext cx="4844230" cy="3542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 network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09061" y="2694051"/>
            <a:ext cx="7040902" cy="1882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GRU(gate recurrent unit 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需要考慮過去狀態來決定當前行動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前面跟後面各一層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 connected layer(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隱藏層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8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GRU(gate recurrent unit 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00" y="2056567"/>
            <a:ext cx="8861624" cy="2737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字方塊 6"/>
          <p:cNvSpPr txBox="1"/>
          <p:nvPr/>
        </p:nvSpPr>
        <p:spPr>
          <a:xfrm>
            <a:off x="3873413" y="4947178"/>
            <a:ext cx="5230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Gated Recurrent Unit (GRU)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具有記憶因為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需要記得前面的路線觀察環境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139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Critic network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224" y="4183594"/>
            <a:ext cx="84022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Feedforward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評估當前狀態或動作的優劣，不需要歷史資訊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 connected layer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128unit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fully connected layer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1unit</a:t>
            </a:r>
          </a:p>
          <a:p>
            <a:pPr algn="ctr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407841" y="2426226"/>
            <a:ext cx="4973371" cy="1579947"/>
            <a:chOff x="4797406" y="2995382"/>
            <a:chExt cx="3752973" cy="1123201"/>
          </a:xfrm>
        </p:grpSpPr>
        <p:grpSp>
          <p:nvGrpSpPr>
            <p:cNvPr id="14" name="群組 13"/>
            <p:cNvGrpSpPr/>
            <p:nvPr/>
          </p:nvGrpSpPr>
          <p:grpSpPr>
            <a:xfrm>
              <a:off x="5001490" y="3351994"/>
              <a:ext cx="3192090" cy="431064"/>
              <a:chOff x="3294608" y="3168906"/>
              <a:chExt cx="3192090" cy="431064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3294608" y="3168906"/>
                <a:ext cx="415636" cy="429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4696690" y="3168906"/>
                <a:ext cx="415636" cy="429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6071062" y="3170478"/>
                <a:ext cx="415636" cy="42949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2" name="直線單箭頭接點 11"/>
              <p:cNvCxnSpPr/>
              <p:nvPr/>
            </p:nvCxnSpPr>
            <p:spPr>
              <a:xfrm>
                <a:off x="3823855" y="3380509"/>
                <a:ext cx="720436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/>
              <p:nvPr/>
            </p:nvCxnSpPr>
            <p:spPr>
              <a:xfrm>
                <a:off x="5237019" y="3380509"/>
                <a:ext cx="720436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4797406" y="3019054"/>
              <a:ext cx="1012717" cy="262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FC 128unit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047545" y="2995382"/>
              <a:ext cx="1012717" cy="262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FC 128unit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7507105" y="2995382"/>
              <a:ext cx="811916" cy="262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FC 1unit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828" y="3856021"/>
              <a:ext cx="1191551" cy="2625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Action/Value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21" y="1889760"/>
            <a:ext cx="5287352" cy="4201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Performance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3674" y="2014451"/>
            <a:ext cx="3920836" cy="811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68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9" y="1778924"/>
            <a:ext cx="5551155" cy="4531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altLang="zh-TW" sz="4800" b="1" spc="-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Result</a:t>
            </a:r>
            <a:endParaRPr lang="zh-TW" altLang="en-US" sz="4800" b="1" spc="-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9528" y="4585855"/>
            <a:ext cx="526474" cy="387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52406" y="2313709"/>
            <a:ext cx="526474" cy="346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6278880" y="2514600"/>
            <a:ext cx="1149928" cy="12469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404127" y="2784764"/>
            <a:ext cx="5024681" cy="195349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546933" y="2313709"/>
            <a:ext cx="4491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因為使用非同步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 agent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所以會有合作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關係，為了達到更高的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到達目的地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，會先讓橘色線先走</a:t>
            </a:r>
          </a:p>
        </p:txBody>
      </p:sp>
      <p:sp>
        <p:nvSpPr>
          <p:cNvPr id="3" name="動作按鈕: 返回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649C838-A98B-0FD8-603A-8F0E7B27D8B1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7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12D07-95C8-D044-1D59-CB2E017D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CF2ED03-99AB-422E-48F6-FAE0AE75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.Detect DSV Convergent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動作按鈕: 返回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949AC7B-D5A4-7728-B342-EE29EB3325AA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569F7-DD7F-B7A7-861F-0B749092E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9898"/>
              </p:ext>
            </p:extLst>
          </p:nvPr>
        </p:nvGraphicFramePr>
        <p:xfrm>
          <a:off x="1472708" y="2144975"/>
          <a:ext cx="2832965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93">
                  <a:extLst>
                    <a:ext uri="{9D8B030D-6E8A-4147-A177-3AD203B41FA5}">
                      <a16:colId xmlns:a16="http://schemas.microsoft.com/office/drawing/2014/main" val="1175553399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364131150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16454125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573430598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3831588591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0810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3367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256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2702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00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BCD2C3-B514-3621-CE6D-5579A73E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67926"/>
              </p:ext>
            </p:extLst>
          </p:nvPr>
        </p:nvGraphicFramePr>
        <p:xfrm>
          <a:off x="5268159" y="2139518"/>
          <a:ext cx="2832965" cy="271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593">
                  <a:extLst>
                    <a:ext uri="{9D8B030D-6E8A-4147-A177-3AD203B41FA5}">
                      <a16:colId xmlns:a16="http://schemas.microsoft.com/office/drawing/2014/main" val="1175553399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364131150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16454125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573430598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3831588591"/>
                    </a:ext>
                  </a:extLst>
                </a:gridCol>
              </a:tblGrid>
              <a:tr h="547324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08103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93367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256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827024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005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CD8ABDE0-C649-E195-94D7-D7B0375F6281}"/>
              </a:ext>
            </a:extLst>
          </p:cNvPr>
          <p:cNvSpPr/>
          <p:nvPr/>
        </p:nvSpPr>
        <p:spPr>
          <a:xfrm>
            <a:off x="1589102" y="2219417"/>
            <a:ext cx="337352" cy="3525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DA95AC9-BBCE-31CC-EAA4-09F8AC18638F}"/>
              </a:ext>
            </a:extLst>
          </p:cNvPr>
          <p:cNvSpPr/>
          <p:nvPr/>
        </p:nvSpPr>
        <p:spPr>
          <a:xfrm>
            <a:off x="3851677" y="2248635"/>
            <a:ext cx="337352" cy="35259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386AD9-1224-6A66-8E85-89C5E18B4BD0}"/>
              </a:ext>
            </a:extLst>
          </p:cNvPr>
          <p:cNvCxnSpPr>
            <a:stCxn id="6" idx="6"/>
          </p:cNvCxnSpPr>
          <p:nvPr/>
        </p:nvCxnSpPr>
        <p:spPr>
          <a:xfrm>
            <a:off x="1926454" y="2395712"/>
            <a:ext cx="19252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4953731-31C5-38A3-937E-A0FEDA4E8B9D}"/>
              </a:ext>
            </a:extLst>
          </p:cNvPr>
          <p:cNvCxnSpPr>
            <a:cxnSpLocks/>
          </p:cNvCxnSpPr>
          <p:nvPr/>
        </p:nvCxnSpPr>
        <p:spPr>
          <a:xfrm>
            <a:off x="5550027" y="2752299"/>
            <a:ext cx="0" cy="1436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6A60095-C7CF-9F9F-1907-DDBDD0820345}"/>
              </a:ext>
            </a:extLst>
          </p:cNvPr>
          <p:cNvSpPr/>
          <p:nvPr/>
        </p:nvSpPr>
        <p:spPr>
          <a:xfrm>
            <a:off x="5381351" y="2210503"/>
            <a:ext cx="337352" cy="3525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A5B90F0-64D8-8E8B-933C-91A069119EA4}"/>
              </a:ext>
            </a:extLst>
          </p:cNvPr>
          <p:cNvSpPr/>
          <p:nvPr/>
        </p:nvSpPr>
        <p:spPr>
          <a:xfrm>
            <a:off x="5381351" y="4420096"/>
            <a:ext cx="337352" cy="35259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44ABAF6-5D36-7B7F-8E58-6314F837BF07}"/>
              </a:ext>
            </a:extLst>
          </p:cNvPr>
          <p:cNvCxnSpPr>
            <a:cxnSpLocks/>
          </p:cNvCxnSpPr>
          <p:nvPr/>
        </p:nvCxnSpPr>
        <p:spPr>
          <a:xfrm>
            <a:off x="9768401" y="3036163"/>
            <a:ext cx="0" cy="1251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033FA3-02D4-9081-6F30-E5A974296E65}"/>
              </a:ext>
            </a:extLst>
          </p:cNvPr>
          <p:cNvCxnSpPr>
            <a:cxnSpLocks/>
          </p:cNvCxnSpPr>
          <p:nvPr/>
        </p:nvCxnSpPr>
        <p:spPr>
          <a:xfrm>
            <a:off x="8601968" y="3036163"/>
            <a:ext cx="11901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9367-D818-665A-8888-9E8A5DD8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39AFCCAD-02E1-8771-4E63-E8F49C12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b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.Window sliding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577E0BE-433B-154D-4047-8EE2E1EE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83" y="2389929"/>
            <a:ext cx="5614109" cy="3205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72CDE3F-16BB-0DDA-F5E7-7EAC97134EA7}"/>
              </a:ext>
            </a:extLst>
          </p:cNvPr>
          <p:cNvSpPr/>
          <p:nvPr/>
        </p:nvSpPr>
        <p:spPr>
          <a:xfrm>
            <a:off x="5723137" y="2285054"/>
            <a:ext cx="2971059" cy="283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動作按鈕: 返回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CF9E25A-6B3E-5F01-7BB2-C581F69D9622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6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B6F02-8875-C1D0-C138-E3B54673E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B194AD6-4E06-233B-C0C9-BDECCBAA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.Refinement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動作按鈕: 返回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0DA3C23-CD0C-61F2-4935-A4C51D544E6B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AB29F6D-CC4C-51AF-D9AE-9F184CF88556}"/>
              </a:ext>
            </a:extLst>
          </p:cNvPr>
          <p:cNvSpPr txBox="1"/>
          <p:nvPr/>
        </p:nvSpPr>
        <p:spPr>
          <a:xfrm>
            <a:off x="1009390" y="1950542"/>
            <a:ext cx="102208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Efficient Net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A* Algorithm:</a:t>
            </a: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訓練資料分成人工繞線盒子和彎曲過多盒子，在進行偵測，這樣只需要重新繞線有偵測到不良的地方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727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2" y="1889760"/>
            <a:ext cx="4590681" cy="4315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800" b="1" spc="-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Routing Result</a:t>
            </a:r>
            <a:endParaRPr lang="zh-TW" altLang="en-US" sz="4800" b="1" spc="-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03" y="1889761"/>
            <a:ext cx="7102697" cy="9168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536614" y="1889758"/>
            <a:ext cx="2502986" cy="916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0288" y="1889759"/>
            <a:ext cx="2604655" cy="9168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578617" y="2918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初始結果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0321639" y="2918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4F94CD6-BADC-A723-9524-12E99915D963}"/>
              </a:ext>
            </a:extLst>
          </p:cNvPr>
          <p:cNvSpPr/>
          <p:nvPr/>
        </p:nvSpPr>
        <p:spPr>
          <a:xfrm>
            <a:off x="244553" y="1852246"/>
            <a:ext cx="2294461" cy="435275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80370F-A6F1-25E5-F61B-EBBAC43646C9}"/>
              </a:ext>
            </a:extLst>
          </p:cNvPr>
          <p:cNvSpPr/>
          <p:nvPr/>
        </p:nvSpPr>
        <p:spPr>
          <a:xfrm>
            <a:off x="2640684" y="1837279"/>
            <a:ext cx="2192791" cy="44392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4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57" y="1766954"/>
            <a:ext cx="3715790" cy="4481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3203491" y="256389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論文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sldjump"/>
              </a:rPr>
              <a:t> [2]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639728" y="321771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劃分盒子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網格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sldjump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38465" y="3884573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有順序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*演算法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有排斥力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sldjump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36734" y="4406305"/>
            <a:ext cx="244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MARL(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沒有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 action="ppaction://hlinksldjump"/>
              </a:rPr>
              <a:t>net order)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41464" y="3823170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網格位移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解決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net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太擁擠問題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7" action="ppaction://hlinksldjump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41464" y="4406865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檢查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DRV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8" action="ppaction://hlinksldjump"/>
              </a:rPr>
              <a:t>是否收斂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60732" y="5212524"/>
            <a:ext cx="273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 action="ppaction://hlinksldjump"/>
              </a:rPr>
              <a:t>Efficient Net + A*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9" action="ppaction://hlinksldjump"/>
              </a:rPr>
              <a:t>演算法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70BFECD-4983-A2CD-3BAE-DDFC11BB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91043-B408-61F5-BC49-FBD396A66170}"/>
              </a:ext>
            </a:extLst>
          </p:cNvPr>
          <p:cNvSpPr/>
          <p:nvPr/>
        </p:nvSpPr>
        <p:spPr>
          <a:xfrm>
            <a:off x="2839956" y="1823485"/>
            <a:ext cx="1598107" cy="588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lnSpc>
                <a:spcPct val="300000"/>
              </a:lnSpc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 action="ppaction://hlinksldjump"/>
              </a:rPr>
              <a:t>bump / ball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23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6E97-996F-4ABB-B75C-C9DE31FB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50889"/>
            <a:ext cx="12192000" cy="1052004"/>
          </a:xfrm>
        </p:spPr>
        <p:txBody>
          <a:bodyPr>
            <a:noAutofit/>
          </a:bodyPr>
          <a:lstStyle/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://www.palomartechnologies.com/blog/bid/28476/Solder-Bump-Bonding-Ball-Bumps-and-Wire-Bonds</a:t>
            </a:r>
          </a:p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://pcbmake.com/chip-substrate-material/  </a:t>
            </a:r>
          </a:p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://www.strongfirst.com.cn/en/news_detail-136-65.html</a:t>
            </a:r>
            <a:endParaRPr lang="zh-TW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35F0867-FF51-B1E5-C72B-5209F182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.Initial Setting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E9CD5A-60DD-2417-EF3D-87D302C1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8" y="1962087"/>
            <a:ext cx="6722208" cy="1859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FC61B8-4658-FDBF-6910-AA3F9F7B9065}"/>
              </a:ext>
            </a:extLst>
          </p:cNvPr>
          <p:cNvSpPr/>
          <p:nvPr/>
        </p:nvSpPr>
        <p:spPr>
          <a:xfrm>
            <a:off x="2024107" y="2898743"/>
            <a:ext cx="319598" cy="164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D54795-CC87-B3EF-A31E-E30B81B6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99" y="1962087"/>
            <a:ext cx="3247917" cy="1535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5F99663-EBE6-B433-D37D-054D6925EE08}"/>
              </a:ext>
            </a:extLst>
          </p:cNvPr>
          <p:cNvCxnSpPr>
            <a:cxnSpLocks/>
          </p:cNvCxnSpPr>
          <p:nvPr/>
        </p:nvCxnSpPr>
        <p:spPr>
          <a:xfrm>
            <a:off x="2170588" y="3144914"/>
            <a:ext cx="0" cy="97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91764A-4073-C3BB-20ED-D5E9310D7BBE}"/>
              </a:ext>
            </a:extLst>
          </p:cNvPr>
          <p:cNvSpPr txBox="1"/>
          <p:nvPr/>
        </p:nvSpPr>
        <p:spPr>
          <a:xfrm>
            <a:off x="1603771" y="41192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Die pad(ball)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A9B73C9-2F45-7F40-A001-C30F20275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8" b="17918"/>
          <a:stretch/>
        </p:blipFill>
        <p:spPr>
          <a:xfrm>
            <a:off x="7722697" y="3897296"/>
            <a:ext cx="2147153" cy="1824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C5DAE-75A7-DD12-5E5D-42E7DB0397CF}"/>
              </a:ext>
            </a:extLst>
          </p:cNvPr>
          <p:cNvSpPr/>
          <p:nvPr/>
        </p:nvSpPr>
        <p:spPr>
          <a:xfrm>
            <a:off x="7784840" y="3897296"/>
            <a:ext cx="242607" cy="235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8E9EF87-ADDE-E2D2-B0FE-B59D58AEDCFA}"/>
              </a:ext>
            </a:extLst>
          </p:cNvPr>
          <p:cNvCxnSpPr>
            <a:cxnSpLocks/>
          </p:cNvCxnSpPr>
          <p:nvPr/>
        </p:nvCxnSpPr>
        <p:spPr>
          <a:xfrm flipH="1">
            <a:off x="7190913" y="4014541"/>
            <a:ext cx="562855" cy="289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8BB774-C8BB-499F-F388-FE2DA46A5F2F}"/>
              </a:ext>
            </a:extLst>
          </p:cNvPr>
          <p:cNvSpPr txBox="1"/>
          <p:nvPr/>
        </p:nvSpPr>
        <p:spPr>
          <a:xfrm>
            <a:off x="6018182" y="413237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bump pad</a:t>
            </a:r>
            <a:endParaRPr lang="zh-TW" altLang="en-US" dirty="0"/>
          </a:p>
        </p:txBody>
      </p:sp>
      <p:sp>
        <p:nvSpPr>
          <p:cNvPr id="2" name="動作按鈕: 返回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FC88CD6-9F4D-7E17-37CD-1B36C2A118A0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1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5071-54A3-69CC-5A99-6E267AE6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E622B32-2664-8F11-2B0D-979DD53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Initial Routing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2092B1-C841-BA34-EDA2-E108D0163FB6}"/>
              </a:ext>
            </a:extLst>
          </p:cNvPr>
          <p:cNvSpPr txBox="1"/>
          <p:nvPr/>
        </p:nvSpPr>
        <p:spPr>
          <a:xfrm>
            <a:off x="1097280" y="2254929"/>
            <a:ext cx="95077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目的</a:t>
            </a:r>
            <a:r>
              <a:rPr lang="en-US" altLang="zh-TW" sz="2000" dirty="0"/>
              <a:t>:</a:t>
            </a:r>
            <a:r>
              <a:rPr lang="zh-TW" altLang="en-US" sz="2000" dirty="0"/>
              <a:t>因為人工手動繞線設計周期較長，所以論文提到用</a:t>
            </a:r>
            <a:r>
              <a:rPr lang="en-US" altLang="zh-TW" sz="2000" dirty="0"/>
              <a:t>A</a:t>
            </a:r>
            <a:r>
              <a:rPr lang="zh-TW" altLang="en-US" sz="2000" dirty="0"/>
              <a:t>*演算法去解決這個問題。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輸出結果</a:t>
            </a:r>
            <a:r>
              <a:rPr lang="en-US" altLang="zh-TW" sz="2000" dirty="0"/>
              <a:t>:</a:t>
            </a:r>
            <a:r>
              <a:rPr lang="zh-TW" altLang="en-US" sz="2000" dirty="0"/>
              <a:t>只考慮可繞線性，但忽略了線路彎曲及設計規則的違規問題 </a:t>
            </a:r>
            <a:r>
              <a:rPr lang="en-US" altLang="zh-TW" sz="2000" dirty="0"/>
              <a:t>(DRV)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72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A95C2D7-981B-9924-3EF7-8E81637A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59" y="2225948"/>
            <a:ext cx="6788331" cy="2678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24AFFFF-0B21-85FE-5C29-22597904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algorithm</a:t>
            </a:r>
          </a:p>
        </p:txBody>
      </p:sp>
    </p:spTree>
    <p:extLst>
      <p:ext uri="{BB962C8B-B14F-4D97-AF65-F5344CB8AC3E}">
        <p14:creationId xmlns:p14="http://schemas.microsoft.com/office/powerpoint/2010/main" val="36707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16" y="2120147"/>
            <a:ext cx="6634739" cy="2617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</a:pPr>
            <a:r>
              <a:rPr lang="en-US" altLang="zh-TW" sz="4800" b="1" spc="-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rules</a:t>
            </a:r>
            <a:endParaRPr lang="zh-TW" altLang="en-US" sz="4800" b="1" spc="-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70116" y="4968240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設定規則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行走方向、最小間距</a:t>
            </a:r>
          </a:p>
        </p:txBody>
      </p:sp>
      <p:sp>
        <p:nvSpPr>
          <p:cNvPr id="3" name="動作按鈕: 返回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4BA53CF-8C5B-5A92-DB8A-E714FA89D0A3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BD3AC5-2032-5B8A-440F-8CC8B5F0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45" y="2386436"/>
            <a:ext cx="5614109" cy="3205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E77E25E-CD8F-564B-3B7B-2CC69E86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.Divide Desing Into Boxes 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EEDA54-671E-B012-A20D-5BFEB4F88F1B}"/>
              </a:ext>
            </a:extLst>
          </p:cNvPr>
          <p:cNvSpPr/>
          <p:nvPr/>
        </p:nvSpPr>
        <p:spPr>
          <a:xfrm>
            <a:off x="3124940" y="2281561"/>
            <a:ext cx="2971059" cy="283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動作按鈕: 返回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206703C-9EC6-9D7D-24B8-19ECD7503562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13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A180-8E9A-77FA-0B60-3C69C4C9C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17EF13B-BC6B-0800-8FF3-99477A8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.Sequential Routing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C01ED4-F3A4-F5CA-681A-4349CF64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80" y="2083774"/>
            <a:ext cx="5860063" cy="2098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74C567-DD17-1C3D-DB92-0D14BF79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15" y="2083774"/>
            <a:ext cx="4978951" cy="467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4109E6E-8EED-4A9D-584E-4251A3644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87" y="3198867"/>
            <a:ext cx="3801005" cy="762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70C6D1-EA8A-0E98-188E-DD976ADF1BA4}"/>
              </a:ext>
            </a:extLst>
          </p:cNvPr>
          <p:cNvSpPr/>
          <p:nvPr/>
        </p:nvSpPr>
        <p:spPr>
          <a:xfrm>
            <a:off x="10795248" y="2175525"/>
            <a:ext cx="790112" cy="28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6D0ADF-3F8D-0376-43CC-A4F56118B868}"/>
              </a:ext>
            </a:extLst>
          </p:cNvPr>
          <p:cNvCxnSpPr>
            <a:cxnSpLocks/>
          </p:cNvCxnSpPr>
          <p:nvPr/>
        </p:nvCxnSpPr>
        <p:spPr>
          <a:xfrm>
            <a:off x="11072483" y="2636673"/>
            <a:ext cx="0" cy="4965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BACCDB-7584-D6B4-D2E6-A6A366BC1999}"/>
              </a:ext>
            </a:extLst>
          </p:cNvPr>
          <p:cNvSpPr txBox="1"/>
          <p:nvPr/>
        </p:nvSpPr>
        <p:spPr>
          <a:xfrm>
            <a:off x="7513423" y="4182742"/>
            <a:ext cx="28905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  =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失敗連線數量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 =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排斥力位置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 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當下那條線的點位置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l-GR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線段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7BDC8B-F2EA-C10A-88AD-F30D7CE9BB8F}"/>
              </a:ext>
            </a:extLst>
          </p:cNvPr>
          <p:cNvSpPr txBox="1"/>
          <p:nvPr/>
        </p:nvSpPr>
        <p:spPr>
          <a:xfrm>
            <a:off x="839336" y="4521823"/>
            <a:ext cx="430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排斥力方向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內環到外環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(b)Net Order : n1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n4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(c)Net Order : n5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n1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動作按鈕: 返回 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CEF6620-5F6A-CA0E-740A-66C620E67C9A}"/>
              </a:ext>
            </a:extLst>
          </p:cNvPr>
          <p:cNvSpPr/>
          <p:nvPr/>
        </p:nvSpPr>
        <p:spPr>
          <a:xfrm>
            <a:off x="10631897" y="5652855"/>
            <a:ext cx="523783" cy="523783"/>
          </a:xfrm>
          <a:prstGeom prst="actionButtonRetur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3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7" y="1889760"/>
            <a:ext cx="7849495" cy="3211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2624105" y="5100917"/>
            <a:ext cx="7090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 agent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是非同步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 agent(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ACFD47C-50D4-33D5-4FA4-FF30B085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.Concurrent Routing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2264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551</TotalTime>
  <Words>498</Words>
  <Application>Microsoft Office PowerPoint</Application>
  <PresentationFormat>寬螢幕</PresentationFormat>
  <Paragraphs>76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微軟正黑體</vt:lpstr>
      <vt:lpstr>Calibri</vt:lpstr>
      <vt:lpstr>Calibri Light</vt:lpstr>
      <vt:lpstr>回顧</vt:lpstr>
      <vt:lpstr>PowerPoint 簡報</vt:lpstr>
      <vt:lpstr>Framework</vt:lpstr>
      <vt:lpstr>一.Initial Setting</vt:lpstr>
      <vt:lpstr>二. Initial Routing</vt:lpstr>
      <vt:lpstr>heuristic algorithm</vt:lpstr>
      <vt:lpstr>PowerPoint 簡報</vt:lpstr>
      <vt:lpstr>三.Divide Desing Into Boxes </vt:lpstr>
      <vt:lpstr>四.Sequential Routing</vt:lpstr>
      <vt:lpstr>五.Concurrent Routing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六.Detect DSV Convergent</vt:lpstr>
      <vt:lpstr> 七.Window sliding</vt:lpstr>
      <vt:lpstr>八.Refinement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家碩 梁</dc:creator>
  <cp:lastModifiedBy>家碩 梁</cp:lastModifiedBy>
  <cp:revision>61</cp:revision>
  <dcterms:created xsi:type="dcterms:W3CDTF">2025-03-02T12:44:12Z</dcterms:created>
  <dcterms:modified xsi:type="dcterms:W3CDTF">2025-03-14T13:54:54Z</dcterms:modified>
</cp:coreProperties>
</file>