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/>
    <p:restoredTop sz="94697"/>
  </p:normalViewPr>
  <p:slideViewPr>
    <p:cSldViewPr snapToGrid="0" snapToObjects="1">
      <p:cViewPr>
        <p:scale>
          <a:sx n="100" d="100"/>
          <a:sy n="100" d="100"/>
        </p:scale>
        <p:origin x="1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7C1EF-23DA-CE4E-95B2-344CDCA031BB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F5195-1EEF-3C46-A54E-6F9D58B7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4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0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5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2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2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9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1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7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FCC3-AF3A-D14E-B643-AFFEE0B65E8D}" type="datetimeFigureOut">
              <a:rPr lang="en-US" smtClean="0"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164" y="1800108"/>
            <a:ext cx="2313986" cy="99427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 data plots (150*150 pixel images)</a:t>
            </a:r>
          </a:p>
          <a:p>
            <a:pPr algn="ctr"/>
            <a:r>
              <a:rPr lang="en-US" sz="1600" dirty="0" smtClean="0"/>
              <a:t>Train set = 100,000</a:t>
            </a:r>
          </a:p>
          <a:p>
            <a:pPr algn="ctr"/>
            <a:r>
              <a:rPr lang="en-US" sz="1600" dirty="0" smtClean="0"/>
              <a:t>Validation set =  40,000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36" y="2809569"/>
            <a:ext cx="2307914" cy="1178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 data plots</a:t>
            </a:r>
          </a:p>
          <a:p>
            <a:pPr algn="ctr"/>
            <a:r>
              <a:rPr lang="en-US" sz="1600" dirty="0"/>
              <a:t>(150*150 pixel images</a:t>
            </a:r>
            <a:r>
              <a:rPr lang="en-US" sz="1600" dirty="0" smtClean="0"/>
              <a:t>)</a:t>
            </a:r>
          </a:p>
          <a:p>
            <a:pPr algn="ctr"/>
            <a:r>
              <a:rPr lang="en-US" sz="1600" dirty="0" smtClean="0"/>
              <a:t>Train set = 100,000</a:t>
            </a:r>
          </a:p>
          <a:p>
            <a:pPr algn="ctr"/>
            <a:r>
              <a:rPr lang="en-US" sz="1600" dirty="0" smtClean="0"/>
              <a:t>Validation set =  40,000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89590" y="2395220"/>
            <a:ext cx="1235056" cy="7845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Computer </a:t>
            </a:r>
          </a:p>
          <a:p>
            <a:pPr algn="ctr"/>
            <a:r>
              <a:rPr lang="en-US" sz="1600" dirty="0" smtClean="0"/>
              <a:t>Models parameters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5722180" y="1778180"/>
            <a:ext cx="1927613" cy="106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Test set = 100,000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722180" y="2855185"/>
            <a:ext cx="1927613" cy="10694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</a:t>
            </a:r>
          </a:p>
          <a:p>
            <a:pPr algn="ctr"/>
            <a:r>
              <a:rPr lang="en-US" sz="1600" dirty="0" smtClean="0"/>
              <a:t>Test set = 100,000</a:t>
            </a:r>
            <a:endParaRPr lang="en-US" sz="1600" dirty="0"/>
          </a:p>
        </p:txBody>
      </p:sp>
      <p:sp>
        <p:nvSpPr>
          <p:cNvPr id="37" name="Right Arrow 36"/>
          <p:cNvSpPr/>
          <p:nvPr/>
        </p:nvSpPr>
        <p:spPr>
          <a:xfrm>
            <a:off x="7651108" y="2140855"/>
            <a:ext cx="1034396" cy="508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Evaluate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685504" y="2015567"/>
            <a:ext cx="1083094" cy="70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Accuracy</a:t>
            </a:r>
          </a:p>
          <a:p>
            <a:pPr algn="ctr"/>
            <a:r>
              <a:rPr lang="en-US" sz="1600" dirty="0" smtClean="0"/>
              <a:t>= Power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8707766" y="2918289"/>
            <a:ext cx="1083094" cy="7950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Accuracy</a:t>
            </a:r>
          </a:p>
          <a:p>
            <a:pPr algn="ctr"/>
            <a:r>
              <a:rPr lang="en-US" sz="1600" dirty="0" smtClean="0"/>
              <a:t>= 1-alpha</a:t>
            </a:r>
            <a:endParaRPr lang="en-US" sz="1600" dirty="0"/>
          </a:p>
        </p:txBody>
      </p:sp>
      <p:sp>
        <p:nvSpPr>
          <p:cNvPr id="41" name="Right Arrow 40"/>
          <p:cNvSpPr/>
          <p:nvPr/>
        </p:nvSpPr>
        <p:spPr>
          <a:xfrm rot="1912893">
            <a:off x="9772984" y="2318640"/>
            <a:ext cx="1108710" cy="379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Calculate</a:t>
            </a:r>
          </a:p>
        </p:txBody>
      </p:sp>
      <p:sp>
        <p:nvSpPr>
          <p:cNvPr id="42" name="Right Arrow 41"/>
          <p:cNvSpPr/>
          <p:nvPr/>
        </p:nvSpPr>
        <p:spPr>
          <a:xfrm rot="20755788">
            <a:off x="9817021" y="2969158"/>
            <a:ext cx="1149329" cy="36692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Calculate</a:t>
            </a:r>
            <a:endParaRPr lang="en-US" sz="1600"/>
          </a:p>
        </p:txBody>
      </p:sp>
      <p:sp>
        <p:nvSpPr>
          <p:cNvPr id="43" name="Rounded Rectangle 42"/>
          <p:cNvSpPr/>
          <p:nvPr/>
        </p:nvSpPr>
        <p:spPr>
          <a:xfrm>
            <a:off x="10962188" y="2718119"/>
            <a:ext cx="1089307" cy="5285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Average accuracy</a:t>
            </a:r>
            <a:endParaRPr lang="en-US" sz="1600" dirty="0" smtClean="0"/>
          </a:p>
        </p:txBody>
      </p:sp>
      <p:sp>
        <p:nvSpPr>
          <p:cNvPr id="44" name="Right Arrow 43"/>
          <p:cNvSpPr/>
          <p:nvPr/>
        </p:nvSpPr>
        <p:spPr>
          <a:xfrm>
            <a:off x="4721034" y="2592774"/>
            <a:ext cx="962311" cy="4601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Predict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7651027" y="3102819"/>
            <a:ext cx="1034558" cy="50873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Evaluate</a:t>
            </a:r>
          </a:p>
        </p:txBody>
      </p:sp>
      <p:sp>
        <p:nvSpPr>
          <p:cNvPr id="51" name="Up Arrow 50"/>
          <p:cNvSpPr/>
          <p:nvPr/>
        </p:nvSpPr>
        <p:spPr>
          <a:xfrm>
            <a:off x="11233791" y="1220937"/>
            <a:ext cx="546100" cy="138989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Highest</a:t>
            </a:r>
          </a:p>
        </p:txBody>
      </p:sp>
      <p:sp>
        <p:nvSpPr>
          <p:cNvPr id="52" name="Oval 51"/>
          <p:cNvSpPr/>
          <p:nvPr/>
        </p:nvSpPr>
        <p:spPr>
          <a:xfrm>
            <a:off x="10938196" y="114281"/>
            <a:ext cx="1137292" cy="1022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Best Model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3127" y="446676"/>
            <a:ext cx="1150933" cy="6625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Simulation</a:t>
            </a:r>
          </a:p>
        </p:txBody>
      </p:sp>
      <p:sp>
        <p:nvSpPr>
          <p:cNvPr id="23" name="Right Arrow 22"/>
          <p:cNvSpPr/>
          <p:nvPr/>
        </p:nvSpPr>
        <p:spPr>
          <a:xfrm rot="5400000">
            <a:off x="873410" y="1255156"/>
            <a:ext cx="625494" cy="388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6159" y="4745006"/>
            <a:ext cx="1064868" cy="7017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</a:t>
            </a:r>
          </a:p>
          <a:p>
            <a:pPr algn="ctr"/>
            <a:r>
              <a:rPr lang="en-US" sz="1600" dirty="0" smtClean="0"/>
              <a:t>Simulation</a:t>
            </a:r>
          </a:p>
        </p:txBody>
      </p:sp>
      <p:sp>
        <p:nvSpPr>
          <p:cNvPr id="25" name="Up Arrow 24"/>
          <p:cNvSpPr/>
          <p:nvPr/>
        </p:nvSpPr>
        <p:spPr>
          <a:xfrm>
            <a:off x="1026586" y="4002836"/>
            <a:ext cx="442117" cy="70407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589798" y="1327942"/>
            <a:ext cx="949833" cy="41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3D tensor</a:t>
            </a:r>
            <a:endParaRPr lang="en-US" sz="1200" dirty="0"/>
          </a:p>
        </p:txBody>
      </p:sp>
      <p:cxnSp>
        <p:nvCxnSpPr>
          <p:cNvPr id="4" name="Curved Connector 3"/>
          <p:cNvCxnSpPr>
            <a:stCxn id="7" idx="3"/>
            <a:endCxn id="2" idx="4"/>
          </p:cNvCxnSpPr>
          <p:nvPr/>
        </p:nvCxnSpPr>
        <p:spPr>
          <a:xfrm flipV="1">
            <a:off x="2343150" y="1741375"/>
            <a:ext cx="721565" cy="5558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/>
          <p:cNvCxnSpPr>
            <a:stCxn id="2" idx="7"/>
          </p:cNvCxnSpPr>
          <p:nvPr/>
        </p:nvCxnSpPr>
        <p:spPr>
          <a:xfrm rot="5400000" flipH="1" flipV="1">
            <a:off x="3661516" y="949451"/>
            <a:ext cx="178053" cy="7000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>
            <a:off x="3812073" y="1691135"/>
            <a:ext cx="972723" cy="5240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116908" y="1014221"/>
            <a:ext cx="949833" cy="41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r>
              <a:rPr lang="en-US" sz="1200" dirty="0" smtClean="0"/>
              <a:t>D tensor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2637380" y="3539367"/>
            <a:ext cx="949833" cy="41343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3D tensor</a:t>
            </a:r>
            <a:endParaRPr lang="en-US" sz="1200" dirty="0"/>
          </a:p>
        </p:txBody>
      </p:sp>
      <p:cxnSp>
        <p:nvCxnSpPr>
          <p:cNvPr id="47" name="Curved Connector 46"/>
          <p:cNvCxnSpPr>
            <a:endCxn id="46" idx="0"/>
          </p:cNvCxnSpPr>
          <p:nvPr/>
        </p:nvCxnSpPr>
        <p:spPr>
          <a:xfrm>
            <a:off x="2373811" y="3082342"/>
            <a:ext cx="738486" cy="4570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46" idx="4"/>
            <a:endCxn id="53" idx="2"/>
          </p:cNvCxnSpPr>
          <p:nvPr/>
        </p:nvCxnSpPr>
        <p:spPr>
          <a:xfrm rot="16200000" flipH="1">
            <a:off x="3234076" y="3831020"/>
            <a:ext cx="491452" cy="735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53" idx="6"/>
          </p:cNvCxnSpPr>
          <p:nvPr/>
        </p:nvCxnSpPr>
        <p:spPr>
          <a:xfrm flipH="1" flipV="1">
            <a:off x="4236520" y="3179763"/>
            <a:ext cx="513039" cy="1264489"/>
          </a:xfrm>
          <a:prstGeom prst="curvedConnector4">
            <a:avLst>
              <a:gd name="adj1" fmla="val -44558"/>
              <a:gd name="adj2" fmla="val 58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847308" y="4237535"/>
            <a:ext cx="902251" cy="41343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r>
              <a:rPr lang="en-US" sz="1200" dirty="0" smtClean="0"/>
              <a:t>D tensor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 rot="19767573">
            <a:off x="2421367" y="2039290"/>
            <a:ext cx="110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convolution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 rot="1490607">
            <a:off x="2350288" y="3002579"/>
            <a:ext cx="110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convolution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424996" y="1009424"/>
            <a:ext cx="618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Flatten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2945" y="4247911"/>
            <a:ext cx="618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Flatten</a:t>
            </a:r>
          </a:p>
        </p:txBody>
      </p:sp>
      <p:sp>
        <p:nvSpPr>
          <p:cNvPr id="69" name="TextBox 68"/>
          <p:cNvSpPr txBox="1"/>
          <p:nvPr/>
        </p:nvSpPr>
        <p:spPr>
          <a:xfrm rot="1536985">
            <a:off x="4219153" y="3467648"/>
            <a:ext cx="83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Logistic</a:t>
            </a:r>
          </a:p>
          <a:p>
            <a:r>
              <a:rPr lang="en-US" sz="1200" dirty="0" smtClean="0"/>
              <a:t>function</a:t>
            </a:r>
          </a:p>
        </p:txBody>
      </p:sp>
      <p:sp>
        <p:nvSpPr>
          <p:cNvPr id="70" name="TextBox 69"/>
          <p:cNvSpPr txBox="1"/>
          <p:nvPr/>
        </p:nvSpPr>
        <p:spPr>
          <a:xfrm rot="19140433">
            <a:off x="4045908" y="1586114"/>
            <a:ext cx="83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Logistic</a:t>
            </a:r>
          </a:p>
          <a:p>
            <a:r>
              <a:rPr lang="en-US" sz="1200" dirty="0" smtClean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3631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91153" y="388956"/>
            <a:ext cx="1064536" cy="7768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1 real plot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965" y="1879646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3808928" y="3020148"/>
            <a:ext cx="945773" cy="6880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 Null plots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61097" y="1879645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313873" y="1875367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197965" y="2912847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1251142" y="2912847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600" dirty="0" smtClean="0"/>
              <a:t>……</a:t>
            </a:r>
            <a:endParaRPr lang="en-US" sz="16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2314495" y="2918136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197964" y="3948883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1261938" y="3942672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325912" y="3942672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 plot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382007" y="2116553"/>
            <a:ext cx="460501" cy="2520045"/>
          </a:xfrm>
          <a:prstGeom prst="rightBrace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743095" y="428235"/>
            <a:ext cx="1150933" cy="6625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Simulation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27257" y="5538777"/>
            <a:ext cx="1064868" cy="7017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</a:t>
            </a:r>
          </a:p>
          <a:p>
            <a:pPr algn="ctr"/>
            <a:r>
              <a:rPr lang="en-US" sz="1600" dirty="0" smtClean="0"/>
              <a:t>Simulation</a:t>
            </a:r>
          </a:p>
        </p:txBody>
      </p:sp>
      <p:sp>
        <p:nvSpPr>
          <p:cNvPr id="9" name="Up Arrow 8"/>
          <p:cNvSpPr/>
          <p:nvPr/>
        </p:nvSpPr>
        <p:spPr>
          <a:xfrm>
            <a:off x="1767683" y="4834707"/>
            <a:ext cx="442117" cy="70407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913169" y="572036"/>
            <a:ext cx="768040" cy="388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79677"/>
              </p:ext>
            </p:extLst>
          </p:nvPr>
        </p:nvGraphicFramePr>
        <p:xfrm>
          <a:off x="5358007" y="1587876"/>
          <a:ext cx="9865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53"/>
                <a:gridCol w="328853"/>
                <a:gridCol w="328853"/>
              </a:tblGrid>
              <a:tr h="3436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629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Lineup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3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Curved Connector 34"/>
          <p:cNvCxnSpPr/>
          <p:nvPr/>
        </p:nvCxnSpPr>
        <p:spPr>
          <a:xfrm>
            <a:off x="4777703" y="730084"/>
            <a:ext cx="1160608" cy="8047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64841" y="472499"/>
            <a:ext cx="82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Random</a:t>
            </a:r>
          </a:p>
          <a:p>
            <a:r>
              <a:rPr lang="en-US" sz="1400" dirty="0" smtClean="0"/>
              <a:t>position</a:t>
            </a:r>
            <a:endParaRPr lang="en-US" sz="1400" dirty="0"/>
          </a:p>
        </p:txBody>
      </p:sp>
      <p:cxnSp>
        <p:nvCxnSpPr>
          <p:cNvPr id="47" name="Curved Connector 46"/>
          <p:cNvCxnSpPr>
            <a:stCxn id="14" idx="3"/>
          </p:cNvCxnSpPr>
          <p:nvPr/>
        </p:nvCxnSpPr>
        <p:spPr>
          <a:xfrm flipV="1">
            <a:off x="4754701" y="2771680"/>
            <a:ext cx="831587" cy="5924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359653" y="1279845"/>
            <a:ext cx="702325" cy="66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323277" y="2163213"/>
            <a:ext cx="67310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449699" y="2449362"/>
            <a:ext cx="610861" cy="84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115037" y="947515"/>
            <a:ext cx="977900" cy="4703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Human</a:t>
            </a:r>
          </a:p>
        </p:txBody>
      </p:sp>
      <p:sp>
        <p:nvSpPr>
          <p:cNvPr id="60" name="Oval 59"/>
          <p:cNvSpPr/>
          <p:nvPr/>
        </p:nvSpPr>
        <p:spPr>
          <a:xfrm>
            <a:off x="7140582" y="1901354"/>
            <a:ext cx="977900" cy="4703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Human</a:t>
            </a:r>
          </a:p>
        </p:txBody>
      </p:sp>
      <p:sp>
        <p:nvSpPr>
          <p:cNvPr id="61" name="Oval 60"/>
          <p:cNvSpPr/>
          <p:nvPr/>
        </p:nvSpPr>
        <p:spPr>
          <a:xfrm>
            <a:off x="7140582" y="3063095"/>
            <a:ext cx="977900" cy="4703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Human</a:t>
            </a:r>
          </a:p>
        </p:txBody>
      </p:sp>
      <p:sp>
        <p:nvSpPr>
          <p:cNvPr id="64" name="TextBox 63"/>
          <p:cNvSpPr txBox="1"/>
          <p:nvPr/>
        </p:nvSpPr>
        <p:spPr>
          <a:xfrm rot="18970241">
            <a:off x="6142046" y="1344220"/>
            <a:ext cx="113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Evaluated by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 rot="3253799">
            <a:off x="6094677" y="2750891"/>
            <a:ext cx="113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Evaluated by</a:t>
            </a:r>
            <a:endParaRPr lang="en-US" sz="1400"/>
          </a:p>
        </p:txBody>
      </p:sp>
      <p:sp>
        <p:nvSpPr>
          <p:cNvPr id="67" name="TextBox 66"/>
          <p:cNvSpPr txBox="1"/>
          <p:nvPr/>
        </p:nvSpPr>
        <p:spPr>
          <a:xfrm rot="5400000">
            <a:off x="7435284" y="3690479"/>
            <a:ext cx="75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smtClean="0"/>
              <a:t>……</a:t>
            </a:r>
            <a:endParaRPr lang="en-US" sz="28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8155688" y="1063157"/>
            <a:ext cx="914400" cy="6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81088" y="2137088"/>
            <a:ext cx="928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236212" y="2371679"/>
            <a:ext cx="955930" cy="92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2110017">
            <a:off x="8339702" y="1139963"/>
            <a:ext cx="924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Pick real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8171652" y="1834508"/>
            <a:ext cx="88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Pick null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18952392">
            <a:off x="8149939" y="2719921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Pick real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9151743" y="1559915"/>
            <a:ext cx="1295400" cy="7108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 value calculated for each lineup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5614200" y="2864955"/>
            <a:ext cx="709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smtClean="0"/>
              <a:t>……</a:t>
            </a:r>
            <a:endParaRPr lang="en-US" sz="2800" dirty="0"/>
          </a:p>
        </p:txBody>
      </p:sp>
      <p:sp>
        <p:nvSpPr>
          <p:cNvPr id="85" name="TextBox 84"/>
          <p:cNvSpPr txBox="1"/>
          <p:nvPr/>
        </p:nvSpPr>
        <p:spPr>
          <a:xfrm>
            <a:off x="5160304" y="3708158"/>
            <a:ext cx="1443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 Lineup in </a:t>
            </a:r>
            <a:r>
              <a:rPr lang="en-US" sz="1400" smtClean="0"/>
              <a:t>Turk’s experiment 2</a:t>
            </a:r>
            <a:endParaRPr 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7159937" y="4185212"/>
            <a:ext cx="139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351 evaluation by human</a:t>
            </a:r>
            <a:endParaRPr lang="en-US" sz="1400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10369834" y="995719"/>
            <a:ext cx="288099" cy="49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0766646" y="605029"/>
            <a:ext cx="1295400" cy="71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Conclusion</a:t>
            </a:r>
          </a:p>
          <a:p>
            <a:pPr algn="ctr"/>
            <a:r>
              <a:rPr lang="en-US" sz="1400" dirty="0" smtClean="0"/>
              <a:t>= </a:t>
            </a:r>
          </a:p>
          <a:p>
            <a:pPr algn="ctr"/>
            <a:r>
              <a:rPr lang="en-US" sz="1400" dirty="0" smtClean="0"/>
              <a:t>Linear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10766646" y="2136516"/>
            <a:ext cx="1295400" cy="710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Conclusion</a:t>
            </a:r>
          </a:p>
          <a:p>
            <a:pPr algn="ctr"/>
            <a:r>
              <a:rPr lang="en-US" sz="1400" dirty="0" smtClean="0"/>
              <a:t>= </a:t>
            </a:r>
          </a:p>
          <a:p>
            <a:pPr algn="ctr"/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11028662" y="28370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 &lt; alpha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11028663" y="287445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 &gt; alpha</a:t>
            </a:r>
            <a:endParaRPr lang="en-US" sz="1400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0453700" y="2095128"/>
            <a:ext cx="288099" cy="34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89382"/>
              </p:ext>
            </p:extLst>
          </p:nvPr>
        </p:nvGraphicFramePr>
        <p:xfrm>
          <a:off x="153096" y="2473306"/>
          <a:ext cx="175169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949"/>
                <a:gridCol w="291949"/>
                <a:gridCol w="291949"/>
                <a:gridCol w="291949"/>
                <a:gridCol w="291949"/>
                <a:gridCol w="291949"/>
              </a:tblGrid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1962410" y="812776"/>
            <a:ext cx="2062448" cy="15671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13033" y="230815"/>
            <a:ext cx="69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Filter 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7475"/>
              </p:ext>
            </p:extLst>
          </p:nvPr>
        </p:nvGraphicFramePr>
        <p:xfrm>
          <a:off x="2073316" y="538592"/>
          <a:ext cx="972060" cy="920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20"/>
                <a:gridCol w="324020"/>
                <a:gridCol w="324020"/>
              </a:tblGrid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99934"/>
              </p:ext>
            </p:extLst>
          </p:nvPr>
        </p:nvGraphicFramePr>
        <p:xfrm>
          <a:off x="4191608" y="168287"/>
          <a:ext cx="1229052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63"/>
                <a:gridCol w="307263"/>
                <a:gridCol w="307263"/>
                <a:gridCol w="307263"/>
              </a:tblGrid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5456147" y="782298"/>
            <a:ext cx="10647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70340" y="306372"/>
            <a:ext cx="63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Max</a:t>
            </a:r>
          </a:p>
          <a:p>
            <a:r>
              <a:rPr lang="en-US" sz="1400" dirty="0" smtClean="0"/>
              <a:t>Pool 1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44891"/>
              </p:ext>
            </p:extLst>
          </p:nvPr>
        </p:nvGraphicFramePr>
        <p:xfrm>
          <a:off x="6565722" y="472786"/>
          <a:ext cx="58490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452"/>
                <a:gridCol w="292452"/>
              </a:tblGrid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 rot="5400000">
            <a:off x="2445418" y="5691044"/>
            <a:ext cx="73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dirty="0" smtClean="0"/>
              <a:t>……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5794939" y="5675270"/>
            <a:ext cx="709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smtClean="0"/>
              <a:t>……</a:t>
            </a:r>
            <a:endParaRPr lang="en-US" sz="2400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1962410" y="2987813"/>
            <a:ext cx="2212700" cy="359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13320" y="2350283"/>
            <a:ext cx="69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Filter 2</a:t>
            </a:r>
            <a:endParaRPr lang="en-US" sz="1400" dirty="0" smtClean="0"/>
          </a:p>
        </p:txBody>
      </p: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4285"/>
              </p:ext>
            </p:extLst>
          </p:nvPr>
        </p:nvGraphicFramePr>
        <p:xfrm>
          <a:off x="2562299" y="2654129"/>
          <a:ext cx="972060" cy="920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20"/>
                <a:gridCol w="324020"/>
                <a:gridCol w="324020"/>
              </a:tblGrid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30391"/>
              </p:ext>
            </p:extLst>
          </p:nvPr>
        </p:nvGraphicFramePr>
        <p:xfrm>
          <a:off x="4201889" y="2135436"/>
          <a:ext cx="1229052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63"/>
                <a:gridCol w="307263"/>
                <a:gridCol w="307263"/>
                <a:gridCol w="307263"/>
              </a:tblGrid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0" name="Straight Arrow Connector 79"/>
          <p:cNvCxnSpPr/>
          <p:nvPr/>
        </p:nvCxnSpPr>
        <p:spPr>
          <a:xfrm>
            <a:off x="5475803" y="2444948"/>
            <a:ext cx="10647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89996" y="1969022"/>
            <a:ext cx="63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Max</a:t>
            </a:r>
          </a:p>
          <a:p>
            <a:r>
              <a:rPr lang="en-US" sz="1400" dirty="0" smtClean="0"/>
              <a:t>Pool 2</a:t>
            </a:r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45268"/>
              </p:ext>
            </p:extLst>
          </p:nvPr>
        </p:nvGraphicFramePr>
        <p:xfrm>
          <a:off x="6585378" y="2135436"/>
          <a:ext cx="58490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452"/>
                <a:gridCol w="292452"/>
              </a:tblGrid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962410" y="4124733"/>
            <a:ext cx="2229198" cy="395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78781"/>
              </p:ext>
            </p:extLst>
          </p:nvPr>
        </p:nvGraphicFramePr>
        <p:xfrm>
          <a:off x="4225477" y="4140603"/>
          <a:ext cx="1229052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63"/>
                <a:gridCol w="307263"/>
                <a:gridCol w="307263"/>
                <a:gridCol w="307263"/>
              </a:tblGrid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2467007" y="4248960"/>
            <a:ext cx="69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Filter 3</a:t>
            </a: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71998"/>
              </p:ext>
            </p:extLst>
          </p:nvPr>
        </p:nvGraphicFramePr>
        <p:xfrm>
          <a:off x="2327290" y="4556737"/>
          <a:ext cx="972060" cy="920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20"/>
                <a:gridCol w="324020"/>
                <a:gridCol w="324020"/>
              </a:tblGrid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5720839" y="4226983"/>
            <a:ext cx="63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Max</a:t>
            </a:r>
          </a:p>
          <a:p>
            <a:r>
              <a:rPr lang="en-US" sz="1400" dirty="0" smtClean="0"/>
              <a:t>Pool 3</a:t>
            </a: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53634"/>
              </p:ext>
            </p:extLst>
          </p:nvPr>
        </p:nvGraphicFramePr>
        <p:xfrm>
          <a:off x="6623478" y="4294436"/>
          <a:ext cx="58490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452"/>
                <a:gridCol w="292452"/>
              </a:tblGrid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798807" y="4878660"/>
            <a:ext cx="4187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2*2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513903" y="4750203"/>
            <a:ext cx="10647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93667" y="2571351"/>
            <a:ext cx="4187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2*2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779151" y="939506"/>
            <a:ext cx="4187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2*2</a:t>
            </a:r>
          </a:p>
        </p:txBody>
      </p:sp>
    </p:spTree>
    <p:extLst>
      <p:ext uri="{BB962C8B-B14F-4D97-AF65-F5344CB8AC3E}">
        <p14:creationId xmlns:p14="http://schemas.microsoft.com/office/powerpoint/2010/main" val="9293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800" y="355600"/>
            <a:ext cx="1422400" cy="115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Survey 1: </a:t>
            </a:r>
          </a:p>
          <a:p>
            <a:pPr algn="ctr"/>
            <a:r>
              <a:rPr lang="en-US" sz="1400" dirty="0" smtClean="0"/>
              <a:t>10 Lineup questions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31800" y="1663700"/>
            <a:ext cx="1422400" cy="115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Survey 2: </a:t>
            </a:r>
          </a:p>
          <a:p>
            <a:pPr algn="ctr"/>
            <a:r>
              <a:rPr lang="en-US" sz="1400" dirty="0" smtClean="0"/>
              <a:t>10 Lineup questions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31800" y="2971800"/>
            <a:ext cx="1422400" cy="115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Survey 3: </a:t>
            </a:r>
          </a:p>
          <a:p>
            <a:pPr algn="ctr"/>
            <a:r>
              <a:rPr lang="en-US" sz="1400" dirty="0" smtClean="0"/>
              <a:t>10 Lineup questions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20700" y="4318000"/>
            <a:ext cx="1257300" cy="850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Survey 4: </a:t>
            </a:r>
          </a:p>
          <a:p>
            <a:pPr algn="ctr"/>
            <a:r>
              <a:rPr lang="en-US" sz="1400" dirty="0"/>
              <a:t>4</a:t>
            </a:r>
            <a:r>
              <a:rPr lang="en-US" sz="1400" dirty="0" smtClean="0"/>
              <a:t> Lineup questions</a:t>
            </a:r>
            <a:endParaRPr lang="en-US" sz="1400" dirty="0"/>
          </a:p>
        </p:txBody>
      </p:sp>
      <p:sp>
        <p:nvSpPr>
          <p:cNvPr id="11" name="Striped Right Arrow 10"/>
          <p:cNvSpPr/>
          <p:nvPr/>
        </p:nvSpPr>
        <p:spPr>
          <a:xfrm>
            <a:off x="1968499" y="2578100"/>
            <a:ext cx="1638301" cy="635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Randomly Sent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3771900" y="749300"/>
            <a:ext cx="1168400" cy="406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Human1</a:t>
            </a:r>
          </a:p>
        </p:txBody>
      </p:sp>
      <p:sp>
        <p:nvSpPr>
          <p:cNvPr id="13" name="Oval 12"/>
          <p:cNvSpPr/>
          <p:nvPr/>
        </p:nvSpPr>
        <p:spPr>
          <a:xfrm>
            <a:off x="3771900" y="2959100"/>
            <a:ext cx="1168400" cy="406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Human1</a:t>
            </a:r>
          </a:p>
        </p:txBody>
      </p:sp>
      <p:sp>
        <p:nvSpPr>
          <p:cNvPr id="14" name="Oval 13"/>
          <p:cNvSpPr/>
          <p:nvPr/>
        </p:nvSpPr>
        <p:spPr>
          <a:xfrm>
            <a:off x="3771900" y="1323975"/>
            <a:ext cx="1168400" cy="406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Human1</a:t>
            </a:r>
          </a:p>
        </p:txBody>
      </p:sp>
      <p:sp>
        <p:nvSpPr>
          <p:cNvPr id="15" name="Oval 14"/>
          <p:cNvSpPr/>
          <p:nvPr/>
        </p:nvSpPr>
        <p:spPr>
          <a:xfrm>
            <a:off x="3771900" y="1905000"/>
            <a:ext cx="1168400" cy="406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Human1</a:t>
            </a:r>
          </a:p>
        </p:txBody>
      </p:sp>
      <p:sp>
        <p:nvSpPr>
          <p:cNvPr id="16" name="Oval 15"/>
          <p:cNvSpPr/>
          <p:nvPr/>
        </p:nvSpPr>
        <p:spPr>
          <a:xfrm>
            <a:off x="3771900" y="2413000"/>
            <a:ext cx="1168400" cy="406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Human1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4090115" y="3777019"/>
            <a:ext cx="70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mtClean="0"/>
              <a:t>……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48099" y="4316570"/>
            <a:ext cx="119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84 people received </a:t>
            </a:r>
            <a:r>
              <a:rPr lang="en-US" sz="1400" smtClean="0"/>
              <a:t>the invitation</a:t>
            </a:r>
            <a:endParaRPr lang="en-US" sz="1400"/>
          </a:p>
        </p:txBody>
      </p:sp>
      <p:sp>
        <p:nvSpPr>
          <p:cNvPr id="20" name="Right Brace 19"/>
          <p:cNvSpPr/>
          <p:nvPr/>
        </p:nvSpPr>
        <p:spPr>
          <a:xfrm>
            <a:off x="5041899" y="749300"/>
            <a:ext cx="368301" cy="430593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Oval 20"/>
          <p:cNvSpPr/>
          <p:nvPr/>
        </p:nvSpPr>
        <p:spPr>
          <a:xfrm>
            <a:off x="5549900" y="2413000"/>
            <a:ext cx="1663700" cy="9525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 </a:t>
            </a:r>
            <a:r>
              <a:rPr lang="en-US" sz="1400" smtClean="0"/>
              <a:t>people participated </a:t>
            </a:r>
            <a:endParaRPr lang="en-US" sz="1400"/>
          </a:p>
        </p:txBody>
      </p:sp>
      <p:sp>
        <p:nvSpPr>
          <p:cNvPr id="22" name="Rectangle 21"/>
          <p:cNvSpPr/>
          <p:nvPr/>
        </p:nvSpPr>
        <p:spPr>
          <a:xfrm>
            <a:off x="8128000" y="609600"/>
            <a:ext cx="15748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Evaluation 1</a:t>
            </a:r>
            <a:endParaRPr lang="en-US" sz="14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8128000" y="1155700"/>
            <a:ext cx="15748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Evaluation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28000" y="1670050"/>
            <a:ext cx="15748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Evaluation 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28000" y="2159000"/>
            <a:ext cx="15748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Evaluation 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28000" y="2705100"/>
            <a:ext cx="15748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Evaluation 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128000" y="3219450"/>
            <a:ext cx="1574800" cy="31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Evaluation 6</a:t>
            </a:r>
          </a:p>
        </p:txBody>
      </p:sp>
      <p:sp>
        <p:nvSpPr>
          <p:cNvPr id="31" name="TextBox 30"/>
          <p:cNvSpPr txBox="1"/>
          <p:nvPr/>
        </p:nvSpPr>
        <p:spPr>
          <a:xfrm rot="5400000">
            <a:off x="8701248" y="3942834"/>
            <a:ext cx="70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mtClean="0"/>
              <a:t>……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213600" y="768350"/>
            <a:ext cx="723900" cy="180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289800" y="1323976"/>
            <a:ext cx="647700" cy="129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346950" y="1828800"/>
            <a:ext cx="590550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404100" y="2311400"/>
            <a:ext cx="53340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353300" y="2819400"/>
            <a:ext cx="584200" cy="13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89800" y="3082924"/>
            <a:ext cx="647700" cy="21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5400000">
            <a:off x="7315915" y="3824643"/>
            <a:ext cx="70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mtClean="0"/>
              <a:t>……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459232" y="4348718"/>
            <a:ext cx="119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218 effective evaluations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29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355</Words>
  <Application>Microsoft Macintosh PowerPoint</Application>
  <PresentationFormat>Widescreen</PresentationFormat>
  <Paragraphs>244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Shuofan Zhang</dc:creator>
  <cp:lastModifiedBy>Shuofan Zhang</cp:lastModifiedBy>
  <cp:revision>39</cp:revision>
  <dcterms:created xsi:type="dcterms:W3CDTF">2018-05-25T15:01:16Z</dcterms:created>
  <dcterms:modified xsi:type="dcterms:W3CDTF">2018-05-27T09:02:51Z</dcterms:modified>
</cp:coreProperties>
</file>