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80" r:id="rId3"/>
    <p:sldId id="258" r:id="rId4"/>
    <p:sldId id="259" r:id="rId5"/>
    <p:sldId id="260" r:id="rId6"/>
    <p:sldId id="261" r:id="rId7"/>
    <p:sldId id="263" r:id="rId8"/>
    <p:sldId id="262" r:id="rId9"/>
    <p:sldId id="281" r:id="rId10"/>
    <p:sldId id="282" r:id="rId11"/>
    <p:sldId id="283" r:id="rId12"/>
    <p:sldId id="284" r:id="rId13"/>
    <p:sldId id="286" r:id="rId14"/>
    <p:sldId id="273" r:id="rId15"/>
    <p:sldId id="287" r:id="rId16"/>
    <p:sldId id="272" r:id="rId17"/>
    <p:sldId id="275"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12039"/>
    <p:restoredTop sz="86420"/>
  </p:normalViewPr>
  <p:slideViewPr>
    <p:cSldViewPr snapToGrid="0" snapToObjects="1">
      <p:cViewPr>
        <p:scale>
          <a:sx n="72" d="100"/>
          <a:sy n="72" d="100"/>
        </p:scale>
        <p:origin x="1584" y="-576"/>
      </p:cViewPr>
      <p:guideLst/>
    </p:cSldViewPr>
  </p:slideViewPr>
  <p:outlineViewPr>
    <p:cViewPr>
      <p:scale>
        <a:sx n="33" d="100"/>
        <a:sy n="33" d="100"/>
      </p:scale>
      <p:origin x="0" y="-1419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dgm:spPr/>
      <dgm:t>
        <a:bodyPr/>
        <a:lstStyle/>
        <a:p>
          <a:r>
            <a:rPr lang="en-US" b="0" i="0" baseline="0" dirty="0"/>
            <a:t>Prepare target and </a:t>
          </a:r>
          <a:r>
            <a:rPr lang="en-US" b="0" i="0" baseline="0" dirty="0" smtClean="0"/>
            <a:t>other feature </a:t>
          </a:r>
          <a:r>
            <a:rPr lang="en-US" b="0" i="0" baseline="0" dirty="0"/>
            <a:t>columns</a:t>
          </a:r>
          <a:endParaRPr lang="en-US" dirty="0"/>
        </a:p>
      </dgm:t>
    </dgm:pt>
    <dgm:pt modelId="{F42F14E0-A406-884A-9B92-F2FE477E8461}" type="parTrans" cxnId="{06A56380-2B89-D740-A803-A23985CEA75A}">
      <dgm:prSet/>
      <dgm:spPr/>
      <dgm:t>
        <a:bodyPr/>
        <a:lstStyle/>
        <a:p>
          <a:endParaRPr lang="en-US"/>
        </a:p>
      </dgm:t>
    </dgm:pt>
    <dgm:pt modelId="{2CC926CB-D1CC-4A4D-8E4C-9319F5E1944C}" type="sibTrans" cxnId="{06A56380-2B89-D740-A803-A23985CEA75A}">
      <dgm:prSet/>
      <dgm:spPr/>
      <dgm:t>
        <a:bodyPr/>
        <a:lstStyle/>
        <a:p>
          <a:endParaRPr lang="en-US"/>
        </a:p>
      </dgm:t>
    </dgm:pt>
    <dgm:pt modelId="{961F7DB5-9242-3442-A3D9-ED85AC26E626}">
      <dgm:prSet/>
      <dgm:spPr/>
      <dgm:t>
        <a:bodyPr/>
        <a:lstStyle/>
        <a:p>
          <a:r>
            <a:rPr lang="en-US" b="0" i="0" baseline="0" dirty="0" smtClean="0"/>
            <a:t>Over Sampling (SMOTE)</a:t>
          </a:r>
          <a:endParaRPr lang="en-US" dirty="0"/>
        </a:p>
      </dgm:t>
    </dgm:pt>
    <dgm:pt modelId="{2CFE1E88-7051-6F40-9AEB-6CD080174FCF}" type="parTrans" cxnId="{E70D7485-93FE-374D-9E8D-25EDA904F079}">
      <dgm:prSet/>
      <dgm:spPr/>
      <dgm:t>
        <a:bodyPr/>
        <a:lstStyle/>
        <a:p>
          <a:endParaRPr lang="en-US"/>
        </a:p>
      </dgm:t>
    </dgm:pt>
    <dgm:pt modelId="{4B5F23E5-CE8D-2440-A966-79104F941168}" type="sibTrans" cxnId="{E70D7485-93FE-374D-9E8D-25EDA904F079}">
      <dgm:prSet/>
      <dgm:spPr/>
      <dgm:t>
        <a:bodyPr/>
        <a:lstStyle/>
        <a:p>
          <a:endParaRPr lang="en-US"/>
        </a:p>
      </dgm:t>
    </dgm:pt>
    <mc:AlternateContent xmlns:mc="http://schemas.openxmlformats.org/markup-compatibility/2006" xmlns:a14="http://schemas.microsoft.com/office/drawing/2010/main">
      <mc:Choice Requires="a14">
        <dgm:pt modelId="{D735D768-D29C-964B-BFD8-7EB3F824FD3F}">
          <dgm:prSet/>
          <dgm:spPr/>
          <dgm:t>
            <a:bodyPr/>
            <a:lstStyle/>
            <a:p>
              <a:r>
                <a:rPr lang="en-US" b="0" i="0" baseline="0" dirty="0"/>
                <a:t>Feature selection (</a:t>
              </a:r>
              <a14:m>
                <m:oMath xmlns:m="http://schemas.openxmlformats.org/officeDocument/2006/math">
                  <m:sSup>
                    <m:sSupPr>
                      <m:ctrlPr>
                        <a:rPr lang="en-US" b="1" i="1" smtClean="0">
                          <a:latin typeface="Cambria Math" charset="0"/>
                          <a:ea typeface="Cambria Math" charset="0"/>
                          <a:cs typeface="Cambria Math" charset="0"/>
                        </a:rPr>
                      </m:ctrlPr>
                    </m:sSupPr>
                    <m:e>
                      <m:r>
                        <a:rPr lang="en-US" b="1" i="1" smtClean="0">
                          <a:latin typeface="Cambria Math" charset="0"/>
                          <a:ea typeface="Cambria Math" charset="0"/>
                          <a:cs typeface="Cambria Math" charset="0"/>
                        </a:rPr>
                        <m:t>𝝌</m:t>
                      </m:r>
                    </m:e>
                    <m:sup>
                      <m:r>
                        <a:rPr lang="en-US" b="1" i="1" smtClean="0">
                          <a:latin typeface="Cambria Math" charset="0"/>
                          <a:ea typeface="Cambria Math" charset="0"/>
                          <a:cs typeface="Cambria Math" charset="0"/>
                        </a:rPr>
                        <m:t>𝟐</m:t>
                      </m:r>
                    </m:sup>
                  </m:sSup>
                </m:oMath>
              </a14:m>
              <a:r>
                <a:rPr lang="en-US" b="0" i="0" baseline="0" dirty="0"/>
                <a:t> and </a:t>
              </a:r>
              <a:r>
                <a:rPr lang="en-US" b="0" i="0" baseline="0" dirty="0" smtClean="0"/>
                <a:t>correlation)</a:t>
              </a:r>
              <a:endParaRPr lang="en-US" b="0" i="0" baseline="0" dirty="0"/>
            </a:p>
            <a:p>
              <a:r>
                <a:rPr lang="en-US" b="0" i="0" baseline="0" dirty="0"/>
                <a:t>With 𝞪=</a:t>
              </a:r>
              <a:r>
                <a:rPr lang="en-US" b="0" i="0" baseline="0" dirty="0" smtClean="0"/>
                <a:t>0.05</a:t>
              </a:r>
              <a:endParaRPr lang="en-US" dirty="0"/>
            </a:p>
          </dgm:t>
        </dgm:pt>
      </mc:Choice>
      <mc:Fallback xmlns="">
        <dgm:pt modelId="{D735D768-D29C-964B-BFD8-7EB3F824FD3F}">
          <dgm:prSet/>
          <dgm:spPr/>
          <dgm:t>
            <a:bodyPr/>
            <a:lstStyle/>
            <a:p>
              <a:r>
                <a:rPr lang="en-US" b="0" i="0" baseline="0" dirty="0"/>
                <a:t>Feature selection (</a:t>
              </a:r>
              <a:r>
                <a:rPr lang="en-US" b="1" i="0" smtClean="0">
                  <a:latin typeface="Cambria Math" charset="0"/>
                  <a:ea typeface="Cambria Math" charset="0"/>
                  <a:cs typeface="Cambria Math" charset="0"/>
                </a:rPr>
                <a:t>𝝌^𝟐</a:t>
              </a:r>
              <a:r>
                <a:rPr lang="en-US" b="0" i="0" baseline="0" dirty="0"/>
                <a:t> and </a:t>
              </a:r>
              <a:r>
                <a:rPr lang="en-US" b="0" i="0" baseline="0" dirty="0" smtClean="0"/>
                <a:t>correlation)</a:t>
              </a:r>
              <a:endParaRPr lang="en-US" b="0" i="0" baseline="0" dirty="0"/>
            </a:p>
            <a:p>
              <a:r>
                <a:rPr lang="en-US" b="0" i="0" baseline="0" dirty="0"/>
                <a:t>With 𝞪=</a:t>
              </a:r>
              <a:r>
                <a:rPr lang="en-US" b="0" i="0" baseline="0" dirty="0" smtClean="0"/>
                <a:t>0.05</a:t>
              </a:r>
              <a:endParaRPr lang="en-US" dirty="0"/>
            </a:p>
          </dgm:t>
        </dgm:pt>
      </mc:Fallback>
    </mc:AlternateContent>
    <dgm:pt modelId="{309397BE-D476-D644-AA3D-214C3A4FE062}" type="parTrans" cxnId="{3A12E236-8D6B-8845-A58B-7A440676BCD4}">
      <dgm:prSet/>
      <dgm:spPr/>
      <dgm:t>
        <a:bodyPr/>
        <a:lstStyle/>
        <a:p>
          <a:endParaRPr lang="en-US"/>
        </a:p>
      </dgm:t>
    </dgm:pt>
    <dgm:pt modelId="{58C1B60A-0535-D743-BD7B-9FB8FA19DE32}" type="sibTrans" cxnId="{3A12E236-8D6B-8845-A58B-7A440676BCD4}">
      <dgm:prSet/>
      <dgm:spPr/>
      <dgm:t>
        <a:bodyPr/>
        <a:lstStyle/>
        <a:p>
          <a:endParaRPr lang="en-US"/>
        </a:p>
      </dgm:t>
    </dgm:pt>
    <dgm:pt modelId="{DEC5D76B-3363-824F-81C9-0FF8EB264524}">
      <dgm:prSet/>
      <dgm:spPr/>
      <dgm:t>
        <a:bodyPr/>
        <a:lstStyle/>
        <a:p>
          <a:r>
            <a:rPr lang="en-US" dirty="0"/>
            <a:t>Parameter Optimization (Cross-validation) </a:t>
          </a:r>
        </a:p>
      </dgm:t>
    </dgm:pt>
    <dgm:pt modelId="{B5F75FEC-7CFA-6E4E-8A34-3CDF46B608D8}" type="parTrans" cxnId="{A63A3DC2-DA10-794E-88AA-097E7C40E468}">
      <dgm:prSet/>
      <dgm:spPr/>
      <dgm:t>
        <a:bodyPr/>
        <a:lstStyle/>
        <a:p>
          <a:endParaRPr lang="en-US"/>
        </a:p>
      </dgm:t>
    </dgm:pt>
    <dgm:pt modelId="{9E5BBEAA-C457-7B40-A008-5EF9EE0CFB31}" type="sibTrans" cxnId="{A63A3DC2-DA10-794E-88AA-097E7C40E468}">
      <dgm:prSet/>
      <dgm:spPr/>
      <dgm:t>
        <a:bodyPr/>
        <a:lstStyle/>
        <a:p>
          <a:endParaRPr lang="en-US"/>
        </a:p>
      </dgm:t>
    </dgm:pt>
    <dgm:pt modelId="{DA263650-79F9-6544-A752-0CF99A2B4257}">
      <dgm:prSet/>
      <dgm:spPr/>
      <dgm:t>
        <a:bodyPr/>
        <a:lstStyle/>
        <a:p>
          <a:r>
            <a:rPr lang="en-US" dirty="0"/>
            <a:t>Classification with test data</a:t>
          </a:r>
        </a:p>
      </dgm:t>
    </dgm:pt>
    <dgm:pt modelId="{5D93D232-02C2-6F4F-9E93-A91EE2BD0E69}" type="parTrans" cxnId="{258A526D-2B99-A24F-9E50-3CD1E94E021B}">
      <dgm:prSet/>
      <dgm:spPr/>
      <dgm:t>
        <a:bodyPr/>
        <a:lstStyle/>
        <a:p>
          <a:endParaRPr lang="en-US"/>
        </a:p>
      </dgm:t>
    </dgm:pt>
    <dgm:pt modelId="{194CA865-2496-724E-963B-B03058E57857}" type="sibTrans" cxnId="{258A526D-2B99-A24F-9E50-3CD1E94E021B}">
      <dgm:prSet/>
      <dgm:spPr/>
      <dgm:t>
        <a:bodyPr/>
        <a:lstStyle/>
        <a:p>
          <a:endParaRPr lang="en-US"/>
        </a:p>
      </dgm:t>
    </dgm:pt>
    <dgm:pt modelId="{B04A7DC2-3CA3-A244-AB51-53F302ABDFB1}">
      <dgm:prSet/>
      <dgm:spPr/>
      <dgm:t>
        <a:bodyPr/>
        <a:lstStyle/>
        <a:p>
          <a:r>
            <a:rPr lang="en-US" dirty="0"/>
            <a:t>Model Comparison</a:t>
          </a:r>
        </a:p>
      </dgm:t>
    </dgm:pt>
    <dgm:pt modelId="{24F98766-9BB8-4646-A023-81BC4A319975}" type="parTrans" cxnId="{D84D95AD-A7D1-9C48-904D-24B714D584AE}">
      <dgm:prSet/>
      <dgm:spPr/>
      <dgm:t>
        <a:bodyPr/>
        <a:lstStyle/>
        <a:p>
          <a:endParaRPr lang="en-US"/>
        </a:p>
      </dgm:t>
    </dgm:pt>
    <dgm:pt modelId="{8B4C928B-E485-6C4C-AE16-ED7AE3C042F4}" type="sibTrans" cxnId="{D84D95AD-A7D1-9C48-904D-24B714D584AE}">
      <dgm:prSet/>
      <dgm:spPr/>
      <dgm:t>
        <a:bodyPr/>
        <a:lstStyle/>
        <a:p>
          <a:endParaRPr lang="en-US"/>
        </a:p>
      </dgm:t>
    </dgm:pt>
    <dgm:pt modelId="{276AE207-F6BE-884E-8A30-2C04B02D3BF1}" type="pres">
      <dgm:prSet presAssocID="{10FFF7CE-2BCF-C148-949B-0FAF0DAD97AA}" presName="diagram" presStyleCnt="0">
        <dgm:presLayoutVars>
          <dgm:dir/>
          <dgm:resizeHandles val="exact"/>
        </dgm:presLayoutVars>
      </dgm:prSet>
      <dgm:spPr/>
      <dgm:t>
        <a:bodyPr/>
        <a:lstStyle/>
        <a:p>
          <a:endParaRPr lang="en-US"/>
        </a:p>
      </dgm:t>
    </dgm:pt>
    <dgm:pt modelId="{5AF6E921-B27B-AD46-BAF4-57FF3C7B6F6F}" type="pres">
      <dgm:prSet presAssocID="{C61FD49E-4016-B540-890A-B9DD3C4CAEFC}" presName="node" presStyleLbl="node1" presStyleIdx="0" presStyleCnt="6">
        <dgm:presLayoutVars>
          <dgm:bulletEnabled val="1"/>
        </dgm:presLayoutVars>
      </dgm:prSet>
      <dgm:spPr/>
      <dgm:t>
        <a:bodyPr/>
        <a:lstStyle/>
        <a:p>
          <a:endParaRPr lang="en-US"/>
        </a:p>
      </dgm:t>
    </dgm:pt>
    <dgm:pt modelId="{00D0904F-F387-3645-97F8-595C14055D1D}" type="pres">
      <dgm:prSet presAssocID="{2CC926CB-D1CC-4A4D-8E4C-9319F5E1944C}" presName="sibTrans" presStyleLbl="sibTrans2D1" presStyleIdx="0" presStyleCnt="5"/>
      <dgm:spPr/>
      <dgm:t>
        <a:bodyPr/>
        <a:lstStyle/>
        <a:p>
          <a:endParaRPr lang="en-US"/>
        </a:p>
      </dgm:t>
    </dgm:pt>
    <dgm:pt modelId="{D798B5E6-7301-A74F-BAFA-138AFB665563}" type="pres">
      <dgm:prSet presAssocID="{2CC926CB-D1CC-4A4D-8E4C-9319F5E1944C}" presName="connectorText" presStyleLbl="sibTrans2D1" presStyleIdx="0" presStyleCnt="5"/>
      <dgm:spPr/>
      <dgm:t>
        <a:bodyPr/>
        <a:lstStyle/>
        <a:p>
          <a:endParaRPr lang="en-US"/>
        </a:p>
      </dgm:t>
    </dgm:pt>
    <dgm:pt modelId="{55E31240-2723-FA44-BC34-9330C946D4B4}" type="pres">
      <dgm:prSet presAssocID="{D735D768-D29C-964B-BFD8-7EB3F824FD3F}" presName="node" presStyleLbl="node1" presStyleIdx="1" presStyleCnt="6">
        <dgm:presLayoutVars>
          <dgm:bulletEnabled val="1"/>
        </dgm:presLayoutVars>
      </dgm:prSet>
      <dgm:spPr/>
      <dgm:t>
        <a:bodyPr/>
        <a:lstStyle/>
        <a:p>
          <a:endParaRPr lang="en-US"/>
        </a:p>
      </dgm:t>
    </dgm:pt>
    <dgm:pt modelId="{A3E80121-5B2B-4042-88D9-21EBE3A87682}" type="pres">
      <dgm:prSet presAssocID="{58C1B60A-0535-D743-BD7B-9FB8FA19DE32}" presName="sibTrans" presStyleLbl="sibTrans2D1" presStyleIdx="1" presStyleCnt="5"/>
      <dgm:spPr/>
      <dgm:t>
        <a:bodyPr/>
        <a:lstStyle/>
        <a:p>
          <a:endParaRPr lang="en-US"/>
        </a:p>
      </dgm:t>
    </dgm:pt>
    <dgm:pt modelId="{3ACB1B5F-3396-A440-B7B5-671662B035D0}" type="pres">
      <dgm:prSet presAssocID="{58C1B60A-0535-D743-BD7B-9FB8FA19DE32}" presName="connectorText" presStyleLbl="sibTrans2D1" presStyleIdx="1" presStyleCnt="5"/>
      <dgm:spPr/>
      <dgm:t>
        <a:bodyPr/>
        <a:lstStyle/>
        <a:p>
          <a:endParaRPr lang="en-US"/>
        </a:p>
      </dgm:t>
    </dgm:pt>
    <dgm:pt modelId="{FCBCDB67-5FA6-E24C-871C-2651823E918B}" type="pres">
      <dgm:prSet presAssocID="{961F7DB5-9242-3442-A3D9-ED85AC26E626}" presName="node" presStyleLbl="node1" presStyleIdx="2" presStyleCnt="6">
        <dgm:presLayoutVars>
          <dgm:bulletEnabled val="1"/>
        </dgm:presLayoutVars>
      </dgm:prSet>
      <dgm:spPr/>
      <dgm:t>
        <a:bodyPr/>
        <a:lstStyle/>
        <a:p>
          <a:endParaRPr lang="en-US"/>
        </a:p>
      </dgm:t>
    </dgm:pt>
    <dgm:pt modelId="{48300AEE-3656-954D-ADEA-B099BA3F476E}" type="pres">
      <dgm:prSet presAssocID="{4B5F23E5-CE8D-2440-A966-79104F941168}" presName="sibTrans" presStyleLbl="sibTrans2D1" presStyleIdx="2" presStyleCnt="5"/>
      <dgm:spPr/>
      <dgm:t>
        <a:bodyPr/>
        <a:lstStyle/>
        <a:p>
          <a:endParaRPr lang="en-US"/>
        </a:p>
      </dgm:t>
    </dgm:pt>
    <dgm:pt modelId="{CE66C1F3-045D-834D-B802-5CE1B81D7553}" type="pres">
      <dgm:prSet presAssocID="{4B5F23E5-CE8D-2440-A966-79104F941168}" presName="connectorText" presStyleLbl="sibTrans2D1" presStyleIdx="2" presStyleCnt="5"/>
      <dgm:spPr/>
      <dgm:t>
        <a:bodyPr/>
        <a:lstStyle/>
        <a:p>
          <a:endParaRPr lang="en-US"/>
        </a:p>
      </dgm:t>
    </dgm:pt>
    <dgm:pt modelId="{C3A95163-87AA-FE47-BDAF-07209D0F8629}" type="pres">
      <dgm:prSet presAssocID="{DEC5D76B-3363-824F-81C9-0FF8EB264524}" presName="node" presStyleLbl="node1" presStyleIdx="3" presStyleCnt="6">
        <dgm:presLayoutVars>
          <dgm:bulletEnabled val="1"/>
        </dgm:presLayoutVars>
      </dgm:prSet>
      <dgm:spPr/>
      <dgm:t>
        <a:bodyPr/>
        <a:lstStyle/>
        <a:p>
          <a:endParaRPr lang="en-US"/>
        </a:p>
      </dgm:t>
    </dgm:pt>
    <dgm:pt modelId="{8813CF35-5557-B34F-A3FE-5BC999129080}" type="pres">
      <dgm:prSet presAssocID="{9E5BBEAA-C457-7B40-A008-5EF9EE0CFB31}" presName="sibTrans" presStyleLbl="sibTrans2D1" presStyleIdx="3" presStyleCnt="5"/>
      <dgm:spPr/>
      <dgm:t>
        <a:bodyPr/>
        <a:lstStyle/>
        <a:p>
          <a:endParaRPr lang="en-US"/>
        </a:p>
      </dgm:t>
    </dgm:pt>
    <dgm:pt modelId="{E4F88C7D-98C0-2043-89DB-1F00B8B6E6B3}" type="pres">
      <dgm:prSet presAssocID="{9E5BBEAA-C457-7B40-A008-5EF9EE0CFB31}" presName="connectorText" presStyleLbl="sibTrans2D1" presStyleIdx="3" presStyleCnt="5"/>
      <dgm:spPr/>
      <dgm:t>
        <a:bodyPr/>
        <a:lstStyle/>
        <a:p>
          <a:endParaRPr lang="en-US"/>
        </a:p>
      </dgm:t>
    </dgm:pt>
    <dgm:pt modelId="{4C0D1463-3207-3941-A057-5F4869F0811B}" type="pres">
      <dgm:prSet presAssocID="{DA263650-79F9-6544-A752-0CF99A2B4257}" presName="node" presStyleLbl="node1" presStyleIdx="4" presStyleCnt="6">
        <dgm:presLayoutVars>
          <dgm:bulletEnabled val="1"/>
        </dgm:presLayoutVars>
      </dgm:prSet>
      <dgm:spPr/>
      <dgm:t>
        <a:bodyPr/>
        <a:lstStyle/>
        <a:p>
          <a:endParaRPr lang="en-US"/>
        </a:p>
      </dgm:t>
    </dgm:pt>
    <dgm:pt modelId="{82A1B593-AA07-FD4C-9D40-90D916572E24}" type="pres">
      <dgm:prSet presAssocID="{194CA865-2496-724E-963B-B03058E57857}" presName="sibTrans" presStyleLbl="sibTrans2D1" presStyleIdx="4" presStyleCnt="5"/>
      <dgm:spPr/>
      <dgm:t>
        <a:bodyPr/>
        <a:lstStyle/>
        <a:p>
          <a:endParaRPr lang="en-US"/>
        </a:p>
      </dgm:t>
    </dgm:pt>
    <dgm:pt modelId="{B6BFFA8D-ADB7-7044-A704-A26098D64610}" type="pres">
      <dgm:prSet presAssocID="{194CA865-2496-724E-963B-B03058E57857}" presName="connectorText" presStyleLbl="sibTrans2D1" presStyleIdx="4" presStyleCnt="5"/>
      <dgm:spPr/>
      <dgm:t>
        <a:bodyPr/>
        <a:lstStyle/>
        <a:p>
          <a:endParaRPr lang="en-US"/>
        </a:p>
      </dgm:t>
    </dgm:pt>
    <dgm:pt modelId="{8D56218D-E590-5345-AC3E-27D720AD3BFA}" type="pres">
      <dgm:prSet presAssocID="{B04A7DC2-3CA3-A244-AB51-53F302ABDFB1}" presName="node" presStyleLbl="node1" presStyleIdx="5" presStyleCnt="6">
        <dgm:presLayoutVars>
          <dgm:bulletEnabled val="1"/>
        </dgm:presLayoutVars>
      </dgm:prSet>
      <dgm:spPr/>
      <dgm:t>
        <a:bodyPr/>
        <a:lstStyle/>
        <a:p>
          <a:endParaRPr lang="en-US"/>
        </a:p>
      </dgm:t>
    </dgm:pt>
  </dgm:ptLst>
  <dgm:cxnLst>
    <dgm:cxn modelId="{3A12E236-8D6B-8845-A58B-7A440676BCD4}" srcId="{10FFF7CE-2BCF-C148-949B-0FAF0DAD97AA}" destId="{D735D768-D29C-964B-BFD8-7EB3F824FD3F}" srcOrd="1" destOrd="0" parTransId="{309397BE-D476-D644-AA3D-214C3A4FE062}" sibTransId="{58C1B60A-0535-D743-BD7B-9FB8FA19DE32}"/>
    <dgm:cxn modelId="{2EE23222-6728-DD48-BB89-C5D1A310BC86}" type="presOf" srcId="{9E5BBEAA-C457-7B40-A008-5EF9EE0CFB31}" destId="{E4F88C7D-98C0-2043-89DB-1F00B8B6E6B3}" srcOrd="1" destOrd="0" presId="urn:microsoft.com/office/officeart/2005/8/layout/process5"/>
    <dgm:cxn modelId="{E70D7485-93FE-374D-9E8D-25EDA904F079}" srcId="{10FFF7CE-2BCF-C148-949B-0FAF0DAD97AA}" destId="{961F7DB5-9242-3442-A3D9-ED85AC26E626}" srcOrd="2" destOrd="0" parTransId="{2CFE1E88-7051-6F40-9AEB-6CD080174FCF}" sibTransId="{4B5F23E5-CE8D-2440-A966-79104F941168}"/>
    <dgm:cxn modelId="{687331FD-6D27-7540-9CD0-361B400DFC67}" type="presOf" srcId="{194CA865-2496-724E-963B-B03058E57857}" destId="{B6BFFA8D-ADB7-7044-A704-A26098D64610}" srcOrd="1" destOrd="0" presId="urn:microsoft.com/office/officeart/2005/8/layout/process5"/>
    <dgm:cxn modelId="{34784BE6-12BA-7C4E-B001-801B50EC59ED}" type="presOf" srcId="{58C1B60A-0535-D743-BD7B-9FB8FA19DE32}" destId="{3ACB1B5F-3396-A440-B7B5-671662B035D0}" srcOrd="1" destOrd="0" presId="urn:microsoft.com/office/officeart/2005/8/layout/process5"/>
    <dgm:cxn modelId="{258A526D-2B99-A24F-9E50-3CD1E94E021B}" srcId="{10FFF7CE-2BCF-C148-949B-0FAF0DAD97AA}" destId="{DA263650-79F9-6544-A752-0CF99A2B4257}" srcOrd="4" destOrd="0" parTransId="{5D93D232-02C2-6F4F-9E93-A91EE2BD0E69}" sibTransId="{194CA865-2496-724E-963B-B03058E57857}"/>
    <dgm:cxn modelId="{74E1B0B5-E64E-4849-A47F-5F494F178AF1}" type="presOf" srcId="{961F7DB5-9242-3442-A3D9-ED85AC26E626}" destId="{FCBCDB67-5FA6-E24C-871C-2651823E918B}" srcOrd="0" destOrd="0" presId="urn:microsoft.com/office/officeart/2005/8/layout/process5"/>
    <dgm:cxn modelId="{F9659DA5-E18E-E140-ADD9-1B910670FF1C}" type="presOf" srcId="{B04A7DC2-3CA3-A244-AB51-53F302ABDFB1}" destId="{8D56218D-E590-5345-AC3E-27D720AD3BFA}" srcOrd="0" destOrd="0" presId="urn:microsoft.com/office/officeart/2005/8/layout/process5"/>
    <dgm:cxn modelId="{E47271CA-CBBA-0C4A-9BC8-3B73BC21E801}" type="presOf" srcId="{58C1B60A-0535-D743-BD7B-9FB8FA19DE32}" destId="{A3E80121-5B2B-4042-88D9-21EBE3A87682}" srcOrd="0" destOrd="0" presId="urn:microsoft.com/office/officeart/2005/8/layout/process5"/>
    <dgm:cxn modelId="{06A56380-2B89-D740-A803-A23985CEA75A}" srcId="{10FFF7CE-2BCF-C148-949B-0FAF0DAD97AA}" destId="{C61FD49E-4016-B540-890A-B9DD3C4CAEFC}" srcOrd="0" destOrd="0" parTransId="{F42F14E0-A406-884A-9B92-F2FE477E8461}" sibTransId="{2CC926CB-D1CC-4A4D-8E4C-9319F5E1944C}"/>
    <dgm:cxn modelId="{6511AF2B-B790-FE41-A6F6-674035E525B8}" type="presOf" srcId="{2CC926CB-D1CC-4A4D-8E4C-9319F5E1944C}" destId="{D798B5E6-7301-A74F-BAFA-138AFB665563}" srcOrd="1" destOrd="0" presId="urn:microsoft.com/office/officeart/2005/8/layout/process5"/>
    <dgm:cxn modelId="{2700903A-ECBD-CC4E-B8DE-77B0B96E958F}" type="presOf" srcId="{D735D768-D29C-964B-BFD8-7EB3F824FD3F}" destId="{55E31240-2723-FA44-BC34-9330C946D4B4}" srcOrd="0" destOrd="0" presId="urn:microsoft.com/office/officeart/2005/8/layout/process5"/>
    <dgm:cxn modelId="{1AB5D8EF-22F9-AE43-B124-08565CC2F3AB}" type="presOf" srcId="{9E5BBEAA-C457-7B40-A008-5EF9EE0CFB31}" destId="{8813CF35-5557-B34F-A3FE-5BC999129080}" srcOrd="0" destOrd="0" presId="urn:microsoft.com/office/officeart/2005/8/layout/process5"/>
    <dgm:cxn modelId="{A09318B9-9442-2B4F-84E9-22EA503582BE}" type="presOf" srcId="{DA263650-79F9-6544-A752-0CF99A2B4257}" destId="{4C0D1463-3207-3941-A057-5F4869F0811B}" srcOrd="0" destOrd="0" presId="urn:microsoft.com/office/officeart/2005/8/layout/process5"/>
    <dgm:cxn modelId="{2541FF8E-21F5-B748-9181-D6734558AB0D}" type="presOf" srcId="{4B5F23E5-CE8D-2440-A966-79104F941168}" destId="{CE66C1F3-045D-834D-B802-5CE1B81D7553}" srcOrd="1" destOrd="0" presId="urn:microsoft.com/office/officeart/2005/8/layout/process5"/>
    <dgm:cxn modelId="{D84D95AD-A7D1-9C48-904D-24B714D584AE}" srcId="{10FFF7CE-2BCF-C148-949B-0FAF0DAD97AA}" destId="{B04A7DC2-3CA3-A244-AB51-53F302ABDFB1}" srcOrd="5" destOrd="0" parTransId="{24F98766-9BB8-4646-A023-81BC4A319975}" sibTransId="{8B4C928B-E485-6C4C-AE16-ED7AE3C042F4}"/>
    <dgm:cxn modelId="{A63A3DC2-DA10-794E-88AA-097E7C40E468}" srcId="{10FFF7CE-2BCF-C148-949B-0FAF0DAD97AA}" destId="{DEC5D76B-3363-824F-81C9-0FF8EB264524}" srcOrd="3" destOrd="0" parTransId="{B5F75FEC-7CFA-6E4E-8A34-3CDF46B608D8}" sibTransId="{9E5BBEAA-C457-7B40-A008-5EF9EE0CFB31}"/>
    <dgm:cxn modelId="{37CF1B5C-0AF7-E84C-BF6B-8DB63456464B}" type="presOf" srcId="{4B5F23E5-CE8D-2440-A966-79104F941168}" destId="{48300AEE-3656-954D-ADEA-B099BA3F476E}" srcOrd="0" destOrd="0" presId="urn:microsoft.com/office/officeart/2005/8/layout/process5"/>
    <dgm:cxn modelId="{327D35D9-8AD4-2742-A213-2073CDDC6587}" type="presOf" srcId="{10FFF7CE-2BCF-C148-949B-0FAF0DAD97AA}" destId="{276AE207-F6BE-884E-8A30-2C04B02D3BF1}" srcOrd="0" destOrd="0" presId="urn:microsoft.com/office/officeart/2005/8/layout/process5"/>
    <dgm:cxn modelId="{CD169D9C-A6EF-F043-A795-3BD05FD94D18}" type="presOf" srcId="{194CA865-2496-724E-963B-B03058E57857}" destId="{82A1B593-AA07-FD4C-9D40-90D916572E24}" srcOrd="0" destOrd="0" presId="urn:microsoft.com/office/officeart/2005/8/layout/process5"/>
    <dgm:cxn modelId="{37D43335-2BDF-6F43-9B21-F8D3C38B037F}" type="presOf" srcId="{C61FD49E-4016-B540-890A-B9DD3C4CAEFC}" destId="{5AF6E921-B27B-AD46-BAF4-57FF3C7B6F6F}" srcOrd="0" destOrd="0" presId="urn:microsoft.com/office/officeart/2005/8/layout/process5"/>
    <dgm:cxn modelId="{6C1EE3C1-156C-2542-AA5D-7F3930C76D91}" type="presOf" srcId="{2CC926CB-D1CC-4A4D-8E4C-9319F5E1944C}" destId="{00D0904F-F387-3645-97F8-595C14055D1D}" srcOrd="0" destOrd="0" presId="urn:microsoft.com/office/officeart/2005/8/layout/process5"/>
    <dgm:cxn modelId="{0F3A01BB-33B1-9544-8275-CDDFF71B8EA4}" type="presOf" srcId="{DEC5D76B-3363-824F-81C9-0FF8EB264524}" destId="{C3A95163-87AA-FE47-BDAF-07209D0F8629}" srcOrd="0" destOrd="0" presId="urn:microsoft.com/office/officeart/2005/8/layout/process5"/>
    <dgm:cxn modelId="{9F057208-7BB9-1D4D-BCCB-CB8EF5A84BB7}" type="presParOf" srcId="{276AE207-F6BE-884E-8A30-2C04B02D3BF1}" destId="{5AF6E921-B27B-AD46-BAF4-57FF3C7B6F6F}" srcOrd="0" destOrd="0" presId="urn:microsoft.com/office/officeart/2005/8/layout/process5"/>
    <dgm:cxn modelId="{B27AF8CB-2A43-8247-92DF-777867366F4C}" type="presParOf" srcId="{276AE207-F6BE-884E-8A30-2C04B02D3BF1}" destId="{00D0904F-F387-3645-97F8-595C14055D1D}" srcOrd="1" destOrd="0" presId="urn:microsoft.com/office/officeart/2005/8/layout/process5"/>
    <dgm:cxn modelId="{F29BF58E-20CF-CB44-8AF0-C65D519DA74B}" type="presParOf" srcId="{00D0904F-F387-3645-97F8-595C14055D1D}" destId="{D798B5E6-7301-A74F-BAFA-138AFB665563}" srcOrd="0" destOrd="0" presId="urn:microsoft.com/office/officeart/2005/8/layout/process5"/>
    <dgm:cxn modelId="{B9355FD9-107C-6C41-876D-219013EC49D8}" type="presParOf" srcId="{276AE207-F6BE-884E-8A30-2C04B02D3BF1}" destId="{55E31240-2723-FA44-BC34-9330C946D4B4}" srcOrd="2" destOrd="0" presId="urn:microsoft.com/office/officeart/2005/8/layout/process5"/>
    <dgm:cxn modelId="{DE6ABB08-D0E3-A24F-AE66-580DC5A5091B}" type="presParOf" srcId="{276AE207-F6BE-884E-8A30-2C04B02D3BF1}" destId="{A3E80121-5B2B-4042-88D9-21EBE3A87682}" srcOrd="3" destOrd="0" presId="urn:microsoft.com/office/officeart/2005/8/layout/process5"/>
    <dgm:cxn modelId="{104E3D94-D256-DB4C-B683-5445AA6C364F}" type="presParOf" srcId="{A3E80121-5B2B-4042-88D9-21EBE3A87682}" destId="{3ACB1B5F-3396-A440-B7B5-671662B035D0}" srcOrd="0" destOrd="0" presId="urn:microsoft.com/office/officeart/2005/8/layout/process5"/>
    <dgm:cxn modelId="{F515C08B-6E26-6C40-9242-E3919A9E3DD7}" type="presParOf" srcId="{276AE207-F6BE-884E-8A30-2C04B02D3BF1}" destId="{FCBCDB67-5FA6-E24C-871C-2651823E918B}" srcOrd="4" destOrd="0" presId="urn:microsoft.com/office/officeart/2005/8/layout/process5"/>
    <dgm:cxn modelId="{1DEFF49D-6815-104E-9B4C-D780D22B0931}" type="presParOf" srcId="{276AE207-F6BE-884E-8A30-2C04B02D3BF1}" destId="{48300AEE-3656-954D-ADEA-B099BA3F476E}" srcOrd="5" destOrd="0" presId="urn:microsoft.com/office/officeart/2005/8/layout/process5"/>
    <dgm:cxn modelId="{02277D01-F9B5-164B-9AE6-EE7F97F29E46}" type="presParOf" srcId="{48300AEE-3656-954D-ADEA-B099BA3F476E}" destId="{CE66C1F3-045D-834D-B802-5CE1B81D7553}" srcOrd="0" destOrd="0" presId="urn:microsoft.com/office/officeart/2005/8/layout/process5"/>
    <dgm:cxn modelId="{D478A8C6-6130-8C40-BBB9-4937FC97A624}" type="presParOf" srcId="{276AE207-F6BE-884E-8A30-2C04B02D3BF1}" destId="{C3A95163-87AA-FE47-BDAF-07209D0F8629}" srcOrd="6" destOrd="0" presId="urn:microsoft.com/office/officeart/2005/8/layout/process5"/>
    <dgm:cxn modelId="{5A410A59-EC36-4742-B216-D6140EF99F7F}" type="presParOf" srcId="{276AE207-F6BE-884E-8A30-2C04B02D3BF1}" destId="{8813CF35-5557-B34F-A3FE-5BC999129080}" srcOrd="7" destOrd="0" presId="urn:microsoft.com/office/officeart/2005/8/layout/process5"/>
    <dgm:cxn modelId="{28A3CE81-66CF-C845-B074-2F57A1A41F11}" type="presParOf" srcId="{8813CF35-5557-B34F-A3FE-5BC999129080}" destId="{E4F88C7D-98C0-2043-89DB-1F00B8B6E6B3}" srcOrd="0" destOrd="0" presId="urn:microsoft.com/office/officeart/2005/8/layout/process5"/>
    <dgm:cxn modelId="{597C1983-BF43-1C4B-BB99-9318E49272A2}" type="presParOf" srcId="{276AE207-F6BE-884E-8A30-2C04B02D3BF1}" destId="{4C0D1463-3207-3941-A057-5F4869F0811B}" srcOrd="8" destOrd="0" presId="urn:microsoft.com/office/officeart/2005/8/layout/process5"/>
    <dgm:cxn modelId="{B5A73FCF-CF15-FB4C-A84F-BE5ECFFE4A5A}" type="presParOf" srcId="{276AE207-F6BE-884E-8A30-2C04B02D3BF1}" destId="{82A1B593-AA07-FD4C-9D40-90D916572E24}" srcOrd="9" destOrd="0" presId="urn:microsoft.com/office/officeart/2005/8/layout/process5"/>
    <dgm:cxn modelId="{47CE5D0E-E7A8-7B44-B1A2-F4ABAA4473AC}" type="presParOf" srcId="{82A1B593-AA07-FD4C-9D40-90D916572E24}" destId="{B6BFFA8D-ADB7-7044-A704-A26098D64610}" srcOrd="0" destOrd="0" presId="urn:microsoft.com/office/officeart/2005/8/layout/process5"/>
    <dgm:cxn modelId="{5FC3E398-E2F0-5542-9F26-8A04DC2B8CDF}" type="presParOf" srcId="{276AE207-F6BE-884E-8A30-2C04B02D3BF1}" destId="{8D56218D-E590-5345-AC3E-27D720AD3BF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dgm:spPr/>
      <dgm:t>
        <a:bodyPr/>
        <a:lstStyle/>
        <a:p>
          <a:r>
            <a:rPr lang="en-US" b="0" i="0" baseline="0" dirty="0"/>
            <a:t>Prepare target and </a:t>
          </a:r>
          <a:r>
            <a:rPr lang="en-US" b="0" i="0" baseline="0" dirty="0" smtClean="0"/>
            <a:t>other feature </a:t>
          </a:r>
          <a:r>
            <a:rPr lang="en-US" b="0" i="0" baseline="0" dirty="0"/>
            <a:t>columns</a:t>
          </a:r>
          <a:endParaRPr lang="en-US" dirty="0"/>
        </a:p>
      </dgm:t>
    </dgm:pt>
    <dgm:pt modelId="{F42F14E0-A406-884A-9B92-F2FE477E8461}" type="parTrans" cxnId="{06A56380-2B89-D740-A803-A23985CEA75A}">
      <dgm:prSet/>
      <dgm:spPr/>
      <dgm:t>
        <a:bodyPr/>
        <a:lstStyle/>
        <a:p>
          <a:endParaRPr lang="en-US"/>
        </a:p>
      </dgm:t>
    </dgm:pt>
    <dgm:pt modelId="{2CC926CB-D1CC-4A4D-8E4C-9319F5E1944C}" type="sibTrans" cxnId="{06A56380-2B89-D740-A803-A23985CEA75A}">
      <dgm:prSet/>
      <dgm:spPr/>
      <dgm:t>
        <a:bodyPr/>
        <a:lstStyle/>
        <a:p>
          <a:endParaRPr lang="en-US"/>
        </a:p>
      </dgm:t>
    </dgm:pt>
    <dgm:pt modelId="{961F7DB5-9242-3442-A3D9-ED85AC26E626}">
      <dgm:prSet/>
      <dgm:spPr/>
      <dgm:t>
        <a:bodyPr/>
        <a:lstStyle/>
        <a:p>
          <a:r>
            <a:rPr lang="en-US" b="0" i="0" baseline="0" dirty="0" smtClean="0"/>
            <a:t>Over Sampling (SMOTE)</a:t>
          </a:r>
          <a:endParaRPr lang="en-US" dirty="0"/>
        </a:p>
      </dgm:t>
    </dgm:pt>
    <dgm:pt modelId="{2CFE1E88-7051-6F40-9AEB-6CD080174FCF}" type="parTrans" cxnId="{E70D7485-93FE-374D-9E8D-25EDA904F079}">
      <dgm:prSet/>
      <dgm:spPr/>
      <dgm:t>
        <a:bodyPr/>
        <a:lstStyle/>
        <a:p>
          <a:endParaRPr lang="en-US"/>
        </a:p>
      </dgm:t>
    </dgm:pt>
    <dgm:pt modelId="{4B5F23E5-CE8D-2440-A966-79104F941168}" type="sibTrans" cxnId="{E70D7485-93FE-374D-9E8D-25EDA904F079}">
      <dgm:prSet/>
      <dgm:spPr/>
      <dgm:t>
        <a:bodyPr/>
        <a:lstStyle/>
        <a:p>
          <a:endParaRPr lang="en-US"/>
        </a:p>
      </dgm:t>
    </dgm:pt>
    <dgm:pt modelId="{D735D768-D29C-964B-BFD8-7EB3F824FD3F}">
      <dgm:prSet/>
      <dgm:spPr>
        <a:blipFill rotWithShape="0">
          <a:blip xmlns:r="http://schemas.openxmlformats.org/officeDocument/2006/relationships" r:embed="rId1"/>
          <a:stretch>
            <a:fillRect b="-699"/>
          </a:stretch>
        </a:blipFill>
      </dgm:spPr>
      <dgm:t>
        <a:bodyPr/>
        <a:lstStyle/>
        <a:p>
          <a:r>
            <a:rPr lang="en-US">
              <a:noFill/>
            </a:rPr>
            <a:t> </a:t>
          </a:r>
        </a:p>
      </dgm:t>
    </dgm:pt>
    <dgm:pt modelId="{309397BE-D476-D644-AA3D-214C3A4FE062}" type="parTrans" cxnId="{3A12E236-8D6B-8845-A58B-7A440676BCD4}">
      <dgm:prSet/>
      <dgm:spPr/>
      <dgm:t>
        <a:bodyPr/>
        <a:lstStyle/>
        <a:p>
          <a:endParaRPr lang="en-US"/>
        </a:p>
      </dgm:t>
    </dgm:pt>
    <dgm:pt modelId="{58C1B60A-0535-D743-BD7B-9FB8FA19DE32}" type="sibTrans" cxnId="{3A12E236-8D6B-8845-A58B-7A440676BCD4}">
      <dgm:prSet/>
      <dgm:spPr/>
      <dgm:t>
        <a:bodyPr/>
        <a:lstStyle/>
        <a:p>
          <a:endParaRPr lang="en-US"/>
        </a:p>
      </dgm:t>
    </dgm:pt>
    <dgm:pt modelId="{DEC5D76B-3363-824F-81C9-0FF8EB264524}">
      <dgm:prSet/>
      <dgm:spPr/>
      <dgm:t>
        <a:bodyPr/>
        <a:lstStyle/>
        <a:p>
          <a:r>
            <a:rPr lang="en-US" dirty="0"/>
            <a:t>Parameter Optimization (Cross-validation) </a:t>
          </a:r>
        </a:p>
      </dgm:t>
    </dgm:pt>
    <dgm:pt modelId="{B5F75FEC-7CFA-6E4E-8A34-3CDF46B608D8}" type="parTrans" cxnId="{A63A3DC2-DA10-794E-88AA-097E7C40E468}">
      <dgm:prSet/>
      <dgm:spPr/>
      <dgm:t>
        <a:bodyPr/>
        <a:lstStyle/>
        <a:p>
          <a:endParaRPr lang="en-US"/>
        </a:p>
      </dgm:t>
    </dgm:pt>
    <dgm:pt modelId="{9E5BBEAA-C457-7B40-A008-5EF9EE0CFB31}" type="sibTrans" cxnId="{A63A3DC2-DA10-794E-88AA-097E7C40E468}">
      <dgm:prSet/>
      <dgm:spPr/>
      <dgm:t>
        <a:bodyPr/>
        <a:lstStyle/>
        <a:p>
          <a:endParaRPr lang="en-US"/>
        </a:p>
      </dgm:t>
    </dgm:pt>
    <dgm:pt modelId="{DA263650-79F9-6544-A752-0CF99A2B4257}">
      <dgm:prSet/>
      <dgm:spPr/>
      <dgm:t>
        <a:bodyPr/>
        <a:lstStyle/>
        <a:p>
          <a:r>
            <a:rPr lang="en-US" dirty="0"/>
            <a:t>Classification with test data</a:t>
          </a:r>
        </a:p>
      </dgm:t>
    </dgm:pt>
    <dgm:pt modelId="{5D93D232-02C2-6F4F-9E93-A91EE2BD0E69}" type="parTrans" cxnId="{258A526D-2B99-A24F-9E50-3CD1E94E021B}">
      <dgm:prSet/>
      <dgm:spPr/>
      <dgm:t>
        <a:bodyPr/>
        <a:lstStyle/>
        <a:p>
          <a:endParaRPr lang="en-US"/>
        </a:p>
      </dgm:t>
    </dgm:pt>
    <dgm:pt modelId="{194CA865-2496-724E-963B-B03058E57857}" type="sibTrans" cxnId="{258A526D-2B99-A24F-9E50-3CD1E94E021B}">
      <dgm:prSet/>
      <dgm:spPr/>
      <dgm:t>
        <a:bodyPr/>
        <a:lstStyle/>
        <a:p>
          <a:endParaRPr lang="en-US"/>
        </a:p>
      </dgm:t>
    </dgm:pt>
    <dgm:pt modelId="{B04A7DC2-3CA3-A244-AB51-53F302ABDFB1}">
      <dgm:prSet/>
      <dgm:spPr/>
      <dgm:t>
        <a:bodyPr/>
        <a:lstStyle/>
        <a:p>
          <a:r>
            <a:rPr lang="en-US" dirty="0"/>
            <a:t>Model Comparison</a:t>
          </a:r>
        </a:p>
      </dgm:t>
    </dgm:pt>
    <dgm:pt modelId="{24F98766-9BB8-4646-A023-81BC4A319975}" type="parTrans" cxnId="{D84D95AD-A7D1-9C48-904D-24B714D584AE}">
      <dgm:prSet/>
      <dgm:spPr/>
      <dgm:t>
        <a:bodyPr/>
        <a:lstStyle/>
        <a:p>
          <a:endParaRPr lang="en-US"/>
        </a:p>
      </dgm:t>
    </dgm:pt>
    <dgm:pt modelId="{8B4C928B-E485-6C4C-AE16-ED7AE3C042F4}" type="sibTrans" cxnId="{D84D95AD-A7D1-9C48-904D-24B714D584AE}">
      <dgm:prSet/>
      <dgm:spPr/>
      <dgm:t>
        <a:bodyPr/>
        <a:lstStyle/>
        <a:p>
          <a:endParaRPr lang="en-US"/>
        </a:p>
      </dgm:t>
    </dgm:pt>
    <dgm:pt modelId="{276AE207-F6BE-884E-8A30-2C04B02D3BF1}" type="pres">
      <dgm:prSet presAssocID="{10FFF7CE-2BCF-C148-949B-0FAF0DAD97AA}" presName="diagram" presStyleCnt="0">
        <dgm:presLayoutVars>
          <dgm:dir/>
          <dgm:resizeHandles val="exact"/>
        </dgm:presLayoutVars>
      </dgm:prSet>
      <dgm:spPr/>
      <dgm:t>
        <a:bodyPr/>
        <a:lstStyle/>
        <a:p>
          <a:endParaRPr lang="en-US"/>
        </a:p>
      </dgm:t>
    </dgm:pt>
    <dgm:pt modelId="{5AF6E921-B27B-AD46-BAF4-57FF3C7B6F6F}" type="pres">
      <dgm:prSet presAssocID="{C61FD49E-4016-B540-890A-B9DD3C4CAEFC}" presName="node" presStyleLbl="node1" presStyleIdx="0" presStyleCnt="6">
        <dgm:presLayoutVars>
          <dgm:bulletEnabled val="1"/>
        </dgm:presLayoutVars>
      </dgm:prSet>
      <dgm:spPr/>
      <dgm:t>
        <a:bodyPr/>
        <a:lstStyle/>
        <a:p>
          <a:endParaRPr lang="en-US"/>
        </a:p>
      </dgm:t>
    </dgm:pt>
    <dgm:pt modelId="{00D0904F-F387-3645-97F8-595C14055D1D}" type="pres">
      <dgm:prSet presAssocID="{2CC926CB-D1CC-4A4D-8E4C-9319F5E1944C}" presName="sibTrans" presStyleLbl="sibTrans2D1" presStyleIdx="0" presStyleCnt="5"/>
      <dgm:spPr/>
      <dgm:t>
        <a:bodyPr/>
        <a:lstStyle/>
        <a:p>
          <a:endParaRPr lang="en-US"/>
        </a:p>
      </dgm:t>
    </dgm:pt>
    <dgm:pt modelId="{D798B5E6-7301-A74F-BAFA-138AFB665563}" type="pres">
      <dgm:prSet presAssocID="{2CC926CB-D1CC-4A4D-8E4C-9319F5E1944C}" presName="connectorText" presStyleLbl="sibTrans2D1" presStyleIdx="0" presStyleCnt="5"/>
      <dgm:spPr/>
      <dgm:t>
        <a:bodyPr/>
        <a:lstStyle/>
        <a:p>
          <a:endParaRPr lang="en-US"/>
        </a:p>
      </dgm:t>
    </dgm:pt>
    <dgm:pt modelId="{55E31240-2723-FA44-BC34-9330C946D4B4}" type="pres">
      <dgm:prSet presAssocID="{D735D768-D29C-964B-BFD8-7EB3F824FD3F}" presName="node" presStyleLbl="node1" presStyleIdx="1" presStyleCnt="6">
        <dgm:presLayoutVars>
          <dgm:bulletEnabled val="1"/>
        </dgm:presLayoutVars>
      </dgm:prSet>
      <dgm:spPr/>
      <dgm:t>
        <a:bodyPr/>
        <a:lstStyle/>
        <a:p>
          <a:endParaRPr lang="en-US"/>
        </a:p>
      </dgm:t>
    </dgm:pt>
    <dgm:pt modelId="{A3E80121-5B2B-4042-88D9-21EBE3A87682}" type="pres">
      <dgm:prSet presAssocID="{58C1B60A-0535-D743-BD7B-9FB8FA19DE32}" presName="sibTrans" presStyleLbl="sibTrans2D1" presStyleIdx="1" presStyleCnt="5"/>
      <dgm:spPr/>
      <dgm:t>
        <a:bodyPr/>
        <a:lstStyle/>
        <a:p>
          <a:endParaRPr lang="en-US"/>
        </a:p>
      </dgm:t>
    </dgm:pt>
    <dgm:pt modelId="{3ACB1B5F-3396-A440-B7B5-671662B035D0}" type="pres">
      <dgm:prSet presAssocID="{58C1B60A-0535-D743-BD7B-9FB8FA19DE32}" presName="connectorText" presStyleLbl="sibTrans2D1" presStyleIdx="1" presStyleCnt="5"/>
      <dgm:spPr/>
      <dgm:t>
        <a:bodyPr/>
        <a:lstStyle/>
        <a:p>
          <a:endParaRPr lang="en-US"/>
        </a:p>
      </dgm:t>
    </dgm:pt>
    <dgm:pt modelId="{FCBCDB67-5FA6-E24C-871C-2651823E918B}" type="pres">
      <dgm:prSet presAssocID="{961F7DB5-9242-3442-A3D9-ED85AC26E626}" presName="node" presStyleLbl="node1" presStyleIdx="2" presStyleCnt="6">
        <dgm:presLayoutVars>
          <dgm:bulletEnabled val="1"/>
        </dgm:presLayoutVars>
      </dgm:prSet>
      <dgm:spPr/>
      <dgm:t>
        <a:bodyPr/>
        <a:lstStyle/>
        <a:p>
          <a:endParaRPr lang="en-US"/>
        </a:p>
      </dgm:t>
    </dgm:pt>
    <dgm:pt modelId="{48300AEE-3656-954D-ADEA-B099BA3F476E}" type="pres">
      <dgm:prSet presAssocID="{4B5F23E5-CE8D-2440-A966-79104F941168}" presName="sibTrans" presStyleLbl="sibTrans2D1" presStyleIdx="2" presStyleCnt="5"/>
      <dgm:spPr/>
      <dgm:t>
        <a:bodyPr/>
        <a:lstStyle/>
        <a:p>
          <a:endParaRPr lang="en-US"/>
        </a:p>
      </dgm:t>
    </dgm:pt>
    <dgm:pt modelId="{CE66C1F3-045D-834D-B802-5CE1B81D7553}" type="pres">
      <dgm:prSet presAssocID="{4B5F23E5-CE8D-2440-A966-79104F941168}" presName="connectorText" presStyleLbl="sibTrans2D1" presStyleIdx="2" presStyleCnt="5"/>
      <dgm:spPr/>
      <dgm:t>
        <a:bodyPr/>
        <a:lstStyle/>
        <a:p>
          <a:endParaRPr lang="en-US"/>
        </a:p>
      </dgm:t>
    </dgm:pt>
    <dgm:pt modelId="{C3A95163-87AA-FE47-BDAF-07209D0F8629}" type="pres">
      <dgm:prSet presAssocID="{DEC5D76B-3363-824F-81C9-0FF8EB264524}" presName="node" presStyleLbl="node1" presStyleIdx="3" presStyleCnt="6">
        <dgm:presLayoutVars>
          <dgm:bulletEnabled val="1"/>
        </dgm:presLayoutVars>
      </dgm:prSet>
      <dgm:spPr/>
      <dgm:t>
        <a:bodyPr/>
        <a:lstStyle/>
        <a:p>
          <a:endParaRPr lang="en-US"/>
        </a:p>
      </dgm:t>
    </dgm:pt>
    <dgm:pt modelId="{8813CF35-5557-B34F-A3FE-5BC999129080}" type="pres">
      <dgm:prSet presAssocID="{9E5BBEAA-C457-7B40-A008-5EF9EE0CFB31}" presName="sibTrans" presStyleLbl="sibTrans2D1" presStyleIdx="3" presStyleCnt="5"/>
      <dgm:spPr/>
      <dgm:t>
        <a:bodyPr/>
        <a:lstStyle/>
        <a:p>
          <a:endParaRPr lang="en-US"/>
        </a:p>
      </dgm:t>
    </dgm:pt>
    <dgm:pt modelId="{E4F88C7D-98C0-2043-89DB-1F00B8B6E6B3}" type="pres">
      <dgm:prSet presAssocID="{9E5BBEAA-C457-7B40-A008-5EF9EE0CFB31}" presName="connectorText" presStyleLbl="sibTrans2D1" presStyleIdx="3" presStyleCnt="5"/>
      <dgm:spPr/>
      <dgm:t>
        <a:bodyPr/>
        <a:lstStyle/>
        <a:p>
          <a:endParaRPr lang="en-US"/>
        </a:p>
      </dgm:t>
    </dgm:pt>
    <dgm:pt modelId="{4C0D1463-3207-3941-A057-5F4869F0811B}" type="pres">
      <dgm:prSet presAssocID="{DA263650-79F9-6544-A752-0CF99A2B4257}" presName="node" presStyleLbl="node1" presStyleIdx="4" presStyleCnt="6">
        <dgm:presLayoutVars>
          <dgm:bulletEnabled val="1"/>
        </dgm:presLayoutVars>
      </dgm:prSet>
      <dgm:spPr/>
      <dgm:t>
        <a:bodyPr/>
        <a:lstStyle/>
        <a:p>
          <a:endParaRPr lang="en-US"/>
        </a:p>
      </dgm:t>
    </dgm:pt>
    <dgm:pt modelId="{82A1B593-AA07-FD4C-9D40-90D916572E24}" type="pres">
      <dgm:prSet presAssocID="{194CA865-2496-724E-963B-B03058E57857}" presName="sibTrans" presStyleLbl="sibTrans2D1" presStyleIdx="4" presStyleCnt="5"/>
      <dgm:spPr/>
      <dgm:t>
        <a:bodyPr/>
        <a:lstStyle/>
        <a:p>
          <a:endParaRPr lang="en-US"/>
        </a:p>
      </dgm:t>
    </dgm:pt>
    <dgm:pt modelId="{B6BFFA8D-ADB7-7044-A704-A26098D64610}" type="pres">
      <dgm:prSet presAssocID="{194CA865-2496-724E-963B-B03058E57857}" presName="connectorText" presStyleLbl="sibTrans2D1" presStyleIdx="4" presStyleCnt="5"/>
      <dgm:spPr/>
      <dgm:t>
        <a:bodyPr/>
        <a:lstStyle/>
        <a:p>
          <a:endParaRPr lang="en-US"/>
        </a:p>
      </dgm:t>
    </dgm:pt>
    <dgm:pt modelId="{8D56218D-E590-5345-AC3E-27D720AD3BFA}" type="pres">
      <dgm:prSet presAssocID="{B04A7DC2-3CA3-A244-AB51-53F302ABDFB1}" presName="node" presStyleLbl="node1" presStyleIdx="5" presStyleCnt="6">
        <dgm:presLayoutVars>
          <dgm:bulletEnabled val="1"/>
        </dgm:presLayoutVars>
      </dgm:prSet>
      <dgm:spPr/>
      <dgm:t>
        <a:bodyPr/>
        <a:lstStyle/>
        <a:p>
          <a:endParaRPr lang="en-US"/>
        </a:p>
      </dgm:t>
    </dgm:pt>
  </dgm:ptLst>
  <dgm:cxnLst>
    <dgm:cxn modelId="{3A12E236-8D6B-8845-A58B-7A440676BCD4}" srcId="{10FFF7CE-2BCF-C148-949B-0FAF0DAD97AA}" destId="{D735D768-D29C-964B-BFD8-7EB3F824FD3F}" srcOrd="1" destOrd="0" parTransId="{309397BE-D476-D644-AA3D-214C3A4FE062}" sibTransId="{58C1B60A-0535-D743-BD7B-9FB8FA19DE32}"/>
    <dgm:cxn modelId="{2EE23222-6728-DD48-BB89-C5D1A310BC86}" type="presOf" srcId="{9E5BBEAA-C457-7B40-A008-5EF9EE0CFB31}" destId="{E4F88C7D-98C0-2043-89DB-1F00B8B6E6B3}" srcOrd="1" destOrd="0" presId="urn:microsoft.com/office/officeart/2005/8/layout/process5"/>
    <dgm:cxn modelId="{E70D7485-93FE-374D-9E8D-25EDA904F079}" srcId="{10FFF7CE-2BCF-C148-949B-0FAF0DAD97AA}" destId="{961F7DB5-9242-3442-A3D9-ED85AC26E626}" srcOrd="2" destOrd="0" parTransId="{2CFE1E88-7051-6F40-9AEB-6CD080174FCF}" sibTransId="{4B5F23E5-CE8D-2440-A966-79104F941168}"/>
    <dgm:cxn modelId="{687331FD-6D27-7540-9CD0-361B400DFC67}" type="presOf" srcId="{194CA865-2496-724E-963B-B03058E57857}" destId="{B6BFFA8D-ADB7-7044-A704-A26098D64610}" srcOrd="1" destOrd="0" presId="urn:microsoft.com/office/officeart/2005/8/layout/process5"/>
    <dgm:cxn modelId="{34784BE6-12BA-7C4E-B001-801B50EC59ED}" type="presOf" srcId="{58C1B60A-0535-D743-BD7B-9FB8FA19DE32}" destId="{3ACB1B5F-3396-A440-B7B5-671662B035D0}" srcOrd="1" destOrd="0" presId="urn:microsoft.com/office/officeart/2005/8/layout/process5"/>
    <dgm:cxn modelId="{258A526D-2B99-A24F-9E50-3CD1E94E021B}" srcId="{10FFF7CE-2BCF-C148-949B-0FAF0DAD97AA}" destId="{DA263650-79F9-6544-A752-0CF99A2B4257}" srcOrd="4" destOrd="0" parTransId="{5D93D232-02C2-6F4F-9E93-A91EE2BD0E69}" sibTransId="{194CA865-2496-724E-963B-B03058E57857}"/>
    <dgm:cxn modelId="{74E1B0B5-E64E-4849-A47F-5F494F178AF1}" type="presOf" srcId="{961F7DB5-9242-3442-A3D9-ED85AC26E626}" destId="{FCBCDB67-5FA6-E24C-871C-2651823E918B}" srcOrd="0" destOrd="0" presId="urn:microsoft.com/office/officeart/2005/8/layout/process5"/>
    <dgm:cxn modelId="{F9659DA5-E18E-E140-ADD9-1B910670FF1C}" type="presOf" srcId="{B04A7DC2-3CA3-A244-AB51-53F302ABDFB1}" destId="{8D56218D-E590-5345-AC3E-27D720AD3BFA}" srcOrd="0" destOrd="0" presId="urn:microsoft.com/office/officeart/2005/8/layout/process5"/>
    <dgm:cxn modelId="{E47271CA-CBBA-0C4A-9BC8-3B73BC21E801}" type="presOf" srcId="{58C1B60A-0535-D743-BD7B-9FB8FA19DE32}" destId="{A3E80121-5B2B-4042-88D9-21EBE3A87682}" srcOrd="0" destOrd="0" presId="urn:microsoft.com/office/officeart/2005/8/layout/process5"/>
    <dgm:cxn modelId="{06A56380-2B89-D740-A803-A23985CEA75A}" srcId="{10FFF7CE-2BCF-C148-949B-0FAF0DAD97AA}" destId="{C61FD49E-4016-B540-890A-B9DD3C4CAEFC}" srcOrd="0" destOrd="0" parTransId="{F42F14E0-A406-884A-9B92-F2FE477E8461}" sibTransId="{2CC926CB-D1CC-4A4D-8E4C-9319F5E1944C}"/>
    <dgm:cxn modelId="{6511AF2B-B790-FE41-A6F6-674035E525B8}" type="presOf" srcId="{2CC926CB-D1CC-4A4D-8E4C-9319F5E1944C}" destId="{D798B5E6-7301-A74F-BAFA-138AFB665563}" srcOrd="1" destOrd="0" presId="urn:microsoft.com/office/officeart/2005/8/layout/process5"/>
    <dgm:cxn modelId="{2700903A-ECBD-CC4E-B8DE-77B0B96E958F}" type="presOf" srcId="{D735D768-D29C-964B-BFD8-7EB3F824FD3F}" destId="{55E31240-2723-FA44-BC34-9330C946D4B4}" srcOrd="0" destOrd="0" presId="urn:microsoft.com/office/officeart/2005/8/layout/process5"/>
    <dgm:cxn modelId="{1AB5D8EF-22F9-AE43-B124-08565CC2F3AB}" type="presOf" srcId="{9E5BBEAA-C457-7B40-A008-5EF9EE0CFB31}" destId="{8813CF35-5557-B34F-A3FE-5BC999129080}" srcOrd="0" destOrd="0" presId="urn:microsoft.com/office/officeart/2005/8/layout/process5"/>
    <dgm:cxn modelId="{A09318B9-9442-2B4F-84E9-22EA503582BE}" type="presOf" srcId="{DA263650-79F9-6544-A752-0CF99A2B4257}" destId="{4C0D1463-3207-3941-A057-5F4869F0811B}" srcOrd="0" destOrd="0" presId="urn:microsoft.com/office/officeart/2005/8/layout/process5"/>
    <dgm:cxn modelId="{2541FF8E-21F5-B748-9181-D6734558AB0D}" type="presOf" srcId="{4B5F23E5-CE8D-2440-A966-79104F941168}" destId="{CE66C1F3-045D-834D-B802-5CE1B81D7553}" srcOrd="1" destOrd="0" presId="urn:microsoft.com/office/officeart/2005/8/layout/process5"/>
    <dgm:cxn modelId="{D84D95AD-A7D1-9C48-904D-24B714D584AE}" srcId="{10FFF7CE-2BCF-C148-949B-0FAF0DAD97AA}" destId="{B04A7DC2-3CA3-A244-AB51-53F302ABDFB1}" srcOrd="5" destOrd="0" parTransId="{24F98766-9BB8-4646-A023-81BC4A319975}" sibTransId="{8B4C928B-E485-6C4C-AE16-ED7AE3C042F4}"/>
    <dgm:cxn modelId="{A63A3DC2-DA10-794E-88AA-097E7C40E468}" srcId="{10FFF7CE-2BCF-C148-949B-0FAF0DAD97AA}" destId="{DEC5D76B-3363-824F-81C9-0FF8EB264524}" srcOrd="3" destOrd="0" parTransId="{B5F75FEC-7CFA-6E4E-8A34-3CDF46B608D8}" sibTransId="{9E5BBEAA-C457-7B40-A008-5EF9EE0CFB31}"/>
    <dgm:cxn modelId="{37CF1B5C-0AF7-E84C-BF6B-8DB63456464B}" type="presOf" srcId="{4B5F23E5-CE8D-2440-A966-79104F941168}" destId="{48300AEE-3656-954D-ADEA-B099BA3F476E}" srcOrd="0" destOrd="0" presId="urn:microsoft.com/office/officeart/2005/8/layout/process5"/>
    <dgm:cxn modelId="{327D35D9-8AD4-2742-A213-2073CDDC6587}" type="presOf" srcId="{10FFF7CE-2BCF-C148-949B-0FAF0DAD97AA}" destId="{276AE207-F6BE-884E-8A30-2C04B02D3BF1}" srcOrd="0" destOrd="0" presId="urn:microsoft.com/office/officeart/2005/8/layout/process5"/>
    <dgm:cxn modelId="{CD169D9C-A6EF-F043-A795-3BD05FD94D18}" type="presOf" srcId="{194CA865-2496-724E-963B-B03058E57857}" destId="{82A1B593-AA07-FD4C-9D40-90D916572E24}" srcOrd="0" destOrd="0" presId="urn:microsoft.com/office/officeart/2005/8/layout/process5"/>
    <dgm:cxn modelId="{37D43335-2BDF-6F43-9B21-F8D3C38B037F}" type="presOf" srcId="{C61FD49E-4016-B540-890A-B9DD3C4CAEFC}" destId="{5AF6E921-B27B-AD46-BAF4-57FF3C7B6F6F}" srcOrd="0" destOrd="0" presId="urn:microsoft.com/office/officeart/2005/8/layout/process5"/>
    <dgm:cxn modelId="{6C1EE3C1-156C-2542-AA5D-7F3930C76D91}" type="presOf" srcId="{2CC926CB-D1CC-4A4D-8E4C-9319F5E1944C}" destId="{00D0904F-F387-3645-97F8-595C14055D1D}" srcOrd="0" destOrd="0" presId="urn:microsoft.com/office/officeart/2005/8/layout/process5"/>
    <dgm:cxn modelId="{0F3A01BB-33B1-9544-8275-CDDFF71B8EA4}" type="presOf" srcId="{DEC5D76B-3363-824F-81C9-0FF8EB264524}" destId="{C3A95163-87AA-FE47-BDAF-07209D0F8629}" srcOrd="0" destOrd="0" presId="urn:microsoft.com/office/officeart/2005/8/layout/process5"/>
    <dgm:cxn modelId="{9F057208-7BB9-1D4D-BCCB-CB8EF5A84BB7}" type="presParOf" srcId="{276AE207-F6BE-884E-8A30-2C04B02D3BF1}" destId="{5AF6E921-B27B-AD46-BAF4-57FF3C7B6F6F}" srcOrd="0" destOrd="0" presId="urn:microsoft.com/office/officeart/2005/8/layout/process5"/>
    <dgm:cxn modelId="{B27AF8CB-2A43-8247-92DF-777867366F4C}" type="presParOf" srcId="{276AE207-F6BE-884E-8A30-2C04B02D3BF1}" destId="{00D0904F-F387-3645-97F8-595C14055D1D}" srcOrd="1" destOrd="0" presId="urn:microsoft.com/office/officeart/2005/8/layout/process5"/>
    <dgm:cxn modelId="{F29BF58E-20CF-CB44-8AF0-C65D519DA74B}" type="presParOf" srcId="{00D0904F-F387-3645-97F8-595C14055D1D}" destId="{D798B5E6-7301-A74F-BAFA-138AFB665563}" srcOrd="0" destOrd="0" presId="urn:microsoft.com/office/officeart/2005/8/layout/process5"/>
    <dgm:cxn modelId="{B9355FD9-107C-6C41-876D-219013EC49D8}" type="presParOf" srcId="{276AE207-F6BE-884E-8A30-2C04B02D3BF1}" destId="{55E31240-2723-FA44-BC34-9330C946D4B4}" srcOrd="2" destOrd="0" presId="urn:microsoft.com/office/officeart/2005/8/layout/process5"/>
    <dgm:cxn modelId="{DE6ABB08-D0E3-A24F-AE66-580DC5A5091B}" type="presParOf" srcId="{276AE207-F6BE-884E-8A30-2C04B02D3BF1}" destId="{A3E80121-5B2B-4042-88D9-21EBE3A87682}" srcOrd="3" destOrd="0" presId="urn:microsoft.com/office/officeart/2005/8/layout/process5"/>
    <dgm:cxn modelId="{104E3D94-D256-DB4C-B683-5445AA6C364F}" type="presParOf" srcId="{A3E80121-5B2B-4042-88D9-21EBE3A87682}" destId="{3ACB1B5F-3396-A440-B7B5-671662B035D0}" srcOrd="0" destOrd="0" presId="urn:microsoft.com/office/officeart/2005/8/layout/process5"/>
    <dgm:cxn modelId="{F515C08B-6E26-6C40-9242-E3919A9E3DD7}" type="presParOf" srcId="{276AE207-F6BE-884E-8A30-2C04B02D3BF1}" destId="{FCBCDB67-5FA6-E24C-871C-2651823E918B}" srcOrd="4" destOrd="0" presId="urn:microsoft.com/office/officeart/2005/8/layout/process5"/>
    <dgm:cxn modelId="{1DEFF49D-6815-104E-9B4C-D780D22B0931}" type="presParOf" srcId="{276AE207-F6BE-884E-8A30-2C04B02D3BF1}" destId="{48300AEE-3656-954D-ADEA-B099BA3F476E}" srcOrd="5" destOrd="0" presId="urn:microsoft.com/office/officeart/2005/8/layout/process5"/>
    <dgm:cxn modelId="{02277D01-F9B5-164B-9AE6-EE7F97F29E46}" type="presParOf" srcId="{48300AEE-3656-954D-ADEA-B099BA3F476E}" destId="{CE66C1F3-045D-834D-B802-5CE1B81D7553}" srcOrd="0" destOrd="0" presId="urn:microsoft.com/office/officeart/2005/8/layout/process5"/>
    <dgm:cxn modelId="{D478A8C6-6130-8C40-BBB9-4937FC97A624}" type="presParOf" srcId="{276AE207-F6BE-884E-8A30-2C04B02D3BF1}" destId="{C3A95163-87AA-FE47-BDAF-07209D0F8629}" srcOrd="6" destOrd="0" presId="urn:microsoft.com/office/officeart/2005/8/layout/process5"/>
    <dgm:cxn modelId="{5A410A59-EC36-4742-B216-D6140EF99F7F}" type="presParOf" srcId="{276AE207-F6BE-884E-8A30-2C04B02D3BF1}" destId="{8813CF35-5557-B34F-A3FE-5BC999129080}" srcOrd="7" destOrd="0" presId="urn:microsoft.com/office/officeart/2005/8/layout/process5"/>
    <dgm:cxn modelId="{28A3CE81-66CF-C845-B074-2F57A1A41F11}" type="presParOf" srcId="{8813CF35-5557-B34F-A3FE-5BC999129080}" destId="{E4F88C7D-98C0-2043-89DB-1F00B8B6E6B3}" srcOrd="0" destOrd="0" presId="urn:microsoft.com/office/officeart/2005/8/layout/process5"/>
    <dgm:cxn modelId="{597C1983-BF43-1C4B-BB99-9318E49272A2}" type="presParOf" srcId="{276AE207-F6BE-884E-8A30-2C04B02D3BF1}" destId="{4C0D1463-3207-3941-A057-5F4869F0811B}" srcOrd="8" destOrd="0" presId="urn:microsoft.com/office/officeart/2005/8/layout/process5"/>
    <dgm:cxn modelId="{B5A73FCF-CF15-FB4C-A84F-BE5ECFFE4A5A}" type="presParOf" srcId="{276AE207-F6BE-884E-8A30-2C04B02D3BF1}" destId="{82A1B593-AA07-FD4C-9D40-90D916572E24}" srcOrd="9" destOrd="0" presId="urn:microsoft.com/office/officeart/2005/8/layout/process5"/>
    <dgm:cxn modelId="{47CE5D0E-E7A8-7B44-B1A2-F4ABAA4473AC}" type="presParOf" srcId="{82A1B593-AA07-FD4C-9D40-90D916572E24}" destId="{B6BFFA8D-ADB7-7044-A704-A26098D64610}" srcOrd="0" destOrd="0" presId="urn:microsoft.com/office/officeart/2005/8/layout/process5"/>
    <dgm:cxn modelId="{5FC3E398-E2F0-5542-9F26-8A04DC2B8CDF}" type="presParOf" srcId="{276AE207-F6BE-884E-8A30-2C04B02D3BF1}" destId="{8D56218D-E590-5345-AC3E-27D720AD3BF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FFF7CE-2BCF-C148-949B-0FAF0DAD97AA}"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C61FD49E-4016-B540-890A-B9DD3C4CAEFC}">
      <dgm:prSet custT="1"/>
      <dgm:spPr/>
      <dgm:t>
        <a:bodyPr/>
        <a:lstStyle/>
        <a:p>
          <a:r>
            <a:rPr lang="en-US" sz="2400" dirty="0" smtClean="0"/>
            <a:t>Consumer Narrative </a:t>
          </a:r>
          <a:r>
            <a:rPr lang="en-US" sz="2400" dirty="0" smtClean="0"/>
            <a:t>Column</a:t>
          </a:r>
        </a:p>
        <a:p>
          <a:r>
            <a:rPr lang="en-US" sz="2400" dirty="0" smtClean="0"/>
            <a:t>Train Test Split</a:t>
          </a:r>
          <a:endParaRPr lang="en-US" sz="2400" dirty="0"/>
        </a:p>
      </dgm:t>
    </dgm:pt>
    <dgm:pt modelId="{F42F14E0-A406-884A-9B92-F2FE477E8461}" type="parTrans" cxnId="{06A56380-2B89-D740-A803-A23985CEA75A}">
      <dgm:prSet/>
      <dgm:spPr/>
      <dgm:t>
        <a:bodyPr/>
        <a:lstStyle/>
        <a:p>
          <a:endParaRPr lang="en-US" sz="1200"/>
        </a:p>
      </dgm:t>
    </dgm:pt>
    <dgm:pt modelId="{2CC926CB-D1CC-4A4D-8E4C-9319F5E1944C}" type="sibTrans" cxnId="{06A56380-2B89-D740-A803-A23985CEA75A}">
      <dgm:prSet custT="1"/>
      <dgm:spPr/>
      <dgm:t>
        <a:bodyPr/>
        <a:lstStyle/>
        <a:p>
          <a:endParaRPr lang="en-US" sz="1800"/>
        </a:p>
      </dgm:t>
    </dgm:pt>
    <dgm:pt modelId="{D735D768-D29C-964B-BFD8-7EB3F824FD3F}">
      <dgm:prSet custT="1"/>
      <dgm:spPr/>
      <dgm:t>
        <a:bodyPr/>
        <a:lstStyle/>
        <a:p>
          <a:r>
            <a:rPr lang="en-US" sz="2400" b="0" i="0" baseline="0" smtClean="0"/>
            <a:t>Natural Language Processing</a:t>
          </a:r>
          <a:endParaRPr lang="en-US" sz="2400" dirty="0"/>
        </a:p>
      </dgm:t>
    </dgm:pt>
    <dgm:pt modelId="{309397BE-D476-D644-AA3D-214C3A4FE062}" type="parTrans" cxnId="{3A12E236-8D6B-8845-A58B-7A440676BCD4}">
      <dgm:prSet/>
      <dgm:spPr/>
      <dgm:t>
        <a:bodyPr/>
        <a:lstStyle/>
        <a:p>
          <a:endParaRPr lang="en-US" sz="1200"/>
        </a:p>
      </dgm:t>
    </dgm:pt>
    <dgm:pt modelId="{58C1B60A-0535-D743-BD7B-9FB8FA19DE32}" type="sibTrans" cxnId="{3A12E236-8D6B-8845-A58B-7A440676BCD4}">
      <dgm:prSet/>
      <dgm:spPr/>
      <dgm:t>
        <a:bodyPr/>
        <a:lstStyle/>
        <a:p>
          <a:endParaRPr lang="en-US" sz="1200"/>
        </a:p>
      </dgm:t>
    </dgm:pt>
    <dgm:pt modelId="{276AE207-F6BE-884E-8A30-2C04B02D3BF1}" type="pres">
      <dgm:prSet presAssocID="{10FFF7CE-2BCF-C148-949B-0FAF0DAD97AA}" presName="diagram" presStyleCnt="0">
        <dgm:presLayoutVars>
          <dgm:dir/>
          <dgm:resizeHandles val="exact"/>
        </dgm:presLayoutVars>
      </dgm:prSet>
      <dgm:spPr/>
      <dgm:t>
        <a:bodyPr/>
        <a:lstStyle/>
        <a:p>
          <a:endParaRPr lang="en-US"/>
        </a:p>
      </dgm:t>
    </dgm:pt>
    <dgm:pt modelId="{5AF6E921-B27B-AD46-BAF4-57FF3C7B6F6F}" type="pres">
      <dgm:prSet presAssocID="{C61FD49E-4016-B540-890A-B9DD3C4CAEFC}" presName="node" presStyleLbl="node1" presStyleIdx="0" presStyleCnt="2">
        <dgm:presLayoutVars>
          <dgm:bulletEnabled val="1"/>
        </dgm:presLayoutVars>
      </dgm:prSet>
      <dgm:spPr/>
      <dgm:t>
        <a:bodyPr/>
        <a:lstStyle/>
        <a:p>
          <a:endParaRPr lang="en-US"/>
        </a:p>
      </dgm:t>
    </dgm:pt>
    <dgm:pt modelId="{00D0904F-F387-3645-97F8-595C14055D1D}" type="pres">
      <dgm:prSet presAssocID="{2CC926CB-D1CC-4A4D-8E4C-9319F5E1944C}" presName="sibTrans" presStyleLbl="sibTrans2D1" presStyleIdx="0" presStyleCnt="1"/>
      <dgm:spPr/>
      <dgm:t>
        <a:bodyPr/>
        <a:lstStyle/>
        <a:p>
          <a:endParaRPr lang="en-US"/>
        </a:p>
      </dgm:t>
    </dgm:pt>
    <dgm:pt modelId="{D798B5E6-7301-A74F-BAFA-138AFB665563}" type="pres">
      <dgm:prSet presAssocID="{2CC926CB-D1CC-4A4D-8E4C-9319F5E1944C}" presName="connectorText" presStyleLbl="sibTrans2D1" presStyleIdx="0" presStyleCnt="1"/>
      <dgm:spPr/>
      <dgm:t>
        <a:bodyPr/>
        <a:lstStyle/>
        <a:p>
          <a:endParaRPr lang="en-US"/>
        </a:p>
      </dgm:t>
    </dgm:pt>
    <dgm:pt modelId="{55E31240-2723-FA44-BC34-9330C946D4B4}" type="pres">
      <dgm:prSet presAssocID="{D735D768-D29C-964B-BFD8-7EB3F824FD3F}" presName="node" presStyleLbl="node1" presStyleIdx="1" presStyleCnt="2" custLinFactNeighborX="692">
        <dgm:presLayoutVars>
          <dgm:bulletEnabled val="1"/>
        </dgm:presLayoutVars>
      </dgm:prSet>
      <dgm:spPr/>
      <dgm:t>
        <a:bodyPr/>
        <a:lstStyle/>
        <a:p>
          <a:endParaRPr lang="en-US"/>
        </a:p>
      </dgm:t>
    </dgm:pt>
  </dgm:ptLst>
  <dgm:cxnLst>
    <dgm:cxn modelId="{54655204-F7B4-C54F-B7D9-A566684803BC}" type="presOf" srcId="{2CC926CB-D1CC-4A4D-8E4C-9319F5E1944C}" destId="{D798B5E6-7301-A74F-BAFA-138AFB665563}" srcOrd="1" destOrd="0" presId="urn:microsoft.com/office/officeart/2005/8/layout/process5"/>
    <dgm:cxn modelId="{82310679-4E1D-4C40-AB27-B13CDFFEB237}" type="presOf" srcId="{D735D768-D29C-964B-BFD8-7EB3F824FD3F}" destId="{55E31240-2723-FA44-BC34-9330C946D4B4}" srcOrd="0" destOrd="0" presId="urn:microsoft.com/office/officeart/2005/8/layout/process5"/>
    <dgm:cxn modelId="{C32EE3F2-254B-5D47-99A6-89E1AD84DDF2}" type="presOf" srcId="{C61FD49E-4016-B540-890A-B9DD3C4CAEFC}" destId="{5AF6E921-B27B-AD46-BAF4-57FF3C7B6F6F}" srcOrd="0" destOrd="0" presId="urn:microsoft.com/office/officeart/2005/8/layout/process5"/>
    <dgm:cxn modelId="{680D9BD0-59D6-BA43-A04C-84DF09D16019}" type="presOf" srcId="{10FFF7CE-2BCF-C148-949B-0FAF0DAD97AA}" destId="{276AE207-F6BE-884E-8A30-2C04B02D3BF1}" srcOrd="0" destOrd="0" presId="urn:microsoft.com/office/officeart/2005/8/layout/process5"/>
    <dgm:cxn modelId="{3A12E236-8D6B-8845-A58B-7A440676BCD4}" srcId="{10FFF7CE-2BCF-C148-949B-0FAF0DAD97AA}" destId="{D735D768-D29C-964B-BFD8-7EB3F824FD3F}" srcOrd="1" destOrd="0" parTransId="{309397BE-D476-D644-AA3D-214C3A4FE062}" sibTransId="{58C1B60A-0535-D743-BD7B-9FB8FA19DE32}"/>
    <dgm:cxn modelId="{06A56380-2B89-D740-A803-A23985CEA75A}" srcId="{10FFF7CE-2BCF-C148-949B-0FAF0DAD97AA}" destId="{C61FD49E-4016-B540-890A-B9DD3C4CAEFC}" srcOrd="0" destOrd="0" parTransId="{F42F14E0-A406-884A-9B92-F2FE477E8461}" sibTransId="{2CC926CB-D1CC-4A4D-8E4C-9319F5E1944C}"/>
    <dgm:cxn modelId="{21E15D7A-1457-0E49-A749-B0BFA2C7402D}" type="presOf" srcId="{2CC926CB-D1CC-4A4D-8E4C-9319F5E1944C}" destId="{00D0904F-F387-3645-97F8-595C14055D1D}" srcOrd="0" destOrd="0" presId="urn:microsoft.com/office/officeart/2005/8/layout/process5"/>
    <dgm:cxn modelId="{931EF385-A03E-4345-9F29-9C41C589A54D}" type="presParOf" srcId="{276AE207-F6BE-884E-8A30-2C04B02D3BF1}" destId="{5AF6E921-B27B-AD46-BAF4-57FF3C7B6F6F}" srcOrd="0" destOrd="0" presId="urn:microsoft.com/office/officeart/2005/8/layout/process5"/>
    <dgm:cxn modelId="{500ADEEF-81FC-5C4B-9F7F-563922E022DA}" type="presParOf" srcId="{276AE207-F6BE-884E-8A30-2C04B02D3BF1}" destId="{00D0904F-F387-3645-97F8-595C14055D1D}" srcOrd="1" destOrd="0" presId="urn:microsoft.com/office/officeart/2005/8/layout/process5"/>
    <dgm:cxn modelId="{EE7A8C94-69AB-0942-A2AB-70A262CB825D}" type="presParOf" srcId="{00D0904F-F387-3645-97F8-595C14055D1D}" destId="{D798B5E6-7301-A74F-BAFA-138AFB665563}" srcOrd="0" destOrd="0" presId="urn:microsoft.com/office/officeart/2005/8/layout/process5"/>
    <dgm:cxn modelId="{FD1F3B55-EEA3-CE41-BE6A-6FB9F3AF24A1}" type="presParOf" srcId="{276AE207-F6BE-884E-8A30-2C04B02D3BF1}" destId="{55E31240-2723-FA44-BC34-9330C946D4B4}" srcOrd="2"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6E921-B27B-AD46-BAF4-57FF3C7B6F6F}">
      <dsp:nvSpPr>
        <dsp:cNvPr id="0" name=""/>
        <dsp:cNvSpPr/>
      </dsp:nvSpPr>
      <dsp:spPr>
        <a:xfrm>
          <a:off x="9527" y="381509"/>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baseline="0" dirty="0"/>
            <a:t>Prepare target and </a:t>
          </a:r>
          <a:r>
            <a:rPr lang="en-US" sz="2300" b="0" i="0" kern="1200" baseline="0" dirty="0" smtClean="0"/>
            <a:t>other feature </a:t>
          </a:r>
          <a:r>
            <a:rPr lang="en-US" sz="2300" b="0" i="0" kern="1200" baseline="0" dirty="0"/>
            <a:t>columns</a:t>
          </a:r>
          <a:endParaRPr lang="en-US" sz="2300" kern="1200" dirty="0"/>
        </a:p>
      </dsp:txBody>
      <dsp:txXfrm>
        <a:off x="59568" y="431550"/>
        <a:ext cx="2747463" cy="1608445"/>
      </dsp:txXfrm>
    </dsp:sp>
    <dsp:sp modelId="{00D0904F-F387-3645-97F8-595C14055D1D}">
      <dsp:nvSpPr>
        <dsp:cNvPr id="0" name=""/>
        <dsp:cNvSpPr/>
      </dsp:nvSpPr>
      <dsp:spPr>
        <a:xfrm>
          <a:off x="3107656" y="882677"/>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107656" y="1023915"/>
        <a:ext cx="422575" cy="423715"/>
      </dsp:txXfrm>
    </dsp:sp>
    <dsp:sp modelId="{55E31240-2723-FA44-BC34-9330C946D4B4}">
      <dsp:nvSpPr>
        <dsp:cNvPr id="0" name=""/>
        <dsp:cNvSpPr/>
      </dsp:nvSpPr>
      <dsp:spPr>
        <a:xfrm>
          <a:off x="3996090" y="381509"/>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baseline="0" dirty="0"/>
            <a:t>Feature selection (</a:t>
          </a:r>
          <a14:m xmlns:a14="http://schemas.microsoft.com/office/drawing/2010/main">
            <m:oMath xmlns:m="http://schemas.openxmlformats.org/officeDocument/2006/math">
              <m:sSup>
                <m:sSupPr>
                  <m:ctrlPr>
                    <a:rPr lang="en-US" sz="2300" b="1" i="1" kern="1200" smtClean="0">
                      <a:latin typeface="Cambria Math" charset="0"/>
                      <a:ea typeface="Cambria Math" charset="0"/>
                      <a:cs typeface="Cambria Math" charset="0"/>
                    </a:rPr>
                  </m:ctrlPr>
                </m:sSupPr>
                <m:e>
                  <m:r>
                    <a:rPr lang="en-US" sz="2300" b="1" i="1" kern="1200" smtClean="0">
                      <a:latin typeface="Cambria Math" charset="0"/>
                      <a:ea typeface="Cambria Math" charset="0"/>
                      <a:cs typeface="Cambria Math" charset="0"/>
                    </a:rPr>
                    <m:t>𝝌</m:t>
                  </m:r>
                </m:e>
                <m:sup>
                  <m:r>
                    <a:rPr lang="en-US" sz="2300" b="1" i="1" kern="1200" smtClean="0">
                      <a:latin typeface="Cambria Math" charset="0"/>
                      <a:ea typeface="Cambria Math" charset="0"/>
                      <a:cs typeface="Cambria Math" charset="0"/>
                    </a:rPr>
                    <m:t>𝟐</m:t>
                  </m:r>
                </m:sup>
              </m:sSup>
            </m:oMath>
          </a14:m>
          <a:r>
            <a:rPr lang="en-US" sz="2300" b="0" i="0" kern="1200" baseline="0" dirty="0"/>
            <a:t> and </a:t>
          </a:r>
          <a:r>
            <a:rPr lang="en-US" sz="2300" b="0" i="0" kern="1200" baseline="0" dirty="0" smtClean="0"/>
            <a:t>correlation)</a:t>
          </a:r>
          <a:endParaRPr lang="en-US" sz="2300" b="0" i="0" kern="1200" baseline="0" dirty="0"/>
        </a:p>
        <a:p>
          <a:pPr lvl="0" algn="ctr" defTabSz="1022350">
            <a:lnSpc>
              <a:spcPct val="90000"/>
            </a:lnSpc>
            <a:spcBef>
              <a:spcPct val="0"/>
            </a:spcBef>
            <a:spcAft>
              <a:spcPct val="35000"/>
            </a:spcAft>
          </a:pPr>
          <a:r>
            <a:rPr lang="en-US" sz="2300" b="0" i="0" kern="1200" baseline="0" dirty="0"/>
            <a:t>With 𝞪=</a:t>
          </a:r>
          <a:r>
            <a:rPr lang="en-US" sz="2300" b="0" i="0" kern="1200" baseline="0" dirty="0" smtClean="0"/>
            <a:t>0.05</a:t>
          </a:r>
          <a:endParaRPr lang="en-US" sz="2300" kern="1200" dirty="0"/>
        </a:p>
      </dsp:txBody>
      <dsp:txXfrm>
        <a:off x="4046131" y="431550"/>
        <a:ext cx="2747463" cy="1608445"/>
      </dsp:txXfrm>
    </dsp:sp>
    <dsp:sp modelId="{A3E80121-5B2B-4042-88D9-21EBE3A87682}">
      <dsp:nvSpPr>
        <dsp:cNvPr id="0" name=""/>
        <dsp:cNvSpPr/>
      </dsp:nvSpPr>
      <dsp:spPr>
        <a:xfrm>
          <a:off x="7094219" y="882677"/>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7094219" y="1023915"/>
        <a:ext cx="422575" cy="423715"/>
      </dsp:txXfrm>
    </dsp:sp>
    <dsp:sp modelId="{FCBCDB67-5FA6-E24C-871C-2651823E918B}">
      <dsp:nvSpPr>
        <dsp:cNvPr id="0" name=""/>
        <dsp:cNvSpPr/>
      </dsp:nvSpPr>
      <dsp:spPr>
        <a:xfrm>
          <a:off x="7982653" y="381509"/>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0" i="0" kern="1200" baseline="0" dirty="0" smtClean="0"/>
            <a:t>Over Sampling (SMOTE)</a:t>
          </a:r>
          <a:endParaRPr lang="en-US" sz="2300" kern="1200" dirty="0"/>
        </a:p>
      </dsp:txBody>
      <dsp:txXfrm>
        <a:off x="8032694" y="431550"/>
        <a:ext cx="2747463" cy="1608445"/>
      </dsp:txXfrm>
    </dsp:sp>
    <dsp:sp modelId="{48300AEE-3656-954D-ADEA-B099BA3F476E}">
      <dsp:nvSpPr>
        <dsp:cNvPr id="0" name=""/>
        <dsp:cNvSpPr/>
      </dsp:nvSpPr>
      <dsp:spPr>
        <a:xfrm rot="5400000">
          <a:off x="9104586" y="2289364"/>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5400000">
        <a:off x="9194568" y="2340620"/>
        <a:ext cx="423715" cy="422575"/>
      </dsp:txXfrm>
    </dsp:sp>
    <dsp:sp modelId="{C3A95163-87AA-FE47-BDAF-07209D0F8629}">
      <dsp:nvSpPr>
        <dsp:cNvPr id="0" name=""/>
        <dsp:cNvSpPr/>
      </dsp:nvSpPr>
      <dsp:spPr>
        <a:xfrm>
          <a:off x="7982653" y="3229054"/>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Parameter Optimization (Cross-validation) </a:t>
          </a:r>
        </a:p>
      </dsp:txBody>
      <dsp:txXfrm>
        <a:off x="8032694" y="3279095"/>
        <a:ext cx="2747463" cy="1608445"/>
      </dsp:txXfrm>
    </dsp:sp>
    <dsp:sp modelId="{8813CF35-5557-B34F-A3FE-5BC999129080}">
      <dsp:nvSpPr>
        <dsp:cNvPr id="0" name=""/>
        <dsp:cNvSpPr/>
      </dsp:nvSpPr>
      <dsp:spPr>
        <a:xfrm rot="10800000">
          <a:off x="7128390" y="3730222"/>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7309494" y="3871460"/>
        <a:ext cx="422575" cy="423715"/>
      </dsp:txXfrm>
    </dsp:sp>
    <dsp:sp modelId="{4C0D1463-3207-3941-A057-5F4869F0811B}">
      <dsp:nvSpPr>
        <dsp:cNvPr id="0" name=""/>
        <dsp:cNvSpPr/>
      </dsp:nvSpPr>
      <dsp:spPr>
        <a:xfrm>
          <a:off x="3996090" y="3229054"/>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Classification with test data</a:t>
          </a:r>
        </a:p>
      </dsp:txBody>
      <dsp:txXfrm>
        <a:off x="4046131" y="3279095"/>
        <a:ext cx="2747463" cy="1608445"/>
      </dsp:txXfrm>
    </dsp:sp>
    <dsp:sp modelId="{82A1B593-AA07-FD4C-9D40-90D916572E24}">
      <dsp:nvSpPr>
        <dsp:cNvPr id="0" name=""/>
        <dsp:cNvSpPr/>
      </dsp:nvSpPr>
      <dsp:spPr>
        <a:xfrm rot="10800000">
          <a:off x="3141826" y="3730222"/>
          <a:ext cx="603679" cy="70619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3322930" y="3871460"/>
        <a:ext cx="422575" cy="423715"/>
      </dsp:txXfrm>
    </dsp:sp>
    <dsp:sp modelId="{8D56218D-E590-5345-AC3E-27D720AD3BFA}">
      <dsp:nvSpPr>
        <dsp:cNvPr id="0" name=""/>
        <dsp:cNvSpPr/>
      </dsp:nvSpPr>
      <dsp:spPr>
        <a:xfrm>
          <a:off x="9527" y="3229054"/>
          <a:ext cx="2847545" cy="1708527"/>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Model Comparison</a:t>
          </a:r>
        </a:p>
      </dsp:txBody>
      <dsp:txXfrm>
        <a:off x="59568" y="3279095"/>
        <a:ext cx="2747463" cy="1608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6E921-B27B-AD46-BAF4-57FF3C7B6F6F}">
      <dsp:nvSpPr>
        <dsp:cNvPr id="0" name=""/>
        <dsp:cNvSpPr/>
      </dsp:nvSpPr>
      <dsp:spPr>
        <a:xfrm>
          <a:off x="1347" y="409613"/>
          <a:ext cx="2872942" cy="1723765"/>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Consumer Narrative </a:t>
          </a:r>
          <a:r>
            <a:rPr lang="en-US" sz="2400" kern="1200" dirty="0" smtClean="0"/>
            <a:t>Column</a:t>
          </a:r>
        </a:p>
        <a:p>
          <a:pPr lvl="0" algn="ctr" defTabSz="1066800">
            <a:lnSpc>
              <a:spcPct val="90000"/>
            </a:lnSpc>
            <a:spcBef>
              <a:spcPct val="0"/>
            </a:spcBef>
            <a:spcAft>
              <a:spcPct val="35000"/>
            </a:spcAft>
          </a:pPr>
          <a:r>
            <a:rPr lang="en-US" sz="2400" kern="1200" dirty="0" smtClean="0"/>
            <a:t>Train Test Split</a:t>
          </a:r>
          <a:endParaRPr lang="en-US" sz="2400" kern="1200" dirty="0"/>
        </a:p>
      </dsp:txBody>
      <dsp:txXfrm>
        <a:off x="51834" y="460100"/>
        <a:ext cx="2771968" cy="1622791"/>
      </dsp:txXfrm>
    </dsp:sp>
    <dsp:sp modelId="{00D0904F-F387-3645-97F8-595C14055D1D}">
      <dsp:nvSpPr>
        <dsp:cNvPr id="0" name=""/>
        <dsp:cNvSpPr/>
      </dsp:nvSpPr>
      <dsp:spPr>
        <a:xfrm>
          <a:off x="3127405" y="915251"/>
          <a:ext cx="609777" cy="7124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127405" y="1057749"/>
        <a:ext cx="426844" cy="427493"/>
      </dsp:txXfrm>
    </dsp:sp>
    <dsp:sp modelId="{55E31240-2723-FA44-BC34-9330C946D4B4}">
      <dsp:nvSpPr>
        <dsp:cNvPr id="0" name=""/>
        <dsp:cNvSpPr/>
      </dsp:nvSpPr>
      <dsp:spPr>
        <a:xfrm>
          <a:off x="4024814" y="409613"/>
          <a:ext cx="2872942" cy="1723765"/>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i="0" kern="1200" baseline="0" smtClean="0"/>
            <a:t>Natural Language Processing</a:t>
          </a:r>
          <a:endParaRPr lang="en-US" sz="2400" kern="1200" dirty="0"/>
        </a:p>
      </dsp:txBody>
      <dsp:txXfrm>
        <a:off x="4075301" y="460100"/>
        <a:ext cx="2771968" cy="16227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30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Data" Target="../diagrams/data3.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cfpb.github.io/api/ccdb/fields.html" TargetMode="External"/><Relationship Id="rId4" Type="http://schemas.openxmlformats.org/officeDocument/2006/relationships/hyperlink" Target="The%20table%20explaining%20all%20the%20features%20of%20the%20data%20can%20be%20found%20here:%20https:/cfpb.github.io/api/ccdb/fields.html" TargetMode="External"/><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hyperlink" Target="https://www.consumerfinance.gov/data-research/consumer-complaints/#download-the-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Women In STEM"/>
          <p:cNvSpPr txBox="1">
            <a:spLocks noGrp="1"/>
          </p:cNvSpPr>
          <p:nvPr>
            <p:ph type="ctrTitle"/>
          </p:nvPr>
        </p:nvSpPr>
        <p:spPr>
          <a:xfrm>
            <a:off x="945321" y="-456280"/>
            <a:ext cx="11114157" cy="3302001"/>
          </a:xfrm>
          <a:prstGeom prst="rect">
            <a:avLst/>
          </a:prstGeom>
        </p:spPr>
        <p:txBody>
          <a:bodyPr>
            <a:normAutofit/>
          </a:bodyPr>
          <a:lstStyle/>
          <a:p>
            <a:r>
              <a:rPr lang="en-US" sz="4800" b="1" dirty="0"/>
              <a:t>A STUDY ON FINANCIAL PRODUCT CONSUMER COMPLAINTS </a:t>
            </a:r>
            <a:endParaRPr lang="en-US" sz="4800" dirty="0">
              <a:effectLst/>
            </a:endParaRPr>
          </a:p>
        </p:txBody>
      </p:sp>
      <p:sp>
        <p:nvSpPr>
          <p:cNvPr id="121" name="Shuojia Shi…"/>
          <p:cNvSpPr txBox="1">
            <a:spLocks noGrp="1"/>
          </p:cNvSpPr>
          <p:nvPr>
            <p:ph type="subTitle" sz="quarter" idx="1"/>
          </p:nvPr>
        </p:nvSpPr>
        <p:spPr>
          <a:xfrm>
            <a:off x="1270000" y="3086100"/>
            <a:ext cx="10464800" cy="2519570"/>
          </a:xfrm>
          <a:prstGeom prst="rect">
            <a:avLst/>
          </a:prstGeom>
          <a:solidFill>
            <a:srgbClr val="FFFFFF"/>
          </a:solidFill>
        </p:spPr>
        <p:txBody>
          <a:bodyPr/>
          <a:lstStyle/>
          <a:p>
            <a:r>
              <a:rPr dirty="0"/>
              <a:t>Shuojia Shi</a:t>
            </a:r>
          </a:p>
          <a:p>
            <a:r>
              <a:rPr dirty="0"/>
              <a:t>Springboard Data Science Career </a:t>
            </a:r>
            <a:r>
              <a:rPr dirty="0" smtClean="0"/>
              <a:t>Track</a:t>
            </a:r>
            <a:endParaRPr lang="en-US" dirty="0" smtClean="0"/>
          </a:p>
          <a:p>
            <a:r>
              <a:rPr lang="en-US" dirty="0" smtClean="0"/>
              <a:t>Capstone Project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720" y="4968002"/>
            <a:ext cx="9539357" cy="4938133"/>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075" y="2171352"/>
            <a:ext cx="9010650" cy="5035550"/>
          </a:xfrm>
          <a:prstGeom prst="rect">
            <a:avLst/>
          </a:prstGeom>
        </p:spPr>
      </p:pic>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smtClean="0"/>
              <a:t>Complaints by states</a:t>
            </a:r>
            <a:endParaRPr lang="en-US" sz="3600" dirty="0"/>
          </a:p>
        </p:txBody>
      </p:sp>
      <p:sp>
        <p:nvSpPr>
          <p:cNvPr id="7" name="TextBox 6"/>
          <p:cNvSpPr txBox="1"/>
          <p:nvPr/>
        </p:nvSpPr>
        <p:spPr>
          <a:xfrm>
            <a:off x="377688" y="7281128"/>
            <a:ext cx="12406768" cy="2133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en-US" sz="2200" b="0" dirty="0" smtClean="0"/>
              <a:t>Interactive plot generated with </a:t>
            </a:r>
            <a:r>
              <a:rPr lang="en-US" sz="2200" b="0" dirty="0" err="1" smtClean="0"/>
              <a:t>plotly</a:t>
            </a:r>
            <a:r>
              <a:rPr lang="en-US" sz="2200" b="0" dirty="0" smtClean="0"/>
              <a:t> module.</a:t>
            </a:r>
            <a:endParaRPr lang="en-US" sz="2200" b="0" dirty="0"/>
          </a:p>
          <a:p>
            <a:pPr marL="457200" indent="-457200" algn="l">
              <a:buFont typeface="Arial" charset="0"/>
              <a:buChar char="•"/>
            </a:pPr>
            <a:r>
              <a:rPr lang="en-US" sz="2200" b="0" dirty="0"/>
              <a:t>CFPB receives the most complaints from California, Florida, and Texas. </a:t>
            </a:r>
          </a:p>
          <a:p>
            <a:pPr marL="457200" indent="-457200" algn="l">
              <a:buFont typeface="Arial" charset="0"/>
              <a:buChar char="•"/>
            </a:pPr>
            <a:r>
              <a:rPr lang="en-US" sz="2200" dirty="0"/>
              <a:t>Mortgage</a:t>
            </a:r>
            <a:r>
              <a:rPr lang="en-US" sz="2200" b="0" dirty="0"/>
              <a:t> tends to be the most complaint product for states with </a:t>
            </a:r>
            <a:r>
              <a:rPr lang="en-US" sz="2200" dirty="0"/>
              <a:t>more expensive housings</a:t>
            </a:r>
            <a:r>
              <a:rPr lang="en-US" sz="2200" b="0" dirty="0"/>
              <a:t>.</a:t>
            </a:r>
          </a:p>
          <a:p>
            <a:pPr marL="457200" indent="-457200" algn="l">
              <a:buFont typeface="Arial" charset="0"/>
              <a:buChar char="•"/>
            </a:pPr>
            <a:r>
              <a:rPr lang="en-US" sz="2200" b="0" dirty="0"/>
              <a:t>After referring to the population of the states,</a:t>
            </a:r>
            <a:r>
              <a:rPr lang="en-US" sz="2200" dirty="0"/>
              <a:t> Florida </a:t>
            </a:r>
            <a:r>
              <a:rPr lang="en-US" sz="2200" b="0" dirty="0"/>
              <a:t>stands out. The complaint number per capita in Florida is much higher than the rest of the states. What is causing this? Should financial companies and the state of Florida take a deeper look into what is happening here?</a:t>
            </a:r>
          </a:p>
        </p:txBody>
      </p:sp>
    </p:spTree>
    <p:extLst>
      <p:ext uri="{BB962C8B-B14F-4D97-AF65-F5344CB8AC3E}">
        <p14:creationId xmlns:p14="http://schemas.microsoft.com/office/powerpoint/2010/main" val="14150634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smtClean="0"/>
              <a:t>Company response and dispute rate</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8" y="2616697"/>
            <a:ext cx="12908562" cy="3048607"/>
          </a:xfrm>
          <a:prstGeom prst="rect">
            <a:avLst/>
          </a:prstGeom>
        </p:spPr>
      </p:pic>
      <p:sp>
        <p:nvSpPr>
          <p:cNvPr id="6" name="TextBox 5"/>
          <p:cNvSpPr txBox="1"/>
          <p:nvPr/>
        </p:nvSpPr>
        <p:spPr>
          <a:xfrm>
            <a:off x="457200" y="6675311"/>
            <a:ext cx="12547600" cy="24724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charset="0"/>
              <a:buChar char="•"/>
            </a:pPr>
            <a:r>
              <a:rPr lang="en-US" sz="2200" b="0" dirty="0" smtClean="0"/>
              <a:t>It indicates </a:t>
            </a:r>
            <a:r>
              <a:rPr lang="en-US" sz="2200" b="0" dirty="0"/>
              <a:t>how the public response by company makes a difference in the dispute </a:t>
            </a:r>
            <a:r>
              <a:rPr lang="en-US" sz="2200" b="0" dirty="0" smtClean="0"/>
              <a:t>rate!</a:t>
            </a:r>
          </a:p>
          <a:p>
            <a:pPr marL="342900" indent="-342900" algn="l">
              <a:buFont typeface="Arial" charset="0"/>
              <a:buChar char="•"/>
            </a:pPr>
            <a:r>
              <a:rPr lang="en-US" sz="2200" b="0" dirty="0" smtClean="0"/>
              <a:t>The </a:t>
            </a:r>
            <a:r>
              <a:rPr lang="en-US" sz="2200" b="0" dirty="0"/>
              <a:t>most disputed </a:t>
            </a:r>
            <a:r>
              <a:rPr lang="en-US" sz="2200" b="0" dirty="0" smtClean="0"/>
              <a:t>response was </a:t>
            </a:r>
            <a:r>
              <a:rPr lang="en-US" sz="2200" b="0" dirty="0"/>
              <a:t>when company disputes facts presented in the complaints. </a:t>
            </a:r>
          </a:p>
          <a:p>
            <a:pPr marL="342900" indent="-342900" algn="l">
              <a:buFont typeface="Arial" charset="0"/>
              <a:buChar char="•"/>
            </a:pPr>
            <a:r>
              <a:rPr lang="en-US" sz="2200" b="0" dirty="0"/>
              <a:t>The least dispute public responses are "isolated error" and "represents opportunity for improvement". </a:t>
            </a:r>
          </a:p>
          <a:p>
            <a:pPr marL="342900" indent="-342900" algn="l">
              <a:buFont typeface="Arial" charset="0"/>
              <a:buChar char="•"/>
            </a:pPr>
            <a:r>
              <a:rPr lang="en-US" sz="2200" b="0" dirty="0"/>
              <a:t>It is worth noting that the responses of "discontinued policy or procedure" or "acts appropriately" do not satisfy the consumers since they are among the highest disputed responses</a:t>
            </a:r>
            <a:r>
              <a:rPr lang="en-US" sz="2200" b="0" dirty="0" smtClean="0"/>
              <a:t>.</a:t>
            </a:r>
            <a:endParaRPr lang="en-US" sz="2200" b="0" dirty="0"/>
          </a:p>
        </p:txBody>
      </p:sp>
    </p:spTree>
    <p:extLst>
      <p:ext uri="{BB962C8B-B14F-4D97-AF65-F5344CB8AC3E}">
        <p14:creationId xmlns:p14="http://schemas.microsoft.com/office/powerpoint/2010/main" val="7354059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Classification</a:t>
            </a:r>
            <a:r>
              <a:rPr lang="en-US" sz="5400" dirty="0"/>
              <a:t/>
            </a:r>
            <a:br>
              <a:rPr lang="en-US" sz="5400" dirty="0"/>
            </a:br>
            <a:r>
              <a:rPr lang="en-US" sz="3600" dirty="0" smtClean="0"/>
              <a:t>Feature engineering</a:t>
            </a:r>
            <a:endParaRPr lang="en-US" sz="3600" dirty="0"/>
          </a:p>
        </p:txBody>
      </p:sp>
      <p:sp>
        <p:nvSpPr>
          <p:cNvPr id="6" name="TextBox 5"/>
          <p:cNvSpPr txBox="1"/>
          <p:nvPr/>
        </p:nvSpPr>
        <p:spPr>
          <a:xfrm>
            <a:off x="952500" y="2644499"/>
            <a:ext cx="11829222"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charset="0"/>
              <a:buChar char="•"/>
            </a:pPr>
            <a:r>
              <a:rPr lang="en-US" b="0" dirty="0" smtClean="0"/>
              <a:t>The zip code feature adds difficulty to use for machine learning. </a:t>
            </a:r>
          </a:p>
          <a:p>
            <a:pPr marL="342900" indent="-342900" algn="l">
              <a:buFont typeface="Arial" charset="0"/>
              <a:buChar char="•"/>
            </a:pPr>
            <a:r>
              <a:rPr lang="en-US" b="0" dirty="0" smtClean="0"/>
              <a:t>Available location to rurality data.</a:t>
            </a:r>
            <a:endParaRPr lang="en-US" b="0" dirty="0"/>
          </a:p>
          <a:p>
            <a:pPr marL="342900" indent="-342900" algn="l">
              <a:buFont typeface="Arial" charset="0"/>
              <a:buChar char="•"/>
            </a:pPr>
            <a:r>
              <a:rPr lang="en-US" b="0" dirty="0" smtClean="0"/>
              <a:t>Zip codes </a:t>
            </a:r>
            <a:r>
              <a:rPr lang="en-US" b="0" dirty="0"/>
              <a:t>could be converted to rurality of the location </a:t>
            </a:r>
            <a:r>
              <a:rPr lang="en-US" b="0" dirty="0" smtClean="0"/>
              <a:t>as an engineered feature. </a:t>
            </a:r>
          </a:p>
          <a:p>
            <a:pPr marL="342900" indent="-342900" algn="l">
              <a:buFont typeface="Arial" charset="0"/>
              <a:buChar char="•"/>
            </a:pPr>
            <a:r>
              <a:rPr lang="en-US" b="0" dirty="0"/>
              <a:t>L</a:t>
            </a:r>
            <a:r>
              <a:rPr lang="en-US" b="0" dirty="0" smtClean="0"/>
              <a:t>inear </a:t>
            </a:r>
            <a:r>
              <a:rPr lang="en-US" b="0" dirty="0"/>
              <a:t>trend between rurality of the location and the dispute rate of the complaint. </a:t>
            </a:r>
            <a:r>
              <a:rPr lang="en-US" b="0" dirty="0" smtClean="0"/>
              <a:t>The </a:t>
            </a:r>
            <a:r>
              <a:rPr lang="en-US" b="0" dirty="0"/>
              <a:t>more rural the location is (larger x axis), the less chance the complaint will be disputed. </a:t>
            </a:r>
            <a:endParaRPr lang="en-US" b="0" dirty="0" smtClean="0"/>
          </a:p>
          <a:p>
            <a:pPr marL="342900" indent="-342900" algn="l">
              <a:buFont typeface="Arial" charset="0"/>
              <a:buChar char="•"/>
            </a:pPr>
            <a:r>
              <a:rPr lang="en-US" b="0" dirty="0" smtClean="0"/>
              <a:t>Null hypothesis test shows very small p-value. The correlation is statistically significant!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964" y="5491009"/>
            <a:ext cx="6412291" cy="4262591"/>
          </a:xfrm>
          <a:prstGeom prst="rect">
            <a:avLst/>
          </a:prstGeom>
        </p:spPr>
      </p:pic>
    </p:spTree>
    <p:extLst>
      <p:ext uri="{BB962C8B-B14F-4D97-AF65-F5344CB8AC3E}">
        <p14:creationId xmlns:p14="http://schemas.microsoft.com/office/powerpoint/2010/main" val="13715239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Classification</a:t>
            </a:r>
            <a:r>
              <a:rPr lang="en-US" sz="5400" dirty="0"/>
              <a:t/>
            </a:r>
            <a:br>
              <a:rPr lang="en-US" sz="5400" dirty="0"/>
            </a:br>
            <a:r>
              <a:rPr lang="en-US" sz="3600" dirty="0" smtClean="0"/>
              <a:t>Feature engineering</a:t>
            </a:r>
            <a:endParaRPr lang="en-US" sz="3600" dirty="0"/>
          </a:p>
        </p:txBody>
      </p:sp>
      <p:sp>
        <p:nvSpPr>
          <p:cNvPr id="6" name="TextBox 5"/>
          <p:cNvSpPr txBox="1"/>
          <p:nvPr/>
        </p:nvSpPr>
        <p:spPr>
          <a:xfrm>
            <a:off x="952500" y="2193492"/>
            <a:ext cx="11829222"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charset="0"/>
              <a:buChar char="•"/>
            </a:pPr>
            <a:r>
              <a:rPr lang="en-US" b="0" dirty="0" smtClean="0"/>
              <a:t>Consumer narrative records text data</a:t>
            </a:r>
          </a:p>
          <a:p>
            <a:pPr marL="342900" indent="-342900" algn="l">
              <a:buFont typeface="Arial" charset="0"/>
              <a:buChar char="•"/>
            </a:pPr>
            <a:r>
              <a:rPr lang="en-US" b="0" dirty="0" smtClean="0"/>
              <a:t>The length of the narrative is engineered into another feature for machine learning.</a:t>
            </a:r>
          </a:p>
          <a:p>
            <a:pPr marL="342900" indent="-342900" algn="l">
              <a:buFont typeface="Arial" charset="0"/>
              <a:buChar char="•"/>
            </a:pPr>
            <a:r>
              <a:rPr lang="en-US" b="0" dirty="0" smtClean="0"/>
              <a:t>Box plot shows a difference in the length difference between the two outcomes. </a:t>
            </a:r>
          </a:p>
          <a:p>
            <a:pPr marL="342900" indent="-342900" algn="l">
              <a:buFont typeface="Arial" charset="0"/>
              <a:buChar char="•"/>
            </a:pPr>
            <a:r>
              <a:rPr lang="en-US" b="0" dirty="0" smtClean="0"/>
              <a:t>Consumer narrative column will undergo natural language processing next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4286526"/>
            <a:ext cx="6784848" cy="5151120"/>
          </a:xfrm>
          <a:prstGeom prst="rect">
            <a:avLst/>
          </a:prstGeom>
        </p:spPr>
      </p:pic>
    </p:spTree>
    <p:extLst>
      <p:ext uri="{BB962C8B-B14F-4D97-AF65-F5344CB8AC3E}">
        <p14:creationId xmlns:p14="http://schemas.microsoft.com/office/powerpoint/2010/main" val="8863927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Diagram 5">
                <a:extLst>
                  <a:ext uri="{FF2B5EF4-FFF2-40B4-BE49-F238E27FC236}">
                    <a16:creationId xmlns:a16="http://schemas.microsoft.com/office/drawing/2014/main" xmlns="" id="{545728AE-A1E9-E84A-9E4D-5E96CD8AC2C8}"/>
                  </a:ext>
                </a:extLst>
              </p:cNvPr>
              <p:cNvGraphicFramePr/>
              <p:nvPr>
                <p:extLst>
                  <p:ext uri="{D42A27DB-BD31-4B8C-83A1-F6EECF244321}">
                    <p14:modId xmlns:p14="http://schemas.microsoft.com/office/powerpoint/2010/main" val="1751111464"/>
                  </p:ext>
                </p:extLst>
              </p:nvPr>
            </p:nvGraphicFramePr>
            <p:xfrm>
              <a:off x="1212574" y="4432849"/>
              <a:ext cx="10839726" cy="5319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6" name="Diagram 5">
                <a:extLst>
                  <a:ext uri="{FF2B5EF4-FFF2-40B4-BE49-F238E27FC236}">
                    <a16:creationId xmlns:a16="http://schemas.microsoft.com/office/drawing/2014/main" xmlns="" xmlns:a14="http://schemas.microsoft.com/office/drawing/2010/main" id="{545728AE-A1E9-E84A-9E4D-5E96CD8AC2C8}"/>
                  </a:ext>
                </a:extLst>
              </p:cNvPr>
              <p:cNvGraphicFramePr/>
              <p:nvPr>
                <p:extLst>
                  <p:ext uri="{D42A27DB-BD31-4B8C-83A1-F6EECF244321}">
                    <p14:modId xmlns:p14="http://schemas.microsoft.com/office/powerpoint/2010/main" val="1751111464"/>
                  </p:ext>
                </p:extLst>
              </p:nvPr>
            </p:nvGraphicFramePr>
            <p:xfrm>
              <a:off x="1212574" y="4432849"/>
              <a:ext cx="10839726" cy="5319091"/>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13" name="Rectangle 12">
            <a:extLst>
              <a:ext uri="{FF2B5EF4-FFF2-40B4-BE49-F238E27FC236}">
                <a16:creationId xmlns:a16="http://schemas.microsoft.com/office/drawing/2014/main" xmlns="" id="{D0067DA0-FD53-7F4E-B9AB-B25125AE8508}"/>
              </a:ext>
            </a:extLst>
          </p:cNvPr>
          <p:cNvSpPr/>
          <p:nvPr/>
        </p:nvSpPr>
        <p:spPr>
          <a:xfrm>
            <a:off x="6593080" y="6887036"/>
            <a:ext cx="247650" cy="666750"/>
          </a:xfrm>
          <a:prstGeom prst="rect">
            <a:avLst/>
          </a:prstGeom>
          <a:solidFill>
            <a:schemeClr val="bg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Title 1">
            <a:extLst>
              <a:ext uri="{FF2B5EF4-FFF2-40B4-BE49-F238E27FC236}">
                <a16:creationId xmlns:a16="http://schemas.microsoft.com/office/drawing/2014/main" xmlns="" id="{723F73D7-94BA-D349-B8A6-66EC2012A0AF}"/>
              </a:ext>
            </a:extLst>
          </p:cNvPr>
          <p:cNvSpPr txBox="1">
            <a:spLocks noGrp="1"/>
          </p:cNvSpPr>
          <p:nvPr>
            <p:ph type="title"/>
          </p:nvPr>
        </p:nvSpPr>
        <p:spPr>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a:t>Predict </a:t>
            </a:r>
            <a:r>
              <a:rPr lang="en-US" sz="3600" dirty="0" smtClean="0"/>
              <a:t>whether complaint will be disputed</a:t>
            </a:r>
            <a:endParaRPr lang="en-US" sz="3600" dirty="0"/>
          </a:p>
        </p:txBody>
      </p:sp>
      <p:grpSp>
        <p:nvGrpSpPr>
          <p:cNvPr id="10" name="Group 9">
            <a:extLst>
              <a:ext uri="{FF2B5EF4-FFF2-40B4-BE49-F238E27FC236}">
                <a16:creationId xmlns:a16="http://schemas.microsoft.com/office/drawing/2014/main" xmlns="" id="{788CD22D-3046-EC43-BFBA-2CCA29259BEF}"/>
              </a:ext>
            </a:extLst>
          </p:cNvPr>
          <p:cNvGrpSpPr/>
          <p:nvPr/>
        </p:nvGrpSpPr>
        <p:grpSpPr>
          <a:xfrm>
            <a:off x="6724650" y="6820717"/>
            <a:ext cx="3346964" cy="331597"/>
            <a:chOff x="7264428" y="1323749"/>
            <a:chExt cx="618163" cy="723134"/>
          </a:xfrm>
        </p:grpSpPr>
        <p:sp>
          <p:nvSpPr>
            <p:cNvPr id="11" name="Right Arrow 10">
              <a:extLst>
                <a:ext uri="{FF2B5EF4-FFF2-40B4-BE49-F238E27FC236}">
                  <a16:creationId xmlns:a16="http://schemas.microsoft.com/office/drawing/2014/main" xmlns="" id="{4B3F69FE-93EA-AE44-AD1D-745E293E7160}"/>
                </a:ext>
              </a:extLst>
            </p:cNvPr>
            <p:cNvSpPr/>
            <p:nvPr/>
          </p:nvSpPr>
          <p:spPr>
            <a:xfrm>
              <a:off x="7264428" y="1323749"/>
              <a:ext cx="618163" cy="723134"/>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a:lstStyle/>
            <a:p>
              <a:endParaRPr lang="en-US" dirty="0"/>
            </a:p>
          </p:txBody>
        </p:sp>
        <p:sp>
          <p:nvSpPr>
            <p:cNvPr id="12" name="Right Arrow 4">
              <a:extLst>
                <a:ext uri="{FF2B5EF4-FFF2-40B4-BE49-F238E27FC236}">
                  <a16:creationId xmlns:a16="http://schemas.microsoft.com/office/drawing/2014/main" xmlns="" id="{AAFF5045-DAE2-D745-8023-11B47253ACEC}"/>
                </a:ext>
              </a:extLst>
            </p:cNvPr>
            <p:cNvSpPr txBox="1"/>
            <p:nvPr/>
          </p:nvSpPr>
          <p:spPr>
            <a:xfrm>
              <a:off x="7264428" y="1468376"/>
              <a:ext cx="432714" cy="4338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sp>
        <p:nvSpPr>
          <p:cNvPr id="14" name="TextBox 13">
            <a:extLst>
              <a:ext uri="{FF2B5EF4-FFF2-40B4-BE49-F238E27FC236}">
                <a16:creationId xmlns:a16="http://schemas.microsoft.com/office/drawing/2014/main" xmlns="" id="{1DF5F298-0E7E-2F4A-81A7-BD4C569B96AF}"/>
              </a:ext>
            </a:extLst>
          </p:cNvPr>
          <p:cNvSpPr txBox="1"/>
          <p:nvPr/>
        </p:nvSpPr>
        <p:spPr>
          <a:xfrm>
            <a:off x="6954078" y="7052834"/>
            <a:ext cx="32422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Switch ML model</a:t>
            </a:r>
          </a:p>
        </p:txBody>
      </p:sp>
      <p:graphicFrame>
        <p:nvGraphicFramePr>
          <p:cNvPr id="9" name="Diagram 8">
            <a:extLst>
              <a:ext uri="{FF2B5EF4-FFF2-40B4-BE49-F238E27FC236}">
                <a16:creationId xmlns:mc="http://schemas.openxmlformats.org/markup-compatibility/2006" xmlns:a14="http://schemas.microsoft.com/office/drawing/2010/main" xmlns:a16="http://schemas.microsoft.com/office/drawing/2014/main" xmlns="" id="{545728AE-A1E9-E84A-9E4D-5E96CD8AC2C8}"/>
              </a:ext>
            </a:extLst>
          </p:cNvPr>
          <p:cNvGraphicFramePr/>
          <p:nvPr>
            <p:extLst>
              <p:ext uri="{D42A27DB-BD31-4B8C-83A1-F6EECF244321}">
                <p14:modId xmlns:p14="http://schemas.microsoft.com/office/powerpoint/2010/main" val="47746100"/>
              </p:ext>
            </p:extLst>
          </p:nvPr>
        </p:nvGraphicFramePr>
        <p:xfrm>
          <a:off x="1133060" y="2145889"/>
          <a:ext cx="6897757" cy="25429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5" name="Group 14">
            <a:extLst>
              <a:ext uri="{FF2B5EF4-FFF2-40B4-BE49-F238E27FC236}">
                <a16:creationId xmlns:a16="http://schemas.microsoft.com/office/drawing/2014/main" xmlns="" id="{788CD22D-3046-EC43-BFBA-2CCA29259BEF}"/>
              </a:ext>
            </a:extLst>
          </p:cNvPr>
          <p:cNvGrpSpPr/>
          <p:nvPr/>
        </p:nvGrpSpPr>
        <p:grpSpPr>
          <a:xfrm rot="5400000">
            <a:off x="7736713" y="3830620"/>
            <a:ext cx="1776197" cy="667844"/>
            <a:chOff x="7264428" y="1323749"/>
            <a:chExt cx="618163" cy="723134"/>
          </a:xfrm>
        </p:grpSpPr>
        <p:sp>
          <p:nvSpPr>
            <p:cNvPr id="16" name="Right Arrow 15">
              <a:extLst>
                <a:ext uri="{FF2B5EF4-FFF2-40B4-BE49-F238E27FC236}">
                  <a16:creationId xmlns:a16="http://schemas.microsoft.com/office/drawing/2014/main" xmlns="" id="{4B3F69FE-93EA-AE44-AD1D-745E293E7160}"/>
                </a:ext>
              </a:extLst>
            </p:cNvPr>
            <p:cNvSpPr/>
            <p:nvPr/>
          </p:nvSpPr>
          <p:spPr>
            <a:xfrm>
              <a:off x="7264428" y="1323749"/>
              <a:ext cx="618163" cy="723134"/>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a:lstStyle/>
            <a:p>
              <a:endParaRPr lang="en-US" dirty="0"/>
            </a:p>
          </p:txBody>
        </p:sp>
        <p:sp>
          <p:nvSpPr>
            <p:cNvPr id="17" name="Right Arrow 4">
              <a:extLst>
                <a:ext uri="{FF2B5EF4-FFF2-40B4-BE49-F238E27FC236}">
                  <a16:creationId xmlns:a16="http://schemas.microsoft.com/office/drawing/2014/main" xmlns="" id="{AAFF5045-DAE2-D745-8023-11B47253ACEC}"/>
                </a:ext>
              </a:extLst>
            </p:cNvPr>
            <p:cNvSpPr txBox="1"/>
            <p:nvPr/>
          </p:nvSpPr>
          <p:spPr>
            <a:xfrm>
              <a:off x="7264428" y="1468376"/>
              <a:ext cx="432714" cy="4338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sp>
        <p:nvSpPr>
          <p:cNvPr id="18" name="Rectangle 17">
            <a:extLst>
              <a:ext uri="{FF2B5EF4-FFF2-40B4-BE49-F238E27FC236}">
                <a16:creationId xmlns:a16="http://schemas.microsoft.com/office/drawing/2014/main" xmlns="" id="{D0067DA0-FD53-7F4E-B9AB-B25125AE8508}"/>
              </a:ext>
            </a:extLst>
          </p:cNvPr>
          <p:cNvSpPr/>
          <p:nvPr/>
        </p:nvSpPr>
        <p:spPr>
          <a:xfrm>
            <a:off x="8167696" y="3276441"/>
            <a:ext cx="638637" cy="283637"/>
          </a:xfrm>
          <a:prstGeom prst="rect">
            <a:avLst/>
          </a:prstGeom>
          <a:solidFill>
            <a:schemeClr val="bg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9" name="TextBox 18">
            <a:extLst>
              <a:ext uri="{FF2B5EF4-FFF2-40B4-BE49-F238E27FC236}">
                <a16:creationId xmlns:a16="http://schemas.microsoft.com/office/drawing/2014/main" xmlns="" id="{1DF5F298-0E7E-2F4A-81A7-BD4C569B96AF}"/>
              </a:ext>
            </a:extLst>
          </p:cNvPr>
          <p:cNvSpPr txBox="1"/>
          <p:nvPr/>
        </p:nvSpPr>
        <p:spPr>
          <a:xfrm>
            <a:off x="8290889" y="3795415"/>
            <a:ext cx="32422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smtClean="0">
                <a:ln>
                  <a:noFill/>
                </a:ln>
                <a:solidFill>
                  <a:srgbClr val="000000"/>
                </a:solidFill>
                <a:effectLst/>
                <a:uFillTx/>
                <a:latin typeface="Helvetica Neue"/>
                <a:ea typeface="Helvetica Neue"/>
                <a:cs typeface="Helvetica Neue"/>
                <a:sym typeface="Helvetica Neue"/>
              </a:rPr>
              <a:t>Combine data</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29541909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23F73D7-94BA-D349-B8A6-66EC2012A0AF}"/>
              </a:ext>
            </a:extLst>
          </p:cNvPr>
          <p:cNvSpPr txBox="1">
            <a:spLocks noGrp="1"/>
          </p:cNvSpPr>
          <p:nvPr>
            <p:ph type="title"/>
          </p:nvPr>
        </p:nvSpPr>
        <p:spPr>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a:t>Classification</a:t>
            </a:r>
          </a:p>
          <a:p>
            <a:pPr lvl="2" hangingPunct="1"/>
            <a:r>
              <a:rPr lang="en-US" sz="3600" dirty="0" smtClean="0"/>
              <a:t>Natural Language Processing (NLP)</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19147" y="4093540"/>
            <a:ext cx="5549900" cy="4216400"/>
          </a:xfrm>
          <a:prstGeom prst="rect">
            <a:avLst/>
          </a:prstGeom>
        </p:spPr>
      </p:pic>
      <p:sp>
        <p:nvSpPr>
          <p:cNvPr id="7" name="TextBox 6"/>
          <p:cNvSpPr txBox="1"/>
          <p:nvPr/>
        </p:nvSpPr>
        <p:spPr>
          <a:xfrm>
            <a:off x="1285897" y="2683933"/>
            <a:ext cx="235801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smtClean="0">
                <a:ln>
                  <a:noFill/>
                </a:ln>
                <a:solidFill>
                  <a:srgbClr val="000000"/>
                </a:solidFill>
                <a:effectLst/>
                <a:uFillTx/>
                <a:latin typeface="Helvetica Neue"/>
                <a:ea typeface="Helvetica Neue"/>
                <a:cs typeface="Helvetica Neue"/>
                <a:sym typeface="Helvetica Neue"/>
              </a:rPr>
              <a:t>NLP</a:t>
            </a:r>
            <a:r>
              <a:rPr kumimoji="0" lang="en-US" sz="2400" b="1" i="0" u="none" strike="noStrike" cap="none" spc="0" normalizeH="0" smtClean="0">
                <a:ln>
                  <a:noFill/>
                </a:ln>
                <a:solidFill>
                  <a:srgbClr val="000000"/>
                </a:solidFill>
                <a:effectLst/>
                <a:uFillTx/>
                <a:latin typeface="Helvetica Neue"/>
                <a:ea typeface="Helvetica Neue"/>
                <a:cs typeface="Helvetica Neue"/>
                <a:sym typeface="Helvetica Neue"/>
              </a:rPr>
              <a:t> flow chart:</a:t>
            </a:r>
            <a:endParaRPr kumimoji="0" lang="en-US" sz="24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8" name="TextBox 7"/>
          <p:cNvSpPr txBox="1"/>
          <p:nvPr/>
        </p:nvSpPr>
        <p:spPr>
          <a:xfrm>
            <a:off x="6752164" y="3623364"/>
            <a:ext cx="5751262" cy="48423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charset="0"/>
              <a:buChar char="•"/>
              <a:tabLst/>
            </a:pPr>
            <a:r>
              <a:rPr kumimoji="0" lang="en-US" sz="2800" b="0" i="0" u="none" strike="noStrike" cap="none" spc="0" normalizeH="0" dirty="0" smtClean="0">
                <a:ln>
                  <a:noFill/>
                </a:ln>
                <a:solidFill>
                  <a:srgbClr val="000000"/>
                </a:solidFill>
                <a:effectLst/>
                <a:uFillTx/>
                <a:sym typeface="Helvetica Neue"/>
              </a:rPr>
              <a:t>NLP outputs a sparse matrix</a:t>
            </a:r>
          </a:p>
          <a:p>
            <a:pPr marL="342900" marR="0" indent="-342900" algn="l" defTabSz="584200" rtl="0" fontAlgn="auto" latinLnBrk="0" hangingPunct="0">
              <a:lnSpc>
                <a:spcPct val="100000"/>
              </a:lnSpc>
              <a:spcBef>
                <a:spcPts val="0"/>
              </a:spcBef>
              <a:spcAft>
                <a:spcPts val="0"/>
              </a:spcAft>
              <a:buClrTx/>
              <a:buSzTx/>
              <a:buFont typeface="Arial" charset="0"/>
              <a:buChar char="•"/>
              <a:tabLst/>
            </a:pPr>
            <a:r>
              <a:rPr lang="en-US" sz="2800" b="0" dirty="0" smtClean="0"/>
              <a:t>Use it with Naïve Bayes Classifier to predict consumer dispute</a:t>
            </a:r>
          </a:p>
          <a:p>
            <a:pPr marL="342900" marR="0" indent="-342900" algn="l" defTabSz="584200" rtl="0" fontAlgn="auto" latinLnBrk="0" hangingPunct="0">
              <a:lnSpc>
                <a:spcPct val="100000"/>
              </a:lnSpc>
              <a:spcBef>
                <a:spcPts val="0"/>
              </a:spcBef>
              <a:spcAft>
                <a:spcPts val="0"/>
              </a:spcAft>
              <a:buClrTx/>
              <a:buSzTx/>
              <a:buFont typeface="Arial" charset="0"/>
              <a:buChar char="•"/>
              <a:tabLst/>
            </a:pPr>
            <a:r>
              <a:rPr lang="en-US" sz="2800" b="0" dirty="0" smtClean="0"/>
              <a:t>Accuracy score 0.58 on train and test data </a:t>
            </a:r>
          </a:p>
          <a:p>
            <a:pPr marL="342900" marR="0" indent="-342900" algn="l" defTabSz="584200" rtl="0" fontAlgn="auto" latinLnBrk="0" hangingPunct="0">
              <a:lnSpc>
                <a:spcPct val="100000"/>
              </a:lnSpc>
              <a:spcBef>
                <a:spcPts val="0"/>
              </a:spcBef>
              <a:spcAft>
                <a:spcPts val="0"/>
              </a:spcAft>
              <a:buClrTx/>
              <a:buSzTx/>
              <a:buFont typeface="Arial" charset="0"/>
              <a:buChar char="•"/>
              <a:tabLst/>
            </a:pPr>
            <a:r>
              <a:rPr kumimoji="0" lang="en-US" sz="2800" b="0" i="0" u="none" strike="noStrike" cap="none" spc="0" normalizeH="0" dirty="0" smtClean="0">
                <a:ln>
                  <a:noFill/>
                </a:ln>
                <a:solidFill>
                  <a:srgbClr val="000000"/>
                </a:solidFill>
                <a:effectLst/>
                <a:uFillTx/>
                <a:sym typeface="Helvetica Neue"/>
              </a:rPr>
              <a:t>Next combine the TFIDF matrix with the rest of the features and classify using multiple machine learning models.</a:t>
            </a:r>
          </a:p>
          <a:p>
            <a:pPr marL="342900" marR="0" indent="-342900" algn="l" defTabSz="584200" rtl="0" fontAlgn="auto" latinLnBrk="0" hangingPunct="0">
              <a:lnSpc>
                <a:spcPct val="100000"/>
              </a:lnSpc>
              <a:spcBef>
                <a:spcPts val="0"/>
              </a:spcBef>
              <a:spcAft>
                <a:spcPts val="0"/>
              </a:spcAft>
              <a:buClrTx/>
              <a:buSzTx/>
              <a:buFont typeface="Arial" charset="0"/>
              <a:buChar char="•"/>
              <a:tabLst/>
            </a:pPr>
            <a:r>
              <a:rPr lang="en-US" sz="2800" b="0" dirty="0" smtClean="0"/>
              <a:t>Results shown next page.</a:t>
            </a:r>
            <a:endParaRPr kumimoji="0" lang="en-US" sz="2800" b="0" i="0" u="none" strike="noStrike" cap="none" spc="0" normalizeH="0" dirty="0" smtClean="0">
              <a:ln>
                <a:noFill/>
              </a:ln>
              <a:solidFill>
                <a:srgbClr val="000000"/>
              </a:solidFill>
              <a:effectLst/>
              <a:uFillTx/>
              <a:sym typeface="Helvetica Neue"/>
            </a:endParaRPr>
          </a:p>
          <a:p>
            <a:pPr marL="342900" marR="0" indent="-342900" algn="l" defTabSz="584200" rtl="0" fontAlgn="auto" latinLnBrk="0" hangingPunct="0">
              <a:lnSpc>
                <a:spcPct val="100000"/>
              </a:lnSpc>
              <a:spcBef>
                <a:spcPts val="0"/>
              </a:spcBef>
              <a:spcAft>
                <a:spcPts val="0"/>
              </a:spcAft>
              <a:buClrTx/>
              <a:buSzTx/>
              <a:buFont typeface="Arial" charset="0"/>
              <a:buChar char="•"/>
              <a:tabLst/>
            </a:pPr>
            <a:endParaRPr kumimoji="0" lang="en-US" sz="2800" b="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163273947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28" y="4836598"/>
            <a:ext cx="6556002" cy="4917002"/>
          </a:xfrm>
          <a:prstGeom prst="rect">
            <a:avLst/>
          </a:prstGeom>
        </p:spPr>
      </p:pic>
      <p:sp>
        <p:nvSpPr>
          <p:cNvPr id="4" name="Title 1"/>
          <p:cNvSpPr txBox="1">
            <a:spLocks/>
          </p:cNvSpPr>
          <p:nvPr/>
        </p:nvSpPr>
        <p:spPr>
          <a:xfrm>
            <a:off x="-2147543" y="64837"/>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smtClean="0"/>
              <a:t>Classification</a:t>
            </a:r>
            <a:endParaRPr lang="en-US" sz="6000" dirty="0"/>
          </a:p>
        </p:txBody>
      </p:sp>
      <p:graphicFrame>
        <p:nvGraphicFramePr>
          <p:cNvPr id="7" name="Table 6">
            <a:extLst>
              <a:ext uri="{FF2B5EF4-FFF2-40B4-BE49-F238E27FC236}">
                <a16:creationId xmlns:a16="http://schemas.microsoft.com/office/drawing/2014/main" xmlns="" id="{89B948E0-6845-AF4D-AB1F-7A2FB2802D89}"/>
              </a:ext>
            </a:extLst>
          </p:cNvPr>
          <p:cNvGraphicFramePr>
            <a:graphicFrameLocks noGrp="1"/>
          </p:cNvGraphicFramePr>
          <p:nvPr>
            <p:extLst>
              <p:ext uri="{D42A27DB-BD31-4B8C-83A1-F6EECF244321}">
                <p14:modId xmlns:p14="http://schemas.microsoft.com/office/powerpoint/2010/main" val="1758776729"/>
              </p:ext>
            </p:extLst>
          </p:nvPr>
        </p:nvGraphicFramePr>
        <p:xfrm>
          <a:off x="361950" y="1793176"/>
          <a:ext cx="6080814" cy="3292889"/>
        </p:xfrm>
        <a:graphic>
          <a:graphicData uri="http://schemas.openxmlformats.org/drawingml/2006/table">
            <a:tbl>
              <a:tblPr firstRow="1" bandRow="1">
                <a:tableStyleId>{5940675A-B579-460E-94D1-54222C63F5DA}</a:tableStyleId>
              </a:tblPr>
              <a:tblGrid>
                <a:gridCol w="2026938">
                  <a:extLst>
                    <a:ext uri="{9D8B030D-6E8A-4147-A177-3AD203B41FA5}">
                      <a16:colId xmlns:a16="http://schemas.microsoft.com/office/drawing/2014/main" xmlns="" val="2598288907"/>
                    </a:ext>
                  </a:extLst>
                </a:gridCol>
                <a:gridCol w="2026938">
                  <a:extLst>
                    <a:ext uri="{9D8B030D-6E8A-4147-A177-3AD203B41FA5}">
                      <a16:colId xmlns:a16="http://schemas.microsoft.com/office/drawing/2014/main" xmlns="" val="522738282"/>
                    </a:ext>
                  </a:extLst>
                </a:gridCol>
                <a:gridCol w="2026938">
                  <a:extLst>
                    <a:ext uri="{9D8B030D-6E8A-4147-A177-3AD203B41FA5}">
                      <a16:colId xmlns:a16="http://schemas.microsoft.com/office/drawing/2014/main" xmlns="" val="2207412083"/>
                    </a:ext>
                  </a:extLst>
                </a:gridCol>
              </a:tblGrid>
              <a:tr h="660741">
                <a:tc>
                  <a:txBody>
                    <a:bodyPr/>
                    <a:lstStyle/>
                    <a:p>
                      <a:r>
                        <a:rPr lang="en-US" sz="1800" b="1" dirty="0"/>
                        <a:t>Model</a:t>
                      </a:r>
                    </a:p>
                  </a:txBody>
                  <a:tcPr anchor="ctr"/>
                </a:tc>
                <a:tc>
                  <a:txBody>
                    <a:bodyPr/>
                    <a:lstStyle/>
                    <a:p>
                      <a:r>
                        <a:rPr lang="en-US" sz="1800" b="1" dirty="0"/>
                        <a:t>Accuracy score on train</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800" b="1" dirty="0"/>
                        <a:t>Accuracy score on test</a:t>
                      </a:r>
                    </a:p>
                  </a:txBody>
                  <a:tcPr anchor="ctr"/>
                </a:tc>
                <a:extLst>
                  <a:ext uri="{0D108BD9-81ED-4DB2-BD59-A6C34878D82A}">
                    <a16:rowId xmlns:a16="http://schemas.microsoft.com/office/drawing/2014/main" xmlns="" val="2574787134"/>
                  </a:ext>
                </a:extLst>
              </a:tr>
              <a:tr h="660741">
                <a:tc>
                  <a:txBody>
                    <a:bodyPr/>
                    <a:lstStyle/>
                    <a:p>
                      <a:r>
                        <a:rPr lang="en-US" sz="1800" dirty="0" smtClean="0"/>
                        <a:t>Naïve Bayes</a:t>
                      </a:r>
                      <a:endParaRPr lang="en-US" sz="1800" dirty="0"/>
                    </a:p>
                  </a:txBody>
                  <a:tcPr anchor="ctr"/>
                </a:tc>
                <a:tc>
                  <a:txBody>
                    <a:bodyPr/>
                    <a:lstStyle/>
                    <a:p>
                      <a:r>
                        <a:rPr lang="en-US" sz="1800" dirty="0" smtClean="0"/>
                        <a:t>0.55</a:t>
                      </a:r>
                      <a:endParaRPr lang="en-US" sz="1800" dirty="0"/>
                    </a:p>
                  </a:txBody>
                  <a:tcPr anchor="b"/>
                </a:tc>
                <a:tc>
                  <a:txBody>
                    <a:bodyPr/>
                    <a:lstStyle/>
                    <a:p>
                      <a:r>
                        <a:rPr lang="en-US" sz="1800" dirty="0" smtClean="0"/>
                        <a:t>0.63</a:t>
                      </a:r>
                      <a:endParaRPr lang="en-US" sz="1800" dirty="0"/>
                    </a:p>
                  </a:txBody>
                  <a:tcPr anchor="b"/>
                </a:tc>
                <a:extLst>
                  <a:ext uri="{0D108BD9-81ED-4DB2-BD59-A6C34878D82A}">
                    <a16:rowId xmlns:a16="http://schemas.microsoft.com/office/drawing/2014/main" xmlns="" val="1435507703"/>
                  </a:ext>
                </a:extLst>
              </a:tr>
              <a:tr h="660741">
                <a:tc>
                  <a:txBody>
                    <a:bodyPr/>
                    <a:lstStyle/>
                    <a:p>
                      <a:r>
                        <a:rPr lang="en-US" sz="1800" dirty="0"/>
                        <a:t>Random Forest Classification</a:t>
                      </a:r>
                    </a:p>
                  </a:txBody>
                  <a:tcPr anchor="ctr"/>
                </a:tc>
                <a:tc>
                  <a:txBody>
                    <a:bodyPr/>
                    <a:lstStyle/>
                    <a:p>
                      <a:r>
                        <a:rPr lang="en-US" sz="1800" dirty="0" smtClean="0"/>
                        <a:t>0.83</a:t>
                      </a:r>
                      <a:endParaRPr lang="en-US" sz="1800" dirty="0"/>
                    </a:p>
                  </a:txBody>
                  <a:tcPr anchor="b"/>
                </a:tc>
                <a:tc>
                  <a:txBody>
                    <a:bodyPr/>
                    <a:lstStyle/>
                    <a:p>
                      <a:r>
                        <a:rPr lang="en-US" sz="1800" dirty="0" smtClean="0"/>
                        <a:t>0.79</a:t>
                      </a:r>
                      <a:endParaRPr lang="en-US" sz="1800" dirty="0"/>
                    </a:p>
                  </a:txBody>
                  <a:tcPr anchor="b"/>
                </a:tc>
                <a:extLst>
                  <a:ext uri="{0D108BD9-81ED-4DB2-BD59-A6C34878D82A}">
                    <a16:rowId xmlns:a16="http://schemas.microsoft.com/office/drawing/2014/main" xmlns="" val="2288519936"/>
                  </a:ext>
                </a:extLst>
              </a:tr>
              <a:tr h="887560">
                <a:tc>
                  <a:txBody>
                    <a:bodyPr/>
                    <a:lstStyle/>
                    <a:p>
                      <a:r>
                        <a:rPr lang="en-US" sz="1800" dirty="0" smtClean="0"/>
                        <a:t>Logistic</a:t>
                      </a:r>
                      <a:r>
                        <a:rPr lang="en-US" sz="1800" baseline="0" dirty="0" smtClean="0"/>
                        <a:t> Regression</a:t>
                      </a:r>
                      <a:endParaRPr lang="en-US" sz="1800" dirty="0"/>
                    </a:p>
                  </a:txBody>
                  <a:tcPr anchor="ctr"/>
                </a:tc>
                <a:tc>
                  <a:txBody>
                    <a:bodyPr/>
                    <a:lstStyle/>
                    <a:p>
                      <a:r>
                        <a:rPr lang="en-US" sz="1800" dirty="0" smtClean="0"/>
                        <a:t>0.69</a:t>
                      </a:r>
                      <a:endParaRPr lang="en-US" sz="1800" dirty="0"/>
                    </a:p>
                  </a:txBody>
                  <a:tcPr anchor="b"/>
                </a:tc>
                <a:tc>
                  <a:txBody>
                    <a:bodyPr/>
                    <a:lstStyle/>
                    <a:p>
                      <a:r>
                        <a:rPr lang="en-US" sz="1800" dirty="0" smtClean="0"/>
                        <a:t>0.78</a:t>
                      </a:r>
                      <a:endParaRPr lang="en-US" sz="1800" dirty="0"/>
                    </a:p>
                  </a:txBody>
                  <a:tcPr anchor="b"/>
                </a:tc>
                <a:extLst>
                  <a:ext uri="{0D108BD9-81ED-4DB2-BD59-A6C34878D82A}">
                    <a16:rowId xmlns:a16="http://schemas.microsoft.com/office/drawing/2014/main" xmlns="" val="4024914912"/>
                  </a:ext>
                </a:extLst>
              </a:tr>
              <a:tr h="423106">
                <a:tc>
                  <a:txBody>
                    <a:bodyPr/>
                    <a:lstStyle/>
                    <a:p>
                      <a:r>
                        <a:rPr lang="en-US" sz="1800" dirty="0" err="1"/>
                        <a:t>Adaboost</a:t>
                      </a:r>
                      <a:endParaRPr lang="en-US" sz="1800" dirty="0"/>
                    </a:p>
                  </a:txBody>
                  <a:tcPr anchor="ctr"/>
                </a:tc>
                <a:tc>
                  <a:txBody>
                    <a:bodyPr/>
                    <a:lstStyle/>
                    <a:p>
                      <a:r>
                        <a:rPr lang="en-US" sz="1800" dirty="0" smtClean="0"/>
                        <a:t>0.83</a:t>
                      </a:r>
                      <a:endParaRPr lang="en-US" sz="1800" dirty="0"/>
                    </a:p>
                  </a:txBody>
                  <a:tcPr anchor="b"/>
                </a:tc>
                <a:tc>
                  <a:txBody>
                    <a:bodyPr/>
                    <a:lstStyle/>
                    <a:p>
                      <a:r>
                        <a:rPr lang="en-US" sz="1800" dirty="0" smtClean="0"/>
                        <a:t>0.77</a:t>
                      </a:r>
                      <a:endParaRPr lang="en-US" sz="1800" dirty="0"/>
                    </a:p>
                  </a:txBody>
                  <a:tcPr anchor="b"/>
                </a:tc>
                <a:extLst>
                  <a:ext uri="{0D108BD9-81ED-4DB2-BD59-A6C34878D82A}">
                    <a16:rowId xmlns:a16="http://schemas.microsoft.com/office/drawing/2014/main" xmlns="" val="1533939965"/>
                  </a:ext>
                </a:extLst>
              </a:tr>
            </a:tbl>
          </a:graphicData>
        </a:graphic>
      </p:graphicFrame>
      <p:sp>
        <p:nvSpPr>
          <p:cNvPr id="8" name="5-Point Star 7">
            <a:extLst>
              <a:ext uri="{FF2B5EF4-FFF2-40B4-BE49-F238E27FC236}">
                <a16:creationId xmlns:a16="http://schemas.microsoft.com/office/drawing/2014/main" xmlns="" id="{69FD48A5-3E69-3341-A858-C0232448E778}"/>
              </a:ext>
            </a:extLst>
          </p:cNvPr>
          <p:cNvSpPr/>
          <p:nvPr/>
        </p:nvSpPr>
        <p:spPr>
          <a:xfrm rot="20006097">
            <a:off x="-101414" y="3134820"/>
            <a:ext cx="609600" cy="609600"/>
          </a:xfrm>
          <a:prstGeom prst="star5">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9" name="Rectangle 8">
            <a:extLst>
              <a:ext uri="{FF2B5EF4-FFF2-40B4-BE49-F238E27FC236}">
                <a16:creationId xmlns:a16="http://schemas.microsoft.com/office/drawing/2014/main" xmlns="" id="{80E9E449-31A7-D840-B1B5-864BBD5E5369}"/>
              </a:ext>
            </a:extLst>
          </p:cNvPr>
          <p:cNvSpPr/>
          <p:nvPr/>
        </p:nvSpPr>
        <p:spPr>
          <a:xfrm>
            <a:off x="6442764" y="1025558"/>
            <a:ext cx="6562036" cy="8489504"/>
          </a:xfrm>
          <a:prstGeom prst="rect">
            <a:avLst/>
          </a:prstGeom>
        </p:spPr>
        <p:txBody>
          <a:bodyPr wrap="square">
            <a:spAutoFit/>
          </a:bodyPr>
          <a:lstStyle/>
          <a:p>
            <a:pPr marL="444500" indent="-444500" algn="l">
              <a:spcBef>
                <a:spcPts val="1000"/>
              </a:spcBef>
              <a:buSzPct val="145000"/>
              <a:buFontTx/>
              <a:buChar char="•"/>
            </a:pPr>
            <a:r>
              <a:rPr lang="en-US" dirty="0" smtClean="0"/>
              <a:t>Random </a:t>
            </a:r>
            <a:r>
              <a:rPr lang="en-US" dirty="0" err="1" smtClean="0"/>
              <a:t>Rorestclassifier</a:t>
            </a:r>
            <a:r>
              <a:rPr lang="en-US" dirty="0" smtClean="0"/>
              <a:t> </a:t>
            </a:r>
            <a:r>
              <a:rPr lang="en-US" b="0" dirty="0" smtClean="0"/>
              <a:t>ranks </a:t>
            </a:r>
            <a:r>
              <a:rPr lang="en-US" b="0" dirty="0"/>
              <a:t>first among the classification models. It gives </a:t>
            </a:r>
            <a:r>
              <a:rPr lang="en-US" b="0" dirty="0" smtClean="0"/>
              <a:t>0.79 </a:t>
            </a:r>
            <a:r>
              <a:rPr lang="en-US" b="0" dirty="0"/>
              <a:t>accuracy score in predicting </a:t>
            </a:r>
            <a:r>
              <a:rPr lang="en-US" b="0" dirty="0" smtClean="0"/>
              <a:t>whether the complaint will be disputed by consumer. </a:t>
            </a:r>
          </a:p>
          <a:p>
            <a:pPr marL="444500" indent="-444500" algn="l">
              <a:spcBef>
                <a:spcPts val="1000"/>
              </a:spcBef>
              <a:buSzPct val="145000"/>
              <a:buFontTx/>
              <a:buChar char="•"/>
            </a:pPr>
            <a:r>
              <a:rPr lang="en-US" b="0" dirty="0" smtClean="0"/>
              <a:t>Naïve Bayes </a:t>
            </a:r>
            <a:r>
              <a:rPr lang="en-US" b="0" dirty="0"/>
              <a:t>gives the worst performance among models tested</a:t>
            </a:r>
            <a:r>
              <a:rPr lang="en-US" b="0" dirty="0" smtClean="0"/>
              <a:t>. In fact, naïve </a:t>
            </a:r>
            <a:r>
              <a:rPr lang="en-US" b="0" dirty="0" err="1" smtClean="0"/>
              <a:t>bayes</a:t>
            </a:r>
            <a:r>
              <a:rPr lang="en-US" b="0" dirty="0" smtClean="0"/>
              <a:t> model performed better when there was only narrative data. </a:t>
            </a:r>
          </a:p>
          <a:p>
            <a:pPr marL="444500" indent="-444500" algn="l">
              <a:spcBef>
                <a:spcPts val="1000"/>
              </a:spcBef>
              <a:buSzPct val="145000"/>
              <a:buFontTx/>
              <a:buChar char="•"/>
            </a:pPr>
            <a:r>
              <a:rPr lang="en-US" dirty="0" smtClean="0"/>
              <a:t>ROC </a:t>
            </a:r>
            <a:r>
              <a:rPr lang="en-US" dirty="0"/>
              <a:t>curve </a:t>
            </a:r>
            <a:r>
              <a:rPr lang="en-US" b="0" dirty="0"/>
              <a:t>indicates similar result.</a:t>
            </a:r>
          </a:p>
          <a:p>
            <a:pPr marL="444500" indent="-444500" algn="l">
              <a:spcBef>
                <a:spcPts val="1000"/>
              </a:spcBef>
              <a:buSzPct val="145000"/>
              <a:buFontTx/>
              <a:buChar char="•"/>
            </a:pPr>
            <a:r>
              <a:rPr lang="en-US" b="0" dirty="0"/>
              <a:t>From the </a:t>
            </a:r>
            <a:r>
              <a:rPr lang="en-US" b="0" dirty="0" smtClean="0"/>
              <a:t>feature importance plot</a:t>
            </a:r>
            <a:r>
              <a:rPr lang="en-US" b="0" dirty="0" smtClean="0"/>
              <a:t>, </a:t>
            </a:r>
            <a:r>
              <a:rPr lang="en-US" b="0" dirty="0" smtClean="0"/>
              <a:t>the </a:t>
            </a:r>
            <a:r>
              <a:rPr lang="en-US" b="0" dirty="0"/>
              <a:t>top </a:t>
            </a:r>
            <a:r>
              <a:rPr lang="en-US" b="0" dirty="0" smtClean="0"/>
              <a:t>3 </a:t>
            </a:r>
            <a:r>
              <a:rPr lang="en-US" b="0" dirty="0"/>
              <a:t>attributes positively contributing </a:t>
            </a:r>
            <a:r>
              <a:rPr lang="en-US" b="0" dirty="0" smtClean="0"/>
              <a:t>being disputed includes </a:t>
            </a:r>
            <a:r>
              <a:rPr lang="en-US" b="0" dirty="0" smtClean="0"/>
              <a:t>company responses and year</a:t>
            </a:r>
            <a:r>
              <a:rPr lang="en-US" b="0" dirty="0" smtClean="0"/>
              <a:t>.</a:t>
            </a:r>
            <a:endParaRPr lang="en-US" b="0" dirty="0"/>
          </a:p>
          <a:p>
            <a:pPr marL="444500" indent="-444500" algn="l">
              <a:spcBef>
                <a:spcPts val="1000"/>
              </a:spcBef>
              <a:buSzPct val="145000"/>
              <a:buFontTx/>
              <a:buChar char="•"/>
            </a:pPr>
            <a:r>
              <a:rPr lang="en-US" b="0" dirty="0" smtClean="0"/>
              <a:t>Logistic regression gives the </a:t>
            </a:r>
            <a:r>
              <a:rPr lang="en-US" dirty="0" smtClean="0"/>
              <a:t>recall score </a:t>
            </a:r>
            <a:r>
              <a:rPr lang="en-US" b="0" dirty="0" smtClean="0"/>
              <a:t>for dispute </a:t>
            </a:r>
            <a:r>
              <a:rPr lang="en-US" b="0" dirty="0" smtClean="0"/>
              <a:t>at 0.55, </a:t>
            </a:r>
            <a:r>
              <a:rPr lang="en-US" b="0" dirty="0" smtClean="0"/>
              <a:t>higher than the average accuracy score. It presents the ability for the model to detect target.   </a:t>
            </a:r>
          </a:p>
          <a:p>
            <a:pPr marL="444500" indent="-444500" algn="l">
              <a:spcBef>
                <a:spcPts val="1000"/>
              </a:spcBef>
              <a:buSzPct val="145000"/>
              <a:buFontTx/>
              <a:buChar char="•"/>
            </a:pPr>
            <a:r>
              <a:rPr lang="en-US" b="0" dirty="0" smtClean="0"/>
              <a:t>It seems that there is generally a weak correlation between the target feature and the rest of the data. </a:t>
            </a:r>
            <a:endParaRPr lang="en-US" b="0" dirty="0"/>
          </a:p>
        </p:txBody>
      </p:sp>
    </p:spTree>
    <p:extLst>
      <p:ext uri="{BB962C8B-B14F-4D97-AF65-F5344CB8AC3E}">
        <p14:creationId xmlns:p14="http://schemas.microsoft.com/office/powerpoint/2010/main" val="72174621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7050" y="7842526"/>
            <a:ext cx="2730500" cy="2070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3800" y="0"/>
            <a:ext cx="2921000" cy="2146300"/>
          </a:xfrm>
          <a:prstGeom prst="rect">
            <a:avLst/>
          </a:prstGeom>
        </p:spPr>
      </p:pic>
      <p:sp>
        <p:nvSpPr>
          <p:cNvPr id="2" name="Title 1">
            <a:extLst>
              <a:ext uri="{FF2B5EF4-FFF2-40B4-BE49-F238E27FC236}">
                <a16:creationId xmlns:a16="http://schemas.microsoft.com/office/drawing/2014/main" xmlns="" id="{925D99AB-7BAE-9C4D-AD59-0689508C9ADB}"/>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xmlns="" id="{174007A3-0E33-634F-AF6A-A78C5D419909}"/>
              </a:ext>
            </a:extLst>
          </p:cNvPr>
          <p:cNvSpPr>
            <a:spLocks noGrp="1"/>
          </p:cNvSpPr>
          <p:nvPr>
            <p:ph type="body" idx="1"/>
          </p:nvPr>
        </p:nvSpPr>
        <p:spPr>
          <a:xfrm>
            <a:off x="952500" y="2571749"/>
            <a:ext cx="10815430" cy="6612007"/>
          </a:xfrm>
        </p:spPr>
        <p:txBody>
          <a:bodyPr>
            <a:normAutofit fontScale="92500" lnSpcReduction="10000"/>
          </a:bodyPr>
          <a:lstStyle/>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Credit </a:t>
            </a:r>
            <a:r>
              <a:rPr lang="en-US" sz="2400" dirty="0">
                <a:latin typeface="Arial" panose="020B0604020202020204" pitchFamily="34" charset="0"/>
                <a:cs typeface="Arial" panose="020B0604020202020204" pitchFamily="34" charset="0"/>
              </a:rPr>
              <a:t>reporting and other consumer </a:t>
            </a:r>
            <a:r>
              <a:rPr lang="en-US" sz="2400" dirty="0" smtClean="0">
                <a:latin typeface="Arial" panose="020B0604020202020204" pitchFamily="34" charset="0"/>
                <a:cs typeface="Arial" panose="020B0604020202020204" pitchFamily="34" charset="0"/>
              </a:rPr>
              <a:t>reports and mortgage are the </a:t>
            </a:r>
            <a:r>
              <a:rPr lang="en-US" sz="2400" dirty="0">
                <a:latin typeface="Arial" panose="020B0604020202020204" pitchFamily="34" charset="0"/>
                <a:cs typeface="Arial" panose="020B0604020202020204" pitchFamily="34" charset="0"/>
              </a:rPr>
              <a:t>most complained products. </a:t>
            </a:r>
            <a:endParaRPr lang="en-US" sz="2400" dirty="0" smtClean="0">
              <a:latin typeface="Arial" panose="020B0604020202020204" pitchFamily="34" charset="0"/>
              <a:cs typeface="Arial" panose="020B0604020202020204" pitchFamily="34" charset="0"/>
            </a:endParaRP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Notably</a:t>
            </a:r>
            <a:r>
              <a:rPr lang="en-US" sz="2400" dirty="0">
                <a:latin typeface="Arial" panose="020B0604020202020204" pitchFamily="34" charset="0"/>
                <a:cs typeface="Arial" panose="020B0604020202020204" pitchFamily="34" charset="0"/>
              </a:rPr>
              <a:t>, there is surge in number of complaints on credit reporting in 2017 when Equifax had its major data breach</a:t>
            </a:r>
            <a:r>
              <a:rPr lang="en-US" sz="2400" dirty="0" smtClean="0">
                <a:latin typeface="Arial" panose="020B0604020202020204" pitchFamily="34" charset="0"/>
                <a:cs typeface="Arial" panose="020B0604020202020204" pitchFamily="34" charset="0"/>
              </a:rPr>
              <a:t>.</a:t>
            </a: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There </a:t>
            </a:r>
            <a:r>
              <a:rPr lang="en-US" sz="2400" dirty="0">
                <a:latin typeface="Arial" panose="020B0604020202020204" pitchFamily="34" charset="0"/>
                <a:cs typeface="Arial" panose="020B0604020202020204" pitchFamily="34" charset="0"/>
              </a:rPr>
              <a:t>are hot/cold months of the year and day of the week for consumer complaints. The dispute rate varies as well. Colder times tend to result in higher dispute rate. </a:t>
            </a:r>
            <a:endParaRPr lang="en-US" sz="2400" dirty="0" smtClean="0">
              <a:latin typeface="Arial" panose="020B0604020202020204" pitchFamily="34" charset="0"/>
              <a:cs typeface="Arial" panose="020B0604020202020204" pitchFamily="34" charset="0"/>
            </a:endParaRP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analysis also shows the more rural the location is, the less chance the complaint will be disputed. Among the top complained states, Florida stands out as most complaint per capita</a:t>
            </a:r>
            <a:r>
              <a:rPr lang="en-US" sz="2400" dirty="0" smtClean="0">
                <a:latin typeface="Arial" panose="020B0604020202020204" pitchFamily="34" charset="0"/>
                <a:cs typeface="Arial" panose="020B0604020202020204" pitchFamily="34" charset="0"/>
              </a:rPr>
              <a:t>.</a:t>
            </a: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There is a strong correlation in the way </a:t>
            </a:r>
            <a:r>
              <a:rPr lang="en-US" sz="2400" dirty="0">
                <a:latin typeface="Arial" panose="020B0604020202020204" pitchFamily="34" charset="0"/>
                <a:cs typeface="Arial" panose="020B0604020202020204" pitchFamily="34" charset="0"/>
              </a:rPr>
              <a:t>the company replies </a:t>
            </a:r>
            <a:r>
              <a:rPr lang="en-US" sz="2400" dirty="0" smtClean="0">
                <a:latin typeface="Arial" panose="020B0604020202020204" pitchFamily="34" charset="0"/>
                <a:cs typeface="Arial" panose="020B0604020202020204" pitchFamily="34" charset="0"/>
              </a:rPr>
              <a:t>and whether the consumer will dispute.</a:t>
            </a: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To predict whether a complaint will be disputed, NLP and other feature preparation methods were used. The classification gave the best accuracy score of 0.62 using logistic regression classifier. Top attributes were found. </a:t>
            </a:r>
          </a:p>
          <a:p>
            <a:pPr>
              <a:spcBef>
                <a:spcPts val="1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This could help companies to proactively improve customer satisfaction by minimizing their consumer dispute.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2" y="95250"/>
            <a:ext cx="2628900" cy="2146300"/>
          </a:xfrm>
          <a:prstGeom prst="rect">
            <a:avLst/>
          </a:prstGeom>
        </p:spPr>
      </p:pic>
    </p:spTree>
    <p:extLst>
      <p:ext uri="{BB962C8B-B14F-4D97-AF65-F5344CB8AC3E}">
        <p14:creationId xmlns:p14="http://schemas.microsoft.com/office/powerpoint/2010/main" val="209716530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Credit </a:t>
            </a:r>
            <a:r>
              <a:rPr lang="en-US" dirty="0"/>
              <a:t>reporting and other consumer reports, mortgage, and debt collection are the most complained </a:t>
            </a:r>
            <a:r>
              <a:rPr lang="en-US" dirty="0" smtClean="0"/>
              <a:t>products.</a:t>
            </a:r>
          </a:p>
          <a:p>
            <a:r>
              <a:rPr lang="en-US" dirty="0" smtClean="0"/>
              <a:t>The </a:t>
            </a:r>
            <a:r>
              <a:rPr lang="en-US" dirty="0"/>
              <a:t>surge in number of complaints on credit reporting in 2017 aligns with the timing when Equifax had its major data breach</a:t>
            </a:r>
            <a:r>
              <a:rPr lang="en-US" dirty="0" smtClean="0"/>
              <a:t>. </a:t>
            </a:r>
          </a:p>
          <a:p>
            <a:r>
              <a:rPr lang="en-US" dirty="0" smtClean="0"/>
              <a:t>Counter-intuitively</a:t>
            </a:r>
            <a:r>
              <a:rPr lang="en-US" dirty="0"/>
              <a:t>, less </a:t>
            </a:r>
            <a:r>
              <a:rPr lang="en-US" dirty="0" smtClean="0"/>
              <a:t>concentrated </a:t>
            </a:r>
            <a:r>
              <a:rPr lang="en-US" dirty="0"/>
              <a:t>complaint durations tend to result in higher dispute rate. </a:t>
            </a:r>
            <a:endParaRPr lang="en-US" dirty="0" smtClean="0"/>
          </a:p>
          <a:p>
            <a:r>
              <a:rPr lang="en-US" dirty="0" smtClean="0"/>
              <a:t>Companies </a:t>
            </a:r>
            <a:r>
              <a:rPr lang="en-US" dirty="0"/>
              <a:t>could proactively prepare or modify their reply to the complaint to improve consumer experience. </a:t>
            </a:r>
            <a:endParaRPr lang="en-US" dirty="0" smtClean="0"/>
          </a:p>
          <a:p>
            <a:r>
              <a:rPr lang="en-US" dirty="0" smtClean="0"/>
              <a:t>The </a:t>
            </a:r>
            <a:r>
              <a:rPr lang="en-US" dirty="0"/>
              <a:t>top contributions were found using feature importance analysis after classifying consumer dispute.</a:t>
            </a:r>
          </a:p>
        </p:txBody>
      </p:sp>
    </p:spTree>
    <p:extLst>
      <p:ext uri="{BB962C8B-B14F-4D97-AF65-F5344CB8AC3E}">
        <p14:creationId xmlns:p14="http://schemas.microsoft.com/office/powerpoint/2010/main" val="17557904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Text Placeholder 2"/>
          <p:cNvSpPr>
            <a:spLocks noGrp="1"/>
          </p:cNvSpPr>
          <p:nvPr>
            <p:ph type="body" idx="1"/>
          </p:nvPr>
        </p:nvSpPr>
        <p:spPr/>
        <p:txBody>
          <a:bodyPr>
            <a:normAutofit/>
          </a:bodyPr>
          <a:lstStyle/>
          <a:p>
            <a:pPr marL="900945" lvl="1" indent="-483115" defTabSz="549148">
              <a:spcBef>
                <a:spcPts val="0"/>
              </a:spcBef>
              <a:defRPr sz="3478"/>
            </a:pPr>
            <a:r>
              <a:rPr lang="en-US" dirty="0"/>
              <a:t>Motivation. Potential Clients.</a:t>
            </a:r>
          </a:p>
          <a:p>
            <a:pPr marL="900945" lvl="1" indent="-483115" defTabSz="549148">
              <a:spcBef>
                <a:spcPts val="0"/>
              </a:spcBef>
              <a:defRPr sz="3478"/>
            </a:pPr>
            <a:r>
              <a:rPr lang="en-US" dirty="0"/>
              <a:t>Data Source and Wrangling</a:t>
            </a:r>
          </a:p>
          <a:p>
            <a:pPr marL="900945" lvl="1" indent="-483115" defTabSz="549148">
              <a:spcBef>
                <a:spcPts val="0"/>
              </a:spcBef>
              <a:defRPr sz="3478"/>
            </a:pPr>
            <a:r>
              <a:rPr lang="en-US" dirty="0"/>
              <a:t>Explorative Data Analysis</a:t>
            </a:r>
          </a:p>
          <a:p>
            <a:pPr marL="1318775" lvl="2" indent="-483115" defTabSz="549148">
              <a:spcBef>
                <a:spcPts val="0"/>
              </a:spcBef>
              <a:defRPr sz="2820"/>
            </a:pPr>
            <a:r>
              <a:rPr lang="en-US" dirty="0" smtClean="0"/>
              <a:t>Financial product analysis</a:t>
            </a:r>
          </a:p>
          <a:p>
            <a:pPr marL="1318775" lvl="2" indent="-483115" defTabSz="549148">
              <a:spcBef>
                <a:spcPts val="0"/>
              </a:spcBef>
              <a:defRPr sz="2820"/>
            </a:pPr>
            <a:r>
              <a:rPr lang="en-US" dirty="0" smtClean="0"/>
              <a:t>Time effect on the complaints</a:t>
            </a:r>
          </a:p>
          <a:p>
            <a:pPr marL="1318775" lvl="2" indent="-483115" defTabSz="549148">
              <a:spcBef>
                <a:spcPts val="0"/>
              </a:spcBef>
              <a:defRPr sz="2820"/>
            </a:pPr>
            <a:r>
              <a:rPr lang="en-US" dirty="0" smtClean="0"/>
              <a:t>State comparison</a:t>
            </a:r>
          </a:p>
          <a:p>
            <a:pPr marL="1318775" lvl="2" indent="-483115" defTabSz="549148">
              <a:spcBef>
                <a:spcPts val="0"/>
              </a:spcBef>
              <a:defRPr sz="2820"/>
            </a:pPr>
            <a:r>
              <a:rPr lang="en-US" sz="2820" dirty="0" smtClean="0"/>
              <a:t>Companies and their responses</a:t>
            </a:r>
            <a:r>
              <a:rPr lang="en-US" dirty="0" smtClean="0"/>
              <a:t> </a:t>
            </a:r>
          </a:p>
          <a:p>
            <a:pPr marL="900945" lvl="1" indent="-483115" defTabSz="549148">
              <a:spcBef>
                <a:spcPts val="0"/>
              </a:spcBef>
              <a:defRPr sz="3478"/>
            </a:pPr>
            <a:r>
              <a:rPr lang="en-US" dirty="0" smtClean="0"/>
              <a:t>Classification </a:t>
            </a:r>
            <a:endParaRPr lang="en-US" dirty="0"/>
          </a:p>
          <a:p>
            <a:pPr marL="1318775" lvl="2" indent="-483115" defTabSz="549148">
              <a:spcBef>
                <a:spcPts val="0"/>
              </a:spcBef>
              <a:defRPr sz="2820"/>
            </a:pPr>
            <a:r>
              <a:rPr lang="en-US" dirty="0"/>
              <a:t>Feature </a:t>
            </a:r>
            <a:r>
              <a:rPr lang="en-US" dirty="0" smtClean="0"/>
              <a:t>engineering and selection</a:t>
            </a:r>
            <a:endParaRPr lang="en-US" dirty="0"/>
          </a:p>
          <a:p>
            <a:pPr marL="1318775" lvl="2" indent="-483115" defTabSz="549148">
              <a:spcBef>
                <a:spcPts val="0"/>
              </a:spcBef>
              <a:defRPr sz="2820"/>
            </a:pPr>
            <a:r>
              <a:rPr lang="en-US" dirty="0" smtClean="0"/>
              <a:t>Natural language processing</a:t>
            </a:r>
            <a:endParaRPr lang="en-US" dirty="0"/>
          </a:p>
          <a:p>
            <a:pPr marL="1318775" lvl="2" indent="-483115" defTabSz="549148">
              <a:spcBef>
                <a:spcPts val="0"/>
              </a:spcBef>
              <a:defRPr sz="2820"/>
            </a:pPr>
            <a:r>
              <a:rPr lang="en-US" dirty="0" smtClean="0"/>
              <a:t>Predict consumer dispute</a:t>
            </a:r>
            <a:endParaRPr lang="en-US" dirty="0"/>
          </a:p>
          <a:p>
            <a:pPr marL="900945" lvl="1" indent="-483115" defTabSz="549148">
              <a:spcBef>
                <a:spcPts val="0"/>
              </a:spcBef>
              <a:defRPr sz="3478"/>
            </a:pPr>
            <a:r>
              <a:rPr lang="en-US" dirty="0"/>
              <a:t>Summary</a:t>
            </a:r>
          </a:p>
        </p:txBody>
      </p:sp>
    </p:spTree>
    <p:extLst>
      <p:ext uri="{BB962C8B-B14F-4D97-AF65-F5344CB8AC3E}">
        <p14:creationId xmlns:p14="http://schemas.microsoft.com/office/powerpoint/2010/main" val="197189569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499" y="29001"/>
            <a:ext cx="11099800" cy="2159000"/>
          </a:xfrm>
        </p:spPr>
        <p:txBody>
          <a:bodyPr>
            <a:normAutofit/>
          </a:bodyPr>
          <a:lstStyle/>
          <a:p>
            <a:r>
              <a:rPr lang="en-US" sz="5400" dirty="0"/>
              <a:t>Motivation &amp; Potential Clients</a:t>
            </a:r>
          </a:p>
        </p:txBody>
      </p:sp>
      <p:sp>
        <p:nvSpPr>
          <p:cNvPr id="3" name="Text Placeholder 2"/>
          <p:cNvSpPr>
            <a:spLocks noGrp="1"/>
          </p:cNvSpPr>
          <p:nvPr>
            <p:ph type="body" idx="1"/>
          </p:nvPr>
        </p:nvSpPr>
        <p:spPr>
          <a:xfrm>
            <a:off x="436907" y="2188001"/>
            <a:ext cx="12130985" cy="6968987"/>
          </a:xfrm>
        </p:spPr>
        <p:txBody>
          <a:bodyPr>
            <a:noAutofit/>
          </a:bodyPr>
          <a:lstStyle/>
          <a:p>
            <a:r>
              <a:rPr lang="en-US" sz="2400" dirty="0" smtClean="0"/>
              <a:t>Consumer satisfaction is a key factor to a successful and profitable financial product. In this study, we take the perspective of consumer complaints to unravel apparent </a:t>
            </a:r>
            <a:r>
              <a:rPr lang="en-US" sz="2400" dirty="0"/>
              <a:t>issues and understand trends in customers’ needs. It could be a supporting evidence when analyzing customers' satisfaction level toward a product or service. It can also give insight in ways to improve their products and customer satisfaction. </a:t>
            </a:r>
          </a:p>
          <a:p>
            <a:pPr>
              <a:spcBef>
                <a:spcPts val="1000"/>
              </a:spcBef>
            </a:pPr>
            <a:r>
              <a:rPr lang="en-US" sz="2400" b="1" dirty="0" smtClean="0"/>
              <a:t>Questions </a:t>
            </a:r>
            <a:r>
              <a:rPr lang="en-US" sz="2400" dirty="0"/>
              <a:t>I would like to answer: </a:t>
            </a:r>
          </a:p>
          <a:p>
            <a:pPr lvl="2">
              <a:spcBef>
                <a:spcPts val="1000"/>
              </a:spcBef>
            </a:pPr>
            <a:r>
              <a:rPr lang="en-US" sz="2000" dirty="0" smtClean="0"/>
              <a:t>How does month of the year or day of the week affect the consumer complaints?</a:t>
            </a:r>
            <a:endParaRPr lang="en-US" sz="2000" dirty="0"/>
          </a:p>
          <a:p>
            <a:pPr lvl="2">
              <a:spcBef>
                <a:spcPts val="1000"/>
              </a:spcBef>
            </a:pPr>
            <a:r>
              <a:rPr lang="en-US" sz="2000" dirty="0" smtClean="0"/>
              <a:t>Do consumers from different states have different complaint behaviors? </a:t>
            </a:r>
            <a:endParaRPr lang="en-US" sz="2000" dirty="0"/>
          </a:p>
          <a:p>
            <a:pPr lvl="2">
              <a:spcBef>
                <a:spcPts val="1000"/>
              </a:spcBef>
            </a:pPr>
            <a:r>
              <a:rPr lang="en-US" sz="2000" dirty="0" smtClean="0"/>
              <a:t>What are the most complained products?</a:t>
            </a:r>
          </a:p>
          <a:p>
            <a:pPr lvl="2">
              <a:spcBef>
                <a:spcPts val="1000"/>
              </a:spcBef>
            </a:pPr>
            <a:r>
              <a:rPr lang="en-US" sz="2000" dirty="0" smtClean="0"/>
              <a:t>What </a:t>
            </a:r>
            <a:r>
              <a:rPr lang="en-US" sz="2000" dirty="0"/>
              <a:t>are the most complained companies?  </a:t>
            </a:r>
          </a:p>
          <a:p>
            <a:pPr lvl="2">
              <a:spcBef>
                <a:spcPts val="1000"/>
              </a:spcBef>
            </a:pPr>
            <a:r>
              <a:rPr lang="en-US" sz="2000" dirty="0" smtClean="0"/>
              <a:t>How to reply to consumer complaints to maximize the satisfaction?</a:t>
            </a:r>
            <a:endParaRPr lang="en-US" sz="2000" dirty="0"/>
          </a:p>
          <a:p>
            <a:pPr lvl="2">
              <a:spcBef>
                <a:spcPts val="1000"/>
              </a:spcBef>
            </a:pPr>
            <a:r>
              <a:rPr lang="en-US" sz="2000" dirty="0"/>
              <a:t>Can we </a:t>
            </a:r>
            <a:r>
              <a:rPr lang="en-US" sz="2000" dirty="0" smtClean="0"/>
              <a:t>predict whether a complaint will be disputed?</a:t>
            </a:r>
            <a:endParaRPr lang="en-US" sz="2000" dirty="0"/>
          </a:p>
          <a:p>
            <a:pPr>
              <a:spcBef>
                <a:spcPts val="1000"/>
              </a:spcBef>
            </a:pPr>
            <a:r>
              <a:rPr lang="en-US" sz="2400" b="1" dirty="0" smtClean="0"/>
              <a:t>Potential </a:t>
            </a:r>
            <a:r>
              <a:rPr lang="en-US" sz="2400" b="1" dirty="0"/>
              <a:t>clients</a:t>
            </a:r>
            <a:r>
              <a:rPr lang="en-US" sz="2400" dirty="0"/>
              <a:t>:</a:t>
            </a:r>
          </a:p>
          <a:p>
            <a:pPr lvl="2">
              <a:spcBef>
                <a:spcPts val="1000"/>
              </a:spcBef>
            </a:pPr>
            <a:r>
              <a:rPr lang="en-US" sz="2000" dirty="0" smtClean="0"/>
              <a:t>Financial companies</a:t>
            </a:r>
            <a:endParaRPr lang="en-US" sz="2000" dirty="0"/>
          </a:p>
          <a:p>
            <a:pPr lvl="2">
              <a:spcBef>
                <a:spcPts val="1000"/>
              </a:spcBef>
            </a:pPr>
            <a:r>
              <a:rPr lang="en-US" sz="2000" dirty="0" smtClean="0"/>
              <a:t>Federal and state agencies</a:t>
            </a:r>
            <a:endParaRPr lang="en-US" sz="2000" dirty="0"/>
          </a:p>
          <a:p>
            <a:pPr lvl="2">
              <a:spcBef>
                <a:spcPts val="1000"/>
              </a:spcBef>
            </a:pPr>
            <a:r>
              <a:rPr lang="en-US" sz="2000" dirty="0" smtClean="0"/>
              <a:t>Customers of financial products</a:t>
            </a:r>
            <a:endParaRPr lang="en-US" sz="2000" dirty="0"/>
          </a:p>
          <a:p>
            <a:pPr lvl="2">
              <a:spcBef>
                <a:spcPts val="1000"/>
              </a:spcBef>
            </a:pPr>
            <a:r>
              <a:rPr lang="en-US" sz="2000" dirty="0"/>
              <a:t>Media and Journalists </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7446" y="5454518"/>
            <a:ext cx="2628900" cy="21463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260" y="7645400"/>
            <a:ext cx="2921000" cy="2146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4300" y="7683500"/>
            <a:ext cx="2730500" cy="2070100"/>
          </a:xfrm>
          <a:prstGeom prst="rect">
            <a:avLst/>
          </a:prstGeom>
        </p:spPr>
      </p:pic>
    </p:spTree>
    <p:extLst>
      <p:ext uri="{BB962C8B-B14F-4D97-AF65-F5344CB8AC3E}">
        <p14:creationId xmlns:p14="http://schemas.microsoft.com/office/powerpoint/2010/main" val="3188283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Data </a:t>
            </a:r>
            <a:r>
              <a:rPr lang="en-US" sz="6600" dirty="0" smtClean="0"/>
              <a:t>Source and Wrangling</a:t>
            </a:r>
            <a:endParaRPr lang="en-US" sz="6600" dirty="0"/>
          </a:p>
        </p:txBody>
      </p:sp>
      <p:sp>
        <p:nvSpPr>
          <p:cNvPr id="3" name="Text Placeholder 2"/>
          <p:cNvSpPr>
            <a:spLocks noGrp="1"/>
          </p:cNvSpPr>
          <p:nvPr>
            <p:ph type="body" idx="1"/>
          </p:nvPr>
        </p:nvSpPr>
        <p:spPr>
          <a:xfrm>
            <a:off x="952500" y="3419060"/>
            <a:ext cx="11099800" cy="5816048"/>
          </a:xfrm>
        </p:spPr>
        <p:txBody>
          <a:bodyPr>
            <a:noAutofit/>
          </a:bodyPr>
          <a:lstStyle/>
          <a:p>
            <a:pPr>
              <a:spcBef>
                <a:spcPts val="2400"/>
              </a:spcBef>
            </a:pPr>
            <a:r>
              <a:rPr lang="en-US" sz="2400" dirty="0"/>
              <a:t>Survey data from </a:t>
            </a:r>
            <a:r>
              <a:rPr lang="en-US" sz="2400" dirty="0" smtClean="0"/>
              <a:t>the Consumer Financial Protection Bureau (CFPB) </a:t>
            </a:r>
            <a:r>
              <a:rPr lang="en-US" sz="2400" u="sng" dirty="0">
                <a:hlinkClick r:id="rId2"/>
              </a:rPr>
              <a:t>https://www.consumerfinance.gov/data-research/consumer-complaints/#</a:t>
            </a:r>
            <a:r>
              <a:rPr lang="en-US" sz="2400" u="sng" dirty="0" smtClean="0">
                <a:hlinkClick r:id="rId2"/>
              </a:rPr>
              <a:t>download-the-data</a:t>
            </a:r>
            <a:endParaRPr lang="en-US" sz="2400" u="sng" dirty="0" smtClean="0"/>
          </a:p>
          <a:p>
            <a:pPr>
              <a:spcBef>
                <a:spcPts val="2400"/>
              </a:spcBef>
            </a:pPr>
            <a:r>
              <a:rPr lang="en-US" sz="2400" dirty="0" smtClean="0"/>
              <a:t>Data from 2011 to May 2018 ( up to date with this study)</a:t>
            </a:r>
            <a:endParaRPr lang="en-US" sz="2400" dirty="0"/>
          </a:p>
          <a:p>
            <a:pPr>
              <a:spcBef>
                <a:spcPts val="2400"/>
              </a:spcBef>
            </a:pPr>
            <a:r>
              <a:rPr lang="en-US" sz="2400" dirty="0"/>
              <a:t>Its total size is 560.9 MB</a:t>
            </a:r>
            <a:r>
              <a:rPr lang="en-US" sz="2400" dirty="0" smtClean="0"/>
              <a:t>.</a:t>
            </a:r>
          </a:p>
          <a:p>
            <a:pPr>
              <a:spcBef>
                <a:spcPts val="2400"/>
              </a:spcBef>
            </a:pPr>
            <a:r>
              <a:rPr lang="en-US" sz="2400" dirty="0"/>
              <a:t>The table explaining all the features of the data can be found here: </a:t>
            </a:r>
            <a:r>
              <a:rPr lang="en-US" sz="2400" u="sng" dirty="0">
                <a:hlinkClick r:id="rId3"/>
              </a:rPr>
              <a:t>https://</a:t>
            </a:r>
            <a:r>
              <a:rPr lang="en-US" sz="2400" u="sng" dirty="0" smtClean="0">
                <a:hlinkClick r:id="rId3"/>
              </a:rPr>
              <a:t>cfpb.github.io/api/ccdb/fields.html</a:t>
            </a:r>
            <a:endParaRPr lang="en-US" sz="2400" u="sng" dirty="0" smtClean="0"/>
          </a:p>
          <a:p>
            <a:pPr>
              <a:spcBef>
                <a:spcPts val="2400"/>
              </a:spcBef>
            </a:pPr>
            <a:r>
              <a:rPr lang="en-US" sz="2400" dirty="0" smtClean="0"/>
              <a:t>Data wrangling:</a:t>
            </a:r>
          </a:p>
          <a:p>
            <a:pPr lvl="1">
              <a:spcBef>
                <a:spcPts val="2400"/>
              </a:spcBef>
            </a:pPr>
            <a:r>
              <a:rPr lang="en-US" sz="2400" dirty="0" smtClean="0"/>
              <a:t>Financial products column changed over the years</a:t>
            </a:r>
          </a:p>
          <a:p>
            <a:pPr lvl="1">
              <a:spcBef>
                <a:spcPts val="2400"/>
              </a:spcBef>
            </a:pPr>
            <a:r>
              <a:rPr lang="en-US" sz="2400" dirty="0"/>
              <a:t>Synchronize the </a:t>
            </a:r>
            <a:r>
              <a:rPr lang="en-US" sz="2400" dirty="0" smtClean="0"/>
              <a:t>column by unify the product items </a:t>
            </a:r>
            <a:endParaRPr lang="en-US" sz="2400" dirty="0"/>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060" y="1917699"/>
            <a:ext cx="5235515" cy="1501361"/>
          </a:xfrm>
          <a:prstGeom prst="rect">
            <a:avLst/>
          </a:prstGeom>
        </p:spPr>
      </p:pic>
    </p:spTree>
    <p:extLst>
      <p:ext uri="{BB962C8B-B14F-4D97-AF65-F5344CB8AC3E}">
        <p14:creationId xmlns:p14="http://schemas.microsoft.com/office/powerpoint/2010/main" val="43520960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604575"/>
            <a:ext cx="11099800" cy="1773583"/>
          </a:xfrm>
        </p:spPr>
        <p:txBody>
          <a:bodyPr>
            <a:normAutofit/>
          </a:bodyPr>
          <a:lstStyle/>
          <a:p>
            <a:pPr lvl="2"/>
            <a:r>
              <a:rPr lang="en-US" sz="5400" dirty="0"/>
              <a:t>Explorative Data Analysis</a:t>
            </a:r>
            <a:br>
              <a:rPr lang="en-US" sz="5400" dirty="0"/>
            </a:br>
            <a:r>
              <a:rPr lang="en-US" sz="3600" dirty="0" smtClean="0"/>
              <a:t>Financial product analysis</a:t>
            </a:r>
            <a:endParaRPr lang="en-US" sz="5400" dirty="0"/>
          </a:p>
        </p:txBody>
      </p:sp>
      <p:sp>
        <p:nvSpPr>
          <p:cNvPr id="5" name="TextBox 4"/>
          <p:cNvSpPr txBox="1"/>
          <p:nvPr/>
        </p:nvSpPr>
        <p:spPr>
          <a:xfrm>
            <a:off x="238524" y="6545709"/>
            <a:ext cx="12527752"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a:t>"Credit </a:t>
            </a:r>
            <a:r>
              <a:rPr lang="en-US" b="0" dirty="0" smtClean="0"/>
              <a:t>or other </a:t>
            </a:r>
            <a:r>
              <a:rPr lang="en-US" b="0" dirty="0"/>
              <a:t>consumer </a:t>
            </a:r>
            <a:r>
              <a:rPr lang="en-US" b="0" dirty="0" smtClean="0"/>
              <a:t>reports” and "mortgage</a:t>
            </a:r>
            <a:r>
              <a:rPr lang="en-US" b="0" dirty="0"/>
              <a:t>" </a:t>
            </a:r>
            <a:r>
              <a:rPr lang="en-US" b="0" dirty="0" smtClean="0"/>
              <a:t>are </a:t>
            </a:r>
            <a:r>
              <a:rPr lang="en-US" b="0" dirty="0"/>
              <a:t>the </a:t>
            </a:r>
            <a:r>
              <a:rPr lang="en-US" b="0" dirty="0" smtClean="0"/>
              <a:t>most </a:t>
            </a:r>
            <a:r>
              <a:rPr lang="en-US" b="0" dirty="0"/>
              <a:t>complained financial products since 2011. </a:t>
            </a:r>
            <a:endParaRPr lang="en-US" b="0" dirty="0" smtClean="0"/>
          </a:p>
          <a:p>
            <a:pPr marL="342900" lvl="2" indent="-342900" algn="l">
              <a:buFont typeface="Arial" charset="0"/>
              <a:buChar char="•"/>
            </a:pPr>
            <a:r>
              <a:rPr lang="en-US" b="0" dirty="0" smtClean="0"/>
              <a:t>The </a:t>
            </a:r>
            <a:r>
              <a:rPr lang="en-US" b="0" dirty="0"/>
              <a:t>five most complained products we investigated, most held steady amount of complains year after year. </a:t>
            </a:r>
            <a:endParaRPr lang="en-US" b="0" dirty="0" smtClean="0"/>
          </a:p>
          <a:p>
            <a:pPr marL="342900" lvl="2" indent="-342900" algn="l">
              <a:buFont typeface="Arial" charset="0"/>
              <a:buChar char="•"/>
            </a:pPr>
            <a:r>
              <a:rPr lang="en-US" b="0" dirty="0" smtClean="0"/>
              <a:t>The </a:t>
            </a:r>
            <a:r>
              <a:rPr lang="en-US" b="0" dirty="0"/>
              <a:t>exception is "</a:t>
            </a:r>
            <a:r>
              <a:rPr lang="en-US" dirty="0"/>
              <a:t>Credit </a:t>
            </a:r>
            <a:r>
              <a:rPr lang="en-US" dirty="0" smtClean="0"/>
              <a:t>or other </a:t>
            </a:r>
            <a:r>
              <a:rPr lang="en-US" dirty="0"/>
              <a:t>consumer </a:t>
            </a:r>
            <a:r>
              <a:rPr lang="en-US" dirty="0" smtClean="0"/>
              <a:t>reports</a:t>
            </a:r>
            <a:r>
              <a:rPr lang="en-US" b="0" dirty="0" smtClean="0"/>
              <a:t>”. We see a steady increase in complaints and a big surge from </a:t>
            </a:r>
            <a:r>
              <a:rPr lang="en-US" dirty="0" smtClean="0"/>
              <a:t>2016 to 2017</a:t>
            </a:r>
            <a:r>
              <a:rPr lang="en-US" b="0" dirty="0" smtClean="0"/>
              <a:t>! </a:t>
            </a:r>
            <a:endParaRPr lang="en-US" b="0" dirty="0"/>
          </a:p>
          <a:p>
            <a:pPr marL="342900" lvl="2" indent="-342900" algn="l">
              <a:buFont typeface="Arial" charset="0"/>
              <a:buChar char="•"/>
            </a:pPr>
            <a:r>
              <a:rPr lang="en-US" b="0" dirty="0" smtClean="0"/>
              <a:t>The change in complaints could be related to the huge 2017 </a:t>
            </a:r>
            <a:r>
              <a:rPr lang="en-US" dirty="0"/>
              <a:t>Equifax </a:t>
            </a:r>
            <a:r>
              <a:rPr lang="en-US" dirty="0" smtClean="0"/>
              <a:t>breach</a:t>
            </a:r>
            <a:r>
              <a:rPr lang="en-US" b="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23" y="2378158"/>
            <a:ext cx="12527753" cy="3982885"/>
          </a:xfrm>
          <a:prstGeom prst="rect">
            <a:avLst/>
          </a:prstGeom>
        </p:spPr>
      </p:pic>
    </p:spTree>
    <p:extLst>
      <p:ext uri="{BB962C8B-B14F-4D97-AF65-F5344CB8AC3E}">
        <p14:creationId xmlns:p14="http://schemas.microsoft.com/office/powerpoint/2010/main" val="17807598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a:t>Financial product analysis</a:t>
            </a:r>
          </a:p>
        </p:txBody>
      </p:sp>
      <p:sp>
        <p:nvSpPr>
          <p:cNvPr id="8" name="TextBox 7"/>
          <p:cNvSpPr txBox="1"/>
          <p:nvPr/>
        </p:nvSpPr>
        <p:spPr>
          <a:xfrm>
            <a:off x="1297609" y="7605627"/>
            <a:ext cx="1098765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smtClean="0"/>
              <a:t>Mortgage is not only the most complained product but also the most possible to get disputed product. </a:t>
            </a:r>
            <a:endParaRPr lang="en-US" b="0" dirty="0"/>
          </a:p>
          <a:p>
            <a:pPr marL="342900" lvl="2" indent="-342900" algn="l">
              <a:buFont typeface="Arial" charset="0"/>
              <a:buChar char="•"/>
            </a:pPr>
            <a:r>
              <a:rPr lang="en-US" b="0" dirty="0" smtClean="0"/>
              <a:t>Dispute rate ranges from 15% to 23%. </a:t>
            </a:r>
            <a:endParaRPr lang="en-US" b="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3164186"/>
            <a:ext cx="10040178" cy="4048989"/>
          </a:xfrm>
          <a:prstGeom prst="rect">
            <a:avLst/>
          </a:prstGeom>
        </p:spPr>
      </p:pic>
    </p:spTree>
    <p:extLst>
      <p:ext uri="{BB962C8B-B14F-4D97-AF65-F5344CB8AC3E}">
        <p14:creationId xmlns:p14="http://schemas.microsoft.com/office/powerpoint/2010/main" val="9533738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smtClean="0"/>
              <a:t>Complaints by month of the year</a:t>
            </a:r>
            <a:endParaRPr lang="en-US" sz="3600" dirty="0"/>
          </a:p>
        </p:txBody>
      </p:sp>
      <p:sp>
        <p:nvSpPr>
          <p:cNvPr id="7" name="TextBox 6"/>
          <p:cNvSpPr txBox="1"/>
          <p:nvPr/>
        </p:nvSpPr>
        <p:spPr>
          <a:xfrm>
            <a:off x="532323" y="6749077"/>
            <a:ext cx="12472477" cy="25032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charset="0"/>
              <a:buChar char="•"/>
            </a:pPr>
            <a:endParaRPr lang="en-US" sz="2600" b="0" dirty="0" smtClean="0"/>
          </a:p>
          <a:p>
            <a:pPr marL="342900" indent="-342900" algn="l">
              <a:buFont typeface="Arial" charset="0"/>
              <a:buChar char="•"/>
            </a:pPr>
            <a:r>
              <a:rPr lang="en-US" sz="2600" b="0" dirty="0" smtClean="0"/>
              <a:t>It is </a:t>
            </a:r>
            <a:r>
              <a:rPr lang="en-US" sz="2600" b="0" dirty="0"/>
              <a:t>worth noticing that more than 30% of the </a:t>
            </a:r>
            <a:r>
              <a:rPr lang="en-US" sz="2600" b="0" dirty="0" smtClean="0"/>
              <a:t>credit report complaints in September compared with about 23% in other months! </a:t>
            </a:r>
          </a:p>
          <a:p>
            <a:pPr marL="342900" indent="-342900" algn="l">
              <a:buFont typeface="Arial" charset="0"/>
              <a:buChar char="•"/>
            </a:pPr>
            <a:r>
              <a:rPr lang="en-US" sz="2600" b="0" dirty="0" smtClean="0"/>
              <a:t>Mortgage has the highest percentage of being complained in June. </a:t>
            </a:r>
          </a:p>
          <a:p>
            <a:pPr marL="342900" indent="-342900" algn="l">
              <a:buFont typeface="Arial" charset="0"/>
              <a:buChar char="•"/>
            </a:pPr>
            <a:r>
              <a:rPr lang="en-US" sz="2600" b="0" dirty="0" smtClean="0"/>
              <a:t>Both differences are statistically significant!</a:t>
            </a:r>
            <a:endParaRPr lang="en-US" sz="2600" b="0" dirty="0"/>
          </a:p>
          <a:p>
            <a:pPr marL="342900" indent="-342900" algn="l">
              <a:buFont typeface="Arial" charset="0"/>
              <a:buChar char="•"/>
            </a:pPr>
            <a:r>
              <a:rPr lang="en-US" sz="2600" b="0" dirty="0" smtClean="0"/>
              <a:t>This gives insight </a:t>
            </a:r>
            <a:r>
              <a:rPr lang="en-US" sz="2600" b="0" dirty="0"/>
              <a:t>to preparing the companies to reply the consumer complaints. </a:t>
            </a:r>
            <a:endParaRPr lang="en-US" sz="2600" b="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99" y="2846977"/>
            <a:ext cx="11178001" cy="3633335"/>
          </a:xfrm>
          <a:prstGeom prst="rect">
            <a:avLst/>
          </a:prstGeom>
        </p:spPr>
      </p:pic>
    </p:spTree>
    <p:extLst>
      <p:ext uri="{BB962C8B-B14F-4D97-AF65-F5344CB8AC3E}">
        <p14:creationId xmlns:p14="http://schemas.microsoft.com/office/powerpoint/2010/main" val="4952481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a:t>Explorative Data Analysis</a:t>
            </a:r>
            <a:br>
              <a:rPr lang="en-US" sz="5400" dirty="0"/>
            </a:br>
            <a:r>
              <a:rPr lang="en-US" sz="3600" dirty="0" smtClean="0"/>
              <a:t>Complaints by day of the week</a:t>
            </a:r>
            <a:endParaRPr lang="en-US" sz="3600" dirty="0"/>
          </a:p>
        </p:txBody>
      </p:sp>
      <p:sp>
        <p:nvSpPr>
          <p:cNvPr id="7" name="TextBox 6"/>
          <p:cNvSpPr txBox="1"/>
          <p:nvPr/>
        </p:nvSpPr>
        <p:spPr>
          <a:xfrm>
            <a:off x="532323" y="7266537"/>
            <a:ext cx="12472477"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en-US" sz="2800" b="0" dirty="0"/>
              <a:t>CFPB receives most complaints on Tuesday and Wednesday. </a:t>
            </a:r>
          </a:p>
          <a:p>
            <a:pPr marL="457200" indent="-457200" algn="l">
              <a:buFont typeface="Arial" charset="0"/>
              <a:buChar char="•"/>
            </a:pPr>
            <a:r>
              <a:rPr lang="en-US" sz="2800" b="0" dirty="0"/>
              <a:t>Only about a quarter of complaints are received on the weekend. </a:t>
            </a:r>
          </a:p>
          <a:p>
            <a:pPr marL="457200" indent="-457200" algn="l">
              <a:buFont typeface="Arial" charset="0"/>
              <a:buChar char="•"/>
            </a:pPr>
            <a:r>
              <a:rPr lang="en-US" sz="2800" b="0" dirty="0"/>
              <a:t>There is about 15% higher chance of the complaint being disputed if it was received on the weekend.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2636890"/>
            <a:ext cx="11083927" cy="4053509"/>
          </a:xfrm>
          <a:prstGeom prst="rect">
            <a:avLst/>
          </a:prstGeom>
        </p:spPr>
      </p:pic>
    </p:spTree>
    <p:extLst>
      <p:ext uri="{BB962C8B-B14F-4D97-AF65-F5344CB8AC3E}">
        <p14:creationId xmlns:p14="http://schemas.microsoft.com/office/powerpoint/2010/main" val="1578589187"/>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2741</TotalTime>
  <Words>1076</Words>
  <Application>Microsoft Macintosh PowerPoint</Application>
  <PresentationFormat>Custom</PresentationFormat>
  <Paragraphs>136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Cambria Math</vt:lpstr>
      <vt:lpstr>Helvetica Light</vt:lpstr>
      <vt:lpstr>Helvetica Neue</vt:lpstr>
      <vt:lpstr>Helvetica Neue Light</vt:lpstr>
      <vt:lpstr>Helvetica Neue Medium</vt:lpstr>
      <vt:lpstr>Helvetica Neue Thin</vt:lpstr>
      <vt:lpstr>Arial</vt:lpstr>
      <vt:lpstr>White</vt:lpstr>
      <vt:lpstr>A STUDY ON FINANCIAL PRODUCT CONSUMER COMPLAINTS </vt:lpstr>
      <vt:lpstr>Key Takeaway</vt:lpstr>
      <vt:lpstr>Outlines</vt:lpstr>
      <vt:lpstr>Motivation &amp; Potential Clients</vt:lpstr>
      <vt:lpstr>Data Source and Wrangling</vt:lpstr>
      <vt:lpstr>Explorative Data Analysis Financial product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Predict whether complaint will be disputed</vt:lpstr>
      <vt:lpstr>Classification Natural Language Processing (NLP)</vt:lpstr>
      <vt:lpstr>PowerPoint Presentation</vt:lpstr>
      <vt:lpstr>Summary</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STEM</dc:title>
  <cp:lastModifiedBy>Shuojia Shi</cp:lastModifiedBy>
  <cp:revision>249</cp:revision>
  <dcterms:modified xsi:type="dcterms:W3CDTF">2018-09-02T19:27:15Z</dcterms:modified>
</cp:coreProperties>
</file>