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20"/>
  </p:handoutMasterIdLst>
  <p:sldIdLst>
    <p:sldId id="569" r:id="rId4"/>
    <p:sldId id="714" r:id="rId5"/>
    <p:sldId id="708" r:id="rId6"/>
    <p:sldId id="709" r:id="rId7"/>
    <p:sldId id="710" r:id="rId8"/>
    <p:sldId id="711" r:id="rId9"/>
    <p:sldId id="712" r:id="rId10"/>
    <p:sldId id="713" r:id="rId11"/>
    <p:sldId id="715" r:id="rId12"/>
    <p:sldId id="716" r:id="rId13"/>
    <p:sldId id="717" r:id="rId14"/>
    <p:sldId id="718" r:id="rId15"/>
    <p:sldId id="719" r:id="rId16"/>
    <p:sldId id="727" r:id="rId17"/>
    <p:sldId id="695" r:id="rId18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FFFFFF"/>
    <a:srgbClr val="0099FF"/>
    <a:srgbClr val="FF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33"/>
    <p:restoredTop sz="94879"/>
  </p:normalViewPr>
  <p:slideViewPr>
    <p:cSldViewPr showGuides="1">
      <p:cViewPr>
        <p:scale>
          <a:sx n="90" d="100"/>
          <a:sy n="90" d="100"/>
        </p:scale>
        <p:origin x="-918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53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55B71F-DF91-4F07-AF38-586EE062975F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DEEEF-2EA0-4425-B976-22BEE0ED53FA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6096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0"/>
            <a:ext cx="8839200" cy="518160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324100" cy="601980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819900" cy="601980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84C04-DCD7-465F-9757-3387D3C8E721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CAF950-9E90-42EB-AAC3-16DADEB90992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B4227-57FF-4F5A-AACC-975E69F1E977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787900" y="6958013"/>
            <a:ext cx="46038" cy="71437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9257BD-EEE6-428F-B9B5-CAB0657FD68F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944548-CDCD-4FE9-B3B4-13F4C05F522A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698CBF-5558-4A80-87DD-C858501F0FAC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6096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E221A0-D2F8-40B9-A943-92C8E1663A0F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7134B4-AF06-4B9E-AF12-0208268790B1}" type="datetime5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6096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6096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4579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18013" y="6659563"/>
            <a:ext cx="307975" cy="198438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133985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838200" y="6646863"/>
            <a:ext cx="685800" cy="134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563060-E6E7-47E3-9800-B349C62D4D07}" type="datetime5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Slide Number Placeholder 5"/>
          <p:cNvSpPr txBox="1"/>
          <p:nvPr/>
        </p:nvSpPr>
        <p:spPr>
          <a:xfrm>
            <a:off x="1524000" y="6646863"/>
            <a:ext cx="381000" cy="1349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fld id="{9A0DB2DC-4C9A-4742-B13C-FB6460FD3503}" type="slidenum">
              <a:rPr lang="en-US" altLang="zh-CN" sz="800" dirty="0">
                <a:solidFill>
                  <a:srgbClr val="BFBFBF"/>
                </a:solidFill>
                <a:latin typeface="Calibri" panose="020F0502020204030204" pitchFamily="34" charset="0"/>
              </a:rPr>
            </a:fld>
            <a:endParaRPr lang="en-US" altLang="zh-CN" sz="800" dirty="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-1" y="200025"/>
            <a:ext cx="9144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Line 6"/>
          <p:cNvSpPr/>
          <p:nvPr userDrawn="1"/>
        </p:nvSpPr>
        <p:spPr>
          <a:xfrm>
            <a:off x="0" y="6561138"/>
            <a:ext cx="9144000" cy="0"/>
          </a:xfrm>
          <a:prstGeom prst="line">
            <a:avLst/>
          </a:prstGeom>
          <a:ln w="571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0" name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0175" y="71438"/>
            <a:ext cx="14986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页脚占位符 4"/>
          <p:cNvSpPr txBox="1"/>
          <p:nvPr/>
        </p:nvSpPr>
        <p:spPr>
          <a:xfrm>
            <a:off x="306388" y="6564313"/>
            <a:ext cx="3979863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140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东方地球物理公司综合物化探处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灯片编号占位符 5"/>
          <p:cNvSpPr txBox="1"/>
          <p:nvPr/>
        </p:nvSpPr>
        <p:spPr>
          <a:xfrm>
            <a:off x="7715250" y="6564313"/>
            <a:ext cx="114935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b="1" strike="noStrike" noProof="1" dirty="0">
                <a:solidFill>
                  <a:srgbClr val="DF6C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200" b="1" strike="noStrike" noProof="1" dirty="0">
              <a:solidFill>
                <a:srgbClr val="DF6C5D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ts val="4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rtl="0" eaLnBrk="0" fontAlgn="base" hangingPunct="0">
        <a:spcBef>
          <a:spcPts val="4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685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-1" y="460375"/>
            <a:ext cx="91440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0" y="6561138"/>
            <a:ext cx="9144000" cy="0"/>
          </a:xfrm>
          <a:prstGeom prst="line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5"/>
          <p:cNvSpPr txBox="1"/>
          <p:nvPr/>
        </p:nvSpPr>
        <p:spPr>
          <a:xfrm>
            <a:off x="4430713" y="6664325"/>
            <a:ext cx="1149350" cy="293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b="1" strike="noStrike" noProof="1" dirty="0">
                <a:solidFill>
                  <a:srgbClr val="DF6C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200" b="1" strike="noStrike" noProof="1" dirty="0">
              <a:solidFill>
                <a:srgbClr val="DF6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8"/>
          <p:cNvPicPr>
            <a:picLocks noChangeAspect="1"/>
          </p:cNvPicPr>
          <p:nvPr userDrawn="1"/>
        </p:nvPicPr>
        <p:blipFill>
          <a:blip r:embed="rId11"/>
          <a:srcRect l="49409" t="38422" r="5820" b="42984"/>
          <a:stretch>
            <a:fillRect/>
          </a:stretch>
        </p:blipFill>
        <p:spPr>
          <a:xfrm>
            <a:off x="7623175" y="6499225"/>
            <a:ext cx="1577975" cy="328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1"/>
          <p:cNvPicPr>
            <a:picLocks noChangeAspect="1"/>
          </p:cNvPicPr>
          <p:nvPr userDrawn="1"/>
        </p:nvPicPr>
        <p:blipFill>
          <a:blip r:embed="rId11"/>
          <a:srcRect l="4639" t="38422" r="50591" b="42984"/>
          <a:stretch>
            <a:fillRect/>
          </a:stretch>
        </p:blipFill>
        <p:spPr>
          <a:xfrm>
            <a:off x="-193675" y="-31750"/>
            <a:ext cx="2622550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7.GIF"/><Relationship Id="rId1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itle 5"/>
          <p:cNvSpPr>
            <a:spLocks noGrp="1"/>
          </p:cNvSpPr>
          <p:nvPr>
            <p:ph type="ctrTitle" idx="4294967295"/>
          </p:nvPr>
        </p:nvSpPr>
        <p:spPr>
          <a:xfrm>
            <a:off x="107950" y="1989138"/>
            <a:ext cx="9740900" cy="1111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en-US" altLang="zh-CN" sz="3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Title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The Finite-Volume Method for Elastic Waves</a:t>
            </a:r>
            <a:endParaRPr lang="en-US" altLang="zh-CN" sz="3200" dirty="0">
              <a:solidFill>
                <a:srgbClr val="0000CC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4578" name="TextBox 1"/>
          <p:cNvSpPr txBox="1"/>
          <p:nvPr/>
        </p:nvSpPr>
        <p:spPr>
          <a:xfrm>
            <a:off x="4645025" y="5013325"/>
            <a:ext cx="48133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latin typeface="Times New Roman" panose="02020603050405020304" charset="0"/>
                <a:ea typeface="微软雅黑" panose="020B0503020204020204" pitchFamily="34" charset="-122"/>
              </a:rPr>
              <a:t>         Zhang Shuoning</a:t>
            </a:r>
            <a:endParaRPr lang="en-US" altLang="zh-CN" sz="2800" dirty="0"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4579" name="TextBox 5"/>
          <p:cNvSpPr txBox="1"/>
          <p:nvPr/>
        </p:nvSpPr>
        <p:spPr>
          <a:xfrm>
            <a:off x="5435600" y="5734050"/>
            <a:ext cx="3671888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latin typeface="Times New Roman" panose="02020603050405020304" charset="0"/>
                <a:ea typeface="微软雅黑" panose="020B0503020204020204" pitchFamily="34" charset="-122"/>
              </a:rPr>
              <a:t>Date</a:t>
            </a:r>
            <a:r>
              <a:rPr lang="zh-CN" altLang="en-US" sz="2800" dirty="0"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Times New Roman" panose="02020603050405020304" charset="0"/>
                <a:ea typeface="微软雅黑" panose="020B0503020204020204" pitchFamily="34" charset="-122"/>
              </a:rPr>
              <a:t>2021.12.27</a:t>
            </a:r>
            <a:endParaRPr lang="en-US" altLang="zh-CN" sz="2800" dirty="0"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981075"/>
            <a:ext cx="4967288" cy="243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文本框 5"/>
          <p:cNvSpPr txBox="1"/>
          <p:nvPr/>
        </p:nvSpPr>
        <p:spPr>
          <a:xfrm>
            <a:off x="179388" y="620713"/>
            <a:ext cx="5492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1D case(using Lax-Wendroff scheme)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3379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573463"/>
            <a:ext cx="4968875" cy="193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28775"/>
            <a:ext cx="4992688" cy="277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549275"/>
            <a:ext cx="4481512" cy="5862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文本框 4"/>
          <p:cNvSpPr txBox="1"/>
          <p:nvPr/>
        </p:nvSpPr>
        <p:spPr>
          <a:xfrm>
            <a:off x="323850" y="692150"/>
            <a:ext cx="3659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1D case(using Lax-Wendroff scheme)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图片 3" descr="unt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1412875"/>
            <a:ext cx="4862512" cy="364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文本框 6"/>
          <p:cNvSpPr txBox="1"/>
          <p:nvPr/>
        </p:nvSpPr>
        <p:spPr>
          <a:xfrm>
            <a:off x="395288" y="765175"/>
            <a:ext cx="48529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Lax-Wendroff scheme result(time step =1000):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35843" name="图片 9" descr="FVM_1D_fmain=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700213"/>
            <a:ext cx="4138613" cy="3103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文本框 10"/>
          <p:cNvSpPr txBox="1"/>
          <p:nvPr/>
        </p:nvSpPr>
        <p:spPr>
          <a:xfrm>
            <a:off x="469900" y="5445125"/>
            <a:ext cx="82042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Law-Wendroff scheme is a second-order scheme, better than up-wind scheme, and is more stable.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图片 3" descr="FVM_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700213"/>
            <a:ext cx="533400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文本框 4"/>
          <p:cNvSpPr txBox="1"/>
          <p:nvPr/>
        </p:nvSpPr>
        <p:spPr>
          <a:xfrm>
            <a:off x="611188" y="836613"/>
            <a:ext cx="34242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Lax-Wendroff scheme result in 2D: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1460" y="764540"/>
            <a:ext cx="801560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 FVM, though this method is less used in forward problems of elastic waves, there is still something to be learned.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Compared with the two different calculation schemes, Lax-Wendroff is better, for both complexibility and accuracy.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Have trouble in FVM in 2D elastic waves, not clear about its basic theory and specific cases.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3"/>
          <p:cNvSpPr txBox="1"/>
          <p:nvPr/>
        </p:nvSpPr>
        <p:spPr>
          <a:xfrm>
            <a:off x="395288" y="3140075"/>
            <a:ext cx="8569325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4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Thanks!</a:t>
            </a:r>
            <a:endParaRPr lang="en-US" altLang="zh-CN" sz="40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3"/>
          <p:cNvSpPr txBox="1"/>
          <p:nvPr/>
        </p:nvSpPr>
        <p:spPr>
          <a:xfrm>
            <a:off x="1619250" y="2852738"/>
            <a:ext cx="680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Times New Roman" panose="02020603050405020304" charset="0"/>
              </a:rPr>
              <a:t>Theoretical basis for 1D and 2D elastic waves </a:t>
            </a:r>
            <a:endParaRPr lang="en-US" altLang="zh-CN" sz="2400" b="1">
              <a:solidFill>
                <a:srgbClr val="0000CC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3"/>
          <p:cNvSpPr txBox="1"/>
          <p:nvPr/>
        </p:nvSpPr>
        <p:spPr>
          <a:xfrm>
            <a:off x="107950" y="692150"/>
            <a:ext cx="8909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Source-free version of the coupled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first-order elastic wave equation</a:t>
            </a:r>
            <a:r>
              <a:rPr lang="en-US" altLang="zh-CN">
                <a:latin typeface="Times New Roman" panose="02020603050405020304" charset="0"/>
              </a:rPr>
              <a:t> can be written as follow: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466" y="1125474"/>
            <a:ext cx="2011681" cy="652780"/>
          </a:xfrm>
          <a:prstGeom prst="rect">
            <a:avLst/>
          </a:prstGeom>
          <a:blipFill rotWithShape="0">
            <a:blip r:embed="rId1"/>
            <a:stretch>
              <a:fillRect l="-28" t="-39" r="28" b="3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39986" y="1916684"/>
            <a:ext cx="1706879" cy="368300"/>
          </a:xfrm>
          <a:prstGeom prst="rect">
            <a:avLst/>
          </a:prstGeom>
          <a:blipFill rotWithShape="0">
            <a:blip r:embed="rId2"/>
            <a:stretch>
              <a:fillRect l="-33" t="-69" r="33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6628" name="文本框 6"/>
          <p:cNvSpPr txBox="1"/>
          <p:nvPr/>
        </p:nvSpPr>
        <p:spPr>
          <a:xfrm>
            <a:off x="539433" y="2353628"/>
            <a:ext cx="7831137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 matrix-vector notation, we can get: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466" y="2996819"/>
            <a:ext cx="1803400" cy="368300"/>
          </a:xfrm>
          <a:prstGeom prst="rect">
            <a:avLst/>
          </a:prstGeom>
          <a:blipFill rotWithShape="0">
            <a:blip r:embed="rId3"/>
            <a:stretch>
              <a:fillRect l="-32" t="-69" r="32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765" y="3684905"/>
            <a:ext cx="4342129" cy="3683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701" y="4293489"/>
            <a:ext cx="1913256" cy="603885"/>
          </a:xfrm>
          <a:prstGeom prst="rect">
            <a:avLst/>
          </a:prstGeom>
          <a:blipFill rotWithShape="0">
            <a:blip r:embed="rId5"/>
            <a:stretch>
              <a:fillRect l="-30" t="-42" r="30" b="4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6632" name="文本框 10"/>
          <p:cNvSpPr txBox="1"/>
          <p:nvPr/>
        </p:nvSpPr>
        <p:spPr>
          <a:xfrm>
            <a:off x="5795963" y="4400550"/>
            <a:ext cx="34782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CN">
                <a:latin typeface="Times New Roman" panose="02020603050405020304" charset="0"/>
              </a:rPr>
              <a:t>contains the parameters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6633" name="文本框 11"/>
          <p:cNvSpPr txBox="1"/>
          <p:nvPr/>
        </p:nvSpPr>
        <p:spPr>
          <a:xfrm>
            <a:off x="323850" y="5013325"/>
            <a:ext cx="88011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for A is diagnalizable,A can be expressed with the definitions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6634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13" y="5300663"/>
            <a:ext cx="3714750" cy="52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"/>
          <p:cNvSpPr txBox="1"/>
          <p:nvPr/>
        </p:nvSpPr>
        <p:spPr>
          <a:xfrm>
            <a:off x="107950" y="692150"/>
            <a:ext cx="85502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Applying the definitions to the equation we can get,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765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1196975"/>
            <a:ext cx="3441700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641" y="1856359"/>
            <a:ext cx="2566670" cy="351790"/>
          </a:xfrm>
          <a:prstGeom prst="rect">
            <a:avLst/>
          </a:prstGeom>
          <a:blipFill rotWithShape="0">
            <a:blip r:embed="rId2"/>
            <a:stretch>
              <a:fillRect l="-22" t="-72" r="-398" b="7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765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2276475"/>
            <a:ext cx="4878387" cy="982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文本框 8"/>
          <p:cNvSpPr txBox="1"/>
          <p:nvPr/>
        </p:nvSpPr>
        <p:spPr>
          <a:xfrm>
            <a:off x="327025" y="3471863"/>
            <a:ext cx="8297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 specific case, </a:t>
            </a:r>
            <a:r>
              <a:rPr lang="en-US" altLang="zh-CN" b="1">
                <a:latin typeface="Times New Roman" panose="02020603050405020304" charset="0"/>
              </a:rPr>
              <a:t>A</a:t>
            </a:r>
            <a:r>
              <a:rPr lang="en-US" altLang="zh-CN">
                <a:latin typeface="Times New Roman" panose="02020603050405020304" charset="0"/>
              </a:rPr>
              <a:t> has real eigenvalues,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66" y="5157089"/>
            <a:ext cx="1451610" cy="567690"/>
          </a:xfrm>
          <a:prstGeom prst="rect">
            <a:avLst/>
          </a:prstGeom>
          <a:blipFill rotWithShape="0">
            <a:blip r:embed="rId4"/>
            <a:stretch>
              <a:fillRect l="-39" t="-45" r="39" b="4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786" y="4052189"/>
            <a:ext cx="3597910" cy="397510"/>
          </a:xfrm>
          <a:prstGeom prst="rect">
            <a:avLst/>
          </a:prstGeom>
          <a:blipFill rotWithShape="0">
            <a:blip r:embed="rId5"/>
            <a:stretch>
              <a:fillRect l="-16" t="-64" r="16" b="6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2219" y="4004944"/>
            <a:ext cx="2202816" cy="427356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7657" name="文本框 13"/>
          <p:cNvSpPr txBox="1"/>
          <p:nvPr/>
        </p:nvSpPr>
        <p:spPr>
          <a:xfrm>
            <a:off x="250825" y="4724400"/>
            <a:ext cx="394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for eigenvectors we obtain,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950" y="3429000"/>
            <a:ext cx="7561263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3"/>
          <p:cNvSpPr txBox="1"/>
          <p:nvPr/>
        </p:nvSpPr>
        <p:spPr>
          <a:xfrm>
            <a:off x="107950" y="692150"/>
            <a:ext cx="8629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the wave equation in the rotated eigensystem can be stated as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821" y="1196594"/>
            <a:ext cx="3112770" cy="548004"/>
          </a:xfrm>
          <a:prstGeom prst="rect">
            <a:avLst/>
          </a:prstGeom>
          <a:blipFill rotWithShape="0">
            <a:blip r:embed="rId1"/>
            <a:stretch>
              <a:fillRect l="-18" t="-46" r="18" b="4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4236" y="1799844"/>
            <a:ext cx="2227579" cy="452754"/>
          </a:xfrm>
          <a:prstGeom prst="rect">
            <a:avLst/>
          </a:prstGeom>
          <a:blipFill rotWithShape="0">
            <a:blip r:embed="rId2"/>
            <a:stretch>
              <a:fillRect l="-26" t="-56" r="26" b="5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8676" name="文本框 6"/>
          <p:cNvSpPr txBox="1"/>
          <p:nvPr/>
        </p:nvSpPr>
        <p:spPr>
          <a:xfrm>
            <a:off x="395288" y="1879600"/>
            <a:ext cx="61515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the simple general solution: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867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382838"/>
            <a:ext cx="4548188" cy="989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3860800"/>
            <a:ext cx="7724775" cy="126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8769" y="3371850"/>
            <a:ext cx="8206741" cy="3683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8680" name="文本框 10"/>
          <p:cNvSpPr txBox="1"/>
          <p:nvPr/>
        </p:nvSpPr>
        <p:spPr>
          <a:xfrm>
            <a:off x="395288" y="5156200"/>
            <a:ext cx="8734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in compact form </a:t>
            </a:r>
            <a:r>
              <a:rPr lang="en-US" altLang="zh-CN">
                <a:latin typeface="Times New Roman" panose="02020603050405020304" charset="0"/>
              </a:rPr>
              <a:t>this solution can be expressed as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8681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775" y="5589588"/>
            <a:ext cx="2547938" cy="74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919" y="723900"/>
            <a:ext cx="8133716" cy="40005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698" name="文本框 4"/>
          <p:cNvSpPr txBox="1"/>
          <p:nvPr/>
        </p:nvSpPr>
        <p:spPr>
          <a:xfrm>
            <a:off x="257175" y="1171575"/>
            <a:ext cx="84121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Therefore, we can decompose the discontinuity jump into these eigenvectors,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969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28775"/>
            <a:ext cx="2827338" cy="52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866" y="2150999"/>
            <a:ext cx="1053466" cy="368300"/>
          </a:xfrm>
          <a:prstGeom prst="rect">
            <a:avLst/>
          </a:prstGeom>
          <a:blipFill rotWithShape="0">
            <a:blip r:embed="rId3"/>
            <a:stretch>
              <a:fillRect l="-54" t="-69" r="54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9819" y="2571750"/>
            <a:ext cx="2536191" cy="35179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6485" y="2494280"/>
            <a:ext cx="4756150" cy="645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3938" y="2492375"/>
            <a:ext cx="48244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704" name="文本框 10"/>
          <p:cNvSpPr txBox="1"/>
          <p:nvPr/>
        </p:nvSpPr>
        <p:spPr>
          <a:xfrm>
            <a:off x="241300" y="3397250"/>
            <a:ext cx="80835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decompose the solution into positive(right-propagating) and negative(left-propagating) eigenvalues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9756" y="4221098"/>
            <a:ext cx="1617980" cy="548006"/>
          </a:xfrm>
          <a:prstGeom prst="rect">
            <a:avLst/>
          </a:prstGeom>
          <a:blipFill rotWithShape="0">
            <a:blip r:embed="rId6"/>
            <a:stretch>
              <a:fillRect l="-35" t="-46" r="35" b="4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2350" y="4220844"/>
            <a:ext cx="1441450" cy="548006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707" name="文本框 14"/>
          <p:cNvSpPr txBox="1"/>
          <p:nvPr/>
        </p:nvSpPr>
        <p:spPr>
          <a:xfrm>
            <a:off x="412750" y="5003800"/>
            <a:ext cx="7483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Then we can derive matrices </a:t>
            </a:r>
            <a:r>
              <a:rPr lang="en-US" altLang="zh-CN" b="1">
                <a:latin typeface="Times New Roman" panose="02020603050405020304" charset="0"/>
              </a:rPr>
              <a:t>A</a:t>
            </a:r>
            <a:r>
              <a:rPr lang="en-US" altLang="zh-CN">
                <a:latin typeface="Times New Roman" panose="02020603050405020304" charset="0"/>
              </a:rPr>
              <a:t> as follows,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831" y="5517134"/>
            <a:ext cx="1541145" cy="378460"/>
          </a:xfrm>
          <a:prstGeom prst="rect">
            <a:avLst/>
          </a:prstGeom>
          <a:blipFill rotWithShape="0">
            <a:blip r:embed="rId8"/>
            <a:stretch>
              <a:fillRect l="-37" t="-67" r="37" b="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5856" y="5517769"/>
            <a:ext cx="1541145" cy="378460"/>
          </a:xfrm>
          <a:prstGeom prst="rect">
            <a:avLst/>
          </a:prstGeom>
          <a:blipFill rotWithShape="0">
            <a:blip r:embed="rId9"/>
            <a:stretch>
              <a:fillRect l="-37" t="-67" r="37" b="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3"/>
          <p:cNvSpPr txBox="1"/>
          <p:nvPr/>
        </p:nvSpPr>
        <p:spPr>
          <a:xfrm>
            <a:off x="323850" y="765175"/>
            <a:ext cx="7947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For an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upwind finite-volume scheme</a:t>
            </a:r>
            <a:r>
              <a:rPr lang="en-US" altLang="zh-CN">
                <a:latin typeface="Times New Roman" panose="02020603050405020304" charset="0"/>
              </a:rPr>
              <a:t>,we have,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396" y="1268984"/>
            <a:ext cx="1772285" cy="368300"/>
          </a:xfrm>
          <a:prstGeom prst="rect">
            <a:avLst/>
          </a:prstGeom>
          <a:blipFill rotWithShape="0">
            <a:blip r:embed="rId1"/>
            <a:stretch>
              <a:fillRect l="-32" t="-69" r="-2153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666" y="1259459"/>
            <a:ext cx="1843406" cy="368300"/>
          </a:xfrm>
          <a:prstGeom prst="rect">
            <a:avLst/>
          </a:prstGeom>
          <a:blipFill rotWithShape="0">
            <a:blip r:embed="rId2"/>
            <a:stretch>
              <a:fillRect l="-31" t="-69" r="31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686" y="1844929"/>
            <a:ext cx="3594100" cy="612140"/>
          </a:xfrm>
          <a:prstGeom prst="rect">
            <a:avLst/>
          </a:prstGeom>
          <a:blipFill rotWithShape="0">
            <a:blip r:embed="rId3"/>
            <a:stretch>
              <a:fillRect l="-16" t="-41" r="-832" b="4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725" name="文本框 7"/>
          <p:cNvSpPr txBox="1"/>
          <p:nvPr/>
        </p:nvSpPr>
        <p:spPr>
          <a:xfrm>
            <a:off x="179388" y="2781300"/>
            <a:ext cx="8715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relate this formulation to the basic flux concept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8671" y="2457069"/>
            <a:ext cx="1383029" cy="368935"/>
          </a:xfrm>
          <a:prstGeom prst="rect">
            <a:avLst/>
          </a:prstGeom>
          <a:blipFill rotWithShape="0">
            <a:blip r:embed="rId4"/>
            <a:stretch>
              <a:fillRect l="-41" t="-69" r="41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9461" y="2925064"/>
            <a:ext cx="1412239" cy="368300"/>
          </a:xfrm>
          <a:prstGeom prst="rect">
            <a:avLst/>
          </a:prstGeom>
          <a:blipFill rotWithShape="0">
            <a:blip r:embed="rId5"/>
            <a:stretch>
              <a:fillRect l="-40" t="-69" r="40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3800" y="2425700"/>
            <a:ext cx="172720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3525" y="3559810"/>
            <a:ext cx="8691879" cy="116649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3"/>
          <p:cNvSpPr txBox="1"/>
          <p:nvPr/>
        </p:nvSpPr>
        <p:spPr>
          <a:xfrm>
            <a:off x="136525" y="758825"/>
            <a:ext cx="89376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For 2D case, similarly, we have equations as follows,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431" y="1196594"/>
            <a:ext cx="2388870" cy="368300"/>
          </a:xfrm>
          <a:prstGeom prst="rect">
            <a:avLst/>
          </a:prstGeom>
          <a:blipFill rotWithShape="0">
            <a:blip r:embed="rId1"/>
            <a:stretch>
              <a:fillRect l="-24" t="-69" r="24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205" y="1556385"/>
            <a:ext cx="3084831" cy="6527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4316" y="2204973"/>
            <a:ext cx="1435100" cy="652781"/>
          </a:xfrm>
          <a:prstGeom prst="rect">
            <a:avLst/>
          </a:prstGeom>
          <a:blipFill rotWithShape="0">
            <a:blip r:embed="rId3"/>
            <a:stretch>
              <a:fillRect l="-40" t="-39" r="40" b="3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525" y="1196975"/>
            <a:ext cx="4176713" cy="1655763"/>
          </a:xfrm>
          <a:prstGeom prst="rect">
            <a:avLst/>
          </a:prstGeom>
          <a:noFill/>
          <a:ln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750" name="文本框 8"/>
          <p:cNvSpPr txBox="1"/>
          <p:nvPr/>
        </p:nvSpPr>
        <p:spPr>
          <a:xfrm>
            <a:off x="539750" y="3140075"/>
            <a:ext cx="79200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 matrix form, we have,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95991" y="3069209"/>
            <a:ext cx="2626360" cy="368300"/>
          </a:xfrm>
          <a:prstGeom prst="rect">
            <a:avLst/>
          </a:prstGeom>
          <a:blipFill rotWithShape="0">
            <a:blip r:embed="rId4"/>
            <a:stretch>
              <a:fillRect l="-22" t="-69" r="22" b="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1752" name="文本框 10"/>
          <p:cNvSpPr txBox="1"/>
          <p:nvPr/>
        </p:nvSpPr>
        <p:spPr>
          <a:xfrm>
            <a:off x="3995738" y="3797300"/>
            <a:ext cx="2068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charset="0"/>
              </a:rPr>
              <a:t>where, 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31753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975" y="4437063"/>
            <a:ext cx="6423025" cy="2078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4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463" y="3470275"/>
            <a:ext cx="4011612" cy="966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3924300" y="3068638"/>
            <a:ext cx="4752975" cy="1368425"/>
          </a:xfrm>
          <a:prstGeom prst="rect">
            <a:avLst/>
          </a:prstGeom>
          <a:noFill/>
          <a:ln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756" name="文本框 14"/>
          <p:cNvSpPr txBox="1"/>
          <p:nvPr/>
        </p:nvSpPr>
        <p:spPr>
          <a:xfrm>
            <a:off x="323850" y="4508500"/>
            <a:ext cx="2333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CN" b="1">
                <a:latin typeface="Times New Roman" panose="02020603050405020304" charset="0"/>
              </a:rPr>
              <a:t>extrapolation scheme:</a:t>
            </a:r>
            <a:endParaRPr lang="en-US" altLang="zh-CN" b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"/>
          <p:cNvSpPr txBox="1"/>
          <p:nvPr/>
        </p:nvSpPr>
        <p:spPr>
          <a:xfrm>
            <a:off x="1692275" y="2924175"/>
            <a:ext cx="5956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0000CC"/>
                </a:solidFill>
                <a:latin typeface="Times New Roman" panose="02020603050405020304" charset="0"/>
              </a:rPr>
              <a:t>programming process and result analysis</a:t>
            </a:r>
            <a:endParaRPr lang="en-US" altLang="zh-CN" sz="2400" b="1">
              <a:solidFill>
                <a:srgbClr val="0000CC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2009_template">
  <a:themeElements>
    <a:clrScheme name="2_2009_template 16">
      <a:dk1>
        <a:srgbClr val="000000"/>
      </a:dk1>
      <a:lt1>
        <a:srgbClr val="FFFFFF"/>
      </a:lt1>
      <a:dk2>
        <a:srgbClr val="4D4D4D"/>
      </a:dk2>
      <a:lt2>
        <a:srgbClr val="1C3F94"/>
      </a:lt2>
      <a:accent1>
        <a:srgbClr val="FFC422"/>
      </a:accent1>
      <a:accent2>
        <a:srgbClr val="0073B8"/>
      </a:accent2>
      <a:accent3>
        <a:srgbClr val="FFFFFF"/>
      </a:accent3>
      <a:accent4>
        <a:srgbClr val="000000"/>
      </a:accent4>
      <a:accent5>
        <a:srgbClr val="FFDEAB"/>
      </a:accent5>
      <a:accent6>
        <a:srgbClr val="0068A6"/>
      </a:accent6>
      <a:hlink>
        <a:srgbClr val="669900"/>
      </a:hlink>
      <a:folHlink>
        <a:srgbClr val="F89828"/>
      </a:folHlink>
    </a:clrScheme>
    <a:fontScheme name="2_2009_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2009_templat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09_templat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3">
        <a:dk1>
          <a:srgbClr val="000000"/>
        </a:dk1>
        <a:lt1>
          <a:srgbClr val="FFFFFF"/>
        </a:lt1>
        <a:dk2>
          <a:srgbClr val="000000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F89828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4">
        <a:dk1>
          <a:srgbClr val="000000"/>
        </a:dk1>
        <a:lt1>
          <a:srgbClr val="FFFFFF"/>
        </a:lt1>
        <a:dk2>
          <a:srgbClr val="000000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5">
        <a:dk1>
          <a:srgbClr val="000000"/>
        </a:dk1>
        <a:lt1>
          <a:srgbClr val="FFFFFF"/>
        </a:lt1>
        <a:dk2>
          <a:srgbClr val="000099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9_template 16">
        <a:dk1>
          <a:srgbClr val="000000"/>
        </a:dk1>
        <a:lt1>
          <a:srgbClr val="FFFFFF"/>
        </a:lt1>
        <a:dk2>
          <a:srgbClr val="4D4D4D"/>
        </a:dk2>
        <a:lt2>
          <a:srgbClr val="1C3F94"/>
        </a:lt2>
        <a:accent1>
          <a:srgbClr val="FFC422"/>
        </a:accent1>
        <a:accent2>
          <a:srgbClr val="0073B8"/>
        </a:accent2>
        <a:accent3>
          <a:srgbClr val="FFFFFF"/>
        </a:accent3>
        <a:accent4>
          <a:srgbClr val="000000"/>
        </a:accent4>
        <a:accent5>
          <a:srgbClr val="FFDEAB"/>
        </a:accent5>
        <a:accent6>
          <a:srgbClr val="0068A6"/>
        </a:accent6>
        <a:hlink>
          <a:srgbClr val="669900"/>
        </a:hlink>
        <a:folHlink>
          <a:srgbClr val="F89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OHMRSI2010</Template>
  <TotalTime>0</TotalTime>
  <Words>1670</Words>
  <Application>WPS 演示</Application>
  <PresentationFormat>全屏显示(4:3)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Times New Roman</vt:lpstr>
      <vt:lpstr>华文行楷</vt:lpstr>
      <vt:lpstr>Arial Unicode MS</vt:lpstr>
      <vt:lpstr>隶书</vt:lpstr>
      <vt:lpstr>华文楷体</vt:lpstr>
      <vt:lpstr>2_2009_template</vt:lpstr>
      <vt:lpstr>Office 主题</vt:lpstr>
      <vt:lpstr>Title：The Finite-Volume Method for Elastic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Rock Solid Images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EM short course</dc:title>
  <dc:creator>James Tomlinson</dc:creator>
  <cp:lastModifiedBy>未雨成风</cp:lastModifiedBy>
  <cp:revision>256</cp:revision>
  <dcterms:created xsi:type="dcterms:W3CDTF">2010-06-27T02:57:00Z</dcterms:created>
  <dcterms:modified xsi:type="dcterms:W3CDTF">2021-12-26T10:00:07Z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684C035FC3A44B67BE910B372E57CD67</vt:lpwstr>
  </property>
  <property fmtid="{D5CDD505-2E9C-101B-9397-08002B2CF9AE}" pid="3" name="KSOProductBuildVer">
    <vt:lpwstr>2052-11.1.0.11115</vt:lpwstr>
  </property>
</Properties>
</file>