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  <p:sldId id="268" r:id="rId9"/>
    <p:sldId id="267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6631-3A03-4999-AC91-99C43148A6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4800" dirty="0" smtClean="0"/>
              <a:t>Fixed BNG PGW on GO over NFF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High Level Design </a:t>
            </a:r>
          </a:p>
        </p:txBody>
      </p:sp>
    </p:spTree>
    <p:extLst>
      <p:ext uri="{BB962C8B-B14F-4D97-AF65-F5344CB8AC3E}">
        <p14:creationId xmlns:p14="http://schemas.microsoft.com/office/powerpoint/2010/main" val="344016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26629" y="1349842"/>
            <a:ext cx="7501646" cy="1318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26629" y="1399725"/>
            <a:ext cx="3443033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910024" y="1393825"/>
            <a:ext cx="3618251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43976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9178" y="94390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Left-Right-Up Arrow 99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02" name="Straight Connector 101"/>
          <p:cNvCxnSpPr>
            <a:stCxn id="96" idx="3"/>
            <a:endCxn id="97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03" name="Rounded Rectangle 102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8390374" y="1071788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106" name="Straight Arrow Connector 105"/>
          <p:cNvCxnSpPr>
            <a:stCxn id="97" idx="3"/>
            <a:endCxn id="98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7" name="Straight Arrow Connector 106"/>
          <p:cNvCxnSpPr>
            <a:stCxn id="103" idx="2"/>
            <a:endCxn id="98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8" name="Straight Arrow Connector 107"/>
          <p:cNvCxnSpPr>
            <a:stCxn id="103" idx="3"/>
            <a:endCxn id="99" idx="1"/>
          </p:cNvCxnSpPr>
          <p:nvPr/>
        </p:nvCxnSpPr>
        <p:spPr>
          <a:xfrm flipV="1">
            <a:off x="3076124" y="1110880"/>
            <a:ext cx="1393054" cy="116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9" name="Straight Arrow Connector 108"/>
          <p:cNvCxnSpPr>
            <a:stCxn id="98" idx="3"/>
            <a:endCxn id="139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Flowchart: Magnetic Disk 112"/>
          <p:cNvSpPr/>
          <p:nvPr/>
        </p:nvSpPr>
        <p:spPr>
          <a:xfrm>
            <a:off x="5456975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lowchart: Magnetic Disk 113"/>
          <p:cNvSpPr/>
          <p:nvPr/>
        </p:nvSpPr>
        <p:spPr>
          <a:xfrm>
            <a:off x="6456042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6377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66377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60815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Arrow Connector 117"/>
          <p:cNvCxnSpPr>
            <a:stCxn id="116" idx="3"/>
            <a:endCxn id="113" idx="2"/>
          </p:cNvCxnSpPr>
          <p:nvPr/>
        </p:nvCxnSpPr>
        <p:spPr>
          <a:xfrm>
            <a:off x="5392652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>
            <a:stCxn id="113" idx="4"/>
            <a:endCxn id="114" idx="2"/>
          </p:cNvCxnSpPr>
          <p:nvPr/>
        </p:nvCxnSpPr>
        <p:spPr>
          <a:xfrm>
            <a:off x="6383250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6599404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Flowchart: Magnetic Disk 121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Straight Arrow Connector 125"/>
          <p:cNvCxnSpPr>
            <a:stCxn id="124" idx="3"/>
            <a:endCxn id="122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8" name="Straight Arrow Connector 127"/>
          <p:cNvCxnSpPr>
            <a:stCxn id="104" idx="2"/>
            <a:endCxn id="103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Arrow Connector 129"/>
          <p:cNvCxnSpPr>
            <a:stCxn id="115" idx="0"/>
            <a:endCxn id="99" idx="2"/>
          </p:cNvCxnSpPr>
          <p:nvPr/>
        </p:nvCxnSpPr>
        <p:spPr>
          <a:xfrm flipV="1">
            <a:off x="4929515" y="1277857"/>
            <a:ext cx="2801" cy="21735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1" name="Straight Arrow Connector 130"/>
          <p:cNvCxnSpPr>
            <a:stCxn id="123" idx="0"/>
            <a:endCxn id="105" idx="2"/>
          </p:cNvCxnSpPr>
          <p:nvPr/>
        </p:nvCxnSpPr>
        <p:spPr>
          <a:xfrm flipH="1" flipV="1">
            <a:off x="8839623" y="1276459"/>
            <a:ext cx="5563" cy="218748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Rectangle 131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lowchart: Magnetic Disk 140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lowchart: Magnetic Disk 141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Elbow Connector 143"/>
          <p:cNvCxnSpPr>
            <a:stCxn id="117" idx="2"/>
            <a:endCxn id="143" idx="0"/>
          </p:cNvCxnSpPr>
          <p:nvPr/>
        </p:nvCxnSpPr>
        <p:spPr>
          <a:xfrm rot="16200000" flipH="1">
            <a:off x="5859935" y="1610540"/>
            <a:ext cx="356977" cy="222894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25" idx="2"/>
            <a:endCxn id="143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43" idx="1"/>
            <a:endCxn id="141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7" name="Elbow Connector 146"/>
          <p:cNvCxnSpPr>
            <a:stCxn id="143" idx="3"/>
            <a:endCxn id="142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8" name="Elbow Connector 147"/>
          <p:cNvCxnSpPr>
            <a:stCxn id="141" idx="3"/>
            <a:endCxn id="133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9" name="Elbow Connector 148"/>
          <p:cNvCxnSpPr>
            <a:stCxn id="141" idx="3"/>
            <a:endCxn id="134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0" name="Elbow Connector 149"/>
          <p:cNvCxnSpPr>
            <a:stCxn id="142" idx="3"/>
            <a:endCxn id="135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1" name="Elbow Connector 150"/>
          <p:cNvCxnSpPr>
            <a:stCxn id="142" idx="3"/>
            <a:endCxn id="136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2" name="Elbow Connector 151"/>
          <p:cNvCxnSpPr>
            <a:stCxn id="142" idx="3"/>
            <a:endCxn id="137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3" name="Elbow Connector 152"/>
          <p:cNvCxnSpPr>
            <a:stCxn id="142" idx="3"/>
            <a:endCxn id="138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6" name="Straight Arrow Connector 155"/>
          <p:cNvCxnSpPr>
            <a:stCxn id="140" idx="3"/>
            <a:endCxn id="155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124229" y="36714"/>
            <a:ext cx="3516988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Design_v2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633954" y="1032693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Flowchart: Magnetic Disk 159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arallelogram 160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62" name="Flowchart: Magnetic Disk 161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Flowchart: Magnetic Disk 163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5" name="Elbow Connector 164"/>
          <p:cNvCxnSpPr>
            <a:stCxn id="162" idx="3"/>
            <a:endCxn id="105" idx="0"/>
          </p:cNvCxnSpPr>
          <p:nvPr/>
        </p:nvCxnSpPr>
        <p:spPr>
          <a:xfrm rot="16200000" flipH="1">
            <a:off x="8356287" y="588452"/>
            <a:ext cx="266036" cy="700636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6" name="Elbow Connector 165"/>
          <p:cNvCxnSpPr>
            <a:stCxn id="163" idx="3"/>
            <a:endCxn id="105" idx="0"/>
          </p:cNvCxnSpPr>
          <p:nvPr/>
        </p:nvCxnSpPr>
        <p:spPr>
          <a:xfrm rot="5400000">
            <a:off x="8867836" y="771179"/>
            <a:ext cx="272397" cy="32882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7" name="Elbow Connector 166"/>
          <p:cNvCxnSpPr>
            <a:stCxn id="164" idx="3"/>
            <a:endCxn id="105" idx="0"/>
          </p:cNvCxnSpPr>
          <p:nvPr/>
        </p:nvCxnSpPr>
        <p:spPr>
          <a:xfrm rot="5400000">
            <a:off x="9386762" y="261232"/>
            <a:ext cx="263417" cy="13576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026630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S11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914002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SLA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20563" y="2814556"/>
            <a:ext cx="714443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VM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215443" y="2206714"/>
            <a:ext cx="9978352" cy="2947177"/>
          </a:xfrm>
          <a:custGeom>
            <a:avLst/>
            <a:gdLst>
              <a:gd name="connsiteX0" fmla="*/ 4804193 w 9978352"/>
              <a:gd name="connsiteY0" fmla="*/ 434886 h 2947177"/>
              <a:gd name="connsiteX1" fmla="*/ 4748775 w 9978352"/>
              <a:gd name="connsiteY1" fmla="*/ 407177 h 2947177"/>
              <a:gd name="connsiteX2" fmla="*/ 4674884 w 9978352"/>
              <a:gd name="connsiteY2" fmla="*/ 388704 h 2947177"/>
              <a:gd name="connsiteX3" fmla="*/ 4637939 w 9978352"/>
              <a:gd name="connsiteY3" fmla="*/ 370231 h 2947177"/>
              <a:gd name="connsiteX4" fmla="*/ 4600993 w 9978352"/>
              <a:gd name="connsiteY4" fmla="*/ 360995 h 2947177"/>
              <a:gd name="connsiteX5" fmla="*/ 4517866 w 9978352"/>
              <a:gd name="connsiteY5" fmla="*/ 342522 h 2947177"/>
              <a:gd name="connsiteX6" fmla="*/ 4176121 w 9978352"/>
              <a:gd name="connsiteY6" fmla="*/ 333286 h 2947177"/>
              <a:gd name="connsiteX7" fmla="*/ 3972921 w 9978352"/>
              <a:gd name="connsiteY7" fmla="*/ 314813 h 2947177"/>
              <a:gd name="connsiteX8" fmla="*/ 3889793 w 9978352"/>
              <a:gd name="connsiteY8" fmla="*/ 296341 h 2947177"/>
              <a:gd name="connsiteX9" fmla="*/ 3686593 w 9978352"/>
              <a:gd name="connsiteY9" fmla="*/ 240922 h 2947177"/>
              <a:gd name="connsiteX10" fmla="*/ 3427975 w 9978352"/>
              <a:gd name="connsiteY10" fmla="*/ 259395 h 2947177"/>
              <a:gd name="connsiteX11" fmla="*/ 3317139 w 9978352"/>
              <a:gd name="connsiteY11" fmla="*/ 296341 h 2947177"/>
              <a:gd name="connsiteX12" fmla="*/ 3150884 w 9978352"/>
              <a:gd name="connsiteY12" fmla="*/ 305577 h 2947177"/>
              <a:gd name="connsiteX13" fmla="*/ 2799902 w 9978352"/>
              <a:gd name="connsiteY13" fmla="*/ 333286 h 2947177"/>
              <a:gd name="connsiteX14" fmla="*/ 2458157 w 9978352"/>
              <a:gd name="connsiteY14" fmla="*/ 379468 h 2947177"/>
              <a:gd name="connsiteX15" fmla="*/ 2291902 w 9978352"/>
              <a:gd name="connsiteY15" fmla="*/ 416413 h 2947177"/>
              <a:gd name="connsiteX16" fmla="*/ 2227248 w 9978352"/>
              <a:gd name="connsiteY16" fmla="*/ 444122 h 2947177"/>
              <a:gd name="connsiteX17" fmla="*/ 2199539 w 9978352"/>
              <a:gd name="connsiteY17" fmla="*/ 453359 h 2947177"/>
              <a:gd name="connsiteX18" fmla="*/ 2107175 w 9978352"/>
              <a:gd name="connsiteY18" fmla="*/ 508777 h 2947177"/>
              <a:gd name="connsiteX19" fmla="*/ 2070230 w 9978352"/>
              <a:gd name="connsiteY19" fmla="*/ 518013 h 2947177"/>
              <a:gd name="connsiteX20" fmla="*/ 1940921 w 9978352"/>
              <a:gd name="connsiteY20" fmla="*/ 582668 h 2947177"/>
              <a:gd name="connsiteX21" fmla="*/ 1913212 w 9978352"/>
              <a:gd name="connsiteY21" fmla="*/ 610377 h 2947177"/>
              <a:gd name="connsiteX22" fmla="*/ 1867030 w 9978352"/>
              <a:gd name="connsiteY22" fmla="*/ 628850 h 2947177"/>
              <a:gd name="connsiteX23" fmla="*/ 1479102 w 9978352"/>
              <a:gd name="connsiteY23" fmla="*/ 739686 h 2947177"/>
              <a:gd name="connsiteX24" fmla="*/ 1386739 w 9978352"/>
              <a:gd name="connsiteY24" fmla="*/ 795104 h 2947177"/>
              <a:gd name="connsiteX25" fmla="*/ 1238957 w 9978352"/>
              <a:gd name="connsiteY25" fmla="*/ 887468 h 2947177"/>
              <a:gd name="connsiteX26" fmla="*/ 1118884 w 9978352"/>
              <a:gd name="connsiteY26" fmla="*/ 961359 h 2947177"/>
              <a:gd name="connsiteX27" fmla="*/ 1054230 w 9978352"/>
              <a:gd name="connsiteY27" fmla="*/ 1007541 h 2947177"/>
              <a:gd name="connsiteX28" fmla="*/ 897212 w 9978352"/>
              <a:gd name="connsiteY28" fmla="*/ 1127613 h 2947177"/>
              <a:gd name="connsiteX29" fmla="*/ 786375 w 9978352"/>
              <a:gd name="connsiteY29" fmla="*/ 1210741 h 2947177"/>
              <a:gd name="connsiteX30" fmla="*/ 749430 w 9978352"/>
              <a:gd name="connsiteY30" fmla="*/ 1238450 h 2947177"/>
              <a:gd name="connsiteX31" fmla="*/ 647830 w 9978352"/>
              <a:gd name="connsiteY31" fmla="*/ 1303104 h 2947177"/>
              <a:gd name="connsiteX32" fmla="*/ 509284 w 9978352"/>
              <a:gd name="connsiteY32" fmla="*/ 1386231 h 2947177"/>
              <a:gd name="connsiteX33" fmla="*/ 306084 w 9978352"/>
              <a:gd name="connsiteY33" fmla="*/ 1543250 h 2947177"/>
              <a:gd name="connsiteX34" fmla="*/ 93648 w 9978352"/>
              <a:gd name="connsiteY34" fmla="*/ 1691031 h 2947177"/>
              <a:gd name="connsiteX35" fmla="*/ 47466 w 9978352"/>
              <a:gd name="connsiteY35" fmla="*/ 1709504 h 2947177"/>
              <a:gd name="connsiteX36" fmla="*/ 10521 w 9978352"/>
              <a:gd name="connsiteY36" fmla="*/ 1755686 h 2947177"/>
              <a:gd name="connsiteX37" fmla="*/ 1284 w 9978352"/>
              <a:gd name="connsiteY37" fmla="*/ 1811104 h 2947177"/>
              <a:gd name="connsiteX38" fmla="*/ 93648 w 9978352"/>
              <a:gd name="connsiteY38" fmla="*/ 2005068 h 2947177"/>
              <a:gd name="connsiteX39" fmla="*/ 149066 w 9978352"/>
              <a:gd name="connsiteY39" fmla="*/ 2115904 h 2947177"/>
              <a:gd name="connsiteX40" fmla="*/ 167539 w 9978352"/>
              <a:gd name="connsiteY40" fmla="*/ 2254450 h 2947177"/>
              <a:gd name="connsiteX41" fmla="*/ 195248 w 9978352"/>
              <a:gd name="connsiteY41" fmla="*/ 2309868 h 2947177"/>
              <a:gd name="connsiteX42" fmla="*/ 213721 w 9978352"/>
              <a:gd name="connsiteY42" fmla="*/ 2337577 h 2947177"/>
              <a:gd name="connsiteX43" fmla="*/ 241430 w 9978352"/>
              <a:gd name="connsiteY43" fmla="*/ 2356050 h 2947177"/>
              <a:gd name="connsiteX44" fmla="*/ 278375 w 9978352"/>
              <a:gd name="connsiteY44" fmla="*/ 2383759 h 2947177"/>
              <a:gd name="connsiteX45" fmla="*/ 361502 w 9978352"/>
              <a:gd name="connsiteY45" fmla="*/ 2476122 h 2947177"/>
              <a:gd name="connsiteX46" fmla="*/ 398448 w 9978352"/>
              <a:gd name="connsiteY46" fmla="*/ 2485359 h 2947177"/>
              <a:gd name="connsiteX47" fmla="*/ 536993 w 9978352"/>
              <a:gd name="connsiteY47" fmla="*/ 2614668 h 2947177"/>
              <a:gd name="connsiteX48" fmla="*/ 583175 w 9978352"/>
              <a:gd name="connsiteY48" fmla="*/ 2642377 h 2947177"/>
              <a:gd name="connsiteX49" fmla="*/ 657066 w 9978352"/>
              <a:gd name="connsiteY49" fmla="*/ 2707031 h 2947177"/>
              <a:gd name="connsiteX50" fmla="*/ 860266 w 9978352"/>
              <a:gd name="connsiteY50" fmla="*/ 2790159 h 2947177"/>
              <a:gd name="connsiteX51" fmla="*/ 1432921 w 9978352"/>
              <a:gd name="connsiteY51" fmla="*/ 2854813 h 2947177"/>
              <a:gd name="connsiteX52" fmla="*/ 1894739 w 9978352"/>
              <a:gd name="connsiteY52" fmla="*/ 2790159 h 2947177"/>
              <a:gd name="connsiteX53" fmla="*/ 2328848 w 9978352"/>
              <a:gd name="connsiteY53" fmla="*/ 2716268 h 2947177"/>
              <a:gd name="connsiteX54" fmla="*/ 2633648 w 9978352"/>
              <a:gd name="connsiteY54" fmla="*/ 2697795 h 2947177"/>
              <a:gd name="connsiteX55" fmla="*/ 2762957 w 9978352"/>
              <a:gd name="connsiteY55" fmla="*/ 2679322 h 2947177"/>
              <a:gd name="connsiteX56" fmla="*/ 3566521 w 9978352"/>
              <a:gd name="connsiteY56" fmla="*/ 2679322 h 2947177"/>
              <a:gd name="connsiteX57" fmla="*/ 4111466 w 9978352"/>
              <a:gd name="connsiteY57" fmla="*/ 2716268 h 2947177"/>
              <a:gd name="connsiteX58" fmla="*/ 4240775 w 9978352"/>
              <a:gd name="connsiteY58" fmla="*/ 2753213 h 2947177"/>
              <a:gd name="connsiteX59" fmla="*/ 5118230 w 9978352"/>
              <a:gd name="connsiteY59" fmla="*/ 2947177 h 2947177"/>
              <a:gd name="connsiteX60" fmla="*/ 5884848 w 9978352"/>
              <a:gd name="connsiteY60" fmla="*/ 2873286 h 2947177"/>
              <a:gd name="connsiteX61" fmla="*/ 5986448 w 9978352"/>
              <a:gd name="connsiteY61" fmla="*/ 2854813 h 2947177"/>
              <a:gd name="connsiteX62" fmla="*/ 6318957 w 9978352"/>
              <a:gd name="connsiteY62" fmla="*/ 2817868 h 2947177"/>
              <a:gd name="connsiteX63" fmla="*/ 6660702 w 9978352"/>
              <a:gd name="connsiteY63" fmla="*/ 2743977 h 2947177"/>
              <a:gd name="connsiteX64" fmla="*/ 6762302 w 9978352"/>
              <a:gd name="connsiteY64" fmla="*/ 2734741 h 2947177"/>
              <a:gd name="connsiteX65" fmla="*/ 7076339 w 9978352"/>
              <a:gd name="connsiteY65" fmla="*/ 2642377 h 2947177"/>
              <a:gd name="connsiteX66" fmla="*/ 7482739 w 9978352"/>
              <a:gd name="connsiteY66" fmla="*/ 2503831 h 2947177"/>
              <a:gd name="connsiteX67" fmla="*/ 7584339 w 9978352"/>
              <a:gd name="connsiteY67" fmla="*/ 2485359 h 2947177"/>
              <a:gd name="connsiteX68" fmla="*/ 8701939 w 9978352"/>
              <a:gd name="connsiteY68" fmla="*/ 2402231 h 2947177"/>
              <a:gd name="connsiteX69" fmla="*/ 9052921 w 9978352"/>
              <a:gd name="connsiteY69" fmla="*/ 2319104 h 2947177"/>
              <a:gd name="connsiteX70" fmla="*/ 9136048 w 9978352"/>
              <a:gd name="connsiteY70" fmla="*/ 2282159 h 2947177"/>
              <a:gd name="connsiteX71" fmla="*/ 9616339 w 9978352"/>
              <a:gd name="connsiteY71" fmla="*/ 2125141 h 2947177"/>
              <a:gd name="connsiteX72" fmla="*/ 9838012 w 9978352"/>
              <a:gd name="connsiteY72" fmla="*/ 1958886 h 2947177"/>
              <a:gd name="connsiteX73" fmla="*/ 9847248 w 9978352"/>
              <a:gd name="connsiteY73" fmla="*/ 1931177 h 2947177"/>
              <a:gd name="connsiteX74" fmla="*/ 9976557 w 9978352"/>
              <a:gd name="connsiteY74" fmla="*/ 1783395 h 2947177"/>
              <a:gd name="connsiteX75" fmla="*/ 9967321 w 9978352"/>
              <a:gd name="connsiteY75" fmla="*/ 1681795 h 2947177"/>
              <a:gd name="connsiteX76" fmla="*/ 9764121 w 9978352"/>
              <a:gd name="connsiteY76" fmla="*/ 1607904 h 2947177"/>
              <a:gd name="connsiteX77" fmla="*/ 9228412 w 9978352"/>
              <a:gd name="connsiteY77" fmla="*/ 1589431 h 2947177"/>
              <a:gd name="connsiteX78" fmla="*/ 8849721 w 9978352"/>
              <a:gd name="connsiteY78" fmla="*/ 1561722 h 2947177"/>
              <a:gd name="connsiteX79" fmla="*/ 8535684 w 9978352"/>
              <a:gd name="connsiteY79" fmla="*/ 1515541 h 2947177"/>
              <a:gd name="connsiteX80" fmla="*/ 8452557 w 9978352"/>
              <a:gd name="connsiteY80" fmla="*/ 1497068 h 2947177"/>
              <a:gd name="connsiteX81" fmla="*/ 7889139 w 9978352"/>
              <a:gd name="connsiteY81" fmla="*/ 1478595 h 2947177"/>
              <a:gd name="connsiteX82" fmla="*/ 7556630 w 9978352"/>
              <a:gd name="connsiteY82" fmla="*/ 1441650 h 2947177"/>
              <a:gd name="connsiteX83" fmla="*/ 7140993 w 9978352"/>
              <a:gd name="connsiteY83" fmla="*/ 1386231 h 2947177"/>
              <a:gd name="connsiteX84" fmla="*/ 7039393 w 9978352"/>
              <a:gd name="connsiteY84" fmla="*/ 1358522 h 2947177"/>
              <a:gd name="connsiteX85" fmla="*/ 6522157 w 9978352"/>
              <a:gd name="connsiteY85" fmla="*/ 1321577 h 2947177"/>
              <a:gd name="connsiteX86" fmla="*/ 6124993 w 9978352"/>
              <a:gd name="connsiteY86" fmla="*/ 1219977 h 2947177"/>
              <a:gd name="connsiteX87" fmla="*/ 5894084 w 9978352"/>
              <a:gd name="connsiteY87" fmla="*/ 1173795 h 2947177"/>
              <a:gd name="connsiteX88" fmla="*/ 5635466 w 9978352"/>
              <a:gd name="connsiteY88" fmla="*/ 1127613 h 2947177"/>
              <a:gd name="connsiteX89" fmla="*/ 5552339 w 9978352"/>
              <a:gd name="connsiteY89" fmla="*/ 1109141 h 2947177"/>
              <a:gd name="connsiteX90" fmla="*/ 4988921 w 9978352"/>
              <a:gd name="connsiteY90" fmla="*/ 1062959 h 2947177"/>
              <a:gd name="connsiteX91" fmla="*/ 4794957 w 9978352"/>
              <a:gd name="connsiteY91" fmla="*/ 1035250 h 2947177"/>
              <a:gd name="connsiteX92" fmla="*/ 4545575 w 9978352"/>
              <a:gd name="connsiteY92" fmla="*/ 952122 h 2947177"/>
              <a:gd name="connsiteX93" fmla="*/ 4351612 w 9978352"/>
              <a:gd name="connsiteY93" fmla="*/ 850522 h 2947177"/>
              <a:gd name="connsiteX94" fmla="*/ 4176121 w 9978352"/>
              <a:gd name="connsiteY94" fmla="*/ 601141 h 2947177"/>
              <a:gd name="connsiteX95" fmla="*/ 4129939 w 9978352"/>
              <a:gd name="connsiteY95" fmla="*/ 518013 h 2947177"/>
              <a:gd name="connsiteX96" fmla="*/ 4028339 w 9978352"/>
              <a:gd name="connsiteY96" fmla="*/ 481068 h 2947177"/>
              <a:gd name="connsiteX97" fmla="*/ 3843612 w 9978352"/>
              <a:gd name="connsiteY97" fmla="*/ 434886 h 2947177"/>
              <a:gd name="connsiteX98" fmla="*/ 3806666 w 9978352"/>
              <a:gd name="connsiteY98" fmla="*/ 416413 h 2947177"/>
              <a:gd name="connsiteX99" fmla="*/ 3778957 w 9978352"/>
              <a:gd name="connsiteY99" fmla="*/ 407177 h 2947177"/>
              <a:gd name="connsiteX100" fmla="*/ 3945212 w 9978352"/>
              <a:gd name="connsiteY100" fmla="*/ 425650 h 2947177"/>
              <a:gd name="connsiteX101" fmla="*/ 4185357 w 9978352"/>
              <a:gd name="connsiteY101" fmla="*/ 554959 h 2947177"/>
              <a:gd name="connsiteX102" fmla="*/ 4314666 w 9978352"/>
              <a:gd name="connsiteY102" fmla="*/ 619613 h 2947177"/>
              <a:gd name="connsiteX103" fmla="*/ 4425502 w 9978352"/>
              <a:gd name="connsiteY103" fmla="*/ 628850 h 2947177"/>
              <a:gd name="connsiteX104" fmla="*/ 4979684 w 9978352"/>
              <a:gd name="connsiteY104" fmla="*/ 813577 h 2947177"/>
              <a:gd name="connsiteX105" fmla="*/ 5672412 w 9978352"/>
              <a:gd name="connsiteY105" fmla="*/ 998304 h 2947177"/>
              <a:gd name="connsiteX106" fmla="*/ 6088048 w 9978352"/>
              <a:gd name="connsiteY106" fmla="*/ 1155322 h 2947177"/>
              <a:gd name="connsiteX107" fmla="*/ 6198884 w 9978352"/>
              <a:gd name="connsiteY107" fmla="*/ 1192268 h 2947177"/>
              <a:gd name="connsiteX108" fmla="*/ 6799248 w 9978352"/>
              <a:gd name="connsiteY108" fmla="*/ 1238450 h 2947177"/>
              <a:gd name="connsiteX109" fmla="*/ 7002448 w 9978352"/>
              <a:gd name="connsiteY109" fmla="*/ 1229213 h 2947177"/>
              <a:gd name="connsiteX110" fmla="*/ 7547393 w 9978352"/>
              <a:gd name="connsiteY110" fmla="*/ 1238450 h 2947177"/>
              <a:gd name="connsiteX111" fmla="*/ 7852193 w 9978352"/>
              <a:gd name="connsiteY111" fmla="*/ 1183031 h 2947177"/>
              <a:gd name="connsiteX112" fmla="*/ 8156993 w 9978352"/>
              <a:gd name="connsiteY112" fmla="*/ 1044486 h 2947177"/>
              <a:gd name="connsiteX113" fmla="*/ 8221648 w 9978352"/>
              <a:gd name="connsiteY113" fmla="*/ 998304 h 2947177"/>
              <a:gd name="connsiteX114" fmla="*/ 8350957 w 9978352"/>
              <a:gd name="connsiteY114" fmla="*/ 850522 h 2947177"/>
              <a:gd name="connsiteX115" fmla="*/ 8526448 w 9978352"/>
              <a:gd name="connsiteY115" fmla="*/ 675031 h 2947177"/>
              <a:gd name="connsiteX116" fmla="*/ 8600339 w 9978352"/>
              <a:gd name="connsiteY116" fmla="*/ 564195 h 2947177"/>
              <a:gd name="connsiteX117" fmla="*/ 8738884 w 9978352"/>
              <a:gd name="connsiteY117" fmla="*/ 324050 h 2947177"/>
              <a:gd name="connsiteX118" fmla="*/ 8775830 w 9978352"/>
              <a:gd name="connsiteY118" fmla="*/ 139322 h 2947177"/>
              <a:gd name="connsiteX119" fmla="*/ 8766593 w 9978352"/>
              <a:gd name="connsiteY119" fmla="*/ 56195 h 2947177"/>
              <a:gd name="connsiteX120" fmla="*/ 8720412 w 9978352"/>
              <a:gd name="connsiteY120" fmla="*/ 46959 h 2947177"/>
              <a:gd name="connsiteX121" fmla="*/ 8600339 w 9978352"/>
              <a:gd name="connsiteY121" fmla="*/ 28486 h 2947177"/>
              <a:gd name="connsiteX122" fmla="*/ 8138521 w 9978352"/>
              <a:gd name="connsiteY122" fmla="*/ 46959 h 2947177"/>
              <a:gd name="connsiteX123" fmla="*/ 7999975 w 9978352"/>
              <a:gd name="connsiteY123" fmla="*/ 74668 h 2947177"/>
              <a:gd name="connsiteX124" fmla="*/ 7842957 w 9978352"/>
              <a:gd name="connsiteY124" fmla="*/ 111613 h 2947177"/>
              <a:gd name="connsiteX125" fmla="*/ 7584339 w 9978352"/>
              <a:gd name="connsiteY125" fmla="*/ 231686 h 2947177"/>
              <a:gd name="connsiteX126" fmla="*/ 7528921 w 9978352"/>
              <a:gd name="connsiteY126" fmla="*/ 250159 h 2947177"/>
              <a:gd name="connsiteX127" fmla="*/ 7316484 w 9978352"/>
              <a:gd name="connsiteY127" fmla="*/ 259395 h 2947177"/>
              <a:gd name="connsiteX128" fmla="*/ 6974739 w 9978352"/>
              <a:gd name="connsiteY128" fmla="*/ 277868 h 2947177"/>
              <a:gd name="connsiteX129" fmla="*/ 6873139 w 9978352"/>
              <a:gd name="connsiteY129" fmla="*/ 296341 h 2947177"/>
              <a:gd name="connsiteX130" fmla="*/ 6753066 w 9978352"/>
              <a:gd name="connsiteY130" fmla="*/ 314813 h 2947177"/>
              <a:gd name="connsiteX131" fmla="*/ 6716121 w 9978352"/>
              <a:gd name="connsiteY131" fmla="*/ 324050 h 2947177"/>
              <a:gd name="connsiteX132" fmla="*/ 6512921 w 9978352"/>
              <a:gd name="connsiteY132" fmla="*/ 360995 h 2947177"/>
              <a:gd name="connsiteX133" fmla="*/ 6282012 w 9978352"/>
              <a:gd name="connsiteY133" fmla="*/ 481068 h 2947177"/>
              <a:gd name="connsiteX134" fmla="*/ 6226593 w 9978352"/>
              <a:gd name="connsiteY134" fmla="*/ 527250 h 294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9978352" h="2947177">
                <a:moveTo>
                  <a:pt x="4804193" y="434886"/>
                </a:moveTo>
                <a:cubicBezTo>
                  <a:pt x="4785720" y="425650"/>
                  <a:pt x="4768185" y="414235"/>
                  <a:pt x="4748775" y="407177"/>
                </a:cubicBezTo>
                <a:cubicBezTo>
                  <a:pt x="4653363" y="372482"/>
                  <a:pt x="4742097" y="417511"/>
                  <a:pt x="4674884" y="388704"/>
                </a:cubicBezTo>
                <a:cubicBezTo>
                  <a:pt x="4662229" y="383280"/>
                  <a:pt x="4650831" y="375065"/>
                  <a:pt x="4637939" y="370231"/>
                </a:cubicBezTo>
                <a:cubicBezTo>
                  <a:pt x="4626053" y="365774"/>
                  <a:pt x="4613362" y="363849"/>
                  <a:pt x="4600993" y="360995"/>
                </a:cubicBezTo>
                <a:cubicBezTo>
                  <a:pt x="4573335" y="354612"/>
                  <a:pt x="4546191" y="344369"/>
                  <a:pt x="4517866" y="342522"/>
                </a:cubicBezTo>
                <a:cubicBezTo>
                  <a:pt x="4404151" y="335106"/>
                  <a:pt x="4290036" y="336365"/>
                  <a:pt x="4176121" y="333286"/>
                </a:cubicBezTo>
                <a:cubicBezTo>
                  <a:pt x="4108388" y="327128"/>
                  <a:pt x="4040374" y="323517"/>
                  <a:pt x="3972921" y="314813"/>
                </a:cubicBezTo>
                <a:cubicBezTo>
                  <a:pt x="3944769" y="311181"/>
                  <a:pt x="3917331" y="303225"/>
                  <a:pt x="3889793" y="296341"/>
                </a:cubicBezTo>
                <a:cubicBezTo>
                  <a:pt x="3734081" y="257414"/>
                  <a:pt x="3766987" y="267722"/>
                  <a:pt x="3686593" y="240922"/>
                </a:cubicBezTo>
                <a:cubicBezTo>
                  <a:pt x="3600387" y="247080"/>
                  <a:pt x="3513444" y="246574"/>
                  <a:pt x="3427975" y="259395"/>
                </a:cubicBezTo>
                <a:cubicBezTo>
                  <a:pt x="3389462" y="265172"/>
                  <a:pt x="3355553" y="289939"/>
                  <a:pt x="3317139" y="296341"/>
                </a:cubicBezTo>
                <a:cubicBezTo>
                  <a:pt x="3262390" y="305466"/>
                  <a:pt x="3206216" y="301209"/>
                  <a:pt x="3150884" y="305577"/>
                </a:cubicBezTo>
                <a:cubicBezTo>
                  <a:pt x="2694968" y="341570"/>
                  <a:pt x="3221644" y="309857"/>
                  <a:pt x="2799902" y="333286"/>
                </a:cubicBezTo>
                <a:cubicBezTo>
                  <a:pt x="2567012" y="379865"/>
                  <a:pt x="2894614" y="317117"/>
                  <a:pt x="2458157" y="379468"/>
                </a:cubicBezTo>
                <a:cubicBezTo>
                  <a:pt x="2433785" y="382950"/>
                  <a:pt x="2338715" y="397688"/>
                  <a:pt x="2291902" y="416413"/>
                </a:cubicBezTo>
                <a:cubicBezTo>
                  <a:pt x="2270132" y="425121"/>
                  <a:pt x="2249018" y="435414"/>
                  <a:pt x="2227248" y="444122"/>
                </a:cubicBezTo>
                <a:cubicBezTo>
                  <a:pt x="2218208" y="447738"/>
                  <a:pt x="2208111" y="448743"/>
                  <a:pt x="2199539" y="453359"/>
                </a:cubicBezTo>
                <a:cubicBezTo>
                  <a:pt x="2167926" y="470381"/>
                  <a:pt x="2139289" y="492720"/>
                  <a:pt x="2107175" y="508777"/>
                </a:cubicBezTo>
                <a:cubicBezTo>
                  <a:pt x="2095821" y="514454"/>
                  <a:pt x="2082160" y="513675"/>
                  <a:pt x="2070230" y="518013"/>
                </a:cubicBezTo>
                <a:cubicBezTo>
                  <a:pt x="2030339" y="532519"/>
                  <a:pt x="1975565" y="558417"/>
                  <a:pt x="1940921" y="582668"/>
                </a:cubicBezTo>
                <a:cubicBezTo>
                  <a:pt x="1930220" y="590159"/>
                  <a:pt x="1924289" y="603454"/>
                  <a:pt x="1913212" y="610377"/>
                </a:cubicBezTo>
                <a:cubicBezTo>
                  <a:pt x="1899152" y="619164"/>
                  <a:pt x="1882834" y="623839"/>
                  <a:pt x="1867030" y="628850"/>
                </a:cubicBezTo>
                <a:cubicBezTo>
                  <a:pt x="1543444" y="731451"/>
                  <a:pt x="1644503" y="712121"/>
                  <a:pt x="1479102" y="739686"/>
                </a:cubicBezTo>
                <a:cubicBezTo>
                  <a:pt x="1293040" y="894738"/>
                  <a:pt x="1510831" y="726853"/>
                  <a:pt x="1386739" y="795104"/>
                </a:cubicBezTo>
                <a:cubicBezTo>
                  <a:pt x="1335839" y="823099"/>
                  <a:pt x="1288313" y="856833"/>
                  <a:pt x="1238957" y="887468"/>
                </a:cubicBezTo>
                <a:cubicBezTo>
                  <a:pt x="1199028" y="912252"/>
                  <a:pt x="1152115" y="928128"/>
                  <a:pt x="1118884" y="961359"/>
                </a:cubicBezTo>
                <a:cubicBezTo>
                  <a:pt x="1046842" y="1033401"/>
                  <a:pt x="1139327" y="946758"/>
                  <a:pt x="1054230" y="1007541"/>
                </a:cubicBezTo>
                <a:cubicBezTo>
                  <a:pt x="1000614" y="1045838"/>
                  <a:pt x="949705" y="1087791"/>
                  <a:pt x="897212" y="1127613"/>
                </a:cubicBezTo>
                <a:lnTo>
                  <a:pt x="786375" y="1210741"/>
                </a:lnTo>
                <a:cubicBezTo>
                  <a:pt x="774060" y="1219977"/>
                  <a:pt x="762417" y="1230185"/>
                  <a:pt x="749430" y="1238450"/>
                </a:cubicBezTo>
                <a:cubicBezTo>
                  <a:pt x="715563" y="1260001"/>
                  <a:pt x="682430" y="1282751"/>
                  <a:pt x="647830" y="1303104"/>
                </a:cubicBezTo>
                <a:cubicBezTo>
                  <a:pt x="543552" y="1364444"/>
                  <a:pt x="640352" y="1289143"/>
                  <a:pt x="509284" y="1386231"/>
                </a:cubicBezTo>
                <a:cubicBezTo>
                  <a:pt x="440500" y="1437182"/>
                  <a:pt x="375311" y="1492903"/>
                  <a:pt x="306084" y="1543250"/>
                </a:cubicBezTo>
                <a:cubicBezTo>
                  <a:pt x="304877" y="1544128"/>
                  <a:pt x="151283" y="1662214"/>
                  <a:pt x="93648" y="1691031"/>
                </a:cubicBezTo>
                <a:cubicBezTo>
                  <a:pt x="78819" y="1698446"/>
                  <a:pt x="62860" y="1703346"/>
                  <a:pt x="47466" y="1709504"/>
                </a:cubicBezTo>
                <a:cubicBezTo>
                  <a:pt x="35151" y="1724898"/>
                  <a:pt x="18679" y="1737739"/>
                  <a:pt x="10521" y="1755686"/>
                </a:cubicBezTo>
                <a:cubicBezTo>
                  <a:pt x="2771" y="1772735"/>
                  <a:pt x="-2574" y="1792778"/>
                  <a:pt x="1284" y="1811104"/>
                </a:cubicBezTo>
                <a:cubicBezTo>
                  <a:pt x="23950" y="1918771"/>
                  <a:pt x="47728" y="1921577"/>
                  <a:pt x="93648" y="2005068"/>
                </a:cubicBezTo>
                <a:cubicBezTo>
                  <a:pt x="113554" y="2041261"/>
                  <a:pt x="149066" y="2115904"/>
                  <a:pt x="149066" y="2115904"/>
                </a:cubicBezTo>
                <a:cubicBezTo>
                  <a:pt x="151187" y="2139234"/>
                  <a:pt x="153139" y="2218450"/>
                  <a:pt x="167539" y="2254450"/>
                </a:cubicBezTo>
                <a:cubicBezTo>
                  <a:pt x="175209" y="2273626"/>
                  <a:pt x="185218" y="2291814"/>
                  <a:pt x="195248" y="2309868"/>
                </a:cubicBezTo>
                <a:cubicBezTo>
                  <a:pt x="200639" y="2319572"/>
                  <a:pt x="205872" y="2329728"/>
                  <a:pt x="213721" y="2337577"/>
                </a:cubicBezTo>
                <a:cubicBezTo>
                  <a:pt x="221570" y="2345426"/>
                  <a:pt x="232397" y="2349598"/>
                  <a:pt x="241430" y="2356050"/>
                </a:cubicBezTo>
                <a:cubicBezTo>
                  <a:pt x="253956" y="2364998"/>
                  <a:pt x="267490" y="2372874"/>
                  <a:pt x="278375" y="2383759"/>
                </a:cubicBezTo>
                <a:cubicBezTo>
                  <a:pt x="312385" y="2417769"/>
                  <a:pt x="319642" y="2448215"/>
                  <a:pt x="361502" y="2476122"/>
                </a:cubicBezTo>
                <a:cubicBezTo>
                  <a:pt x="372064" y="2483164"/>
                  <a:pt x="386133" y="2482280"/>
                  <a:pt x="398448" y="2485359"/>
                </a:cubicBezTo>
                <a:cubicBezTo>
                  <a:pt x="483384" y="2541981"/>
                  <a:pt x="353576" y="2452829"/>
                  <a:pt x="536993" y="2614668"/>
                </a:cubicBezTo>
                <a:cubicBezTo>
                  <a:pt x="550454" y="2626546"/>
                  <a:pt x="568946" y="2631431"/>
                  <a:pt x="583175" y="2642377"/>
                </a:cubicBezTo>
                <a:cubicBezTo>
                  <a:pt x="609116" y="2662331"/>
                  <a:pt x="629455" y="2689460"/>
                  <a:pt x="657066" y="2707031"/>
                </a:cubicBezTo>
                <a:cubicBezTo>
                  <a:pt x="731585" y="2754452"/>
                  <a:pt x="780452" y="2775059"/>
                  <a:pt x="860266" y="2790159"/>
                </a:cubicBezTo>
                <a:cubicBezTo>
                  <a:pt x="1180395" y="2850724"/>
                  <a:pt x="1091646" y="2834130"/>
                  <a:pt x="1432921" y="2854813"/>
                </a:cubicBezTo>
                <a:lnTo>
                  <a:pt x="1894739" y="2790159"/>
                </a:lnTo>
                <a:cubicBezTo>
                  <a:pt x="2039799" y="2767727"/>
                  <a:pt x="2182333" y="2725148"/>
                  <a:pt x="2328848" y="2716268"/>
                </a:cubicBezTo>
                <a:lnTo>
                  <a:pt x="2633648" y="2697795"/>
                </a:lnTo>
                <a:cubicBezTo>
                  <a:pt x="2676751" y="2691637"/>
                  <a:pt x="2719481" y="2681693"/>
                  <a:pt x="2762957" y="2679322"/>
                </a:cubicBezTo>
                <a:cubicBezTo>
                  <a:pt x="3077579" y="2662161"/>
                  <a:pt x="3246164" y="2672358"/>
                  <a:pt x="3566521" y="2679322"/>
                </a:cubicBezTo>
                <a:cubicBezTo>
                  <a:pt x="3748169" y="2691637"/>
                  <a:pt x="3930484" y="2696434"/>
                  <a:pt x="4111466" y="2716268"/>
                </a:cubicBezTo>
                <a:cubicBezTo>
                  <a:pt x="4156027" y="2721151"/>
                  <a:pt x="4197234" y="2742550"/>
                  <a:pt x="4240775" y="2753213"/>
                </a:cubicBezTo>
                <a:cubicBezTo>
                  <a:pt x="5013979" y="2942569"/>
                  <a:pt x="4756445" y="2914289"/>
                  <a:pt x="5118230" y="2947177"/>
                </a:cubicBezTo>
                <a:lnTo>
                  <a:pt x="5884848" y="2873286"/>
                </a:lnTo>
                <a:cubicBezTo>
                  <a:pt x="5919077" y="2869645"/>
                  <a:pt x="5952303" y="2859172"/>
                  <a:pt x="5986448" y="2854813"/>
                </a:cubicBezTo>
                <a:cubicBezTo>
                  <a:pt x="6097069" y="2840691"/>
                  <a:pt x="6208336" y="2831990"/>
                  <a:pt x="6318957" y="2817868"/>
                </a:cubicBezTo>
                <a:cubicBezTo>
                  <a:pt x="6418297" y="2805186"/>
                  <a:pt x="6585315" y="2758239"/>
                  <a:pt x="6660702" y="2743977"/>
                </a:cubicBezTo>
                <a:cubicBezTo>
                  <a:pt x="6694116" y="2737656"/>
                  <a:pt x="6728435" y="2737820"/>
                  <a:pt x="6762302" y="2734741"/>
                </a:cubicBezTo>
                <a:cubicBezTo>
                  <a:pt x="6866981" y="2703953"/>
                  <a:pt x="6972433" y="2675680"/>
                  <a:pt x="7076339" y="2642377"/>
                </a:cubicBezTo>
                <a:cubicBezTo>
                  <a:pt x="7212632" y="2598693"/>
                  <a:pt x="7341925" y="2529433"/>
                  <a:pt x="7482739" y="2503831"/>
                </a:cubicBezTo>
                <a:cubicBezTo>
                  <a:pt x="7516606" y="2497674"/>
                  <a:pt x="7550206" y="2489811"/>
                  <a:pt x="7584339" y="2485359"/>
                </a:cubicBezTo>
                <a:cubicBezTo>
                  <a:pt x="8040062" y="2425917"/>
                  <a:pt x="8119820" y="2436075"/>
                  <a:pt x="8701939" y="2402231"/>
                </a:cubicBezTo>
                <a:cubicBezTo>
                  <a:pt x="8898784" y="2314745"/>
                  <a:pt x="8662784" y="2411505"/>
                  <a:pt x="9052921" y="2319104"/>
                </a:cubicBezTo>
                <a:cubicBezTo>
                  <a:pt x="9082427" y="2312116"/>
                  <a:pt x="9107377" y="2292029"/>
                  <a:pt x="9136048" y="2282159"/>
                </a:cubicBezTo>
                <a:cubicBezTo>
                  <a:pt x="9295310" y="2227331"/>
                  <a:pt x="9616339" y="2125141"/>
                  <a:pt x="9616339" y="2125141"/>
                </a:cubicBezTo>
                <a:cubicBezTo>
                  <a:pt x="9700275" y="2069183"/>
                  <a:pt x="9765539" y="2031359"/>
                  <a:pt x="9838012" y="1958886"/>
                </a:cubicBezTo>
                <a:cubicBezTo>
                  <a:pt x="9844896" y="1952002"/>
                  <a:pt x="9840699" y="1938381"/>
                  <a:pt x="9847248" y="1931177"/>
                </a:cubicBezTo>
                <a:cubicBezTo>
                  <a:pt x="9996349" y="1767164"/>
                  <a:pt x="9876046" y="1944212"/>
                  <a:pt x="9976557" y="1783395"/>
                </a:cubicBezTo>
                <a:cubicBezTo>
                  <a:pt x="9973478" y="1749528"/>
                  <a:pt x="9987231" y="1709363"/>
                  <a:pt x="9967321" y="1681795"/>
                </a:cubicBezTo>
                <a:cubicBezTo>
                  <a:pt x="9919763" y="1615946"/>
                  <a:pt x="9833934" y="1610984"/>
                  <a:pt x="9764121" y="1607904"/>
                </a:cubicBezTo>
                <a:lnTo>
                  <a:pt x="9228412" y="1589431"/>
                </a:lnTo>
                <a:cubicBezTo>
                  <a:pt x="9102182" y="1580195"/>
                  <a:pt x="8975575" y="1575146"/>
                  <a:pt x="8849721" y="1561722"/>
                </a:cubicBezTo>
                <a:cubicBezTo>
                  <a:pt x="8744513" y="1550500"/>
                  <a:pt x="8640114" y="1532541"/>
                  <a:pt x="8535684" y="1515541"/>
                </a:cubicBezTo>
                <a:cubicBezTo>
                  <a:pt x="8507668" y="1510980"/>
                  <a:pt x="8480896" y="1498687"/>
                  <a:pt x="8452557" y="1497068"/>
                </a:cubicBezTo>
                <a:cubicBezTo>
                  <a:pt x="8264956" y="1486348"/>
                  <a:pt x="8076945" y="1484753"/>
                  <a:pt x="7889139" y="1478595"/>
                </a:cubicBezTo>
                <a:cubicBezTo>
                  <a:pt x="7651540" y="1435395"/>
                  <a:pt x="7956509" y="1487351"/>
                  <a:pt x="7556630" y="1441650"/>
                </a:cubicBezTo>
                <a:cubicBezTo>
                  <a:pt x="7417762" y="1425779"/>
                  <a:pt x="7279539" y="1404704"/>
                  <a:pt x="7140993" y="1386231"/>
                </a:cubicBezTo>
                <a:cubicBezTo>
                  <a:pt x="7107126" y="1376995"/>
                  <a:pt x="7073865" y="1365151"/>
                  <a:pt x="7039393" y="1358522"/>
                </a:cubicBezTo>
                <a:cubicBezTo>
                  <a:pt x="6883983" y="1328636"/>
                  <a:pt x="6653320" y="1327975"/>
                  <a:pt x="6522157" y="1321577"/>
                </a:cubicBezTo>
                <a:cubicBezTo>
                  <a:pt x="6246898" y="1279229"/>
                  <a:pt x="6583456" y="1336676"/>
                  <a:pt x="6124993" y="1219977"/>
                </a:cubicBezTo>
                <a:cubicBezTo>
                  <a:pt x="6048925" y="1200614"/>
                  <a:pt x="5971217" y="1188348"/>
                  <a:pt x="5894084" y="1173795"/>
                </a:cubicBezTo>
                <a:cubicBezTo>
                  <a:pt x="5808033" y="1157559"/>
                  <a:pt x="5721509" y="1143891"/>
                  <a:pt x="5635466" y="1127613"/>
                </a:cubicBezTo>
                <a:cubicBezTo>
                  <a:pt x="5607576" y="1122337"/>
                  <a:pt x="5580505" y="1112662"/>
                  <a:pt x="5552339" y="1109141"/>
                </a:cubicBezTo>
                <a:cubicBezTo>
                  <a:pt x="5356975" y="1084720"/>
                  <a:pt x="5184926" y="1076025"/>
                  <a:pt x="4988921" y="1062959"/>
                </a:cubicBezTo>
                <a:cubicBezTo>
                  <a:pt x="4924266" y="1053723"/>
                  <a:pt x="4859000" y="1048059"/>
                  <a:pt x="4794957" y="1035250"/>
                </a:cubicBezTo>
                <a:cubicBezTo>
                  <a:pt x="4732218" y="1022702"/>
                  <a:pt x="4604363" y="979787"/>
                  <a:pt x="4545575" y="952122"/>
                </a:cubicBezTo>
                <a:cubicBezTo>
                  <a:pt x="4479535" y="921044"/>
                  <a:pt x="4416266" y="884389"/>
                  <a:pt x="4351612" y="850522"/>
                </a:cubicBezTo>
                <a:cubicBezTo>
                  <a:pt x="4350414" y="848864"/>
                  <a:pt x="4202049" y="647811"/>
                  <a:pt x="4176121" y="601141"/>
                </a:cubicBezTo>
                <a:cubicBezTo>
                  <a:pt x="4160727" y="573432"/>
                  <a:pt x="4154540" y="538002"/>
                  <a:pt x="4129939" y="518013"/>
                </a:cubicBezTo>
                <a:cubicBezTo>
                  <a:pt x="4101971" y="495289"/>
                  <a:pt x="4062946" y="491115"/>
                  <a:pt x="4028339" y="481068"/>
                </a:cubicBezTo>
                <a:cubicBezTo>
                  <a:pt x="3967385" y="463372"/>
                  <a:pt x="3904544" y="452658"/>
                  <a:pt x="3843612" y="434886"/>
                </a:cubicBezTo>
                <a:cubicBezTo>
                  <a:pt x="3830394" y="431031"/>
                  <a:pt x="3819322" y="421837"/>
                  <a:pt x="3806666" y="416413"/>
                </a:cubicBezTo>
                <a:cubicBezTo>
                  <a:pt x="3797717" y="412578"/>
                  <a:pt x="3769243" y="406529"/>
                  <a:pt x="3778957" y="407177"/>
                </a:cubicBezTo>
                <a:cubicBezTo>
                  <a:pt x="3834593" y="410886"/>
                  <a:pt x="3889794" y="419492"/>
                  <a:pt x="3945212" y="425650"/>
                </a:cubicBezTo>
                <a:cubicBezTo>
                  <a:pt x="4118892" y="502841"/>
                  <a:pt x="3931985" y="416013"/>
                  <a:pt x="4185357" y="554959"/>
                </a:cubicBezTo>
                <a:cubicBezTo>
                  <a:pt x="4227611" y="578131"/>
                  <a:pt x="4268607" y="605441"/>
                  <a:pt x="4314666" y="619613"/>
                </a:cubicBezTo>
                <a:cubicBezTo>
                  <a:pt x="4350100" y="630516"/>
                  <a:pt x="4388557" y="625771"/>
                  <a:pt x="4425502" y="628850"/>
                </a:cubicBezTo>
                <a:cubicBezTo>
                  <a:pt x="4730044" y="750665"/>
                  <a:pt x="4617830" y="714889"/>
                  <a:pt x="4979684" y="813577"/>
                </a:cubicBezTo>
                <a:cubicBezTo>
                  <a:pt x="5210242" y="876456"/>
                  <a:pt x="5448854" y="913849"/>
                  <a:pt x="5672412" y="998304"/>
                </a:cubicBezTo>
                <a:lnTo>
                  <a:pt x="6088048" y="1155322"/>
                </a:lnTo>
                <a:cubicBezTo>
                  <a:pt x="6124591" y="1168785"/>
                  <a:pt x="6160203" y="1187747"/>
                  <a:pt x="6198884" y="1192268"/>
                </a:cubicBezTo>
                <a:cubicBezTo>
                  <a:pt x="6398239" y="1215569"/>
                  <a:pt x="6599127" y="1223056"/>
                  <a:pt x="6799248" y="1238450"/>
                </a:cubicBezTo>
                <a:cubicBezTo>
                  <a:pt x="6866981" y="1235371"/>
                  <a:pt x="6934645" y="1229213"/>
                  <a:pt x="7002448" y="1229213"/>
                </a:cubicBezTo>
                <a:cubicBezTo>
                  <a:pt x="7184122" y="1229213"/>
                  <a:pt x="7365986" y="1248309"/>
                  <a:pt x="7547393" y="1238450"/>
                </a:cubicBezTo>
                <a:cubicBezTo>
                  <a:pt x="7650507" y="1232846"/>
                  <a:pt x="7750727" y="1202227"/>
                  <a:pt x="7852193" y="1183031"/>
                </a:cubicBezTo>
                <a:cubicBezTo>
                  <a:pt x="7954142" y="1163743"/>
                  <a:pt x="8121236" y="1070026"/>
                  <a:pt x="8156993" y="1044486"/>
                </a:cubicBezTo>
                <a:cubicBezTo>
                  <a:pt x="8178545" y="1029092"/>
                  <a:pt x="8202920" y="1017032"/>
                  <a:pt x="8221648" y="998304"/>
                </a:cubicBezTo>
                <a:cubicBezTo>
                  <a:pt x="8267932" y="952020"/>
                  <a:pt x="8305437" y="897559"/>
                  <a:pt x="8350957" y="850522"/>
                </a:cubicBezTo>
                <a:cubicBezTo>
                  <a:pt x="8460052" y="737791"/>
                  <a:pt x="8469606" y="757710"/>
                  <a:pt x="8526448" y="675031"/>
                </a:cubicBezTo>
                <a:cubicBezTo>
                  <a:pt x="8551603" y="638441"/>
                  <a:pt x="8577826" y="602467"/>
                  <a:pt x="8600339" y="564195"/>
                </a:cubicBezTo>
                <a:cubicBezTo>
                  <a:pt x="8761531" y="290168"/>
                  <a:pt x="8656306" y="434153"/>
                  <a:pt x="8738884" y="324050"/>
                </a:cubicBezTo>
                <a:cubicBezTo>
                  <a:pt x="8751194" y="274810"/>
                  <a:pt x="8775830" y="195158"/>
                  <a:pt x="8775830" y="139322"/>
                </a:cubicBezTo>
                <a:cubicBezTo>
                  <a:pt x="8775830" y="111442"/>
                  <a:pt x="8780937" y="80101"/>
                  <a:pt x="8766593" y="56195"/>
                </a:cubicBezTo>
                <a:cubicBezTo>
                  <a:pt x="8758516" y="42734"/>
                  <a:pt x="8735897" y="49540"/>
                  <a:pt x="8720412" y="46959"/>
                </a:cubicBezTo>
                <a:cubicBezTo>
                  <a:pt x="8680468" y="40302"/>
                  <a:pt x="8640363" y="34644"/>
                  <a:pt x="8600339" y="28486"/>
                </a:cubicBezTo>
                <a:cubicBezTo>
                  <a:pt x="8437355" y="-25840"/>
                  <a:pt x="8548350" y="7298"/>
                  <a:pt x="8138521" y="46959"/>
                </a:cubicBezTo>
                <a:cubicBezTo>
                  <a:pt x="8091643" y="51496"/>
                  <a:pt x="8045984" y="64604"/>
                  <a:pt x="7999975" y="74668"/>
                </a:cubicBezTo>
                <a:cubicBezTo>
                  <a:pt x="7947448" y="86158"/>
                  <a:pt x="7891726" y="88970"/>
                  <a:pt x="7842957" y="111613"/>
                </a:cubicBezTo>
                <a:cubicBezTo>
                  <a:pt x="7756751" y="151637"/>
                  <a:pt x="7671297" y="193322"/>
                  <a:pt x="7584339" y="231686"/>
                </a:cubicBezTo>
                <a:cubicBezTo>
                  <a:pt x="7566524" y="239546"/>
                  <a:pt x="7548290" y="248155"/>
                  <a:pt x="7528921" y="250159"/>
                </a:cubicBezTo>
                <a:cubicBezTo>
                  <a:pt x="7458418" y="257452"/>
                  <a:pt x="7387275" y="255855"/>
                  <a:pt x="7316484" y="259395"/>
                </a:cubicBezTo>
                <a:lnTo>
                  <a:pt x="6974739" y="277868"/>
                </a:lnTo>
                <a:cubicBezTo>
                  <a:pt x="6920411" y="295977"/>
                  <a:pt x="6964520" y="283287"/>
                  <a:pt x="6873139" y="296341"/>
                </a:cubicBezTo>
                <a:cubicBezTo>
                  <a:pt x="6833051" y="302068"/>
                  <a:pt x="6792945" y="307776"/>
                  <a:pt x="6753066" y="314813"/>
                </a:cubicBezTo>
                <a:cubicBezTo>
                  <a:pt x="6740565" y="317019"/>
                  <a:pt x="6728587" y="321653"/>
                  <a:pt x="6716121" y="324050"/>
                </a:cubicBezTo>
                <a:cubicBezTo>
                  <a:pt x="6648516" y="337051"/>
                  <a:pt x="6580654" y="348680"/>
                  <a:pt x="6512921" y="360995"/>
                </a:cubicBezTo>
                <a:cubicBezTo>
                  <a:pt x="6437396" y="393363"/>
                  <a:pt x="6340605" y="432241"/>
                  <a:pt x="6282012" y="481068"/>
                </a:cubicBezTo>
                <a:lnTo>
                  <a:pt x="6226593" y="5272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26630" y="1393825"/>
            <a:ext cx="7501646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32464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49303" y="94506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Left-Right-Up Arrow 92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95" name="Straight Connector 94"/>
          <p:cNvCxnSpPr>
            <a:stCxn id="89" idx="3"/>
            <a:endCxn id="90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96" name="Rounded Rectangle 95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8387050" y="1072079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99" name="Straight Arrow Connector 98"/>
          <p:cNvCxnSpPr>
            <a:stCxn id="90" idx="3"/>
            <a:endCxn id="91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0" name="Straight Arrow Connector 99"/>
          <p:cNvCxnSpPr>
            <a:stCxn id="96" idx="2"/>
            <a:endCxn id="91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1" name="Straight Arrow Connector 100"/>
          <p:cNvCxnSpPr>
            <a:stCxn id="96" idx="3"/>
            <a:endCxn id="92" idx="1"/>
          </p:cNvCxnSpPr>
          <p:nvPr/>
        </p:nvCxnSpPr>
        <p:spPr>
          <a:xfrm>
            <a:off x="3076124" y="1112040"/>
            <a:ext cx="1473179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2" name="Straight Arrow Connector 101"/>
          <p:cNvCxnSpPr>
            <a:stCxn id="91" idx="3"/>
            <a:endCxn id="132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Flowchart: Magnetic Disk 105"/>
          <p:cNvSpPr/>
          <p:nvPr/>
        </p:nvSpPr>
        <p:spPr>
          <a:xfrm>
            <a:off x="5545463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lowchart: Magnetic Disk 106"/>
          <p:cNvSpPr/>
          <p:nvPr/>
        </p:nvSpPr>
        <p:spPr>
          <a:xfrm>
            <a:off x="6544530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54865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54865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49303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1" name="Straight Arrow Connector 110"/>
          <p:cNvCxnSpPr>
            <a:stCxn id="109" idx="3"/>
            <a:endCxn id="106" idx="2"/>
          </p:cNvCxnSpPr>
          <p:nvPr/>
        </p:nvCxnSpPr>
        <p:spPr>
          <a:xfrm>
            <a:off x="5481140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2" name="Straight Arrow Connector 111"/>
          <p:cNvCxnSpPr>
            <a:stCxn id="106" idx="4"/>
            <a:endCxn id="107" idx="2"/>
          </p:cNvCxnSpPr>
          <p:nvPr/>
        </p:nvCxnSpPr>
        <p:spPr>
          <a:xfrm>
            <a:off x="6471738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687892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lowchart: Magnetic Disk 114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Arrow Connector 118"/>
          <p:cNvCxnSpPr>
            <a:stCxn id="117" idx="3"/>
            <a:endCxn id="115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1" name="Straight Arrow Connector 120"/>
          <p:cNvCxnSpPr>
            <a:stCxn id="97" idx="2"/>
            <a:endCxn id="96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3" name="Straight Arrow Connector 122"/>
          <p:cNvCxnSpPr>
            <a:stCxn id="108" idx="0"/>
            <a:endCxn id="92" idx="2"/>
          </p:cNvCxnSpPr>
          <p:nvPr/>
        </p:nvCxnSpPr>
        <p:spPr>
          <a:xfrm flipH="1" flipV="1">
            <a:off x="5012441" y="1279017"/>
            <a:ext cx="5562" cy="21619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4" name="Straight Arrow Connector 123"/>
          <p:cNvCxnSpPr>
            <a:stCxn id="116" idx="0"/>
            <a:endCxn id="98" idx="2"/>
          </p:cNvCxnSpPr>
          <p:nvPr/>
        </p:nvCxnSpPr>
        <p:spPr>
          <a:xfrm flipH="1" flipV="1">
            <a:off x="8836299" y="1276750"/>
            <a:ext cx="8887" cy="2184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Flowchart: Magnetic Disk 133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Flowchart: Magnetic Disk 134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7" name="Elbow Connector 136"/>
          <p:cNvCxnSpPr>
            <a:stCxn id="110" idx="2"/>
            <a:endCxn id="136" idx="0"/>
          </p:cNvCxnSpPr>
          <p:nvPr/>
        </p:nvCxnSpPr>
        <p:spPr>
          <a:xfrm rot="16200000" flipH="1">
            <a:off x="5904179" y="1654784"/>
            <a:ext cx="356977" cy="2140453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8" name="Elbow Connector 137"/>
          <p:cNvCxnSpPr>
            <a:stCxn id="118" idx="2"/>
            <a:endCxn id="136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9" name="Elbow Connector 138"/>
          <p:cNvCxnSpPr>
            <a:stCxn id="136" idx="1"/>
            <a:endCxn id="134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0" name="Elbow Connector 139"/>
          <p:cNvCxnSpPr>
            <a:stCxn id="136" idx="3"/>
            <a:endCxn id="135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1" name="Elbow Connector 140"/>
          <p:cNvCxnSpPr>
            <a:stCxn id="134" idx="3"/>
            <a:endCxn id="126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2" name="Elbow Connector 141"/>
          <p:cNvCxnSpPr>
            <a:stCxn id="134" idx="3"/>
            <a:endCxn id="127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3" name="Elbow Connector 142"/>
          <p:cNvCxnSpPr>
            <a:stCxn id="135" idx="3"/>
            <a:endCxn id="128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Elbow Connector 143"/>
          <p:cNvCxnSpPr>
            <a:stCxn id="135" idx="3"/>
            <a:endCxn id="129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35" idx="3"/>
            <a:endCxn id="130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35" idx="3"/>
            <a:endCxn id="131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9" name="Straight Arrow Connector 148"/>
          <p:cNvCxnSpPr>
            <a:stCxn id="133" idx="3"/>
            <a:endCxn id="148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124229" y="36714"/>
            <a:ext cx="3681722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Design_v1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640838" y="1393825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Flowchart: Magnetic Disk 152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Parallelogram 153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55" name="Flowchart: Magnetic Disk 154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Flowchart: Magnetic Disk 155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Flowchart: Magnetic Disk 156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8" name="Elbow Connector 157"/>
          <p:cNvCxnSpPr>
            <a:stCxn id="155" idx="3"/>
            <a:endCxn id="98" idx="0"/>
          </p:cNvCxnSpPr>
          <p:nvPr/>
        </p:nvCxnSpPr>
        <p:spPr>
          <a:xfrm rot="16200000" flipH="1">
            <a:off x="8354480" y="590259"/>
            <a:ext cx="266327" cy="697312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9" name="Elbow Connector 158"/>
          <p:cNvCxnSpPr>
            <a:stCxn id="156" idx="3"/>
            <a:endCxn id="98" idx="0"/>
          </p:cNvCxnSpPr>
          <p:nvPr/>
        </p:nvCxnSpPr>
        <p:spPr>
          <a:xfrm rot="5400000">
            <a:off x="8866028" y="769663"/>
            <a:ext cx="272688" cy="332145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0" name="Elbow Connector 159"/>
          <p:cNvCxnSpPr>
            <a:stCxn id="157" idx="3"/>
            <a:endCxn id="98" idx="0"/>
          </p:cNvCxnSpPr>
          <p:nvPr/>
        </p:nvCxnSpPr>
        <p:spPr>
          <a:xfrm rot="5400000">
            <a:off x="9384954" y="259716"/>
            <a:ext cx="263708" cy="136101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</p:spTree>
    <p:extLst>
      <p:ext uri="{BB962C8B-B14F-4D97-AF65-F5344CB8AC3E}">
        <p14:creationId xmlns:p14="http://schemas.microsoft.com/office/powerpoint/2010/main" val="38068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890768" y="276465"/>
            <a:ext cx="8408988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BNG Forwarded Architecture Model – high level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890768" y="1034595"/>
            <a:ext cx="8408988" cy="600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FD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YANFF BNG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user space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Owns SR-IOV S1U and SGi interfaces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Hides subscriber GTP-U interface data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does not see the subscriber address space/routes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ICMP, ICMPv6 (RA, RS, ND), DHCP, DHCPv6 has to be handled by YANFF modules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Provides logical vETH interface to OS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 S11 as a separate physical interface from SGi and S1-U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Initially prefer SGi and S1-U be separate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57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Requirements   (* = Not Day One)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= GTP-U TEID session (no MDU/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multisubscriber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 IMSI is identifier</a:t>
            </a:r>
          </a:p>
          <a:p>
            <a:pPr marL="171450" marR="0" lvl="0" indent="-1714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“context” – all traffic to/from GTP session [eventually, would like to support dedicated bearers in same PDP session]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only do the minimal requirements for S1-U and S-11 necessary for fixed wireless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e.g., for S1-U, will not support GTP sequence numbers, or extension headers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filtering, classification and marking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 transport (e.g., for GTP)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ipv4v6 bearer type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Traffic manager – per subscriber shaper  *?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Counters (byte, packet) by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subscriber+class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DHCP, DCHPv6 – for RG support (not UE addressing bearer addressing)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single host model per subscriber context, i.e., a new host (MAC) replaces lease of previous host; single NA and PD per sub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/icmp6 error and application handling (RA, RS, ND)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 – for subscriber policy and networks behind UE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BGP – for advertising pools on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PDN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MTU check with fragmentation/reassembly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Failure/reboot recovery – preserve GTP-C info?  How is reset done in GTP-C?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* Subscriber service info – persistent (survive restart?), redundant?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*yang model for base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(pools, RADIUS, BGP, interfaces, ACL and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policies, logging)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*Subscriber mirroring (lawful intercept)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*Combine/share physical interface supporting logical VFs for S1u,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S11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*GTP echo?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4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IP applications on subscriber interfaces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applications need to be in the BNG forwarding engine for the S1-U interface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Very low rate (although need DOS/abuse protection rate limiter)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interfaces here = PDP context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IPv6: RA, RS and ND processing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ping (icmp echo)  - also need hook to inject and return response to management plane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 error processing (TTL, packet too big)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packet capture/mirroring (e.g, for operations or lawful intercept)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DHCP/DHCPv6 (this is for networks behind UE, not the UE PDN session addresses)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Also need icmp and ARP processing for SGi interface in the BNG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2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890768" y="153208"/>
            <a:ext cx="8408988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Miscellaneous notes/comments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890768" y="744906"/>
            <a:ext cx="8408988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Networks behind UE model: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does this require so many networks?   UE IPv4, RG WAN IPv4, UE IPv6 /64, RG WAN IPv6 /64, RG LAN IPv6 PD (/60);  Plus an optional static IPv4 LAN subnet.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broadband service we now have networks behind the mobile UE and not just a single UE host.  The mobile hotspot approach is very limiting and would have problems supporting some home network setups and business broadband network setups.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Alternatively: do a passthrough type model with one route for IPv4 and one for IPv6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gets public IPv4 and passes through to RG WAN.  UE intercepts certain IPv4 traffic for its own purposes (assuming not running a separate management APN on UE)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IPv6 use a /59 – first /64 goes to UE, second /64 goes to RG WAN, second /60 goes to RG LAN PD.  UE does DHCPv6 for a PD and gets the /59 with the Prefix Exclude Option covering the UE /64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However, our target model for broadband is to keep user Internet traffic addressing separate from internal management.   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RG WAN IPv4 is Internet routeable and used for the customers home traffic and for management.  We have to use difficult to manage whitelists for RG management.  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prefer that the UE IPv4 management not use the same address as the RG and then also have to implement whitelist management.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IPv6 subscriber Internet traffic uses the /60 on the LAN and comes from an Internet reachable address space.  The RG WAN IPv6 comes from a different address space that is not routed to the Internet, but only routed inside AT&amp;T networks.  Again, don’t want the UE address space to be combined with RG LAN.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save one network by using a /63 to create the UE bearer /64 and RG WAN /64 or could try passing through the UE /64 for the RG WAN.  But would still the RG LAN /60 PD.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we have 10,000 subs and 5 routes each then that is 50,000 routes.  That should not be a problem for a longest prefix match FIB, when compared to the internet route table that has ~700,000 routes inside AT&amp;T backbone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40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Notes/Comments Continued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fixed wireless broadband, the intent is to assign apriori the subscriber to a specific BNG based on a capacity management model implemented at order initiation and store this in the HSS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allows the subscriber to retain the same address space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FW broadband is always on.  No mobility, no need to go IDLE and save power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ordered speed is known and fixed.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very good models for bandwidth usage when aggregating large numbers of subscribers on a BNG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we reserve the right to groom subscribers if profiles or capacity management models change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almost no signaling load for MME and the BNG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on initial turnup or on reboot (a brownout/blackout recovery would be highest signaling load – these UEs will not have a batter like mobile UEs)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no NAT or firewall or proxy (MSP) for the SGi traffic for fixed broadband.  Broadband networks services support the end-to-end principle as much as possible.  Inbound initiated TCP/IP connections are allowed.  Perimeter security is provided on premise by the RG.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may consider a separate APN connection for UE management.  I would want to require that subscriber user plane on the UE be in a Linux network namespace to isolate it from UE management.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Currently there is no interest in supporting VoLTE at AT&amp;T on NGFW or 5G FW.  Voip will be inband on the RG as done today on AT&amp;T wired broadband.  But this would ideally use dedicated non-GBR bearers on the same Internet APN UE connection.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0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36" name="Left-Right-Up Arrow 35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38" name="Straight Connector 37"/>
          <p:cNvCxnSpPr>
            <a:stCxn id="32" idx="3"/>
            <a:endCxn id="33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40" name="TextBox 39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Wired GE no VLAN other than .1p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43" name="TextBox 4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LTE or NR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sp>
        <p:nvSpPr>
          <p:cNvPr id="45" name="Freeform 4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49" name="Flowchart: Magnetic Disk 48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LDAP</a:t>
            </a:r>
          </a:p>
        </p:txBody>
      </p:sp>
      <p:sp>
        <p:nvSpPr>
          <p:cNvPr id="50" name="Freeform 49"/>
          <p:cNvSpPr/>
          <p:nvPr/>
        </p:nvSpPr>
        <p:spPr>
          <a:xfrm>
            <a:off x="7431820" y="1081377"/>
            <a:ext cx="1120685" cy="1319916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9628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53" name="Curved Connector 52"/>
          <p:cNvCxnSpPr>
            <a:stCxn id="34" idx="3"/>
            <a:endCxn id="35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04523" y="3848429"/>
            <a:ext cx="4190337" cy="7952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oval"/>
            <a:tailEnd type="oval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Default bearer for RG IP traffic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36879" y="3414076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TEID &lt;-&gt; subscriber binding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1958" y="2037271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IMSI + other subscriber info</a:t>
            </a:r>
          </a:p>
        </p:txBody>
      </p:sp>
      <p:sp>
        <p:nvSpPr>
          <p:cNvPr id="59" name="Freeform 58"/>
          <p:cNvSpPr/>
          <p:nvPr/>
        </p:nvSpPr>
        <p:spPr>
          <a:xfrm>
            <a:off x="9319304" y="1814904"/>
            <a:ext cx="600000" cy="886619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2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307772" y="13796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126545" y="13923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864505" y="1359097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747692" y="13796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114" name="Left-Right-Up Arrow 113"/>
          <p:cNvSpPr/>
          <p:nvPr/>
        </p:nvSpPr>
        <p:spPr>
          <a:xfrm rot="5400000">
            <a:off x="1789828" y="156963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90768" y="110412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16" name="Straight Connector 115"/>
          <p:cNvCxnSpPr>
            <a:stCxn id="110" idx="3"/>
            <a:endCxn id="111" idx="1"/>
          </p:cNvCxnSpPr>
          <p:nvPr/>
        </p:nvCxnSpPr>
        <p:spPr>
          <a:xfrm>
            <a:off x="3234046" y="1801208"/>
            <a:ext cx="892498" cy="12700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17" name="Freeform 116"/>
          <p:cNvSpPr/>
          <p:nvPr/>
        </p:nvSpPr>
        <p:spPr>
          <a:xfrm>
            <a:off x="5022575" y="164481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43784" y="2502538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8113644" y="247737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7648306" y="2127065"/>
            <a:ext cx="1191849" cy="34613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0 w 1483679"/>
              <a:gd name="connsiteY0" fmla="*/ 0 h 957286"/>
              <a:gd name="connsiteX1" fmla="*/ 1483679 w 1483679"/>
              <a:gd name="connsiteY1" fmla="*/ 957286 h 957286"/>
              <a:gd name="connsiteX0" fmla="*/ 0 w 1191849"/>
              <a:gd name="connsiteY0" fmla="*/ 375889 h 483378"/>
              <a:gd name="connsiteX1" fmla="*/ 1191849 w 1191849"/>
              <a:gd name="connsiteY1" fmla="*/ 107490 h 483378"/>
              <a:gd name="connsiteX0" fmla="*/ 0 w 1191849"/>
              <a:gd name="connsiteY0" fmla="*/ 480141 h 480141"/>
              <a:gd name="connsiteX1" fmla="*/ 1191849 w 1191849"/>
              <a:gd name="connsiteY1" fmla="*/ 211742 h 480141"/>
              <a:gd name="connsiteX0" fmla="*/ 0 w 1191849"/>
              <a:gd name="connsiteY0" fmla="*/ 346132 h 346132"/>
              <a:gd name="connsiteX1" fmla="*/ 1191849 w 1191849"/>
              <a:gd name="connsiteY1" fmla="*/ 77733 h 34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1849" h="346132">
                <a:moveTo>
                  <a:pt x="0" y="346132"/>
                </a:moveTo>
                <a:cubicBezTo>
                  <a:pt x="248126" y="-2738"/>
                  <a:pt x="690804" y="-79235"/>
                  <a:pt x="1191849" y="77733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5013414" y="2081715"/>
            <a:ext cx="1813892" cy="484334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87564 h 487564"/>
              <a:gd name="connsiteX1" fmla="*/ 27791203 w 45742618"/>
              <a:gd name="connsiteY1" fmla="*/ 0 h 487564"/>
              <a:gd name="connsiteX2" fmla="*/ 0 w 45742618"/>
              <a:gd name="connsiteY2" fmla="*/ 69899 h 4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2618" h="487564">
                <a:moveTo>
                  <a:pt x="45742618" y="487564"/>
                </a:moveTo>
                <a:cubicBezTo>
                  <a:pt x="38532254" y="419704"/>
                  <a:pt x="35001567" y="67860"/>
                  <a:pt x="27791203" y="0"/>
                </a:cubicBezTo>
                <a:lnTo>
                  <a:pt x="0" y="6989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035140" y="216344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123" name="Curved Connector 122"/>
          <p:cNvCxnSpPr>
            <a:stCxn id="112" idx="3"/>
            <a:endCxn id="113" idx="1"/>
          </p:cNvCxnSpPr>
          <p:nvPr/>
        </p:nvCxnSpPr>
        <p:spPr>
          <a:xfrm>
            <a:off x="6790779" y="1780672"/>
            <a:ext cx="1956912" cy="20537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7360731" y="161517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589682" y="3157780"/>
            <a:ext cx="2703351" cy="370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5143175" y="29466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NAS signaling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9342027" y="2492458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589681" y="3658596"/>
            <a:ext cx="2703350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>
          <a:xfrm>
            <a:off x="7350179" y="3429757"/>
            <a:ext cx="1212713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308245" y="324199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Authentication (IMSI, …)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9825" y="5061043"/>
            <a:ext cx="1916646" cy="863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400228" y="4832204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Create Session (PAA, PCO)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7334509" y="4571998"/>
            <a:ext cx="2448931" cy="11338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7863402" y="4373771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S/P GW resolution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124501" y="193953"/>
            <a:ext cx="3759138" cy="7983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brings up bearer</a:t>
            </a:r>
          </a:p>
        </p:txBody>
      </p:sp>
      <p:sp>
        <p:nvSpPr>
          <p:cNvPr id="137" name="Freeform 136"/>
          <p:cNvSpPr/>
          <p:nvPr/>
        </p:nvSpPr>
        <p:spPr>
          <a:xfrm>
            <a:off x="7750873" y="2660158"/>
            <a:ext cx="382226" cy="680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8004930 w 8004930"/>
              <a:gd name="connsiteY0" fmla="*/ 86473 h 92621"/>
              <a:gd name="connsiteX1" fmla="*/ 0 w 8004930"/>
              <a:gd name="connsiteY1" fmla="*/ 0 h 92621"/>
              <a:gd name="connsiteX0" fmla="*/ 6972407 w 6972407"/>
              <a:gd name="connsiteY0" fmla="*/ 17779 h 73711"/>
              <a:gd name="connsiteX1" fmla="*/ 0 w 6972407"/>
              <a:gd name="connsiteY1" fmla="*/ 0 h 73711"/>
              <a:gd name="connsiteX0" fmla="*/ 6972407 w 6972407"/>
              <a:gd name="connsiteY0" fmla="*/ 17779 h 17779"/>
              <a:gd name="connsiteX1" fmla="*/ 0 w 6972407"/>
              <a:gd name="connsiteY1" fmla="*/ 0 h 17779"/>
              <a:gd name="connsiteX0" fmla="*/ 7346350 w 7346350"/>
              <a:gd name="connsiteY0" fmla="*/ 2647 h 2647"/>
              <a:gd name="connsiteX1" fmla="*/ 0 w 7346350"/>
              <a:gd name="connsiteY1" fmla="*/ 0 h 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6350" h="2647">
                <a:moveTo>
                  <a:pt x="7346350" y="2647"/>
                </a:move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8" name="Straight Connector 137"/>
          <p:cNvCxnSpPr>
            <a:stCxn id="118" idx="2"/>
          </p:cNvCxnSpPr>
          <p:nvPr/>
        </p:nvCxnSpPr>
        <p:spPr>
          <a:xfrm>
            <a:off x="7293032" y="2836492"/>
            <a:ext cx="0" cy="391450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562892" y="2837213"/>
            <a:ext cx="0" cy="4046667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40" name="Straight Connector 139"/>
          <p:cNvCxnSpPr>
            <a:stCxn id="111" idx="2"/>
          </p:cNvCxnSpPr>
          <p:nvPr/>
        </p:nvCxnSpPr>
        <p:spPr>
          <a:xfrm flipH="1">
            <a:off x="4555462" y="2235482"/>
            <a:ext cx="34220" cy="449605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5175333" y="37038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APN request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7350178" y="3960637"/>
            <a:ext cx="1212713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7334508" y="377414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Location update (IMSI, …)</a:t>
            </a:r>
          </a:p>
        </p:txBody>
      </p:sp>
      <p:cxnSp>
        <p:nvCxnSpPr>
          <p:cNvPr id="144" name="Straight Connector 143"/>
          <p:cNvCxnSpPr>
            <a:stCxn id="127" idx="2"/>
          </p:cNvCxnSpPr>
          <p:nvPr/>
        </p:nvCxnSpPr>
        <p:spPr>
          <a:xfrm flipH="1">
            <a:off x="9783439" y="2826412"/>
            <a:ext cx="7836" cy="390512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 flipH="1">
            <a:off x="9186471" y="2221704"/>
            <a:ext cx="8070" cy="4529293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6519502" y="2296409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NAS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72572" y="5338899"/>
            <a:ext cx="2720208" cy="863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7506164" y="5499609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Modify bearer (TEID)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764013" y="5126071"/>
            <a:ext cx="2308156" cy="1272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Attach accept/complete (PAA, PCO)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7269825" y="5704085"/>
            <a:ext cx="1916646" cy="1144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1" name="Rectangle 150"/>
          <p:cNvSpPr/>
          <p:nvPr/>
        </p:nvSpPr>
        <p:spPr>
          <a:xfrm>
            <a:off x="4589682" y="6011535"/>
            <a:ext cx="4621147" cy="19723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Bearer Active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555462" y="6447404"/>
            <a:ext cx="4655366" cy="2780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6251643" y="6318309"/>
            <a:ext cx="2477808" cy="162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SLAAC ICMPv6 RA (/64)  or in PAA??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230961" y="924867"/>
            <a:ext cx="2126880" cy="2578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TEID &lt;-&gt; Subscriber binding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9190506" y="5069168"/>
            <a:ext cx="1289148" cy="633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8991132" y="5148244"/>
            <a:ext cx="1883903" cy="160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RADIUS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auth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use IMSI as key</a:t>
            </a: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10462038" y="2235482"/>
            <a:ext cx="767" cy="430041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58" name="Rounded Rectangle 157"/>
          <p:cNvSpPr/>
          <p:nvPr/>
        </p:nvSpPr>
        <p:spPr>
          <a:xfrm>
            <a:off x="9974937" y="1896470"/>
            <a:ext cx="645215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2399033" y="4986905"/>
            <a:ext cx="1151503" cy="5127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A.1 -&gt; GTP session TEID 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C/60 -&gt; </a:t>
            </a:r>
          </a:p>
        </p:txBody>
      </p:sp>
    </p:spTree>
    <p:extLst>
      <p:ext uri="{BB962C8B-B14F-4D97-AF65-F5344CB8AC3E}">
        <p14:creationId xmlns:p14="http://schemas.microsoft.com/office/powerpoint/2010/main" val="14209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UE/OWA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56" name="Left-Right-Up Arrow 55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58" name="Straight Connector 57"/>
          <p:cNvCxnSpPr>
            <a:stCxn id="52" idx="3"/>
            <a:endCxn id="53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60" name="TextBox 59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Wired GE no VLAN other than .1p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63" name="TextBox 6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LTE or NR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sp>
        <p:nvSpPr>
          <p:cNvPr id="65" name="Freeform 6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69" name="Flowchart: Magnetic Disk 68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LDAP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31820" y="1081377"/>
            <a:ext cx="1152939" cy="1375575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28167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S11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73" name="Curved Connector 72"/>
          <p:cNvCxnSpPr>
            <a:stCxn id="54" idx="3"/>
            <a:endCxn id="55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S1U GTP-U</a:t>
            </a:r>
          </a:p>
        </p:txBody>
      </p:sp>
      <p:sp>
        <p:nvSpPr>
          <p:cNvPr id="75" name="Freeform 74"/>
          <p:cNvSpPr/>
          <p:nvPr/>
        </p:nvSpPr>
        <p:spPr>
          <a:xfrm rot="3452840" flipH="1">
            <a:off x="9097517" y="1874067"/>
            <a:ext cx="305274" cy="582418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7951 w 7951"/>
              <a:gd name="connsiteY0" fmla="*/ 0 h 1327867"/>
              <a:gd name="connsiteX1" fmla="*/ 0 w 7951"/>
              <a:gd name="connsiteY1" fmla="*/ 1327867 h 1327867"/>
              <a:gd name="connsiteX0" fmla="*/ 400014 w 400014"/>
              <a:gd name="connsiteY0" fmla="*/ 0 h 7126"/>
              <a:gd name="connsiteX1" fmla="*/ 0 w 400014"/>
              <a:gd name="connsiteY1" fmla="*/ 7126 h 7126"/>
              <a:gd name="connsiteX0" fmla="*/ 14000 w 14000"/>
              <a:gd name="connsiteY0" fmla="*/ 0 h 9664"/>
              <a:gd name="connsiteX1" fmla="*/ 0 w 14000"/>
              <a:gd name="connsiteY1" fmla="*/ 9664 h 9664"/>
              <a:gd name="connsiteX0" fmla="*/ 10000 w 10000"/>
              <a:gd name="connsiteY0" fmla="*/ 0 h 10000"/>
              <a:gd name="connsiteX1" fmla="*/ 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941" y="4840"/>
                  <a:pt x="6488" y="8377"/>
                  <a:pt x="0" y="10000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098358" y="3848429"/>
            <a:ext cx="1396061" cy="300161"/>
            <a:chOff x="1574358" y="3848429"/>
            <a:chExt cx="1097280" cy="205192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74358" y="3848429"/>
              <a:ext cx="1097280" cy="7952"/>
            </a:xfrm>
            <a:prstGeom prst="straightConnector1">
              <a:avLst/>
            </a:prstGeom>
            <a:noFill/>
            <a:ln w="6350" cap="flat" cmpd="sng" algn="ctr">
              <a:solidFill>
                <a:srgbClr val="00B0F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937123" y="3928408"/>
              <a:ext cx="398890" cy="125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802.1x</a:t>
              </a:r>
            </a:p>
          </p:txBody>
        </p:sp>
      </p:grpSp>
      <p:cxnSp>
        <p:nvCxnSpPr>
          <p:cNvPr id="79" name="Straight Arrow Connector 78"/>
          <p:cNvCxnSpPr>
            <a:endCxn id="81" idx="1"/>
          </p:cNvCxnSpPr>
          <p:nvPr/>
        </p:nvCxnSpPr>
        <p:spPr>
          <a:xfrm>
            <a:off x="4486350" y="3855586"/>
            <a:ext cx="5141541" cy="28974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802.1x EAP RADIUS proxy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9627891" y="3717583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22102" y="4843669"/>
            <a:ext cx="1348109" cy="426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2833872" y="4955606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DHCP, DHCPv6 IA_NA, IA_PD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78280" y="4847929"/>
            <a:ext cx="4309711" cy="207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866411" y="490495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DHCP/DHCPv6 relay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118600" y="5731735"/>
            <a:ext cx="6509291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714355" y="579302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Network management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9627890" y="5522711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CMS/Other OAM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08154" y="689507"/>
            <a:ext cx="1497120" cy="302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New – UE manager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898950" y="4720125"/>
            <a:ext cx="1618232" cy="2239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Uses cached info from GTP-C triggered RADIUS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890768" y="3856381"/>
            <a:ext cx="0" cy="2091344"/>
          </a:xfrm>
          <a:prstGeom prst="straightConnector1">
            <a:avLst/>
          </a:prstGeom>
          <a:noFill/>
          <a:ln w="19050" cap="flat" cmpd="sng" algn="ctr">
            <a:solidFill>
              <a:srgbClr val="5A5A5A"/>
            </a:solidFill>
            <a:prstDash val="solid"/>
            <a:headEnd type="oval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078478" y="4377448"/>
            <a:ext cx="208835" cy="885217"/>
          </a:xfrm>
          <a:prstGeom prst="rect">
            <a:avLst/>
          </a:prstGeom>
          <a:noFill/>
          <a:ln>
            <a:noFill/>
          </a:ln>
        </p:spPr>
        <p:txBody>
          <a:bodyPr vert="vert"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88841" y="492672"/>
            <a:ext cx="1906349" cy="6615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F2A2A"/>
                </a:solidFill>
                <a:effectLst/>
                <a:uLnTx/>
                <a:uFillTx/>
              </a:rPr>
              <a:t>After UE PDN is up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7771" y="6403814"/>
            <a:ext cx="5218195" cy="301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Note that the RG will be trying 802.1x before UE PDN is up.  But UE will not respond until after PDN is up.</a:t>
            </a:r>
          </a:p>
        </p:txBody>
      </p:sp>
      <p:cxnSp>
        <p:nvCxnSpPr>
          <p:cNvPr id="96" name="Straight Connector 95"/>
          <p:cNvCxnSpPr>
            <a:stCxn id="55" idx="2"/>
          </p:cNvCxnSpPr>
          <p:nvPr/>
        </p:nvCxnSpPr>
        <p:spPr>
          <a:xfrm flipH="1">
            <a:off x="8827214" y="3360923"/>
            <a:ext cx="17925" cy="3125147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 flipH="1">
            <a:off x="4478279" y="2072289"/>
            <a:ext cx="8070" cy="4529293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98" name="Freeform 97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517183" y="2757378"/>
            <a:ext cx="566057" cy="5832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DHCP</a:t>
            </a:r>
          </a:p>
        </p:txBody>
      </p:sp>
      <p:cxnSp>
        <p:nvCxnSpPr>
          <p:cNvPr id="100" name="Curved Connector 99"/>
          <p:cNvCxnSpPr/>
          <p:nvPr/>
        </p:nvCxnSpPr>
        <p:spPr>
          <a:xfrm>
            <a:off x="9308276" y="2963251"/>
            <a:ext cx="622379" cy="4973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9508621" y="278532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25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06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42079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223205" y="3856952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NFF Fast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795350" y="1524774"/>
            <a:ext cx="496742" cy="365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815897" y="4369181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223199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BGP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223203" y="2531538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223201" y="2032775"/>
            <a:ext cx="4391893" cy="49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 Net Tools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3799" y="1524775"/>
            <a:ext cx="579147" cy="365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2260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ARP/ICMP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6334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netlink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82441" y="1890535"/>
            <a:ext cx="330705" cy="97439"/>
            <a:chOff x="6344241" y="1035401"/>
            <a:chExt cx="330705" cy="97439"/>
          </a:xfrm>
        </p:grpSpPr>
        <p:sp>
          <p:nvSpPr>
            <p:cNvPr id="20" name="Rectangle 19"/>
            <p:cNvSpPr/>
            <p:nvPr/>
          </p:nvSpPr>
          <p:spPr>
            <a:xfrm>
              <a:off x="6344241" y="1035401"/>
              <a:ext cx="97571" cy="9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3383" y="1035401"/>
              <a:ext cx="97571" cy="97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77375" y="1035401"/>
              <a:ext cx="97571" cy="97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72078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Up-Down Arrow 2"/>
          <p:cNvSpPr/>
          <p:nvPr/>
        </p:nvSpPr>
        <p:spPr>
          <a:xfrm rot="10800000">
            <a:off x="3500236" y="3197566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023" y="3233620"/>
            <a:ext cx="67894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ARP, BGP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16200000">
            <a:off x="6486732" y="3285680"/>
            <a:ext cx="664633" cy="37554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565885" y="2603697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718285" y="2756097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707374" y="3907362"/>
            <a:ext cx="53528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lowchart: Document 27"/>
          <p:cNvSpPr/>
          <p:nvPr/>
        </p:nvSpPr>
        <p:spPr>
          <a:xfrm>
            <a:off x="6887633" y="4059762"/>
            <a:ext cx="507428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Up-Down Arrow 28"/>
          <p:cNvSpPr/>
          <p:nvPr/>
        </p:nvSpPr>
        <p:spPr>
          <a:xfrm rot="10800000">
            <a:off x="4432432" y="3197566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8679" y="2667000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0411" y="2667000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161295" y="3784720"/>
            <a:ext cx="425357" cy="166846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2421" y="4688286"/>
            <a:ext cx="1208330" cy="494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GTPUv1, traffic &lt;&gt; HNET_IP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6727" y="1283855"/>
            <a:ext cx="6354618" cy="419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218" y="1348509"/>
            <a:ext cx="1076878" cy="423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PKTGEN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084433" y="1282309"/>
            <a:ext cx="1076878" cy="423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PKTGEN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18393" y="2868279"/>
            <a:ext cx="1038060" cy="98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KNI TAP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105591" y="2859233"/>
            <a:ext cx="1038060" cy="98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KNI TAP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535709" y="2604655"/>
            <a:ext cx="2835564" cy="1054065"/>
          </a:xfrm>
          <a:custGeom>
            <a:avLst/>
            <a:gdLst>
              <a:gd name="connsiteX0" fmla="*/ 0 w 2835564"/>
              <a:gd name="connsiteY0" fmla="*/ 0 h 1054065"/>
              <a:gd name="connsiteX1" fmla="*/ 46182 w 2835564"/>
              <a:gd name="connsiteY1" fmla="*/ 36945 h 1054065"/>
              <a:gd name="connsiteX2" fmla="*/ 55418 w 2835564"/>
              <a:gd name="connsiteY2" fmla="*/ 73890 h 1054065"/>
              <a:gd name="connsiteX3" fmla="*/ 120073 w 2835564"/>
              <a:gd name="connsiteY3" fmla="*/ 147781 h 1054065"/>
              <a:gd name="connsiteX4" fmla="*/ 193964 w 2835564"/>
              <a:gd name="connsiteY4" fmla="*/ 240145 h 1054065"/>
              <a:gd name="connsiteX5" fmla="*/ 221673 w 2835564"/>
              <a:gd name="connsiteY5" fmla="*/ 277090 h 1054065"/>
              <a:gd name="connsiteX6" fmla="*/ 277091 w 2835564"/>
              <a:gd name="connsiteY6" fmla="*/ 360218 h 1054065"/>
              <a:gd name="connsiteX7" fmla="*/ 295564 w 2835564"/>
              <a:gd name="connsiteY7" fmla="*/ 397163 h 1054065"/>
              <a:gd name="connsiteX8" fmla="*/ 332509 w 2835564"/>
              <a:gd name="connsiteY8" fmla="*/ 434109 h 1054065"/>
              <a:gd name="connsiteX9" fmla="*/ 424873 w 2835564"/>
              <a:gd name="connsiteY9" fmla="*/ 572654 h 1054065"/>
              <a:gd name="connsiteX10" fmla="*/ 461818 w 2835564"/>
              <a:gd name="connsiteY10" fmla="*/ 581890 h 1054065"/>
              <a:gd name="connsiteX11" fmla="*/ 535709 w 2835564"/>
              <a:gd name="connsiteY11" fmla="*/ 637309 h 1054065"/>
              <a:gd name="connsiteX12" fmla="*/ 674254 w 2835564"/>
              <a:gd name="connsiteY12" fmla="*/ 692727 h 1054065"/>
              <a:gd name="connsiteX13" fmla="*/ 701964 w 2835564"/>
              <a:gd name="connsiteY13" fmla="*/ 701963 h 1054065"/>
              <a:gd name="connsiteX14" fmla="*/ 748145 w 2835564"/>
              <a:gd name="connsiteY14" fmla="*/ 720436 h 1054065"/>
              <a:gd name="connsiteX15" fmla="*/ 1099127 w 2835564"/>
              <a:gd name="connsiteY15" fmla="*/ 822036 h 1054065"/>
              <a:gd name="connsiteX16" fmla="*/ 1357745 w 2835564"/>
              <a:gd name="connsiteY16" fmla="*/ 812800 h 1054065"/>
              <a:gd name="connsiteX17" fmla="*/ 1413164 w 2835564"/>
              <a:gd name="connsiteY17" fmla="*/ 794327 h 1054065"/>
              <a:gd name="connsiteX18" fmla="*/ 1496291 w 2835564"/>
              <a:gd name="connsiteY18" fmla="*/ 775854 h 1054065"/>
              <a:gd name="connsiteX19" fmla="*/ 1708727 w 2835564"/>
              <a:gd name="connsiteY19" fmla="*/ 794327 h 1054065"/>
              <a:gd name="connsiteX20" fmla="*/ 1838036 w 2835564"/>
              <a:gd name="connsiteY20" fmla="*/ 877454 h 1054065"/>
              <a:gd name="connsiteX21" fmla="*/ 1930400 w 2835564"/>
              <a:gd name="connsiteY21" fmla="*/ 914400 h 1054065"/>
              <a:gd name="connsiteX22" fmla="*/ 1958109 w 2835564"/>
              <a:gd name="connsiteY22" fmla="*/ 932872 h 1054065"/>
              <a:gd name="connsiteX23" fmla="*/ 2013527 w 2835564"/>
              <a:gd name="connsiteY23" fmla="*/ 951345 h 1054065"/>
              <a:gd name="connsiteX24" fmla="*/ 2050473 w 2835564"/>
              <a:gd name="connsiteY24" fmla="*/ 969818 h 1054065"/>
              <a:gd name="connsiteX25" fmla="*/ 2078182 w 2835564"/>
              <a:gd name="connsiteY25" fmla="*/ 979054 h 1054065"/>
              <a:gd name="connsiteX26" fmla="*/ 2225964 w 2835564"/>
              <a:gd name="connsiteY26" fmla="*/ 1034472 h 1054065"/>
              <a:gd name="connsiteX27" fmla="*/ 2253673 w 2835564"/>
              <a:gd name="connsiteY27" fmla="*/ 1052945 h 1054065"/>
              <a:gd name="connsiteX28" fmla="*/ 2466109 w 2835564"/>
              <a:gd name="connsiteY28" fmla="*/ 1043709 h 1054065"/>
              <a:gd name="connsiteX29" fmla="*/ 2576945 w 2835564"/>
              <a:gd name="connsiteY29" fmla="*/ 1006763 h 1054065"/>
              <a:gd name="connsiteX30" fmla="*/ 2623127 w 2835564"/>
              <a:gd name="connsiteY30" fmla="*/ 997527 h 1054065"/>
              <a:gd name="connsiteX31" fmla="*/ 2835564 w 2835564"/>
              <a:gd name="connsiteY31" fmla="*/ 1016000 h 105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35564" h="1054065">
                <a:moveTo>
                  <a:pt x="0" y="0"/>
                </a:moveTo>
                <a:cubicBezTo>
                  <a:pt x="15394" y="12315"/>
                  <a:pt x="34354" y="21174"/>
                  <a:pt x="46182" y="36945"/>
                </a:cubicBezTo>
                <a:cubicBezTo>
                  <a:pt x="53798" y="47100"/>
                  <a:pt x="49741" y="62536"/>
                  <a:pt x="55418" y="73890"/>
                </a:cubicBezTo>
                <a:cubicBezTo>
                  <a:pt x="68139" y="99332"/>
                  <a:pt x="101021" y="128730"/>
                  <a:pt x="120073" y="147781"/>
                </a:cubicBezTo>
                <a:cubicBezTo>
                  <a:pt x="169653" y="246943"/>
                  <a:pt x="119193" y="165375"/>
                  <a:pt x="193964" y="240145"/>
                </a:cubicBezTo>
                <a:cubicBezTo>
                  <a:pt x="204849" y="251030"/>
                  <a:pt x="212911" y="264433"/>
                  <a:pt x="221673" y="277090"/>
                </a:cubicBezTo>
                <a:cubicBezTo>
                  <a:pt x="240629" y="304471"/>
                  <a:pt x="262197" y="330432"/>
                  <a:pt x="277091" y="360218"/>
                </a:cubicBezTo>
                <a:cubicBezTo>
                  <a:pt x="283249" y="372533"/>
                  <a:pt x="287303" y="386148"/>
                  <a:pt x="295564" y="397163"/>
                </a:cubicBezTo>
                <a:cubicBezTo>
                  <a:pt x="306014" y="411096"/>
                  <a:pt x="322848" y="419618"/>
                  <a:pt x="332509" y="434109"/>
                </a:cubicBezTo>
                <a:cubicBezTo>
                  <a:pt x="380337" y="505852"/>
                  <a:pt x="353400" y="515476"/>
                  <a:pt x="424873" y="572654"/>
                </a:cubicBezTo>
                <a:cubicBezTo>
                  <a:pt x="434785" y="580584"/>
                  <a:pt x="449503" y="578811"/>
                  <a:pt x="461818" y="581890"/>
                </a:cubicBezTo>
                <a:cubicBezTo>
                  <a:pt x="486448" y="600363"/>
                  <a:pt x="509601" y="620991"/>
                  <a:pt x="535709" y="637309"/>
                </a:cubicBezTo>
                <a:cubicBezTo>
                  <a:pt x="598434" y="676512"/>
                  <a:pt x="608528" y="673009"/>
                  <a:pt x="674254" y="692727"/>
                </a:cubicBezTo>
                <a:cubicBezTo>
                  <a:pt x="683580" y="695525"/>
                  <a:pt x="692848" y="698544"/>
                  <a:pt x="701964" y="701963"/>
                </a:cubicBezTo>
                <a:cubicBezTo>
                  <a:pt x="717488" y="707784"/>
                  <a:pt x="732275" y="715638"/>
                  <a:pt x="748145" y="720436"/>
                </a:cubicBezTo>
                <a:cubicBezTo>
                  <a:pt x="864731" y="755683"/>
                  <a:pt x="1099127" y="822036"/>
                  <a:pt x="1099127" y="822036"/>
                </a:cubicBezTo>
                <a:cubicBezTo>
                  <a:pt x="1185333" y="818957"/>
                  <a:pt x="1271818" y="820382"/>
                  <a:pt x="1357745" y="812800"/>
                </a:cubicBezTo>
                <a:cubicBezTo>
                  <a:pt x="1377142" y="811089"/>
                  <a:pt x="1394349" y="799344"/>
                  <a:pt x="1413164" y="794327"/>
                </a:cubicBezTo>
                <a:cubicBezTo>
                  <a:pt x="1440591" y="787013"/>
                  <a:pt x="1468582" y="782012"/>
                  <a:pt x="1496291" y="775854"/>
                </a:cubicBezTo>
                <a:cubicBezTo>
                  <a:pt x="1512287" y="776997"/>
                  <a:pt x="1673699" y="786821"/>
                  <a:pt x="1708727" y="794327"/>
                </a:cubicBezTo>
                <a:cubicBezTo>
                  <a:pt x="1834268" y="821229"/>
                  <a:pt x="1642807" y="812377"/>
                  <a:pt x="1838036" y="877454"/>
                </a:cubicBezTo>
                <a:cubicBezTo>
                  <a:pt x="1883455" y="892594"/>
                  <a:pt x="1892345" y="892655"/>
                  <a:pt x="1930400" y="914400"/>
                </a:cubicBezTo>
                <a:cubicBezTo>
                  <a:pt x="1940038" y="919907"/>
                  <a:pt x="1947965" y="928364"/>
                  <a:pt x="1958109" y="932872"/>
                </a:cubicBezTo>
                <a:cubicBezTo>
                  <a:pt x="1975903" y="940780"/>
                  <a:pt x="1995448" y="944113"/>
                  <a:pt x="2013527" y="951345"/>
                </a:cubicBezTo>
                <a:cubicBezTo>
                  <a:pt x="2026311" y="956459"/>
                  <a:pt x="2037817" y="964394"/>
                  <a:pt x="2050473" y="969818"/>
                </a:cubicBezTo>
                <a:cubicBezTo>
                  <a:pt x="2059422" y="973653"/>
                  <a:pt x="2069342" y="974974"/>
                  <a:pt x="2078182" y="979054"/>
                </a:cubicBezTo>
                <a:cubicBezTo>
                  <a:pt x="2201529" y="1035983"/>
                  <a:pt x="2128848" y="1018287"/>
                  <a:pt x="2225964" y="1034472"/>
                </a:cubicBezTo>
                <a:cubicBezTo>
                  <a:pt x="2235200" y="1040630"/>
                  <a:pt x="2242580" y="1052518"/>
                  <a:pt x="2253673" y="1052945"/>
                </a:cubicBezTo>
                <a:cubicBezTo>
                  <a:pt x="2324500" y="1055669"/>
                  <a:pt x="2395942" y="1053733"/>
                  <a:pt x="2466109" y="1043709"/>
                </a:cubicBezTo>
                <a:cubicBezTo>
                  <a:pt x="2504661" y="1038201"/>
                  <a:pt x="2538757" y="1014400"/>
                  <a:pt x="2576945" y="1006763"/>
                </a:cubicBezTo>
                <a:lnTo>
                  <a:pt x="2623127" y="997527"/>
                </a:lnTo>
                <a:cubicBezTo>
                  <a:pt x="2792294" y="1018673"/>
                  <a:pt x="2721265" y="1016000"/>
                  <a:pt x="2835564" y="1016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434109" y="3389745"/>
            <a:ext cx="2807854" cy="544946"/>
          </a:xfrm>
          <a:custGeom>
            <a:avLst/>
            <a:gdLst>
              <a:gd name="connsiteX0" fmla="*/ 0 w 2807854"/>
              <a:gd name="connsiteY0" fmla="*/ 544946 h 544946"/>
              <a:gd name="connsiteX1" fmla="*/ 101600 w 2807854"/>
              <a:gd name="connsiteY1" fmla="*/ 471055 h 544946"/>
              <a:gd name="connsiteX2" fmla="*/ 166254 w 2807854"/>
              <a:gd name="connsiteY2" fmla="*/ 424873 h 544946"/>
              <a:gd name="connsiteX3" fmla="*/ 230909 w 2807854"/>
              <a:gd name="connsiteY3" fmla="*/ 387928 h 544946"/>
              <a:gd name="connsiteX4" fmla="*/ 369454 w 2807854"/>
              <a:gd name="connsiteY4" fmla="*/ 332510 h 544946"/>
              <a:gd name="connsiteX5" fmla="*/ 406400 w 2807854"/>
              <a:gd name="connsiteY5" fmla="*/ 304800 h 544946"/>
              <a:gd name="connsiteX6" fmla="*/ 461818 w 2807854"/>
              <a:gd name="connsiteY6" fmla="*/ 286328 h 544946"/>
              <a:gd name="connsiteX7" fmla="*/ 554182 w 2807854"/>
              <a:gd name="connsiteY7" fmla="*/ 230910 h 544946"/>
              <a:gd name="connsiteX8" fmla="*/ 646545 w 2807854"/>
              <a:gd name="connsiteY8" fmla="*/ 184728 h 544946"/>
              <a:gd name="connsiteX9" fmla="*/ 683491 w 2807854"/>
              <a:gd name="connsiteY9" fmla="*/ 138546 h 544946"/>
              <a:gd name="connsiteX10" fmla="*/ 748145 w 2807854"/>
              <a:gd name="connsiteY10" fmla="*/ 120073 h 544946"/>
              <a:gd name="connsiteX11" fmla="*/ 812800 w 2807854"/>
              <a:gd name="connsiteY11" fmla="*/ 92364 h 544946"/>
              <a:gd name="connsiteX12" fmla="*/ 868218 w 2807854"/>
              <a:gd name="connsiteY12" fmla="*/ 55419 h 544946"/>
              <a:gd name="connsiteX13" fmla="*/ 951345 w 2807854"/>
              <a:gd name="connsiteY13" fmla="*/ 18473 h 544946"/>
              <a:gd name="connsiteX14" fmla="*/ 1016000 w 2807854"/>
              <a:gd name="connsiteY14" fmla="*/ 0 h 544946"/>
              <a:gd name="connsiteX15" fmla="*/ 1588654 w 2807854"/>
              <a:gd name="connsiteY15" fmla="*/ 27710 h 544946"/>
              <a:gd name="connsiteX16" fmla="*/ 1699491 w 2807854"/>
              <a:gd name="connsiteY16" fmla="*/ 64655 h 544946"/>
              <a:gd name="connsiteX17" fmla="*/ 1773382 w 2807854"/>
              <a:gd name="connsiteY17" fmla="*/ 110837 h 544946"/>
              <a:gd name="connsiteX18" fmla="*/ 1847273 w 2807854"/>
              <a:gd name="connsiteY18" fmla="*/ 147782 h 544946"/>
              <a:gd name="connsiteX19" fmla="*/ 1884218 w 2807854"/>
              <a:gd name="connsiteY19" fmla="*/ 184728 h 544946"/>
              <a:gd name="connsiteX20" fmla="*/ 1911927 w 2807854"/>
              <a:gd name="connsiteY20" fmla="*/ 193964 h 544946"/>
              <a:gd name="connsiteX21" fmla="*/ 1939636 w 2807854"/>
              <a:gd name="connsiteY21" fmla="*/ 230910 h 544946"/>
              <a:gd name="connsiteX22" fmla="*/ 2050473 w 2807854"/>
              <a:gd name="connsiteY22" fmla="*/ 286328 h 544946"/>
              <a:gd name="connsiteX23" fmla="*/ 2096654 w 2807854"/>
              <a:gd name="connsiteY23" fmla="*/ 314037 h 544946"/>
              <a:gd name="connsiteX24" fmla="*/ 2133600 w 2807854"/>
              <a:gd name="connsiteY24" fmla="*/ 332510 h 544946"/>
              <a:gd name="connsiteX25" fmla="*/ 2225964 w 2807854"/>
              <a:gd name="connsiteY25" fmla="*/ 387928 h 544946"/>
              <a:gd name="connsiteX26" fmla="*/ 2429164 w 2807854"/>
              <a:gd name="connsiteY26" fmla="*/ 443346 h 544946"/>
              <a:gd name="connsiteX27" fmla="*/ 2530764 w 2807854"/>
              <a:gd name="connsiteY27" fmla="*/ 498764 h 544946"/>
              <a:gd name="connsiteX28" fmla="*/ 2595418 w 2807854"/>
              <a:gd name="connsiteY28" fmla="*/ 508000 h 544946"/>
              <a:gd name="connsiteX29" fmla="*/ 2807854 w 2807854"/>
              <a:gd name="connsiteY29" fmla="*/ 508000 h 54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07854" h="544946">
                <a:moveTo>
                  <a:pt x="0" y="544946"/>
                </a:moveTo>
                <a:cubicBezTo>
                  <a:pt x="45273" y="517782"/>
                  <a:pt x="61227" y="511428"/>
                  <a:pt x="101600" y="471055"/>
                </a:cubicBezTo>
                <a:cubicBezTo>
                  <a:pt x="152626" y="420029"/>
                  <a:pt x="101428" y="441081"/>
                  <a:pt x="166254" y="424873"/>
                </a:cubicBezTo>
                <a:cubicBezTo>
                  <a:pt x="193274" y="406860"/>
                  <a:pt x="199100" y="401321"/>
                  <a:pt x="230909" y="387928"/>
                </a:cubicBezTo>
                <a:cubicBezTo>
                  <a:pt x="276750" y="368626"/>
                  <a:pt x="329663" y="362354"/>
                  <a:pt x="369454" y="332510"/>
                </a:cubicBezTo>
                <a:cubicBezTo>
                  <a:pt x="381769" y="323273"/>
                  <a:pt x="392631" y="311685"/>
                  <a:pt x="406400" y="304800"/>
                </a:cubicBezTo>
                <a:cubicBezTo>
                  <a:pt x="423816" y="296092"/>
                  <a:pt x="444402" y="295036"/>
                  <a:pt x="461818" y="286328"/>
                </a:cubicBezTo>
                <a:cubicBezTo>
                  <a:pt x="493932" y="270271"/>
                  <a:pt x="522722" y="248213"/>
                  <a:pt x="554182" y="230910"/>
                </a:cubicBezTo>
                <a:cubicBezTo>
                  <a:pt x="584343" y="214322"/>
                  <a:pt x="646545" y="184728"/>
                  <a:pt x="646545" y="184728"/>
                </a:cubicBezTo>
                <a:cubicBezTo>
                  <a:pt x="658860" y="169334"/>
                  <a:pt x="666859" y="149130"/>
                  <a:pt x="683491" y="138546"/>
                </a:cubicBezTo>
                <a:cubicBezTo>
                  <a:pt x="702401" y="126513"/>
                  <a:pt x="727334" y="128397"/>
                  <a:pt x="748145" y="120073"/>
                </a:cubicBezTo>
                <a:cubicBezTo>
                  <a:pt x="854445" y="77552"/>
                  <a:pt x="687290" y="123740"/>
                  <a:pt x="812800" y="92364"/>
                </a:cubicBezTo>
                <a:cubicBezTo>
                  <a:pt x="831273" y="80049"/>
                  <a:pt x="849180" y="66841"/>
                  <a:pt x="868218" y="55419"/>
                </a:cubicBezTo>
                <a:cubicBezTo>
                  <a:pt x="888334" y="43350"/>
                  <a:pt x="930502" y="25421"/>
                  <a:pt x="951345" y="18473"/>
                </a:cubicBezTo>
                <a:cubicBezTo>
                  <a:pt x="972609" y="11385"/>
                  <a:pt x="994448" y="6158"/>
                  <a:pt x="1016000" y="0"/>
                </a:cubicBezTo>
                <a:cubicBezTo>
                  <a:pt x="1232124" y="4599"/>
                  <a:pt x="1391806" y="-8080"/>
                  <a:pt x="1588654" y="27710"/>
                </a:cubicBezTo>
                <a:cubicBezTo>
                  <a:pt x="1610614" y="31703"/>
                  <a:pt x="1675872" y="51937"/>
                  <a:pt x="1699491" y="64655"/>
                </a:cubicBezTo>
                <a:cubicBezTo>
                  <a:pt x="1725065" y="78425"/>
                  <a:pt x="1748067" y="96597"/>
                  <a:pt x="1773382" y="110837"/>
                </a:cubicBezTo>
                <a:cubicBezTo>
                  <a:pt x="1797383" y="124338"/>
                  <a:pt x="1847273" y="147782"/>
                  <a:pt x="1847273" y="147782"/>
                </a:cubicBezTo>
                <a:cubicBezTo>
                  <a:pt x="1859588" y="160097"/>
                  <a:pt x="1870046" y="174605"/>
                  <a:pt x="1884218" y="184728"/>
                </a:cubicBezTo>
                <a:cubicBezTo>
                  <a:pt x="1892140" y="190387"/>
                  <a:pt x="1904448" y="187731"/>
                  <a:pt x="1911927" y="193964"/>
                </a:cubicBezTo>
                <a:cubicBezTo>
                  <a:pt x="1923753" y="203819"/>
                  <a:pt x="1926827" y="222371"/>
                  <a:pt x="1939636" y="230910"/>
                </a:cubicBezTo>
                <a:cubicBezTo>
                  <a:pt x="1974005" y="253823"/>
                  <a:pt x="2015053" y="265076"/>
                  <a:pt x="2050473" y="286328"/>
                </a:cubicBezTo>
                <a:cubicBezTo>
                  <a:pt x="2065867" y="295564"/>
                  <a:pt x="2080961" y="305319"/>
                  <a:pt x="2096654" y="314037"/>
                </a:cubicBezTo>
                <a:cubicBezTo>
                  <a:pt x="2108690" y="320724"/>
                  <a:pt x="2122731" y="324057"/>
                  <a:pt x="2133600" y="332510"/>
                </a:cubicBezTo>
                <a:cubicBezTo>
                  <a:pt x="2212915" y="394198"/>
                  <a:pt x="2142547" y="371243"/>
                  <a:pt x="2225964" y="387928"/>
                </a:cubicBezTo>
                <a:cubicBezTo>
                  <a:pt x="2527590" y="521983"/>
                  <a:pt x="2036738" y="312537"/>
                  <a:pt x="2429164" y="443346"/>
                </a:cubicBezTo>
                <a:cubicBezTo>
                  <a:pt x="2465761" y="455545"/>
                  <a:pt x="2494810" y="484782"/>
                  <a:pt x="2530764" y="498764"/>
                </a:cubicBezTo>
                <a:cubicBezTo>
                  <a:pt x="2551054" y="506654"/>
                  <a:pt x="2573660" y="507275"/>
                  <a:pt x="2595418" y="508000"/>
                </a:cubicBezTo>
                <a:cubicBezTo>
                  <a:pt x="2666191" y="510359"/>
                  <a:pt x="2737042" y="508000"/>
                  <a:pt x="2807854" y="508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5727" y="0"/>
            <a:ext cx="4499491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KNI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IlTrafficGen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Hybrid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59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514152" y="4254115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enb_S1u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95278" y="3746115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NFF Fast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95276" y="2420701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95274" y="1921938"/>
            <a:ext cx="4391893" cy="49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 Net Tools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7" y="0"/>
            <a:ext cx="4499491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KNI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IlTrafficGen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Hybrid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Up-Down Arrow 2"/>
          <p:cNvSpPr/>
          <p:nvPr/>
        </p:nvSpPr>
        <p:spPr>
          <a:xfrm rot="10800000">
            <a:off x="572309" y="3086729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096" y="3122783"/>
            <a:ext cx="67894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ARP, BGP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16200000">
            <a:off x="3558805" y="3174843"/>
            <a:ext cx="664633" cy="37554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637958" y="2492860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3790358" y="2645260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3779447" y="3796525"/>
            <a:ext cx="53528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lowchart: Document 27"/>
          <p:cNvSpPr/>
          <p:nvPr/>
        </p:nvSpPr>
        <p:spPr>
          <a:xfrm>
            <a:off x="3959706" y="3948925"/>
            <a:ext cx="507428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Up-Down Arrow 28"/>
          <p:cNvSpPr/>
          <p:nvPr/>
        </p:nvSpPr>
        <p:spPr>
          <a:xfrm rot="10800000">
            <a:off x="1504505" y="3086729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0752" y="2556163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32484" y="2556163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94545" y="4250801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AS_SGi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86973" y="3746115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NFF Fast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86971" y="2420701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86969" y="1921938"/>
            <a:ext cx="4391893" cy="49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 Net Tools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 rot="10800000">
            <a:off x="7764004" y="3086729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11791" y="3122783"/>
            <a:ext cx="67894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ARP, BGP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6200000">
            <a:off x="10750500" y="3174843"/>
            <a:ext cx="664633" cy="37554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10829653" y="2492860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Flowchart: Document 51"/>
          <p:cNvSpPr/>
          <p:nvPr/>
        </p:nvSpPr>
        <p:spPr>
          <a:xfrm>
            <a:off x="10982053" y="2645260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Flowchart: Document 52"/>
          <p:cNvSpPr/>
          <p:nvPr/>
        </p:nvSpPr>
        <p:spPr>
          <a:xfrm>
            <a:off x="10971142" y="3796525"/>
            <a:ext cx="53528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Flowchart: Document 53"/>
          <p:cNvSpPr/>
          <p:nvPr/>
        </p:nvSpPr>
        <p:spPr>
          <a:xfrm>
            <a:off x="11151401" y="3948925"/>
            <a:ext cx="507428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Up-Down Arrow 54"/>
          <p:cNvSpPr/>
          <p:nvPr/>
        </p:nvSpPr>
        <p:spPr>
          <a:xfrm rot="10800000">
            <a:off x="8696200" y="3086729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82447" y="2556163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524179" y="2556163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61527" y="620570"/>
            <a:ext cx="2265290" cy="419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Under Test (ngic-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878" y="1154545"/>
            <a:ext cx="4705293" cy="374938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1598" y="1168910"/>
            <a:ext cx="17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Iltraffic_gen</a:t>
            </a:r>
            <a:r>
              <a:rPr lang="en-US" dirty="0" smtClean="0"/>
              <a:t> P0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340173" y="1097268"/>
            <a:ext cx="4705293" cy="374938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808893" y="1111633"/>
            <a:ext cx="17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Iltraffic_gen</a:t>
            </a:r>
            <a:r>
              <a:rPr lang="en-US" dirty="0" smtClean="0"/>
              <a:t> 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06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42079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223205" y="3856952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NFF Fast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795350" y="1524774"/>
            <a:ext cx="496742" cy="365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815897" y="4369181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223199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BGP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223203" y="2531538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223201" y="2032775"/>
            <a:ext cx="4391893" cy="49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 Net Tools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3799" y="1524775"/>
            <a:ext cx="579147" cy="365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2260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ARP/ICMP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6334" y="1524775"/>
            <a:ext cx="977037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netlink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82441" y="1890535"/>
            <a:ext cx="330705" cy="97439"/>
            <a:chOff x="6344241" y="1035401"/>
            <a:chExt cx="330705" cy="97439"/>
          </a:xfrm>
        </p:grpSpPr>
        <p:sp>
          <p:nvSpPr>
            <p:cNvPr id="20" name="Rectangle 19"/>
            <p:cNvSpPr/>
            <p:nvPr/>
          </p:nvSpPr>
          <p:spPr>
            <a:xfrm>
              <a:off x="6344241" y="1035401"/>
              <a:ext cx="97571" cy="9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3383" y="1035401"/>
              <a:ext cx="97571" cy="97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77375" y="1035401"/>
              <a:ext cx="97571" cy="97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72078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8" y="0"/>
            <a:ext cx="4114508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KNI NFF Hybrid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Up-Down Arrow 2"/>
          <p:cNvSpPr/>
          <p:nvPr/>
        </p:nvSpPr>
        <p:spPr>
          <a:xfrm rot="10800000">
            <a:off x="3500236" y="3197566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023" y="3233620"/>
            <a:ext cx="678945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ARP, BGP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16200000">
            <a:off x="6486732" y="3285680"/>
            <a:ext cx="664633" cy="37554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565885" y="2603697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718285" y="2756097"/>
            <a:ext cx="50632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707374" y="3907362"/>
            <a:ext cx="535287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ARP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lowchart: Document 27"/>
          <p:cNvSpPr/>
          <p:nvPr/>
        </p:nvSpPr>
        <p:spPr>
          <a:xfrm>
            <a:off x="6887633" y="4059762"/>
            <a:ext cx="507428" cy="22436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Mirror Route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Up-Down Arrow 28"/>
          <p:cNvSpPr/>
          <p:nvPr/>
        </p:nvSpPr>
        <p:spPr>
          <a:xfrm rot="10800000">
            <a:off x="4432432" y="3197566"/>
            <a:ext cx="425357" cy="517111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8679" y="2667000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s1udev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0411" y="2667000"/>
            <a:ext cx="772491" cy="36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Krnl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sgidev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161295" y="3784720"/>
            <a:ext cx="425357" cy="166846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2421" y="4688286"/>
            <a:ext cx="1208330" cy="494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PROTO: 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GTPUv1, traffic &lt;&gt; HNET_IP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505527" y="2789382"/>
            <a:ext cx="2530764" cy="1859576"/>
          </a:xfrm>
          <a:custGeom>
            <a:avLst/>
            <a:gdLst>
              <a:gd name="connsiteX0" fmla="*/ 0 w 2530764"/>
              <a:gd name="connsiteY0" fmla="*/ 1644073 h 1859576"/>
              <a:gd name="connsiteX1" fmla="*/ 157018 w 2530764"/>
              <a:gd name="connsiteY1" fmla="*/ 1727200 h 1859576"/>
              <a:gd name="connsiteX2" fmla="*/ 184728 w 2530764"/>
              <a:gd name="connsiteY2" fmla="*/ 1745673 h 1859576"/>
              <a:gd name="connsiteX3" fmla="*/ 249382 w 2530764"/>
              <a:gd name="connsiteY3" fmla="*/ 1773382 h 1859576"/>
              <a:gd name="connsiteX4" fmla="*/ 323273 w 2530764"/>
              <a:gd name="connsiteY4" fmla="*/ 1810327 h 1859576"/>
              <a:gd name="connsiteX5" fmla="*/ 387928 w 2530764"/>
              <a:gd name="connsiteY5" fmla="*/ 1819563 h 1859576"/>
              <a:gd name="connsiteX6" fmla="*/ 434109 w 2530764"/>
              <a:gd name="connsiteY6" fmla="*/ 1838036 h 1859576"/>
              <a:gd name="connsiteX7" fmla="*/ 960582 w 2530764"/>
              <a:gd name="connsiteY7" fmla="*/ 1847273 h 1859576"/>
              <a:gd name="connsiteX8" fmla="*/ 1145309 w 2530764"/>
              <a:gd name="connsiteY8" fmla="*/ 1791854 h 1859576"/>
              <a:gd name="connsiteX9" fmla="*/ 1366982 w 2530764"/>
              <a:gd name="connsiteY9" fmla="*/ 1754909 h 1859576"/>
              <a:gd name="connsiteX10" fmla="*/ 2068946 w 2530764"/>
              <a:gd name="connsiteY10" fmla="*/ 1764145 h 1859576"/>
              <a:gd name="connsiteX11" fmla="*/ 2262909 w 2530764"/>
              <a:gd name="connsiteY11" fmla="*/ 1754909 h 1859576"/>
              <a:gd name="connsiteX12" fmla="*/ 2290618 w 2530764"/>
              <a:gd name="connsiteY12" fmla="*/ 1717963 h 1859576"/>
              <a:gd name="connsiteX13" fmla="*/ 2327564 w 2530764"/>
              <a:gd name="connsiteY13" fmla="*/ 1708727 h 1859576"/>
              <a:gd name="connsiteX14" fmla="*/ 2336800 w 2530764"/>
              <a:gd name="connsiteY14" fmla="*/ 1671782 h 1859576"/>
              <a:gd name="connsiteX15" fmla="*/ 2373746 w 2530764"/>
              <a:gd name="connsiteY15" fmla="*/ 1644073 h 1859576"/>
              <a:gd name="connsiteX16" fmla="*/ 2401455 w 2530764"/>
              <a:gd name="connsiteY16" fmla="*/ 1616363 h 1859576"/>
              <a:gd name="connsiteX17" fmla="*/ 2419928 w 2530764"/>
              <a:gd name="connsiteY17" fmla="*/ 1579418 h 1859576"/>
              <a:gd name="connsiteX18" fmla="*/ 2438400 w 2530764"/>
              <a:gd name="connsiteY18" fmla="*/ 1551709 h 1859576"/>
              <a:gd name="connsiteX19" fmla="*/ 2466109 w 2530764"/>
              <a:gd name="connsiteY19" fmla="*/ 1514763 h 1859576"/>
              <a:gd name="connsiteX20" fmla="*/ 2484582 w 2530764"/>
              <a:gd name="connsiteY20" fmla="*/ 1468582 h 1859576"/>
              <a:gd name="connsiteX21" fmla="*/ 2503055 w 2530764"/>
              <a:gd name="connsiteY21" fmla="*/ 1431636 h 1859576"/>
              <a:gd name="connsiteX22" fmla="*/ 2521528 w 2530764"/>
              <a:gd name="connsiteY22" fmla="*/ 1330036 h 1859576"/>
              <a:gd name="connsiteX23" fmla="*/ 2530764 w 2530764"/>
              <a:gd name="connsiteY23" fmla="*/ 1293091 h 1859576"/>
              <a:gd name="connsiteX24" fmla="*/ 2521528 w 2530764"/>
              <a:gd name="connsiteY24" fmla="*/ 1126836 h 1859576"/>
              <a:gd name="connsiteX25" fmla="*/ 2512291 w 2530764"/>
              <a:gd name="connsiteY25" fmla="*/ 1043709 h 1859576"/>
              <a:gd name="connsiteX26" fmla="*/ 2475346 w 2530764"/>
              <a:gd name="connsiteY26" fmla="*/ 914400 h 1859576"/>
              <a:gd name="connsiteX27" fmla="*/ 2466109 w 2530764"/>
              <a:gd name="connsiteY27" fmla="*/ 831273 h 1859576"/>
              <a:gd name="connsiteX28" fmla="*/ 2447637 w 2530764"/>
              <a:gd name="connsiteY28" fmla="*/ 794327 h 1859576"/>
              <a:gd name="connsiteX29" fmla="*/ 2410691 w 2530764"/>
              <a:gd name="connsiteY29" fmla="*/ 628073 h 1859576"/>
              <a:gd name="connsiteX30" fmla="*/ 2392218 w 2530764"/>
              <a:gd name="connsiteY30" fmla="*/ 600363 h 1859576"/>
              <a:gd name="connsiteX31" fmla="*/ 2373746 w 2530764"/>
              <a:gd name="connsiteY31" fmla="*/ 489527 h 1859576"/>
              <a:gd name="connsiteX32" fmla="*/ 2355273 w 2530764"/>
              <a:gd name="connsiteY32" fmla="*/ 452582 h 1859576"/>
              <a:gd name="connsiteX33" fmla="*/ 2336800 w 2530764"/>
              <a:gd name="connsiteY33" fmla="*/ 369454 h 1859576"/>
              <a:gd name="connsiteX34" fmla="*/ 2281382 w 2530764"/>
              <a:gd name="connsiteY34" fmla="*/ 0 h 1859576"/>
              <a:gd name="connsiteX35" fmla="*/ 2179782 w 2530764"/>
              <a:gd name="connsiteY35" fmla="*/ 9236 h 1859576"/>
              <a:gd name="connsiteX36" fmla="*/ 2133600 w 2530764"/>
              <a:gd name="connsiteY36" fmla="*/ 27709 h 1859576"/>
              <a:gd name="connsiteX37" fmla="*/ 2068946 w 2530764"/>
              <a:gd name="connsiteY37" fmla="*/ 73891 h 1859576"/>
              <a:gd name="connsiteX38" fmla="*/ 2059709 w 2530764"/>
              <a:gd name="connsiteY38" fmla="*/ 101600 h 1859576"/>
              <a:gd name="connsiteX39" fmla="*/ 2096655 w 2530764"/>
              <a:gd name="connsiteY39" fmla="*/ 295563 h 1859576"/>
              <a:gd name="connsiteX40" fmla="*/ 2105891 w 2530764"/>
              <a:gd name="connsiteY40" fmla="*/ 360218 h 1859576"/>
              <a:gd name="connsiteX41" fmla="*/ 2161309 w 2530764"/>
              <a:gd name="connsiteY41" fmla="*/ 563418 h 1859576"/>
              <a:gd name="connsiteX42" fmla="*/ 2179782 w 2530764"/>
              <a:gd name="connsiteY42" fmla="*/ 646545 h 1859576"/>
              <a:gd name="connsiteX43" fmla="*/ 2152073 w 2530764"/>
              <a:gd name="connsiteY43" fmla="*/ 969818 h 1859576"/>
              <a:gd name="connsiteX44" fmla="*/ 2115128 w 2530764"/>
              <a:gd name="connsiteY44" fmla="*/ 1043709 h 1859576"/>
              <a:gd name="connsiteX45" fmla="*/ 2078182 w 2530764"/>
              <a:gd name="connsiteY45" fmla="*/ 1136073 h 1859576"/>
              <a:gd name="connsiteX46" fmla="*/ 2050473 w 2530764"/>
              <a:gd name="connsiteY46" fmla="*/ 1237673 h 1859576"/>
              <a:gd name="connsiteX47" fmla="*/ 2032000 w 2530764"/>
              <a:gd name="connsiteY47" fmla="*/ 1265382 h 1859576"/>
              <a:gd name="connsiteX48" fmla="*/ 2022764 w 2530764"/>
              <a:gd name="connsiteY48" fmla="*/ 1311563 h 1859576"/>
              <a:gd name="connsiteX49" fmla="*/ 1921164 w 2530764"/>
              <a:gd name="connsiteY49" fmla="*/ 1394691 h 1859576"/>
              <a:gd name="connsiteX50" fmla="*/ 1893455 w 2530764"/>
              <a:gd name="connsiteY50" fmla="*/ 1403927 h 1859576"/>
              <a:gd name="connsiteX51" fmla="*/ 1819564 w 2530764"/>
              <a:gd name="connsiteY51" fmla="*/ 1440873 h 1859576"/>
              <a:gd name="connsiteX52" fmla="*/ 1782618 w 2530764"/>
              <a:gd name="connsiteY52" fmla="*/ 1459345 h 1859576"/>
              <a:gd name="connsiteX53" fmla="*/ 1690255 w 2530764"/>
              <a:gd name="connsiteY53" fmla="*/ 1496291 h 1859576"/>
              <a:gd name="connsiteX54" fmla="*/ 1616364 w 2530764"/>
              <a:gd name="connsiteY54" fmla="*/ 1514763 h 1859576"/>
              <a:gd name="connsiteX55" fmla="*/ 1505528 w 2530764"/>
              <a:gd name="connsiteY55" fmla="*/ 1551709 h 1859576"/>
              <a:gd name="connsiteX56" fmla="*/ 1394691 w 2530764"/>
              <a:gd name="connsiteY56" fmla="*/ 1588654 h 1859576"/>
              <a:gd name="connsiteX57" fmla="*/ 1348509 w 2530764"/>
              <a:gd name="connsiteY57" fmla="*/ 1607127 h 1859576"/>
              <a:gd name="connsiteX58" fmla="*/ 1274618 w 2530764"/>
              <a:gd name="connsiteY58" fmla="*/ 1616363 h 1859576"/>
              <a:gd name="connsiteX59" fmla="*/ 1182255 w 2530764"/>
              <a:gd name="connsiteY59" fmla="*/ 1644073 h 1859576"/>
              <a:gd name="connsiteX60" fmla="*/ 1043709 w 2530764"/>
              <a:gd name="connsiteY60" fmla="*/ 1662545 h 1859576"/>
              <a:gd name="connsiteX61" fmla="*/ 341746 w 2530764"/>
              <a:gd name="connsiteY61" fmla="*/ 1634836 h 185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530764" h="1859576">
                <a:moveTo>
                  <a:pt x="0" y="1644073"/>
                </a:moveTo>
                <a:cubicBezTo>
                  <a:pt x="229624" y="1790196"/>
                  <a:pt x="9385" y="1661585"/>
                  <a:pt x="157018" y="1727200"/>
                </a:cubicBezTo>
                <a:cubicBezTo>
                  <a:pt x="167162" y="1731709"/>
                  <a:pt x="174799" y="1740709"/>
                  <a:pt x="184728" y="1745673"/>
                </a:cubicBezTo>
                <a:cubicBezTo>
                  <a:pt x="288353" y="1797485"/>
                  <a:pt x="114840" y="1696501"/>
                  <a:pt x="249382" y="1773382"/>
                </a:cubicBezTo>
                <a:cubicBezTo>
                  <a:pt x="285531" y="1794038"/>
                  <a:pt x="274783" y="1798205"/>
                  <a:pt x="323273" y="1810327"/>
                </a:cubicBezTo>
                <a:cubicBezTo>
                  <a:pt x="344393" y="1815607"/>
                  <a:pt x="366376" y="1816484"/>
                  <a:pt x="387928" y="1819563"/>
                </a:cubicBezTo>
                <a:cubicBezTo>
                  <a:pt x="403322" y="1825721"/>
                  <a:pt x="417885" y="1834620"/>
                  <a:pt x="434109" y="1838036"/>
                </a:cubicBezTo>
                <a:cubicBezTo>
                  <a:pt x="619135" y="1876990"/>
                  <a:pt x="749135" y="1852190"/>
                  <a:pt x="960582" y="1847273"/>
                </a:cubicBezTo>
                <a:cubicBezTo>
                  <a:pt x="1011285" y="1830372"/>
                  <a:pt x="1106037" y="1797896"/>
                  <a:pt x="1145309" y="1791854"/>
                </a:cubicBezTo>
                <a:cubicBezTo>
                  <a:pt x="1299404" y="1768148"/>
                  <a:pt x="1225540" y="1780626"/>
                  <a:pt x="1366982" y="1754909"/>
                </a:cubicBezTo>
                <a:lnTo>
                  <a:pt x="2068946" y="1764145"/>
                </a:lnTo>
                <a:cubicBezTo>
                  <a:pt x="2133674" y="1764145"/>
                  <a:pt x="2199542" y="1768111"/>
                  <a:pt x="2262909" y="1754909"/>
                </a:cubicBezTo>
                <a:cubicBezTo>
                  <a:pt x="2277979" y="1751769"/>
                  <a:pt x="2278091" y="1726911"/>
                  <a:pt x="2290618" y="1717963"/>
                </a:cubicBezTo>
                <a:cubicBezTo>
                  <a:pt x="2300948" y="1710585"/>
                  <a:pt x="2315249" y="1711806"/>
                  <a:pt x="2327564" y="1708727"/>
                </a:cubicBezTo>
                <a:cubicBezTo>
                  <a:pt x="2330643" y="1696412"/>
                  <a:pt x="2329422" y="1682111"/>
                  <a:pt x="2336800" y="1671782"/>
                </a:cubicBezTo>
                <a:cubicBezTo>
                  <a:pt x="2345748" y="1659255"/>
                  <a:pt x="2362058" y="1654091"/>
                  <a:pt x="2373746" y="1644073"/>
                </a:cubicBezTo>
                <a:cubicBezTo>
                  <a:pt x="2383664" y="1635572"/>
                  <a:pt x="2393863" y="1626992"/>
                  <a:pt x="2401455" y="1616363"/>
                </a:cubicBezTo>
                <a:cubicBezTo>
                  <a:pt x="2409458" y="1605159"/>
                  <a:pt x="2413097" y="1591373"/>
                  <a:pt x="2419928" y="1579418"/>
                </a:cubicBezTo>
                <a:cubicBezTo>
                  <a:pt x="2425435" y="1569780"/>
                  <a:pt x="2431948" y="1560742"/>
                  <a:pt x="2438400" y="1551709"/>
                </a:cubicBezTo>
                <a:cubicBezTo>
                  <a:pt x="2447347" y="1539182"/>
                  <a:pt x="2458633" y="1528220"/>
                  <a:pt x="2466109" y="1514763"/>
                </a:cubicBezTo>
                <a:cubicBezTo>
                  <a:pt x="2474161" y="1500270"/>
                  <a:pt x="2477848" y="1483733"/>
                  <a:pt x="2484582" y="1468582"/>
                </a:cubicBezTo>
                <a:cubicBezTo>
                  <a:pt x="2490174" y="1456000"/>
                  <a:pt x="2496897" y="1443951"/>
                  <a:pt x="2503055" y="1431636"/>
                </a:cubicBezTo>
                <a:cubicBezTo>
                  <a:pt x="2509213" y="1397769"/>
                  <a:pt x="2514777" y="1363789"/>
                  <a:pt x="2521528" y="1330036"/>
                </a:cubicBezTo>
                <a:cubicBezTo>
                  <a:pt x="2524017" y="1317589"/>
                  <a:pt x="2530764" y="1305785"/>
                  <a:pt x="2530764" y="1293091"/>
                </a:cubicBezTo>
                <a:cubicBezTo>
                  <a:pt x="2530764" y="1237587"/>
                  <a:pt x="2525628" y="1182188"/>
                  <a:pt x="2521528" y="1126836"/>
                </a:cubicBezTo>
                <a:cubicBezTo>
                  <a:pt x="2519468" y="1099033"/>
                  <a:pt x="2518213" y="1070952"/>
                  <a:pt x="2512291" y="1043709"/>
                </a:cubicBezTo>
                <a:cubicBezTo>
                  <a:pt x="2502768" y="999904"/>
                  <a:pt x="2475346" y="914400"/>
                  <a:pt x="2475346" y="914400"/>
                </a:cubicBezTo>
                <a:cubicBezTo>
                  <a:pt x="2472267" y="886691"/>
                  <a:pt x="2472378" y="858439"/>
                  <a:pt x="2466109" y="831273"/>
                </a:cubicBezTo>
                <a:cubicBezTo>
                  <a:pt x="2463013" y="817857"/>
                  <a:pt x="2451185" y="807631"/>
                  <a:pt x="2447637" y="794327"/>
                </a:cubicBezTo>
                <a:cubicBezTo>
                  <a:pt x="2427994" y="720663"/>
                  <a:pt x="2436772" y="693274"/>
                  <a:pt x="2410691" y="628073"/>
                </a:cubicBezTo>
                <a:cubicBezTo>
                  <a:pt x="2406568" y="617766"/>
                  <a:pt x="2398376" y="609600"/>
                  <a:pt x="2392218" y="600363"/>
                </a:cubicBezTo>
                <a:cubicBezTo>
                  <a:pt x="2386061" y="563418"/>
                  <a:pt x="2382830" y="525864"/>
                  <a:pt x="2373746" y="489527"/>
                </a:cubicBezTo>
                <a:cubicBezTo>
                  <a:pt x="2370407" y="476169"/>
                  <a:pt x="2359322" y="465742"/>
                  <a:pt x="2355273" y="452582"/>
                </a:cubicBezTo>
                <a:cubicBezTo>
                  <a:pt x="2346925" y="425452"/>
                  <a:pt x="2342958" y="397163"/>
                  <a:pt x="2336800" y="369454"/>
                </a:cubicBezTo>
                <a:cubicBezTo>
                  <a:pt x="2308217" y="7407"/>
                  <a:pt x="2406738" y="83572"/>
                  <a:pt x="2281382" y="0"/>
                </a:cubicBezTo>
                <a:cubicBezTo>
                  <a:pt x="2247515" y="3079"/>
                  <a:pt x="2213206" y="2969"/>
                  <a:pt x="2179782" y="9236"/>
                </a:cubicBezTo>
                <a:cubicBezTo>
                  <a:pt x="2163486" y="12291"/>
                  <a:pt x="2148429" y="20294"/>
                  <a:pt x="2133600" y="27709"/>
                </a:cubicBezTo>
                <a:cubicBezTo>
                  <a:pt x="2120095" y="34462"/>
                  <a:pt x="2077313" y="67616"/>
                  <a:pt x="2068946" y="73891"/>
                </a:cubicBezTo>
                <a:cubicBezTo>
                  <a:pt x="2065867" y="83127"/>
                  <a:pt x="2059137" y="91881"/>
                  <a:pt x="2059709" y="101600"/>
                </a:cubicBezTo>
                <a:cubicBezTo>
                  <a:pt x="2065320" y="196987"/>
                  <a:pt x="2074473" y="217928"/>
                  <a:pt x="2096655" y="295563"/>
                </a:cubicBezTo>
                <a:cubicBezTo>
                  <a:pt x="2099734" y="317115"/>
                  <a:pt x="2100783" y="339055"/>
                  <a:pt x="2105891" y="360218"/>
                </a:cubicBezTo>
                <a:cubicBezTo>
                  <a:pt x="2122364" y="428465"/>
                  <a:pt x="2146079" y="494883"/>
                  <a:pt x="2161309" y="563418"/>
                </a:cubicBezTo>
                <a:lnTo>
                  <a:pt x="2179782" y="646545"/>
                </a:lnTo>
                <a:cubicBezTo>
                  <a:pt x="2175234" y="778453"/>
                  <a:pt x="2197630" y="863519"/>
                  <a:pt x="2152073" y="969818"/>
                </a:cubicBezTo>
                <a:cubicBezTo>
                  <a:pt x="2141225" y="995129"/>
                  <a:pt x="2122693" y="1017231"/>
                  <a:pt x="2115128" y="1043709"/>
                </a:cubicBezTo>
                <a:cubicBezTo>
                  <a:pt x="2093605" y="1119037"/>
                  <a:pt x="2109088" y="1089714"/>
                  <a:pt x="2078182" y="1136073"/>
                </a:cubicBezTo>
                <a:cubicBezTo>
                  <a:pt x="2071801" y="1161600"/>
                  <a:pt x="2057794" y="1219370"/>
                  <a:pt x="2050473" y="1237673"/>
                </a:cubicBezTo>
                <a:cubicBezTo>
                  <a:pt x="2046350" y="1247980"/>
                  <a:pt x="2038158" y="1256146"/>
                  <a:pt x="2032000" y="1265382"/>
                </a:cubicBezTo>
                <a:cubicBezTo>
                  <a:pt x="2028921" y="1280776"/>
                  <a:pt x="2031472" y="1298501"/>
                  <a:pt x="2022764" y="1311563"/>
                </a:cubicBezTo>
                <a:cubicBezTo>
                  <a:pt x="1992565" y="1356861"/>
                  <a:pt x="1965406" y="1375730"/>
                  <a:pt x="1921164" y="1394691"/>
                </a:cubicBezTo>
                <a:cubicBezTo>
                  <a:pt x="1912215" y="1398526"/>
                  <a:pt x="1902318" y="1399898"/>
                  <a:pt x="1893455" y="1403927"/>
                </a:cubicBezTo>
                <a:cubicBezTo>
                  <a:pt x="1868386" y="1415322"/>
                  <a:pt x="1844194" y="1428558"/>
                  <a:pt x="1819564" y="1440873"/>
                </a:cubicBezTo>
                <a:cubicBezTo>
                  <a:pt x="1807249" y="1447031"/>
                  <a:pt x="1795402" y="1454231"/>
                  <a:pt x="1782618" y="1459345"/>
                </a:cubicBezTo>
                <a:cubicBezTo>
                  <a:pt x="1751830" y="1471660"/>
                  <a:pt x="1721713" y="1485805"/>
                  <a:pt x="1690255" y="1496291"/>
                </a:cubicBezTo>
                <a:cubicBezTo>
                  <a:pt x="1666170" y="1504319"/>
                  <a:pt x="1640994" y="1508606"/>
                  <a:pt x="1616364" y="1514763"/>
                </a:cubicBezTo>
                <a:cubicBezTo>
                  <a:pt x="1558914" y="1553064"/>
                  <a:pt x="1615150" y="1520389"/>
                  <a:pt x="1505528" y="1551709"/>
                </a:cubicBezTo>
                <a:cubicBezTo>
                  <a:pt x="1468082" y="1562408"/>
                  <a:pt x="1430850" y="1574190"/>
                  <a:pt x="1394691" y="1588654"/>
                </a:cubicBezTo>
                <a:cubicBezTo>
                  <a:pt x="1379297" y="1594812"/>
                  <a:pt x="1364664" y="1603399"/>
                  <a:pt x="1348509" y="1607127"/>
                </a:cubicBezTo>
                <a:cubicBezTo>
                  <a:pt x="1324323" y="1612708"/>
                  <a:pt x="1299248" y="1613284"/>
                  <a:pt x="1274618" y="1616363"/>
                </a:cubicBezTo>
                <a:cubicBezTo>
                  <a:pt x="1243830" y="1625600"/>
                  <a:pt x="1213774" y="1637769"/>
                  <a:pt x="1182255" y="1644073"/>
                </a:cubicBezTo>
                <a:cubicBezTo>
                  <a:pt x="1136569" y="1653210"/>
                  <a:pt x="1090297" y="1662039"/>
                  <a:pt x="1043709" y="1662545"/>
                </a:cubicBezTo>
                <a:cubicBezTo>
                  <a:pt x="317013" y="1670444"/>
                  <a:pt x="226726" y="1864863"/>
                  <a:pt x="341746" y="1634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26264" y="2419923"/>
            <a:ext cx="935630" cy="572659"/>
          </a:xfrm>
          <a:custGeom>
            <a:avLst/>
            <a:gdLst>
              <a:gd name="connsiteX0" fmla="*/ 582536 w 935630"/>
              <a:gd name="connsiteY0" fmla="*/ 9241 h 572659"/>
              <a:gd name="connsiteX1" fmla="*/ 517881 w 935630"/>
              <a:gd name="connsiteY1" fmla="*/ 46186 h 572659"/>
              <a:gd name="connsiteX2" fmla="*/ 379336 w 935630"/>
              <a:gd name="connsiteY2" fmla="*/ 83132 h 572659"/>
              <a:gd name="connsiteX3" fmla="*/ 296209 w 935630"/>
              <a:gd name="connsiteY3" fmla="*/ 129313 h 572659"/>
              <a:gd name="connsiteX4" fmla="*/ 250027 w 935630"/>
              <a:gd name="connsiteY4" fmla="*/ 147786 h 572659"/>
              <a:gd name="connsiteX5" fmla="*/ 166900 w 935630"/>
              <a:gd name="connsiteY5" fmla="*/ 193968 h 572659"/>
              <a:gd name="connsiteX6" fmla="*/ 111481 w 935630"/>
              <a:gd name="connsiteY6" fmla="*/ 212441 h 572659"/>
              <a:gd name="connsiteX7" fmla="*/ 19118 w 935630"/>
              <a:gd name="connsiteY7" fmla="*/ 277095 h 572659"/>
              <a:gd name="connsiteX8" fmla="*/ 645 w 935630"/>
              <a:gd name="connsiteY8" fmla="*/ 323277 h 572659"/>
              <a:gd name="connsiteX9" fmla="*/ 9881 w 935630"/>
              <a:gd name="connsiteY9" fmla="*/ 424877 h 572659"/>
              <a:gd name="connsiteX10" fmla="*/ 37591 w 935630"/>
              <a:gd name="connsiteY10" fmla="*/ 471059 h 572659"/>
              <a:gd name="connsiteX11" fmla="*/ 148427 w 935630"/>
              <a:gd name="connsiteY11" fmla="*/ 572659 h 572659"/>
              <a:gd name="connsiteX12" fmla="*/ 231554 w 935630"/>
              <a:gd name="connsiteY12" fmla="*/ 563422 h 572659"/>
              <a:gd name="connsiteX13" fmla="*/ 259263 w 935630"/>
              <a:gd name="connsiteY13" fmla="*/ 535713 h 572659"/>
              <a:gd name="connsiteX14" fmla="*/ 314681 w 935630"/>
              <a:gd name="connsiteY14" fmla="*/ 517241 h 572659"/>
              <a:gd name="connsiteX15" fmla="*/ 342391 w 935630"/>
              <a:gd name="connsiteY15" fmla="*/ 498768 h 572659"/>
              <a:gd name="connsiteX16" fmla="*/ 425518 w 935630"/>
              <a:gd name="connsiteY16" fmla="*/ 434113 h 572659"/>
              <a:gd name="connsiteX17" fmla="*/ 536354 w 935630"/>
              <a:gd name="connsiteY17" fmla="*/ 378695 h 572659"/>
              <a:gd name="connsiteX18" fmla="*/ 564063 w 935630"/>
              <a:gd name="connsiteY18" fmla="*/ 369459 h 572659"/>
              <a:gd name="connsiteX19" fmla="*/ 647191 w 935630"/>
              <a:gd name="connsiteY19" fmla="*/ 350986 h 572659"/>
              <a:gd name="connsiteX20" fmla="*/ 693372 w 935630"/>
              <a:gd name="connsiteY20" fmla="*/ 332513 h 572659"/>
              <a:gd name="connsiteX21" fmla="*/ 850391 w 935630"/>
              <a:gd name="connsiteY21" fmla="*/ 258622 h 572659"/>
              <a:gd name="connsiteX22" fmla="*/ 905809 w 935630"/>
              <a:gd name="connsiteY22" fmla="*/ 249386 h 572659"/>
              <a:gd name="connsiteX23" fmla="*/ 924281 w 935630"/>
              <a:gd name="connsiteY23" fmla="*/ 175495 h 572659"/>
              <a:gd name="connsiteX24" fmla="*/ 915045 w 935630"/>
              <a:gd name="connsiteY24" fmla="*/ 129313 h 572659"/>
              <a:gd name="connsiteX25" fmla="*/ 859627 w 935630"/>
              <a:gd name="connsiteY25" fmla="*/ 55422 h 572659"/>
              <a:gd name="connsiteX26" fmla="*/ 831918 w 935630"/>
              <a:gd name="connsiteY26" fmla="*/ 46186 h 572659"/>
              <a:gd name="connsiteX27" fmla="*/ 767263 w 935630"/>
              <a:gd name="connsiteY27" fmla="*/ 27713 h 572659"/>
              <a:gd name="connsiteX28" fmla="*/ 739554 w 935630"/>
              <a:gd name="connsiteY28" fmla="*/ 9241 h 572659"/>
              <a:gd name="connsiteX29" fmla="*/ 674900 w 935630"/>
              <a:gd name="connsiteY29" fmla="*/ 4 h 57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35630" h="572659">
                <a:moveTo>
                  <a:pt x="582536" y="9241"/>
                </a:moveTo>
                <a:cubicBezTo>
                  <a:pt x="560984" y="21556"/>
                  <a:pt x="540928" y="36967"/>
                  <a:pt x="517881" y="46186"/>
                </a:cubicBezTo>
                <a:cubicBezTo>
                  <a:pt x="448049" y="74119"/>
                  <a:pt x="445622" y="54132"/>
                  <a:pt x="379336" y="83132"/>
                </a:cubicBezTo>
                <a:cubicBezTo>
                  <a:pt x="350296" y="95837"/>
                  <a:pt x="324560" y="115137"/>
                  <a:pt x="296209" y="129313"/>
                </a:cubicBezTo>
                <a:cubicBezTo>
                  <a:pt x="281379" y="136728"/>
                  <a:pt x="264856" y="140371"/>
                  <a:pt x="250027" y="147786"/>
                </a:cubicBezTo>
                <a:cubicBezTo>
                  <a:pt x="221675" y="161962"/>
                  <a:pt x="195624" y="180563"/>
                  <a:pt x="166900" y="193968"/>
                </a:cubicBezTo>
                <a:cubicBezTo>
                  <a:pt x="149255" y="202203"/>
                  <a:pt x="129208" y="204383"/>
                  <a:pt x="111481" y="212441"/>
                </a:cubicBezTo>
                <a:cubicBezTo>
                  <a:pt x="74960" y="229041"/>
                  <a:pt x="50147" y="252273"/>
                  <a:pt x="19118" y="277095"/>
                </a:cubicBezTo>
                <a:cubicBezTo>
                  <a:pt x="12960" y="292489"/>
                  <a:pt x="1679" y="306729"/>
                  <a:pt x="645" y="323277"/>
                </a:cubicBezTo>
                <a:cubicBezTo>
                  <a:pt x="-1476" y="357217"/>
                  <a:pt x="1633" y="391886"/>
                  <a:pt x="9881" y="424877"/>
                </a:cubicBezTo>
                <a:cubicBezTo>
                  <a:pt x="14235" y="442293"/>
                  <a:pt x="25908" y="457429"/>
                  <a:pt x="37591" y="471059"/>
                </a:cubicBezTo>
                <a:cubicBezTo>
                  <a:pt x="98242" y="541818"/>
                  <a:pt x="96704" y="538176"/>
                  <a:pt x="148427" y="572659"/>
                </a:cubicBezTo>
                <a:cubicBezTo>
                  <a:pt x="176136" y="569580"/>
                  <a:pt x="205105" y="572238"/>
                  <a:pt x="231554" y="563422"/>
                </a:cubicBezTo>
                <a:cubicBezTo>
                  <a:pt x="243946" y="559291"/>
                  <a:pt x="247845" y="542056"/>
                  <a:pt x="259263" y="535713"/>
                </a:cubicBezTo>
                <a:cubicBezTo>
                  <a:pt x="276284" y="526257"/>
                  <a:pt x="296208" y="523398"/>
                  <a:pt x="314681" y="517241"/>
                </a:cubicBezTo>
                <a:cubicBezTo>
                  <a:pt x="323918" y="511083"/>
                  <a:pt x="333510" y="505429"/>
                  <a:pt x="342391" y="498768"/>
                </a:cubicBezTo>
                <a:cubicBezTo>
                  <a:pt x="370474" y="477706"/>
                  <a:pt x="394120" y="449812"/>
                  <a:pt x="425518" y="434113"/>
                </a:cubicBezTo>
                <a:cubicBezTo>
                  <a:pt x="462463" y="415640"/>
                  <a:pt x="497167" y="391757"/>
                  <a:pt x="536354" y="378695"/>
                </a:cubicBezTo>
                <a:cubicBezTo>
                  <a:pt x="545590" y="375616"/>
                  <a:pt x="554618" y="371820"/>
                  <a:pt x="564063" y="369459"/>
                </a:cubicBezTo>
                <a:cubicBezTo>
                  <a:pt x="591601" y="362575"/>
                  <a:pt x="619898" y="358784"/>
                  <a:pt x="647191" y="350986"/>
                </a:cubicBezTo>
                <a:cubicBezTo>
                  <a:pt x="663133" y="346431"/>
                  <a:pt x="678318" y="339461"/>
                  <a:pt x="693372" y="332513"/>
                </a:cubicBezTo>
                <a:cubicBezTo>
                  <a:pt x="739449" y="311247"/>
                  <a:pt x="802592" y="274555"/>
                  <a:pt x="850391" y="258622"/>
                </a:cubicBezTo>
                <a:cubicBezTo>
                  <a:pt x="868157" y="252700"/>
                  <a:pt x="887336" y="252465"/>
                  <a:pt x="905809" y="249386"/>
                </a:cubicBezTo>
                <a:cubicBezTo>
                  <a:pt x="948569" y="220879"/>
                  <a:pt x="936239" y="241265"/>
                  <a:pt x="924281" y="175495"/>
                </a:cubicBezTo>
                <a:cubicBezTo>
                  <a:pt x="921473" y="160049"/>
                  <a:pt x="920009" y="144206"/>
                  <a:pt x="915045" y="129313"/>
                </a:cubicBezTo>
                <a:cubicBezTo>
                  <a:pt x="904887" y="98838"/>
                  <a:pt x="885938" y="74216"/>
                  <a:pt x="859627" y="55422"/>
                </a:cubicBezTo>
                <a:cubicBezTo>
                  <a:pt x="851705" y="49763"/>
                  <a:pt x="841243" y="48984"/>
                  <a:pt x="831918" y="46186"/>
                </a:cubicBezTo>
                <a:cubicBezTo>
                  <a:pt x="810449" y="39745"/>
                  <a:pt x="788815" y="33871"/>
                  <a:pt x="767263" y="27713"/>
                </a:cubicBezTo>
                <a:cubicBezTo>
                  <a:pt x="758027" y="21556"/>
                  <a:pt x="750085" y="12751"/>
                  <a:pt x="739554" y="9241"/>
                </a:cubicBezTo>
                <a:cubicBezTo>
                  <a:pt x="710325" y="-502"/>
                  <a:pt x="698059" y="4"/>
                  <a:pt x="674900" y="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206728" y="2780145"/>
            <a:ext cx="1274727" cy="1320800"/>
          </a:xfrm>
          <a:custGeom>
            <a:avLst/>
            <a:gdLst>
              <a:gd name="connsiteX0" fmla="*/ 212545 w 1274727"/>
              <a:gd name="connsiteY0" fmla="*/ 0 h 1320800"/>
              <a:gd name="connsiteX1" fmla="*/ 157127 w 1274727"/>
              <a:gd name="connsiteY1" fmla="*/ 129310 h 1320800"/>
              <a:gd name="connsiteX2" fmla="*/ 138654 w 1274727"/>
              <a:gd name="connsiteY2" fmla="*/ 184728 h 1320800"/>
              <a:gd name="connsiteX3" fmla="*/ 92472 w 1274727"/>
              <a:gd name="connsiteY3" fmla="*/ 249382 h 1320800"/>
              <a:gd name="connsiteX4" fmla="*/ 73999 w 1274727"/>
              <a:gd name="connsiteY4" fmla="*/ 314037 h 1320800"/>
              <a:gd name="connsiteX5" fmla="*/ 55527 w 1274727"/>
              <a:gd name="connsiteY5" fmla="*/ 350982 h 1320800"/>
              <a:gd name="connsiteX6" fmla="*/ 37054 w 1274727"/>
              <a:gd name="connsiteY6" fmla="*/ 434110 h 1320800"/>
              <a:gd name="connsiteX7" fmla="*/ 83236 w 1274727"/>
              <a:gd name="connsiteY7" fmla="*/ 1182255 h 1320800"/>
              <a:gd name="connsiteX8" fmla="*/ 101708 w 1274727"/>
              <a:gd name="connsiteY8" fmla="*/ 1209964 h 1320800"/>
              <a:gd name="connsiteX9" fmla="*/ 110945 w 1274727"/>
              <a:gd name="connsiteY9" fmla="*/ 1246910 h 1320800"/>
              <a:gd name="connsiteX10" fmla="*/ 166363 w 1274727"/>
              <a:gd name="connsiteY10" fmla="*/ 1200728 h 1320800"/>
              <a:gd name="connsiteX11" fmla="*/ 240254 w 1274727"/>
              <a:gd name="connsiteY11" fmla="*/ 1163782 h 1320800"/>
              <a:gd name="connsiteX12" fmla="*/ 304908 w 1274727"/>
              <a:gd name="connsiteY12" fmla="*/ 1126837 h 1320800"/>
              <a:gd name="connsiteX13" fmla="*/ 351090 w 1274727"/>
              <a:gd name="connsiteY13" fmla="*/ 1062182 h 1320800"/>
              <a:gd name="connsiteX14" fmla="*/ 406508 w 1274727"/>
              <a:gd name="connsiteY14" fmla="*/ 1052946 h 1320800"/>
              <a:gd name="connsiteX15" fmla="*/ 526581 w 1274727"/>
              <a:gd name="connsiteY15" fmla="*/ 979055 h 1320800"/>
              <a:gd name="connsiteX16" fmla="*/ 609708 w 1274727"/>
              <a:gd name="connsiteY16" fmla="*/ 942110 h 1320800"/>
              <a:gd name="connsiteX17" fmla="*/ 775963 w 1274727"/>
              <a:gd name="connsiteY17" fmla="*/ 932873 h 1320800"/>
              <a:gd name="connsiteX18" fmla="*/ 1117708 w 1274727"/>
              <a:gd name="connsiteY18" fmla="*/ 960582 h 1320800"/>
              <a:gd name="connsiteX19" fmla="*/ 1154654 w 1274727"/>
              <a:gd name="connsiteY19" fmla="*/ 969819 h 1320800"/>
              <a:gd name="connsiteX20" fmla="*/ 1191599 w 1274727"/>
              <a:gd name="connsiteY20" fmla="*/ 988291 h 1320800"/>
              <a:gd name="connsiteX21" fmla="*/ 1219308 w 1274727"/>
              <a:gd name="connsiteY21" fmla="*/ 1025237 h 1320800"/>
              <a:gd name="connsiteX22" fmla="*/ 1274727 w 1274727"/>
              <a:gd name="connsiteY22" fmla="*/ 1071419 h 1320800"/>
              <a:gd name="connsiteX23" fmla="*/ 1265490 w 1274727"/>
              <a:gd name="connsiteY23" fmla="*/ 1136073 h 1320800"/>
              <a:gd name="connsiteX24" fmla="*/ 1163890 w 1274727"/>
              <a:gd name="connsiteY24" fmla="*/ 1182255 h 1320800"/>
              <a:gd name="connsiteX25" fmla="*/ 1099236 w 1274727"/>
              <a:gd name="connsiteY25" fmla="*/ 1200728 h 1320800"/>
              <a:gd name="connsiteX26" fmla="*/ 1053054 w 1274727"/>
              <a:gd name="connsiteY26" fmla="*/ 1219200 h 1320800"/>
              <a:gd name="connsiteX27" fmla="*/ 979163 w 1274727"/>
              <a:gd name="connsiteY27" fmla="*/ 1237673 h 1320800"/>
              <a:gd name="connsiteX28" fmla="*/ 896036 w 1274727"/>
              <a:gd name="connsiteY28" fmla="*/ 1265382 h 1320800"/>
              <a:gd name="connsiteX29" fmla="*/ 840617 w 1274727"/>
              <a:gd name="connsiteY29" fmla="*/ 1283855 h 1320800"/>
              <a:gd name="connsiteX30" fmla="*/ 739017 w 1274727"/>
              <a:gd name="connsiteY30" fmla="*/ 1320800 h 1320800"/>
              <a:gd name="connsiteX31" fmla="*/ 461927 w 1274727"/>
              <a:gd name="connsiteY31" fmla="*/ 1311564 h 1320800"/>
              <a:gd name="connsiteX32" fmla="*/ 424981 w 1274727"/>
              <a:gd name="connsiteY32" fmla="*/ 1293091 h 1320800"/>
              <a:gd name="connsiteX33" fmla="*/ 378799 w 1274727"/>
              <a:gd name="connsiteY33" fmla="*/ 1246910 h 1320800"/>
              <a:gd name="connsiteX34" fmla="*/ 360327 w 1274727"/>
              <a:gd name="connsiteY34" fmla="*/ 12192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74727" h="1320800">
                <a:moveTo>
                  <a:pt x="212545" y="0"/>
                </a:moveTo>
                <a:cubicBezTo>
                  <a:pt x="194072" y="43103"/>
                  <a:pt x="174543" y="85769"/>
                  <a:pt x="157127" y="129310"/>
                </a:cubicBezTo>
                <a:cubicBezTo>
                  <a:pt x="149895" y="147389"/>
                  <a:pt x="147886" y="167584"/>
                  <a:pt x="138654" y="184728"/>
                </a:cubicBezTo>
                <a:cubicBezTo>
                  <a:pt x="126098" y="208047"/>
                  <a:pt x="107866" y="227831"/>
                  <a:pt x="92472" y="249382"/>
                </a:cubicBezTo>
                <a:cubicBezTo>
                  <a:pt x="86314" y="270934"/>
                  <a:pt x="81659" y="292972"/>
                  <a:pt x="73999" y="314037"/>
                </a:cubicBezTo>
                <a:cubicBezTo>
                  <a:pt x="69294" y="326977"/>
                  <a:pt x="59576" y="337822"/>
                  <a:pt x="55527" y="350982"/>
                </a:cubicBezTo>
                <a:cubicBezTo>
                  <a:pt x="47179" y="378112"/>
                  <a:pt x="43212" y="406401"/>
                  <a:pt x="37054" y="434110"/>
                </a:cubicBezTo>
                <a:cubicBezTo>
                  <a:pt x="60635" y="1341947"/>
                  <a:pt x="-87067" y="943828"/>
                  <a:pt x="83236" y="1182255"/>
                </a:cubicBezTo>
                <a:cubicBezTo>
                  <a:pt x="89688" y="1191288"/>
                  <a:pt x="95551" y="1200728"/>
                  <a:pt x="101708" y="1209964"/>
                </a:cubicBezTo>
                <a:cubicBezTo>
                  <a:pt x="104787" y="1222279"/>
                  <a:pt x="100060" y="1240379"/>
                  <a:pt x="110945" y="1246910"/>
                </a:cubicBezTo>
                <a:cubicBezTo>
                  <a:pt x="149790" y="1270217"/>
                  <a:pt x="154641" y="1210106"/>
                  <a:pt x="166363" y="1200728"/>
                </a:cubicBezTo>
                <a:cubicBezTo>
                  <a:pt x="187866" y="1183525"/>
                  <a:pt x="215624" y="1176097"/>
                  <a:pt x="240254" y="1163782"/>
                </a:cubicBezTo>
                <a:cubicBezTo>
                  <a:pt x="287132" y="1140343"/>
                  <a:pt x="265740" y="1152950"/>
                  <a:pt x="304908" y="1126837"/>
                </a:cubicBezTo>
                <a:cubicBezTo>
                  <a:pt x="311509" y="1116936"/>
                  <a:pt x="345026" y="1065551"/>
                  <a:pt x="351090" y="1062182"/>
                </a:cubicBezTo>
                <a:cubicBezTo>
                  <a:pt x="367461" y="1053087"/>
                  <a:pt x="388035" y="1056025"/>
                  <a:pt x="406508" y="1052946"/>
                </a:cubicBezTo>
                <a:cubicBezTo>
                  <a:pt x="463956" y="1006987"/>
                  <a:pt x="449357" y="1013377"/>
                  <a:pt x="526581" y="979055"/>
                </a:cubicBezTo>
                <a:cubicBezTo>
                  <a:pt x="554290" y="966740"/>
                  <a:pt x="579893" y="947631"/>
                  <a:pt x="609708" y="942110"/>
                </a:cubicBezTo>
                <a:cubicBezTo>
                  <a:pt x="664284" y="932003"/>
                  <a:pt x="720545" y="935952"/>
                  <a:pt x="775963" y="932873"/>
                </a:cubicBezTo>
                <a:cubicBezTo>
                  <a:pt x="990014" y="941436"/>
                  <a:pt x="957283" y="930502"/>
                  <a:pt x="1117708" y="960582"/>
                </a:cubicBezTo>
                <a:cubicBezTo>
                  <a:pt x="1130185" y="962921"/>
                  <a:pt x="1142768" y="965362"/>
                  <a:pt x="1154654" y="969819"/>
                </a:cubicBezTo>
                <a:cubicBezTo>
                  <a:pt x="1167546" y="974653"/>
                  <a:pt x="1179284" y="982134"/>
                  <a:pt x="1191599" y="988291"/>
                </a:cubicBezTo>
                <a:cubicBezTo>
                  <a:pt x="1200835" y="1000606"/>
                  <a:pt x="1207620" y="1015219"/>
                  <a:pt x="1219308" y="1025237"/>
                </a:cubicBezTo>
                <a:cubicBezTo>
                  <a:pt x="1292226" y="1087739"/>
                  <a:pt x="1227620" y="1000759"/>
                  <a:pt x="1274727" y="1071419"/>
                </a:cubicBezTo>
                <a:cubicBezTo>
                  <a:pt x="1271648" y="1092970"/>
                  <a:pt x="1279276" y="1119224"/>
                  <a:pt x="1265490" y="1136073"/>
                </a:cubicBezTo>
                <a:cubicBezTo>
                  <a:pt x="1253078" y="1151243"/>
                  <a:pt x="1192909" y="1173549"/>
                  <a:pt x="1163890" y="1182255"/>
                </a:cubicBezTo>
                <a:cubicBezTo>
                  <a:pt x="1142422" y="1188696"/>
                  <a:pt x="1120500" y="1193640"/>
                  <a:pt x="1099236" y="1200728"/>
                </a:cubicBezTo>
                <a:cubicBezTo>
                  <a:pt x="1083507" y="1205971"/>
                  <a:pt x="1068901" y="1214324"/>
                  <a:pt x="1053054" y="1219200"/>
                </a:cubicBezTo>
                <a:cubicBezTo>
                  <a:pt x="1028788" y="1226666"/>
                  <a:pt x="1003520" y="1230509"/>
                  <a:pt x="979163" y="1237673"/>
                </a:cubicBezTo>
                <a:cubicBezTo>
                  <a:pt x="951142" y="1245915"/>
                  <a:pt x="923745" y="1256146"/>
                  <a:pt x="896036" y="1265382"/>
                </a:cubicBezTo>
                <a:cubicBezTo>
                  <a:pt x="877563" y="1271540"/>
                  <a:pt x="858696" y="1276623"/>
                  <a:pt x="840617" y="1283855"/>
                </a:cubicBezTo>
                <a:cubicBezTo>
                  <a:pt x="776357" y="1309560"/>
                  <a:pt x="810165" y="1297085"/>
                  <a:pt x="739017" y="1320800"/>
                </a:cubicBezTo>
                <a:cubicBezTo>
                  <a:pt x="646654" y="1317721"/>
                  <a:pt x="553984" y="1319687"/>
                  <a:pt x="461927" y="1311564"/>
                </a:cubicBezTo>
                <a:cubicBezTo>
                  <a:pt x="448211" y="1310354"/>
                  <a:pt x="434717" y="1302827"/>
                  <a:pt x="424981" y="1293091"/>
                </a:cubicBezTo>
                <a:cubicBezTo>
                  <a:pt x="357031" y="1225141"/>
                  <a:pt x="501330" y="1308172"/>
                  <a:pt x="378799" y="1246910"/>
                </a:cubicBezTo>
                <a:lnTo>
                  <a:pt x="360327" y="1219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639" y="4364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42074" y="3348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vSGi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223205" y="3856952"/>
            <a:ext cx="4391891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OVS/VPP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795350" y="1196880"/>
            <a:ext cx="496742" cy="5024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908767" y="4362173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3799" y="1196880"/>
            <a:ext cx="579147" cy="5024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Boundary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106" y="4362173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9200"/>
            <a:ext cx="3889506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OVS/VPP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23199" y="2850189"/>
            <a:ext cx="4391893" cy="49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23199" y="3348952"/>
            <a:ext cx="1173018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vS1U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764145" y="3537527"/>
            <a:ext cx="2818696" cy="1588655"/>
          </a:xfrm>
          <a:custGeom>
            <a:avLst/>
            <a:gdLst>
              <a:gd name="connsiteX0" fmla="*/ 0 w 2818696"/>
              <a:gd name="connsiteY0" fmla="*/ 1016000 h 1588655"/>
              <a:gd name="connsiteX1" fmla="*/ 360219 w 2818696"/>
              <a:gd name="connsiteY1" fmla="*/ 1256146 h 1588655"/>
              <a:gd name="connsiteX2" fmla="*/ 877455 w 2818696"/>
              <a:gd name="connsiteY2" fmla="*/ 1514764 h 1588655"/>
              <a:gd name="connsiteX3" fmla="*/ 1006764 w 2818696"/>
              <a:gd name="connsiteY3" fmla="*/ 1551709 h 1588655"/>
              <a:gd name="connsiteX4" fmla="*/ 1209964 w 2818696"/>
              <a:gd name="connsiteY4" fmla="*/ 1588655 h 1588655"/>
              <a:gd name="connsiteX5" fmla="*/ 1551710 w 2818696"/>
              <a:gd name="connsiteY5" fmla="*/ 1477818 h 1588655"/>
              <a:gd name="connsiteX6" fmla="*/ 1681019 w 2818696"/>
              <a:gd name="connsiteY6" fmla="*/ 1440873 h 1588655"/>
              <a:gd name="connsiteX7" fmla="*/ 2050473 w 2818696"/>
              <a:gd name="connsiteY7" fmla="*/ 1376218 h 1588655"/>
              <a:gd name="connsiteX8" fmla="*/ 2198255 w 2818696"/>
              <a:gd name="connsiteY8" fmla="*/ 1256146 h 1588655"/>
              <a:gd name="connsiteX9" fmla="*/ 2438400 w 2818696"/>
              <a:gd name="connsiteY9" fmla="*/ 1025237 h 1588655"/>
              <a:gd name="connsiteX10" fmla="*/ 2678546 w 2818696"/>
              <a:gd name="connsiteY10" fmla="*/ 812800 h 1588655"/>
              <a:gd name="connsiteX11" fmla="*/ 2715491 w 2818696"/>
              <a:gd name="connsiteY11" fmla="*/ 775855 h 1588655"/>
              <a:gd name="connsiteX12" fmla="*/ 2743200 w 2818696"/>
              <a:gd name="connsiteY12" fmla="*/ 748146 h 1588655"/>
              <a:gd name="connsiteX13" fmla="*/ 2780146 w 2818696"/>
              <a:gd name="connsiteY13" fmla="*/ 674255 h 1588655"/>
              <a:gd name="connsiteX14" fmla="*/ 2807855 w 2818696"/>
              <a:gd name="connsiteY14" fmla="*/ 443346 h 1588655"/>
              <a:gd name="connsiteX15" fmla="*/ 2715491 w 2818696"/>
              <a:gd name="connsiteY15" fmla="*/ 341746 h 1588655"/>
              <a:gd name="connsiteX16" fmla="*/ 2623128 w 2818696"/>
              <a:gd name="connsiteY16" fmla="*/ 230909 h 1588655"/>
              <a:gd name="connsiteX17" fmla="*/ 2595419 w 2818696"/>
              <a:gd name="connsiteY17" fmla="*/ 193964 h 1588655"/>
              <a:gd name="connsiteX18" fmla="*/ 2521528 w 2818696"/>
              <a:gd name="connsiteY18" fmla="*/ 138546 h 1588655"/>
              <a:gd name="connsiteX19" fmla="*/ 2475346 w 2818696"/>
              <a:gd name="connsiteY19" fmla="*/ 92364 h 1588655"/>
              <a:gd name="connsiteX20" fmla="*/ 2419928 w 2818696"/>
              <a:gd name="connsiteY20" fmla="*/ 36946 h 1588655"/>
              <a:gd name="connsiteX21" fmla="*/ 2373746 w 2818696"/>
              <a:gd name="connsiteY21" fmla="*/ 0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8696" h="1588655">
                <a:moveTo>
                  <a:pt x="0" y="1016000"/>
                </a:moveTo>
                <a:cubicBezTo>
                  <a:pt x="585081" y="1323939"/>
                  <a:pt x="-281485" y="853722"/>
                  <a:pt x="360219" y="1256146"/>
                </a:cubicBezTo>
                <a:cubicBezTo>
                  <a:pt x="494135" y="1340127"/>
                  <a:pt x="708950" y="1454972"/>
                  <a:pt x="877455" y="1514764"/>
                </a:cubicBezTo>
                <a:cubicBezTo>
                  <a:pt x="919702" y="1529755"/>
                  <a:pt x="963004" y="1541984"/>
                  <a:pt x="1006764" y="1551709"/>
                </a:cubicBezTo>
                <a:cubicBezTo>
                  <a:pt x="1073968" y="1566643"/>
                  <a:pt x="1142231" y="1576340"/>
                  <a:pt x="1209964" y="1588655"/>
                </a:cubicBezTo>
                <a:lnTo>
                  <a:pt x="1551710" y="1477818"/>
                </a:lnTo>
                <a:cubicBezTo>
                  <a:pt x="1594482" y="1464399"/>
                  <a:pt x="1637093" y="1449821"/>
                  <a:pt x="1681019" y="1440873"/>
                </a:cubicBezTo>
                <a:cubicBezTo>
                  <a:pt x="1803526" y="1415918"/>
                  <a:pt x="1927322" y="1397770"/>
                  <a:pt x="2050473" y="1376218"/>
                </a:cubicBezTo>
                <a:cubicBezTo>
                  <a:pt x="2099734" y="1336194"/>
                  <a:pt x="2163047" y="1308957"/>
                  <a:pt x="2198255" y="1256146"/>
                </a:cubicBezTo>
                <a:cubicBezTo>
                  <a:pt x="2270862" y="1147237"/>
                  <a:pt x="2221807" y="1216046"/>
                  <a:pt x="2438400" y="1025237"/>
                </a:cubicBezTo>
                <a:cubicBezTo>
                  <a:pt x="2708623" y="787183"/>
                  <a:pt x="2516365" y="974981"/>
                  <a:pt x="2678546" y="812800"/>
                </a:cubicBezTo>
                <a:lnTo>
                  <a:pt x="2715491" y="775855"/>
                </a:lnTo>
                <a:cubicBezTo>
                  <a:pt x="2724727" y="766619"/>
                  <a:pt x="2737358" y="759829"/>
                  <a:pt x="2743200" y="748146"/>
                </a:cubicBezTo>
                <a:lnTo>
                  <a:pt x="2780146" y="674255"/>
                </a:lnTo>
                <a:cubicBezTo>
                  <a:pt x="2793508" y="620808"/>
                  <a:pt x="2839359" y="510293"/>
                  <a:pt x="2807855" y="443346"/>
                </a:cubicBezTo>
                <a:cubicBezTo>
                  <a:pt x="2788499" y="402216"/>
                  <a:pt x="2744830" y="375599"/>
                  <a:pt x="2715491" y="341746"/>
                </a:cubicBezTo>
                <a:cubicBezTo>
                  <a:pt x="2683994" y="305403"/>
                  <a:pt x="2653454" y="268234"/>
                  <a:pt x="2623128" y="230909"/>
                </a:cubicBezTo>
                <a:cubicBezTo>
                  <a:pt x="2613421" y="218962"/>
                  <a:pt x="2606810" y="204319"/>
                  <a:pt x="2595419" y="193964"/>
                </a:cubicBezTo>
                <a:cubicBezTo>
                  <a:pt x="2572638" y="173254"/>
                  <a:pt x="2546158" y="157019"/>
                  <a:pt x="2521528" y="138546"/>
                </a:cubicBezTo>
                <a:cubicBezTo>
                  <a:pt x="2503534" y="84569"/>
                  <a:pt x="2527225" y="133868"/>
                  <a:pt x="2475346" y="92364"/>
                </a:cubicBezTo>
                <a:cubicBezTo>
                  <a:pt x="2454946" y="76044"/>
                  <a:pt x="2439258" y="54519"/>
                  <a:pt x="2419928" y="36946"/>
                </a:cubicBezTo>
                <a:cubicBezTo>
                  <a:pt x="2405341" y="23685"/>
                  <a:pt x="2373746" y="0"/>
                  <a:pt x="23737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457976" y="3269673"/>
            <a:ext cx="3990824" cy="1533236"/>
          </a:xfrm>
          <a:custGeom>
            <a:avLst/>
            <a:gdLst>
              <a:gd name="connsiteX0" fmla="*/ 3990824 w 3990824"/>
              <a:gd name="connsiteY0" fmla="*/ 1293091 h 1533236"/>
              <a:gd name="connsiteX1" fmla="*/ 3898460 w 3990824"/>
              <a:gd name="connsiteY1" fmla="*/ 1330036 h 1533236"/>
              <a:gd name="connsiteX2" fmla="*/ 3815333 w 3990824"/>
              <a:gd name="connsiteY2" fmla="*/ 1376218 h 1533236"/>
              <a:gd name="connsiteX3" fmla="*/ 3547479 w 3990824"/>
              <a:gd name="connsiteY3" fmla="*/ 1496291 h 1533236"/>
              <a:gd name="connsiteX4" fmla="*/ 3270388 w 3990824"/>
              <a:gd name="connsiteY4" fmla="*/ 1533236 h 1533236"/>
              <a:gd name="connsiteX5" fmla="*/ 2402169 w 3990824"/>
              <a:gd name="connsiteY5" fmla="*/ 1403927 h 1533236"/>
              <a:gd name="connsiteX6" fmla="*/ 2088133 w 3990824"/>
              <a:gd name="connsiteY6" fmla="*/ 1385454 h 1533236"/>
              <a:gd name="connsiteX7" fmla="*/ 933588 w 3990824"/>
              <a:gd name="connsiteY7" fmla="*/ 1246909 h 1533236"/>
              <a:gd name="connsiteX8" fmla="*/ 850460 w 3990824"/>
              <a:gd name="connsiteY8" fmla="*/ 1209963 h 1533236"/>
              <a:gd name="connsiteX9" fmla="*/ 684206 w 3990824"/>
              <a:gd name="connsiteY9" fmla="*/ 1126836 h 1533236"/>
              <a:gd name="connsiteX10" fmla="*/ 203915 w 3990824"/>
              <a:gd name="connsiteY10" fmla="*/ 923636 h 1533236"/>
              <a:gd name="connsiteX11" fmla="*/ 65369 w 3990824"/>
              <a:gd name="connsiteY11" fmla="*/ 812800 h 1533236"/>
              <a:gd name="connsiteX12" fmla="*/ 9951 w 3990824"/>
              <a:gd name="connsiteY12" fmla="*/ 757382 h 1533236"/>
              <a:gd name="connsiteX13" fmla="*/ 46897 w 3990824"/>
              <a:gd name="connsiteY13" fmla="*/ 600363 h 1533236"/>
              <a:gd name="connsiteX14" fmla="*/ 74606 w 3990824"/>
              <a:gd name="connsiteY14" fmla="*/ 572654 h 1533236"/>
              <a:gd name="connsiteX15" fmla="*/ 961297 w 3990824"/>
              <a:gd name="connsiteY15" fmla="*/ 212436 h 1533236"/>
              <a:gd name="connsiteX16" fmla="*/ 1330751 w 3990824"/>
              <a:gd name="connsiteY16" fmla="*/ 166254 h 1533236"/>
              <a:gd name="connsiteX17" fmla="*/ 1552424 w 3990824"/>
              <a:gd name="connsiteY17" fmla="*/ 18472 h 1533236"/>
              <a:gd name="connsiteX18" fmla="*/ 1561660 w 3990824"/>
              <a:gd name="connsiteY18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0824" h="1533236">
                <a:moveTo>
                  <a:pt x="3990824" y="1293091"/>
                </a:moveTo>
                <a:cubicBezTo>
                  <a:pt x="3960036" y="1305406"/>
                  <a:pt x="3928428" y="1315841"/>
                  <a:pt x="3898460" y="1330036"/>
                </a:cubicBezTo>
                <a:cubicBezTo>
                  <a:pt x="3869813" y="1343605"/>
                  <a:pt x="3843412" y="1361510"/>
                  <a:pt x="3815333" y="1376218"/>
                </a:cubicBezTo>
                <a:cubicBezTo>
                  <a:pt x="3742189" y="1414531"/>
                  <a:pt x="3621666" y="1474035"/>
                  <a:pt x="3547479" y="1496291"/>
                </a:cubicBezTo>
                <a:cubicBezTo>
                  <a:pt x="3513310" y="1506542"/>
                  <a:pt x="3288041" y="1531159"/>
                  <a:pt x="3270388" y="1533236"/>
                </a:cubicBezTo>
                <a:cubicBezTo>
                  <a:pt x="2731557" y="1510786"/>
                  <a:pt x="3412333" y="1549624"/>
                  <a:pt x="2402169" y="1403927"/>
                </a:cubicBezTo>
                <a:cubicBezTo>
                  <a:pt x="2298383" y="1388958"/>
                  <a:pt x="2192495" y="1395655"/>
                  <a:pt x="2088133" y="1385454"/>
                </a:cubicBezTo>
                <a:cubicBezTo>
                  <a:pt x="1330284" y="1311378"/>
                  <a:pt x="1414241" y="1320855"/>
                  <a:pt x="933588" y="1246909"/>
                </a:cubicBezTo>
                <a:cubicBezTo>
                  <a:pt x="905879" y="1234594"/>
                  <a:pt x="877781" y="1223118"/>
                  <a:pt x="850460" y="1209963"/>
                </a:cubicBezTo>
                <a:cubicBezTo>
                  <a:pt x="794635" y="1183084"/>
                  <a:pt x="740858" y="1151925"/>
                  <a:pt x="684206" y="1126836"/>
                </a:cubicBezTo>
                <a:cubicBezTo>
                  <a:pt x="525259" y="1056445"/>
                  <a:pt x="358933" y="1002302"/>
                  <a:pt x="203915" y="923636"/>
                </a:cubicBezTo>
                <a:cubicBezTo>
                  <a:pt x="151175" y="896873"/>
                  <a:pt x="114578" y="845606"/>
                  <a:pt x="65369" y="812800"/>
                </a:cubicBezTo>
                <a:cubicBezTo>
                  <a:pt x="24852" y="785788"/>
                  <a:pt x="44320" y="803208"/>
                  <a:pt x="9951" y="757382"/>
                </a:cubicBezTo>
                <a:cubicBezTo>
                  <a:pt x="-5570" y="679773"/>
                  <a:pt x="-9311" y="705752"/>
                  <a:pt x="46897" y="600363"/>
                </a:cubicBezTo>
                <a:cubicBezTo>
                  <a:pt x="53044" y="588838"/>
                  <a:pt x="62774" y="578188"/>
                  <a:pt x="74606" y="572654"/>
                </a:cubicBezTo>
                <a:cubicBezTo>
                  <a:pt x="217136" y="505987"/>
                  <a:pt x="744249" y="263175"/>
                  <a:pt x="961297" y="212436"/>
                </a:cubicBezTo>
                <a:cubicBezTo>
                  <a:pt x="1082149" y="184185"/>
                  <a:pt x="1330751" y="166254"/>
                  <a:pt x="1330751" y="166254"/>
                </a:cubicBezTo>
                <a:cubicBezTo>
                  <a:pt x="1368206" y="142176"/>
                  <a:pt x="1508635" y="54299"/>
                  <a:pt x="1552424" y="18472"/>
                </a:cubicBezTo>
                <a:cubicBezTo>
                  <a:pt x="1557752" y="14113"/>
                  <a:pt x="1558581" y="6157"/>
                  <a:pt x="15616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26629" y="1349842"/>
            <a:ext cx="7501646" cy="1318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26629" y="1399725"/>
            <a:ext cx="3443033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910024" y="1393825"/>
            <a:ext cx="3618251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43976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9178" y="94390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Left-Right-Up Arrow 99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02" name="Straight Connector 101"/>
          <p:cNvCxnSpPr>
            <a:stCxn id="96" idx="3"/>
            <a:endCxn id="97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03" name="Rounded Rectangle 102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8390374" y="1071788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106" name="Straight Arrow Connector 105"/>
          <p:cNvCxnSpPr>
            <a:stCxn id="97" idx="3"/>
            <a:endCxn id="98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7" name="Straight Arrow Connector 106"/>
          <p:cNvCxnSpPr>
            <a:stCxn id="103" idx="2"/>
            <a:endCxn id="98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8" name="Straight Arrow Connector 107"/>
          <p:cNvCxnSpPr>
            <a:stCxn id="103" idx="3"/>
            <a:endCxn id="99" idx="1"/>
          </p:cNvCxnSpPr>
          <p:nvPr/>
        </p:nvCxnSpPr>
        <p:spPr>
          <a:xfrm flipV="1">
            <a:off x="3076124" y="1110880"/>
            <a:ext cx="1393054" cy="116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9" name="Straight Arrow Connector 108"/>
          <p:cNvCxnSpPr>
            <a:stCxn id="98" idx="3"/>
            <a:endCxn id="139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Flowchart: Magnetic Disk 112"/>
          <p:cNvSpPr/>
          <p:nvPr/>
        </p:nvSpPr>
        <p:spPr>
          <a:xfrm>
            <a:off x="5456975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lowchart: Magnetic Disk 113"/>
          <p:cNvSpPr/>
          <p:nvPr/>
        </p:nvSpPr>
        <p:spPr>
          <a:xfrm>
            <a:off x="6456042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6377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66377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60815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Arrow Connector 117"/>
          <p:cNvCxnSpPr>
            <a:stCxn id="116" idx="3"/>
            <a:endCxn id="113" idx="2"/>
          </p:cNvCxnSpPr>
          <p:nvPr/>
        </p:nvCxnSpPr>
        <p:spPr>
          <a:xfrm>
            <a:off x="5392652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>
            <a:stCxn id="113" idx="4"/>
            <a:endCxn id="114" idx="2"/>
          </p:cNvCxnSpPr>
          <p:nvPr/>
        </p:nvCxnSpPr>
        <p:spPr>
          <a:xfrm>
            <a:off x="6383250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6599404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Flowchart: Magnetic Disk 121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Straight Arrow Connector 125"/>
          <p:cNvCxnSpPr>
            <a:stCxn id="124" idx="3"/>
            <a:endCxn id="122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8" name="Straight Arrow Connector 127"/>
          <p:cNvCxnSpPr>
            <a:stCxn id="104" idx="2"/>
            <a:endCxn id="103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Arrow Connector 129"/>
          <p:cNvCxnSpPr>
            <a:stCxn id="115" idx="0"/>
            <a:endCxn id="99" idx="2"/>
          </p:cNvCxnSpPr>
          <p:nvPr/>
        </p:nvCxnSpPr>
        <p:spPr>
          <a:xfrm flipV="1">
            <a:off x="4929515" y="1277857"/>
            <a:ext cx="2801" cy="21735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1" name="Straight Arrow Connector 130"/>
          <p:cNvCxnSpPr>
            <a:stCxn id="123" idx="0"/>
            <a:endCxn id="105" idx="2"/>
          </p:cNvCxnSpPr>
          <p:nvPr/>
        </p:nvCxnSpPr>
        <p:spPr>
          <a:xfrm flipH="1" flipV="1">
            <a:off x="8839623" y="1276459"/>
            <a:ext cx="5563" cy="218748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Rectangle 131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lowchart: Magnetic Disk 140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lowchart: Magnetic Disk 141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Elbow Connector 143"/>
          <p:cNvCxnSpPr>
            <a:stCxn id="117" idx="2"/>
            <a:endCxn id="143" idx="0"/>
          </p:cNvCxnSpPr>
          <p:nvPr/>
        </p:nvCxnSpPr>
        <p:spPr>
          <a:xfrm rot="16200000" flipH="1">
            <a:off x="5859935" y="1610540"/>
            <a:ext cx="356977" cy="222894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25" idx="2"/>
            <a:endCxn id="143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43" idx="1"/>
            <a:endCxn id="141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7" name="Elbow Connector 146"/>
          <p:cNvCxnSpPr>
            <a:stCxn id="143" idx="3"/>
            <a:endCxn id="142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8" name="Elbow Connector 147"/>
          <p:cNvCxnSpPr>
            <a:stCxn id="141" idx="3"/>
            <a:endCxn id="133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9" name="Elbow Connector 148"/>
          <p:cNvCxnSpPr>
            <a:stCxn id="141" idx="3"/>
            <a:endCxn id="134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0" name="Elbow Connector 149"/>
          <p:cNvCxnSpPr>
            <a:stCxn id="142" idx="3"/>
            <a:endCxn id="135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1" name="Elbow Connector 150"/>
          <p:cNvCxnSpPr>
            <a:stCxn id="142" idx="3"/>
            <a:endCxn id="136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2" name="Elbow Connector 151"/>
          <p:cNvCxnSpPr>
            <a:stCxn id="142" idx="3"/>
            <a:endCxn id="137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3" name="Elbow Connector 152"/>
          <p:cNvCxnSpPr>
            <a:stCxn id="142" idx="3"/>
            <a:endCxn id="138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6" name="Straight Arrow Connector 155"/>
          <p:cNvCxnSpPr>
            <a:stCxn id="140" idx="3"/>
            <a:endCxn id="155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124229" y="36714"/>
            <a:ext cx="3516988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Design_v2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633954" y="1032693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Flowchart: Magnetic Disk 159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arallelogram 160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62" name="Flowchart: Magnetic Disk 161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Flowchart: Magnetic Disk 163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5" name="Elbow Connector 164"/>
          <p:cNvCxnSpPr>
            <a:stCxn id="162" idx="3"/>
            <a:endCxn id="105" idx="0"/>
          </p:cNvCxnSpPr>
          <p:nvPr/>
        </p:nvCxnSpPr>
        <p:spPr>
          <a:xfrm rot="16200000" flipH="1">
            <a:off x="8356287" y="588452"/>
            <a:ext cx="266036" cy="700636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6" name="Elbow Connector 165"/>
          <p:cNvCxnSpPr>
            <a:stCxn id="163" idx="3"/>
            <a:endCxn id="105" idx="0"/>
          </p:cNvCxnSpPr>
          <p:nvPr/>
        </p:nvCxnSpPr>
        <p:spPr>
          <a:xfrm rot="5400000">
            <a:off x="8867836" y="771179"/>
            <a:ext cx="272397" cy="32882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7" name="Elbow Connector 166"/>
          <p:cNvCxnSpPr>
            <a:stCxn id="164" idx="3"/>
            <a:endCxn id="105" idx="0"/>
          </p:cNvCxnSpPr>
          <p:nvPr/>
        </p:nvCxnSpPr>
        <p:spPr>
          <a:xfrm rot="5400000">
            <a:off x="9386762" y="261232"/>
            <a:ext cx="263417" cy="13576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026630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S11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914002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SLA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20563" y="2814556"/>
            <a:ext cx="714443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VM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0039" y="3966207"/>
            <a:ext cx="6764335" cy="5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42802" y="3187183"/>
            <a:ext cx="839529" cy="72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4020316" y="3914208"/>
            <a:ext cx="6774057" cy="44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VPP</a:t>
            </a:r>
            <a:endParaRPr lang="en-US" sz="1400" dirty="0"/>
          </a:p>
        </p:txBody>
      </p:sp>
      <p:sp>
        <p:nvSpPr>
          <p:cNvPr id="6" name="Freeform 5"/>
          <p:cNvSpPr/>
          <p:nvPr/>
        </p:nvSpPr>
        <p:spPr>
          <a:xfrm>
            <a:off x="7322542" y="3346796"/>
            <a:ext cx="4315276" cy="1179022"/>
          </a:xfrm>
          <a:custGeom>
            <a:avLst/>
            <a:gdLst>
              <a:gd name="connsiteX0" fmla="*/ 4315276 w 4315276"/>
              <a:gd name="connsiteY0" fmla="*/ 883459 h 1179022"/>
              <a:gd name="connsiteX1" fmla="*/ 4204440 w 4315276"/>
              <a:gd name="connsiteY1" fmla="*/ 892695 h 1179022"/>
              <a:gd name="connsiteX2" fmla="*/ 4019713 w 4315276"/>
              <a:gd name="connsiteY2" fmla="*/ 901931 h 1179022"/>
              <a:gd name="connsiteX3" fmla="*/ 3945822 w 4315276"/>
              <a:gd name="connsiteY3" fmla="*/ 920404 h 1179022"/>
              <a:gd name="connsiteX4" fmla="*/ 3807276 w 4315276"/>
              <a:gd name="connsiteY4" fmla="*/ 938877 h 1179022"/>
              <a:gd name="connsiteX5" fmla="*/ 3197676 w 4315276"/>
              <a:gd name="connsiteY5" fmla="*/ 948113 h 1179022"/>
              <a:gd name="connsiteX6" fmla="*/ 2911349 w 4315276"/>
              <a:gd name="connsiteY6" fmla="*/ 929640 h 1179022"/>
              <a:gd name="connsiteX7" fmla="*/ 2726622 w 4315276"/>
              <a:gd name="connsiteY7" fmla="*/ 920404 h 1179022"/>
              <a:gd name="connsiteX8" fmla="*/ 2569603 w 4315276"/>
              <a:gd name="connsiteY8" fmla="*/ 911168 h 1179022"/>
              <a:gd name="connsiteX9" fmla="*/ 2357167 w 4315276"/>
              <a:gd name="connsiteY9" fmla="*/ 883459 h 1179022"/>
              <a:gd name="connsiteX10" fmla="*/ 1904585 w 4315276"/>
              <a:gd name="connsiteY10" fmla="*/ 901931 h 1179022"/>
              <a:gd name="connsiteX11" fmla="*/ 1655203 w 4315276"/>
              <a:gd name="connsiteY11" fmla="*/ 892695 h 1179022"/>
              <a:gd name="connsiteX12" fmla="*/ 1572076 w 4315276"/>
              <a:gd name="connsiteY12" fmla="*/ 864986 h 1179022"/>
              <a:gd name="connsiteX13" fmla="*/ 1396585 w 4315276"/>
              <a:gd name="connsiteY13" fmla="*/ 846513 h 1179022"/>
              <a:gd name="connsiteX14" fmla="*/ 1331931 w 4315276"/>
              <a:gd name="connsiteY14" fmla="*/ 828040 h 1179022"/>
              <a:gd name="connsiteX15" fmla="*/ 1248803 w 4315276"/>
              <a:gd name="connsiteY15" fmla="*/ 809568 h 1179022"/>
              <a:gd name="connsiteX16" fmla="*/ 1202622 w 4315276"/>
              <a:gd name="connsiteY16" fmla="*/ 791095 h 1179022"/>
              <a:gd name="connsiteX17" fmla="*/ 1045603 w 4315276"/>
              <a:gd name="connsiteY17" fmla="*/ 772622 h 1179022"/>
              <a:gd name="connsiteX18" fmla="*/ 934767 w 4315276"/>
              <a:gd name="connsiteY18" fmla="*/ 754149 h 1179022"/>
              <a:gd name="connsiteX19" fmla="*/ 814694 w 4315276"/>
              <a:gd name="connsiteY19" fmla="*/ 744913 h 1179022"/>
              <a:gd name="connsiteX20" fmla="*/ 205094 w 4315276"/>
              <a:gd name="connsiteY20" fmla="*/ 726440 h 1179022"/>
              <a:gd name="connsiteX21" fmla="*/ 121967 w 4315276"/>
              <a:gd name="connsiteY21" fmla="*/ 707968 h 1179022"/>
              <a:gd name="connsiteX22" fmla="*/ 48076 w 4315276"/>
              <a:gd name="connsiteY22" fmla="*/ 624840 h 1179022"/>
              <a:gd name="connsiteX23" fmla="*/ 38840 w 4315276"/>
              <a:gd name="connsiteY23" fmla="*/ 597131 h 1179022"/>
              <a:gd name="connsiteX24" fmla="*/ 29603 w 4315276"/>
              <a:gd name="connsiteY24" fmla="*/ 560186 h 1179022"/>
              <a:gd name="connsiteX25" fmla="*/ 11131 w 4315276"/>
              <a:gd name="connsiteY25" fmla="*/ 532477 h 1179022"/>
              <a:gd name="connsiteX26" fmla="*/ 20367 w 4315276"/>
              <a:gd name="connsiteY26" fmla="*/ 320040 h 1179022"/>
              <a:gd name="connsiteX27" fmla="*/ 38840 w 4315276"/>
              <a:gd name="connsiteY27" fmla="*/ 126077 h 1179022"/>
              <a:gd name="connsiteX28" fmla="*/ 57313 w 4315276"/>
              <a:gd name="connsiteY28" fmla="*/ 33713 h 1179022"/>
              <a:gd name="connsiteX29" fmla="*/ 85022 w 4315276"/>
              <a:gd name="connsiteY29" fmla="*/ 6004 h 1179022"/>
              <a:gd name="connsiteX30" fmla="*/ 251276 w 4315276"/>
              <a:gd name="connsiteY30" fmla="*/ 24477 h 1179022"/>
              <a:gd name="connsiteX31" fmla="*/ 260513 w 4315276"/>
              <a:gd name="connsiteY31" fmla="*/ 255386 h 1179022"/>
              <a:gd name="connsiteX32" fmla="*/ 288222 w 4315276"/>
              <a:gd name="connsiteY32" fmla="*/ 356986 h 1179022"/>
              <a:gd name="connsiteX33" fmla="*/ 315931 w 4315276"/>
              <a:gd name="connsiteY33" fmla="*/ 449349 h 1179022"/>
              <a:gd name="connsiteX34" fmla="*/ 325167 w 4315276"/>
              <a:gd name="connsiteY34" fmla="*/ 523240 h 1179022"/>
              <a:gd name="connsiteX35" fmla="*/ 352876 w 4315276"/>
              <a:gd name="connsiteY35" fmla="*/ 985059 h 1179022"/>
              <a:gd name="connsiteX36" fmla="*/ 500658 w 4315276"/>
              <a:gd name="connsiteY36" fmla="*/ 966586 h 1179022"/>
              <a:gd name="connsiteX37" fmla="*/ 786985 w 4315276"/>
              <a:gd name="connsiteY37" fmla="*/ 985059 h 1179022"/>
              <a:gd name="connsiteX38" fmla="*/ 870113 w 4315276"/>
              <a:gd name="connsiteY38" fmla="*/ 994295 h 1179022"/>
              <a:gd name="connsiteX39" fmla="*/ 907058 w 4315276"/>
              <a:gd name="connsiteY39" fmla="*/ 1012768 h 1179022"/>
              <a:gd name="connsiteX40" fmla="*/ 1535131 w 4315276"/>
              <a:gd name="connsiteY40" fmla="*/ 1022004 h 1179022"/>
              <a:gd name="connsiteX41" fmla="*/ 1756803 w 4315276"/>
              <a:gd name="connsiteY41" fmla="*/ 1058949 h 1179022"/>
              <a:gd name="connsiteX42" fmla="*/ 1886113 w 4315276"/>
              <a:gd name="connsiteY42" fmla="*/ 1077422 h 1179022"/>
              <a:gd name="connsiteX43" fmla="*/ 2504949 w 4315276"/>
              <a:gd name="connsiteY43" fmla="*/ 1077422 h 1179022"/>
              <a:gd name="connsiteX44" fmla="*/ 2661967 w 4315276"/>
              <a:gd name="connsiteY44" fmla="*/ 1095895 h 1179022"/>
              <a:gd name="connsiteX45" fmla="*/ 2772803 w 4315276"/>
              <a:gd name="connsiteY45" fmla="*/ 1114368 h 1179022"/>
              <a:gd name="connsiteX46" fmla="*/ 2902113 w 4315276"/>
              <a:gd name="connsiteY46" fmla="*/ 1123604 h 1179022"/>
              <a:gd name="connsiteX47" fmla="*/ 3049894 w 4315276"/>
              <a:gd name="connsiteY47" fmla="*/ 1151313 h 1179022"/>
              <a:gd name="connsiteX48" fmla="*/ 3133022 w 4315276"/>
              <a:gd name="connsiteY48" fmla="*/ 1169786 h 1179022"/>
              <a:gd name="connsiteX49" fmla="*/ 3197676 w 4315276"/>
              <a:gd name="connsiteY49" fmla="*/ 1179022 h 1179022"/>
              <a:gd name="connsiteX50" fmla="*/ 3336222 w 4315276"/>
              <a:gd name="connsiteY50" fmla="*/ 1160549 h 1179022"/>
              <a:gd name="connsiteX51" fmla="*/ 3373167 w 4315276"/>
              <a:gd name="connsiteY51" fmla="*/ 1151313 h 1179022"/>
              <a:gd name="connsiteX52" fmla="*/ 3419349 w 4315276"/>
              <a:gd name="connsiteY52" fmla="*/ 1142077 h 1179022"/>
              <a:gd name="connsiteX53" fmla="*/ 3530185 w 4315276"/>
              <a:gd name="connsiteY53" fmla="*/ 1095895 h 1179022"/>
              <a:gd name="connsiteX54" fmla="*/ 3733385 w 4315276"/>
              <a:gd name="connsiteY54" fmla="*/ 1077422 h 1179022"/>
              <a:gd name="connsiteX55" fmla="*/ 3862694 w 4315276"/>
              <a:gd name="connsiteY55" fmla="*/ 1049713 h 1179022"/>
              <a:gd name="connsiteX56" fmla="*/ 3899640 w 4315276"/>
              <a:gd name="connsiteY56" fmla="*/ 1031240 h 1179022"/>
              <a:gd name="connsiteX57" fmla="*/ 3973531 w 4315276"/>
              <a:gd name="connsiteY57" fmla="*/ 1022004 h 117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315276" h="1179022">
                <a:moveTo>
                  <a:pt x="4315276" y="883459"/>
                </a:moveTo>
                <a:cubicBezTo>
                  <a:pt x="4278331" y="886538"/>
                  <a:pt x="4241441" y="890383"/>
                  <a:pt x="4204440" y="892695"/>
                </a:cubicBezTo>
                <a:cubicBezTo>
                  <a:pt x="4142907" y="896541"/>
                  <a:pt x="4081015" y="895363"/>
                  <a:pt x="4019713" y="901931"/>
                </a:cubicBezTo>
                <a:cubicBezTo>
                  <a:pt x="3994469" y="904636"/>
                  <a:pt x="3970717" y="915425"/>
                  <a:pt x="3945822" y="920404"/>
                </a:cubicBezTo>
                <a:cubicBezTo>
                  <a:pt x="3933517" y="922865"/>
                  <a:pt x="3815064" y="938667"/>
                  <a:pt x="3807276" y="938877"/>
                </a:cubicBezTo>
                <a:cubicBezTo>
                  <a:pt x="3604127" y="944368"/>
                  <a:pt x="3400876" y="945034"/>
                  <a:pt x="3197676" y="948113"/>
                </a:cubicBezTo>
                <a:lnTo>
                  <a:pt x="2911349" y="929640"/>
                </a:lnTo>
                <a:lnTo>
                  <a:pt x="2726622" y="920404"/>
                </a:lnTo>
                <a:lnTo>
                  <a:pt x="2569603" y="911168"/>
                </a:lnTo>
                <a:cubicBezTo>
                  <a:pt x="2537824" y="906279"/>
                  <a:pt x="2398995" y="882750"/>
                  <a:pt x="2357167" y="883459"/>
                </a:cubicBezTo>
                <a:cubicBezTo>
                  <a:pt x="2206202" y="886018"/>
                  <a:pt x="2055446" y="895774"/>
                  <a:pt x="1904585" y="901931"/>
                </a:cubicBezTo>
                <a:cubicBezTo>
                  <a:pt x="1821458" y="898852"/>
                  <a:pt x="1737879" y="901881"/>
                  <a:pt x="1655203" y="892695"/>
                </a:cubicBezTo>
                <a:cubicBezTo>
                  <a:pt x="1626174" y="889470"/>
                  <a:pt x="1600588" y="871322"/>
                  <a:pt x="1572076" y="864986"/>
                </a:cubicBezTo>
                <a:cubicBezTo>
                  <a:pt x="1561713" y="862683"/>
                  <a:pt x="1401805" y="847035"/>
                  <a:pt x="1396585" y="846513"/>
                </a:cubicBezTo>
                <a:cubicBezTo>
                  <a:pt x="1375034" y="840355"/>
                  <a:pt x="1353676" y="833476"/>
                  <a:pt x="1331931" y="828040"/>
                </a:cubicBezTo>
                <a:cubicBezTo>
                  <a:pt x="1302653" y="820721"/>
                  <a:pt x="1277245" y="819049"/>
                  <a:pt x="1248803" y="809568"/>
                </a:cubicBezTo>
                <a:cubicBezTo>
                  <a:pt x="1233074" y="804325"/>
                  <a:pt x="1218777" y="794823"/>
                  <a:pt x="1202622" y="791095"/>
                </a:cubicBezTo>
                <a:cubicBezTo>
                  <a:pt x="1188606" y="787860"/>
                  <a:pt x="1055078" y="773976"/>
                  <a:pt x="1045603" y="772622"/>
                </a:cubicBezTo>
                <a:cubicBezTo>
                  <a:pt x="1008524" y="767325"/>
                  <a:pt x="971955" y="758612"/>
                  <a:pt x="934767" y="754149"/>
                </a:cubicBezTo>
                <a:cubicBezTo>
                  <a:pt x="894910" y="749366"/>
                  <a:pt x="854808" y="746436"/>
                  <a:pt x="814694" y="744913"/>
                </a:cubicBezTo>
                <a:lnTo>
                  <a:pt x="205094" y="726440"/>
                </a:lnTo>
                <a:cubicBezTo>
                  <a:pt x="204077" y="726237"/>
                  <a:pt x="127556" y="711694"/>
                  <a:pt x="121967" y="707968"/>
                </a:cubicBezTo>
                <a:cubicBezTo>
                  <a:pt x="93433" y="688945"/>
                  <a:pt x="68671" y="652301"/>
                  <a:pt x="48076" y="624840"/>
                </a:cubicBezTo>
                <a:cubicBezTo>
                  <a:pt x="44997" y="615604"/>
                  <a:pt x="41515" y="606492"/>
                  <a:pt x="38840" y="597131"/>
                </a:cubicBezTo>
                <a:cubicBezTo>
                  <a:pt x="35353" y="584925"/>
                  <a:pt x="34603" y="571854"/>
                  <a:pt x="29603" y="560186"/>
                </a:cubicBezTo>
                <a:cubicBezTo>
                  <a:pt x="25230" y="549983"/>
                  <a:pt x="17288" y="541713"/>
                  <a:pt x="11131" y="532477"/>
                </a:cubicBezTo>
                <a:cubicBezTo>
                  <a:pt x="-9331" y="430172"/>
                  <a:pt x="1188" y="507035"/>
                  <a:pt x="20367" y="320040"/>
                </a:cubicBezTo>
                <a:cubicBezTo>
                  <a:pt x="26994" y="255432"/>
                  <a:pt x="26103" y="189763"/>
                  <a:pt x="38840" y="126077"/>
                </a:cubicBezTo>
                <a:cubicBezTo>
                  <a:pt x="44998" y="95289"/>
                  <a:pt x="35111" y="55915"/>
                  <a:pt x="57313" y="33713"/>
                </a:cubicBezTo>
                <a:lnTo>
                  <a:pt x="85022" y="6004"/>
                </a:lnTo>
                <a:cubicBezTo>
                  <a:pt x="140440" y="12162"/>
                  <a:pt x="219187" y="-21123"/>
                  <a:pt x="251276" y="24477"/>
                </a:cubicBezTo>
                <a:cubicBezTo>
                  <a:pt x="295607" y="87474"/>
                  <a:pt x="253539" y="178671"/>
                  <a:pt x="260513" y="255386"/>
                </a:cubicBezTo>
                <a:cubicBezTo>
                  <a:pt x="266947" y="326156"/>
                  <a:pt x="276478" y="310011"/>
                  <a:pt x="288222" y="356986"/>
                </a:cubicBezTo>
                <a:cubicBezTo>
                  <a:pt x="309036" y="440243"/>
                  <a:pt x="282833" y="366607"/>
                  <a:pt x="315931" y="449349"/>
                </a:cubicBezTo>
                <a:cubicBezTo>
                  <a:pt x="319010" y="473979"/>
                  <a:pt x="323459" y="498477"/>
                  <a:pt x="325167" y="523240"/>
                </a:cubicBezTo>
                <a:cubicBezTo>
                  <a:pt x="335777" y="677091"/>
                  <a:pt x="296117" y="841667"/>
                  <a:pt x="352876" y="985059"/>
                </a:cubicBezTo>
                <a:cubicBezTo>
                  <a:pt x="371147" y="1031218"/>
                  <a:pt x="451397" y="972744"/>
                  <a:pt x="500658" y="966586"/>
                </a:cubicBezTo>
                <a:lnTo>
                  <a:pt x="786985" y="985059"/>
                </a:lnTo>
                <a:cubicBezTo>
                  <a:pt x="814787" y="987144"/>
                  <a:pt x="842947" y="988026"/>
                  <a:pt x="870113" y="994295"/>
                </a:cubicBezTo>
                <a:cubicBezTo>
                  <a:pt x="883529" y="997391"/>
                  <a:pt x="893301" y="1012195"/>
                  <a:pt x="907058" y="1012768"/>
                </a:cubicBezTo>
                <a:cubicBezTo>
                  <a:pt x="1116257" y="1021485"/>
                  <a:pt x="1325773" y="1018925"/>
                  <a:pt x="1535131" y="1022004"/>
                </a:cubicBezTo>
                <a:cubicBezTo>
                  <a:pt x="1643838" y="1065487"/>
                  <a:pt x="1536754" y="1027513"/>
                  <a:pt x="1756803" y="1058949"/>
                </a:cubicBezTo>
                <a:lnTo>
                  <a:pt x="1886113" y="1077422"/>
                </a:lnTo>
                <a:cubicBezTo>
                  <a:pt x="2164089" y="1031092"/>
                  <a:pt x="1959519" y="1057588"/>
                  <a:pt x="2504949" y="1077422"/>
                </a:cubicBezTo>
                <a:cubicBezTo>
                  <a:pt x="2583784" y="1085306"/>
                  <a:pt x="2591442" y="1084759"/>
                  <a:pt x="2661967" y="1095895"/>
                </a:cubicBezTo>
                <a:cubicBezTo>
                  <a:pt x="2698964" y="1101737"/>
                  <a:pt x="2735595" y="1110075"/>
                  <a:pt x="2772803" y="1114368"/>
                </a:cubicBezTo>
                <a:cubicBezTo>
                  <a:pt x="2815731" y="1119321"/>
                  <a:pt x="2859010" y="1120525"/>
                  <a:pt x="2902113" y="1123604"/>
                </a:cubicBezTo>
                <a:cubicBezTo>
                  <a:pt x="3010090" y="1159597"/>
                  <a:pt x="2901282" y="1127848"/>
                  <a:pt x="3049894" y="1151313"/>
                </a:cubicBezTo>
                <a:cubicBezTo>
                  <a:pt x="3077932" y="1155740"/>
                  <a:pt x="3105123" y="1164555"/>
                  <a:pt x="3133022" y="1169786"/>
                </a:cubicBezTo>
                <a:cubicBezTo>
                  <a:pt x="3154419" y="1173798"/>
                  <a:pt x="3176125" y="1175943"/>
                  <a:pt x="3197676" y="1179022"/>
                </a:cubicBezTo>
                <a:cubicBezTo>
                  <a:pt x="3243858" y="1172864"/>
                  <a:pt x="3290201" y="1167815"/>
                  <a:pt x="3336222" y="1160549"/>
                </a:cubicBezTo>
                <a:cubicBezTo>
                  <a:pt x="3348761" y="1158569"/>
                  <a:pt x="3360775" y="1154067"/>
                  <a:pt x="3373167" y="1151313"/>
                </a:cubicBezTo>
                <a:cubicBezTo>
                  <a:pt x="3388492" y="1147908"/>
                  <a:pt x="3403955" y="1145156"/>
                  <a:pt x="3419349" y="1142077"/>
                </a:cubicBezTo>
                <a:cubicBezTo>
                  <a:pt x="3456294" y="1126683"/>
                  <a:pt x="3490359" y="1099877"/>
                  <a:pt x="3530185" y="1095895"/>
                </a:cubicBezTo>
                <a:cubicBezTo>
                  <a:pt x="3659438" y="1082970"/>
                  <a:pt x="3591714" y="1089229"/>
                  <a:pt x="3733385" y="1077422"/>
                </a:cubicBezTo>
                <a:cubicBezTo>
                  <a:pt x="3847335" y="1031841"/>
                  <a:pt x="3692661" y="1088951"/>
                  <a:pt x="3862694" y="1049713"/>
                </a:cubicBezTo>
                <a:cubicBezTo>
                  <a:pt x="3876110" y="1046617"/>
                  <a:pt x="3886578" y="1035594"/>
                  <a:pt x="3899640" y="1031240"/>
                </a:cubicBezTo>
                <a:cubicBezTo>
                  <a:pt x="3932782" y="1020193"/>
                  <a:pt x="3943124" y="1022004"/>
                  <a:pt x="3973531" y="10220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156364" y="3703782"/>
            <a:ext cx="3205516" cy="877454"/>
          </a:xfrm>
          <a:custGeom>
            <a:avLst/>
            <a:gdLst>
              <a:gd name="connsiteX0" fmla="*/ 0 w 3205516"/>
              <a:gd name="connsiteY0" fmla="*/ 581891 h 877454"/>
              <a:gd name="connsiteX1" fmla="*/ 129309 w 3205516"/>
              <a:gd name="connsiteY1" fmla="*/ 628073 h 877454"/>
              <a:gd name="connsiteX2" fmla="*/ 286327 w 3205516"/>
              <a:gd name="connsiteY2" fmla="*/ 665018 h 877454"/>
              <a:gd name="connsiteX3" fmla="*/ 415636 w 3205516"/>
              <a:gd name="connsiteY3" fmla="*/ 720436 h 877454"/>
              <a:gd name="connsiteX4" fmla="*/ 609600 w 3205516"/>
              <a:gd name="connsiteY4" fmla="*/ 785091 h 877454"/>
              <a:gd name="connsiteX5" fmla="*/ 692727 w 3205516"/>
              <a:gd name="connsiteY5" fmla="*/ 822036 h 877454"/>
              <a:gd name="connsiteX6" fmla="*/ 812800 w 3205516"/>
              <a:gd name="connsiteY6" fmla="*/ 849745 h 877454"/>
              <a:gd name="connsiteX7" fmla="*/ 905163 w 3205516"/>
              <a:gd name="connsiteY7" fmla="*/ 877454 h 877454"/>
              <a:gd name="connsiteX8" fmla="*/ 1413163 w 3205516"/>
              <a:gd name="connsiteY8" fmla="*/ 840509 h 877454"/>
              <a:gd name="connsiteX9" fmla="*/ 1570181 w 3205516"/>
              <a:gd name="connsiteY9" fmla="*/ 822036 h 877454"/>
              <a:gd name="connsiteX10" fmla="*/ 2152072 w 3205516"/>
              <a:gd name="connsiteY10" fmla="*/ 766618 h 877454"/>
              <a:gd name="connsiteX11" fmla="*/ 2253672 w 3205516"/>
              <a:gd name="connsiteY11" fmla="*/ 738909 h 877454"/>
              <a:gd name="connsiteX12" fmla="*/ 2503054 w 3205516"/>
              <a:gd name="connsiteY12" fmla="*/ 637309 h 877454"/>
              <a:gd name="connsiteX13" fmla="*/ 2613891 w 3205516"/>
              <a:gd name="connsiteY13" fmla="*/ 618836 h 877454"/>
              <a:gd name="connsiteX14" fmla="*/ 2650836 w 3205516"/>
              <a:gd name="connsiteY14" fmla="*/ 591127 h 877454"/>
              <a:gd name="connsiteX15" fmla="*/ 2770909 w 3205516"/>
              <a:gd name="connsiteY15" fmla="*/ 535709 h 877454"/>
              <a:gd name="connsiteX16" fmla="*/ 2826327 w 3205516"/>
              <a:gd name="connsiteY16" fmla="*/ 480291 h 877454"/>
              <a:gd name="connsiteX17" fmla="*/ 2890981 w 3205516"/>
              <a:gd name="connsiteY17" fmla="*/ 434109 h 877454"/>
              <a:gd name="connsiteX18" fmla="*/ 2918691 w 3205516"/>
              <a:gd name="connsiteY18" fmla="*/ 397163 h 877454"/>
              <a:gd name="connsiteX19" fmla="*/ 3020291 w 3205516"/>
              <a:gd name="connsiteY19" fmla="*/ 304800 h 877454"/>
              <a:gd name="connsiteX20" fmla="*/ 3048000 w 3205516"/>
              <a:gd name="connsiteY20" fmla="*/ 277091 h 877454"/>
              <a:gd name="connsiteX21" fmla="*/ 3131127 w 3205516"/>
              <a:gd name="connsiteY21" fmla="*/ 184727 h 877454"/>
              <a:gd name="connsiteX22" fmla="*/ 3177309 w 3205516"/>
              <a:gd name="connsiteY22" fmla="*/ 129309 h 877454"/>
              <a:gd name="connsiteX23" fmla="*/ 3195781 w 3205516"/>
              <a:gd name="connsiteY23" fmla="*/ 83127 h 877454"/>
              <a:gd name="connsiteX24" fmla="*/ 3205018 w 3205516"/>
              <a:gd name="connsiteY24" fmla="*/ 0 h 87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05516" h="877454">
                <a:moveTo>
                  <a:pt x="0" y="581891"/>
                </a:moveTo>
                <a:cubicBezTo>
                  <a:pt x="43103" y="597285"/>
                  <a:pt x="85354" y="615312"/>
                  <a:pt x="129309" y="628073"/>
                </a:cubicBezTo>
                <a:cubicBezTo>
                  <a:pt x="180946" y="643064"/>
                  <a:pt x="235155" y="648511"/>
                  <a:pt x="286327" y="665018"/>
                </a:cubicBezTo>
                <a:cubicBezTo>
                  <a:pt x="330957" y="679415"/>
                  <a:pt x="371676" y="704108"/>
                  <a:pt x="415636" y="720436"/>
                </a:cubicBezTo>
                <a:cubicBezTo>
                  <a:pt x="479523" y="744166"/>
                  <a:pt x="547322" y="757412"/>
                  <a:pt x="609600" y="785091"/>
                </a:cubicBezTo>
                <a:cubicBezTo>
                  <a:pt x="637309" y="797406"/>
                  <a:pt x="664133" y="811944"/>
                  <a:pt x="692727" y="822036"/>
                </a:cubicBezTo>
                <a:cubicBezTo>
                  <a:pt x="771711" y="849913"/>
                  <a:pt x="747991" y="832070"/>
                  <a:pt x="812800" y="849745"/>
                </a:cubicBezTo>
                <a:cubicBezTo>
                  <a:pt x="1060129" y="917198"/>
                  <a:pt x="732069" y="834182"/>
                  <a:pt x="905163" y="877454"/>
                </a:cubicBezTo>
                <a:lnTo>
                  <a:pt x="1413163" y="840509"/>
                </a:lnTo>
                <a:cubicBezTo>
                  <a:pt x="1465626" y="835512"/>
                  <a:pt x="1517742" y="827280"/>
                  <a:pt x="1570181" y="822036"/>
                </a:cubicBezTo>
                <a:lnTo>
                  <a:pt x="2152072" y="766618"/>
                </a:lnTo>
                <a:cubicBezTo>
                  <a:pt x="2185939" y="757382"/>
                  <a:pt x="2220539" y="750506"/>
                  <a:pt x="2253672" y="738909"/>
                </a:cubicBezTo>
                <a:cubicBezTo>
                  <a:pt x="2474446" y="661638"/>
                  <a:pt x="2145174" y="744673"/>
                  <a:pt x="2503054" y="637309"/>
                </a:cubicBezTo>
                <a:cubicBezTo>
                  <a:pt x="2538930" y="626546"/>
                  <a:pt x="2576945" y="624994"/>
                  <a:pt x="2613891" y="618836"/>
                </a:cubicBezTo>
                <a:cubicBezTo>
                  <a:pt x="2626206" y="609600"/>
                  <a:pt x="2636859" y="597578"/>
                  <a:pt x="2650836" y="591127"/>
                </a:cubicBezTo>
                <a:cubicBezTo>
                  <a:pt x="2737993" y="550900"/>
                  <a:pt x="2716169" y="584974"/>
                  <a:pt x="2770909" y="535709"/>
                </a:cubicBezTo>
                <a:cubicBezTo>
                  <a:pt x="2790327" y="518233"/>
                  <a:pt x="2805069" y="495476"/>
                  <a:pt x="2826327" y="480291"/>
                </a:cubicBezTo>
                <a:cubicBezTo>
                  <a:pt x="2847878" y="464897"/>
                  <a:pt x="2871295" y="451826"/>
                  <a:pt x="2890981" y="434109"/>
                </a:cubicBezTo>
                <a:cubicBezTo>
                  <a:pt x="2902423" y="423811"/>
                  <a:pt x="2907806" y="408048"/>
                  <a:pt x="2918691" y="397163"/>
                </a:cubicBezTo>
                <a:cubicBezTo>
                  <a:pt x="2951055" y="364799"/>
                  <a:pt x="2986751" y="335944"/>
                  <a:pt x="3020291" y="304800"/>
                </a:cubicBezTo>
                <a:cubicBezTo>
                  <a:pt x="3029863" y="295912"/>
                  <a:pt x="3039499" y="287009"/>
                  <a:pt x="3048000" y="277091"/>
                </a:cubicBezTo>
                <a:cubicBezTo>
                  <a:pt x="3134767" y="175862"/>
                  <a:pt x="2991201" y="324653"/>
                  <a:pt x="3131127" y="184727"/>
                </a:cubicBezTo>
                <a:cubicBezTo>
                  <a:pt x="3155133" y="112707"/>
                  <a:pt x="3116917" y="209831"/>
                  <a:pt x="3177309" y="129309"/>
                </a:cubicBezTo>
                <a:cubicBezTo>
                  <a:pt x="3187257" y="116045"/>
                  <a:pt x="3190538" y="98856"/>
                  <a:pt x="3195781" y="83127"/>
                </a:cubicBezTo>
                <a:cubicBezTo>
                  <a:pt x="3208752" y="44214"/>
                  <a:pt x="3205018" y="43151"/>
                  <a:pt x="32050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975844" y="2092987"/>
            <a:ext cx="839529" cy="72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BGP 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6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1930</Words>
  <Application>Microsoft Office PowerPoint</Application>
  <PresentationFormat>Widescreen</PresentationFormat>
  <Paragraphs>443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Fixed BNG PGW on GO over NFF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BNG PGW on GO over NFF</dc:title>
  <dc:creator>Sunder Rajan, Ashok</dc:creator>
  <cp:keywords>CTPClassification=CTP_NT</cp:keywords>
  <cp:lastModifiedBy>Sunder Rajan, Ashok</cp:lastModifiedBy>
  <cp:revision>33</cp:revision>
  <dcterms:created xsi:type="dcterms:W3CDTF">2018-03-23T19:40:06Z</dcterms:created>
  <dcterms:modified xsi:type="dcterms:W3CDTF">2018-04-18T05:40:45Z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44cd9367-c10b-4c6d-902a-41a324dde823</vt:lpwstr>
  </property>
  <property fmtid="{D5CDD505-2E9C-101B-9397-08002B2CF9AE}" pid="3" name="CTP_TimeStamp">
    <vt:lpwstr>2018-04-18 05:40:45Z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