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5" r:id="rId2"/>
    <p:sldId id="366" r:id="rId3"/>
    <p:sldId id="369" r:id="rId4"/>
    <p:sldId id="367" r:id="rId5"/>
    <p:sldId id="392" r:id="rId6"/>
    <p:sldId id="388" r:id="rId7"/>
    <p:sldId id="384" r:id="rId8"/>
    <p:sldId id="383" r:id="rId9"/>
    <p:sldId id="389" r:id="rId10"/>
    <p:sldId id="3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4096" userDrawn="1">
          <p15:clr>
            <a:srgbClr val="A4A3A4"/>
          </p15:clr>
        </p15:guide>
        <p15:guide id="3" orient="horz" pos="3688" userDrawn="1">
          <p15:clr>
            <a:srgbClr val="A4A3A4"/>
          </p15:clr>
        </p15:guide>
        <p15:guide id="4" orient="horz" pos="760" userDrawn="1">
          <p15:clr>
            <a:srgbClr val="A4A3A4"/>
          </p15:clr>
        </p15:guide>
        <p15:guide id="5" orient="horz" pos="488" userDrawn="1">
          <p15:clr>
            <a:srgbClr val="A4A3A4"/>
          </p15:clr>
        </p15:guide>
        <p15:guide id="6" pos="309" userDrawn="1">
          <p15:clr>
            <a:srgbClr val="A4A3A4"/>
          </p15:clr>
        </p15:guide>
        <p15:guide id="7" pos="7373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B"/>
    <a:srgbClr val="CF2A2A"/>
    <a:srgbClr val="007A3E"/>
    <a:srgbClr val="4CA90C"/>
    <a:srgbClr val="F2F2F2"/>
    <a:srgbClr val="191919"/>
    <a:srgbClr val="EFEFEF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95759" autoAdjust="0"/>
  </p:normalViewPr>
  <p:slideViewPr>
    <p:cSldViewPr snapToGrid="0">
      <p:cViewPr>
        <p:scale>
          <a:sx n="66" d="100"/>
          <a:sy n="66" d="100"/>
        </p:scale>
        <p:origin x="980" y="264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3"/>
        <p:guide pos="3840"/>
      </p:guideLst>
    </p:cSldViewPr>
  </p:slideViewPr>
  <p:outlineViewPr>
    <p:cViewPr>
      <p:scale>
        <a:sx n="33" d="100"/>
        <a:sy n="33" d="100"/>
      </p:scale>
      <p:origin x="0" y="-3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67546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1"/>
            <a:ext cx="1744133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1" y="164253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608390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6098581"/>
            <a:ext cx="1744132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4067"/>
            <a:ext cx="1121198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29" y="3608390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1"/>
            <a:ext cx="1744133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4253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29" y="3608390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928" y="164253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608390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92000" cy="6083300"/>
          </a:xfrm>
          <a:solidFill>
            <a:schemeClr val="bg2"/>
          </a:solidFill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</a:p>
          <a:p>
            <a:r>
              <a:rPr lang="en-US" dirty="0" smtClean="0"/>
              <a:t>The AT&amp;T Horizontal Lockup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8300"/>
            <a:ext cx="1121198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608390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24" y="402699"/>
            <a:ext cx="11211984" cy="34220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>
            <a:lvl1pPr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600"/>
            </a:lvl2pPr>
            <a:lvl4pPr marL="457200" indent="-231775">
              <a:buFont typeface="Calibri" panose="020F0502020204030204" pitchFamily="34" charset="0"/>
              <a:buChar char="–"/>
              <a:defRPr sz="1600"/>
            </a:lvl4pPr>
            <a:lvl5pPr marL="742950" indent="-285750">
              <a:buFont typeface="Arial" panose="020B0604020202020204" pitchFamily="34" charset="0"/>
              <a:buChar char="•"/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5461675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41376" y="1139825"/>
            <a:ext cx="5461675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5461675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9049" y="1206500"/>
            <a:ext cx="5476119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788" y="1139546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1"/>
            <a:ext cx="1744133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29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47472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43000"/>
            <a:ext cx="700117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43000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39825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1067" y="1206501"/>
            <a:ext cx="6995884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9735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687386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7067" y="1139825"/>
            <a:ext cx="38459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9141" y="1118312"/>
            <a:ext cx="5363911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789" y="1117916"/>
            <a:ext cx="11216217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92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8192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206500"/>
            <a:ext cx="6095999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3520578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788" y="1206500"/>
            <a:ext cx="28448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5571"/>
            <a:ext cx="80264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788" y="3721100"/>
            <a:ext cx="28448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6651" y="3632261"/>
            <a:ext cx="80264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2690205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1067" y="4365061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1067" y="1209839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6867"/>
            <a:ext cx="80264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1067" y="2868174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6651" y="2778378"/>
            <a:ext cx="80264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1067" y="4546625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6651" y="4465965"/>
            <a:ext cx="80264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415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3" y="3709989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3709989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0"/>
            <a:ext cx="1744133" cy="7594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4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3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4" y="347472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8088"/>
            <a:ext cx="340143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7399" y="1208088"/>
            <a:ext cx="340143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301614" y="1208088"/>
            <a:ext cx="340143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92708"/>
            <a:ext cx="3406501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2" y="3692708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3692708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100233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3311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4073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42325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833" y="3684588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3684588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3684588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3684588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833" y="1118870"/>
            <a:ext cx="1121198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3" y="2624603"/>
            <a:ext cx="536448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099"/>
            <a:ext cx="536448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3988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51796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4642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2451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8465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943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21420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833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3311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9788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6264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8" y="1769550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4" y="1769550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2624603"/>
            <a:ext cx="536448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099"/>
            <a:ext cx="536448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4643" y="176955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2451" y="176955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2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6000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780313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3311" y="176955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4073" y="176955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7691" y="176955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1066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7944813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068" y="1206500"/>
            <a:ext cx="7939617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6098581"/>
            <a:ext cx="1744132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29" y="594859"/>
            <a:ext cx="5611284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39801"/>
            <a:ext cx="1121198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928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47472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465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6353864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5527" y="3217928"/>
            <a:ext cx="2540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65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466" y="1142212"/>
            <a:ext cx="5349148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195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3056" y="1142212"/>
            <a:ext cx="533999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8128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3" y="1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176933" y="6078715"/>
            <a:ext cx="2015067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2" name="Picture 1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92" y="1917700"/>
            <a:ext cx="63002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3" y="1"/>
            <a:ext cx="406763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380133" y="6078715"/>
            <a:ext cx="1811867" cy="7792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92" y="1917700"/>
            <a:ext cx="63002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9855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329333" y="6078715"/>
            <a:ext cx="1862667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92" y="1917700"/>
            <a:ext cx="63002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0"/>
            <a:ext cx="1744133" cy="75942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 smtClean="0">
                <a:solidFill>
                  <a:schemeClr val="tx2"/>
                </a:solidFill>
              </a:rPr>
              <a:t> </a:t>
            </a:r>
            <a:r>
              <a:rPr lang="en-US" sz="600" dirty="0" smtClean="0">
                <a:solidFill>
                  <a:schemeClr val="tx2"/>
                </a:solidFill>
              </a:rPr>
              <a:t>All other marks are the property of their respective owners.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72384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44768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217152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72384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44768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217152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872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872" y="4577715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873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0"/>
            <a:ext cx="1744133" cy="75942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6098581"/>
            <a:ext cx="1744132" cy="75941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72384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44768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217152" y="0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72384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44768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217152" y="1719596"/>
            <a:ext cx="2974848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6098581"/>
            <a:ext cx="1744132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5" y="6329844"/>
            <a:ext cx="590349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7877" y="6075784"/>
            <a:ext cx="661956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AT&amp;T Horizontal Lockup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928" y="3276600"/>
            <a:ext cx="1121198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809744"/>
            <a:ext cx="10888133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0"/>
            <a:ext cx="1744133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067" y="226831"/>
            <a:ext cx="1121198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100" dirty="0" smtClean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5" r:id="rId2"/>
    <p:sldLayoutId id="2147483715" r:id="rId3"/>
    <p:sldLayoutId id="2147483724" r:id="rId4"/>
    <p:sldLayoutId id="2147483721" r:id="rId5"/>
    <p:sldLayoutId id="2147483717" r:id="rId6"/>
    <p:sldLayoutId id="2147483729" r:id="rId7"/>
    <p:sldLayoutId id="2147483730" r:id="rId8"/>
    <p:sldLayoutId id="2147483722" r:id="rId9"/>
    <p:sldLayoutId id="2147483718" r:id="rId10"/>
    <p:sldLayoutId id="2147483720" r:id="rId11"/>
    <p:sldLayoutId id="2147483727" r:id="rId12"/>
    <p:sldLayoutId id="2147483728" r:id="rId13"/>
    <p:sldLayoutId id="2147483719" r:id="rId14"/>
    <p:sldLayoutId id="2147483650" r:id="rId15"/>
    <p:sldLayoutId id="2147483701" r:id="rId16"/>
    <p:sldLayoutId id="2147483691" r:id="rId17"/>
    <p:sldLayoutId id="2147483731" r:id="rId18"/>
    <p:sldLayoutId id="2147483698" r:id="rId19"/>
    <p:sldLayoutId id="2147483695" r:id="rId20"/>
    <p:sldLayoutId id="2147483732" r:id="rId21"/>
    <p:sldLayoutId id="2147483699" r:id="rId22"/>
    <p:sldLayoutId id="2147483700" r:id="rId23"/>
    <p:sldLayoutId id="2147483702" r:id="rId24"/>
    <p:sldLayoutId id="2147483679" r:id="rId25"/>
    <p:sldLayoutId id="2147483697" r:id="rId26"/>
    <p:sldLayoutId id="2147483689" r:id="rId27"/>
    <p:sldLayoutId id="2147483703" r:id="rId28"/>
    <p:sldLayoutId id="2147483707" r:id="rId29"/>
    <p:sldLayoutId id="2147483713" r:id="rId30"/>
    <p:sldLayoutId id="2147483714" r:id="rId31"/>
    <p:sldLayoutId id="2147483704" r:id="rId32"/>
    <p:sldLayoutId id="2147483705" r:id="rId33"/>
    <p:sldLayoutId id="2147483706" r:id="rId34"/>
    <p:sldLayoutId id="2147483712" r:id="rId35"/>
    <p:sldLayoutId id="2147483710" r:id="rId36"/>
    <p:sldLayoutId id="2147483711" r:id="rId37"/>
    <p:sldLayoutId id="2147483723" r:id="rId38"/>
    <p:sldLayoutId id="2147483733" r:id="rId39"/>
    <p:sldLayoutId id="2147483696" r:id="rId40"/>
    <p:sldLayoutId id="2147483654" r:id="rId41"/>
    <p:sldLayoutId id="2147483655" r:id="rId42"/>
    <p:sldLayoutId id="2147483660" r:id="rId43"/>
    <p:sldLayoutId id="2147483734" r:id="rId44"/>
    <p:sldLayoutId id="2147483736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57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1175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974725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203325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308" userDrawn="1">
          <p15:clr>
            <a:srgbClr val="F26B43"/>
          </p15:clr>
        </p15:guide>
        <p15:guide id="8" pos="7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8196" y="2568540"/>
            <a:ext cx="8408988" cy="2606965"/>
          </a:xfrm>
        </p:spPr>
        <p:txBody>
          <a:bodyPr/>
          <a:lstStyle/>
          <a:p>
            <a:r>
              <a:rPr lang="en-US" dirty="0" smtClean="0"/>
              <a:t>Fixed BNG PGW on GO over NFF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152839" y="3217763"/>
            <a:ext cx="8412480" cy="1739559"/>
          </a:xfrm>
        </p:spPr>
        <p:txBody>
          <a:bodyPr/>
          <a:lstStyle/>
          <a:p>
            <a:r>
              <a:rPr lang="en-US" dirty="0" smtClean="0"/>
              <a:t>High Level Design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AT&amp;T &amp;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5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Notes/Comments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For fixed wireless broadband, the intent is to assign </a:t>
            </a:r>
            <a:r>
              <a:rPr lang="en-US" sz="1600" dirty="0" err="1">
                <a:solidFill>
                  <a:schemeClr val="tx2"/>
                </a:solidFill>
              </a:rPr>
              <a:t>apriori</a:t>
            </a:r>
            <a:r>
              <a:rPr lang="en-US" sz="1600" dirty="0">
                <a:solidFill>
                  <a:schemeClr val="tx2"/>
                </a:solidFill>
              </a:rPr>
              <a:t> the subscriber to a specific BNG based on a capacity management model implemented at order initiation and store this in the HSS</a:t>
            </a:r>
          </a:p>
          <a:p>
            <a:pPr marL="628650" lvl="1" indent="-342900"/>
            <a:r>
              <a:rPr lang="en-US" sz="1400" dirty="0"/>
              <a:t>This allows the subscriber to retain the same address space</a:t>
            </a:r>
          </a:p>
          <a:p>
            <a:pPr marL="628650" lvl="1" indent="-342900"/>
            <a:r>
              <a:rPr lang="en-US" sz="1400" dirty="0"/>
              <a:t>FW broadband is always on.  No mobility, no need to go IDLE and save power</a:t>
            </a:r>
          </a:p>
          <a:p>
            <a:pPr marL="628650" lvl="1" indent="-342900"/>
            <a:r>
              <a:rPr lang="en-US" sz="1400" dirty="0"/>
              <a:t>Subscriber ordered speed is known and fixed.</a:t>
            </a:r>
          </a:p>
          <a:p>
            <a:pPr marL="628650" lvl="1" indent="-342900"/>
            <a:r>
              <a:rPr lang="en-US" sz="1400" dirty="0"/>
              <a:t>We have very good models for bandwidth usage when aggregating large numbers of subscribers on a BNG</a:t>
            </a:r>
          </a:p>
          <a:p>
            <a:pPr marL="628650" lvl="1" indent="-342900"/>
            <a:r>
              <a:rPr lang="en-US" sz="1400" dirty="0"/>
              <a:t>But we reserve the right to groom subscribers if profiles or capacity management models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There is almost no signaling load for MME and the BNG</a:t>
            </a:r>
          </a:p>
          <a:p>
            <a:pPr marL="628650" lvl="1" indent="-342900"/>
            <a:r>
              <a:rPr lang="en-US" sz="1400" dirty="0"/>
              <a:t>Only on initial </a:t>
            </a:r>
            <a:r>
              <a:rPr lang="en-US" sz="1400" dirty="0" err="1"/>
              <a:t>turnup</a:t>
            </a:r>
            <a:r>
              <a:rPr lang="en-US" sz="1400" dirty="0"/>
              <a:t> or on reboot (a brownout/blackout recovery would be highest signaling load – these UEs will not have a batter like mobile 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There is no NAT or firewall or proxy (MSP) for the </a:t>
            </a:r>
            <a:r>
              <a:rPr lang="en-US" sz="1600" dirty="0" err="1">
                <a:solidFill>
                  <a:schemeClr val="tx2"/>
                </a:solidFill>
              </a:rPr>
              <a:t>SGi</a:t>
            </a:r>
            <a:r>
              <a:rPr lang="en-US" sz="1600" dirty="0">
                <a:solidFill>
                  <a:schemeClr val="tx2"/>
                </a:solidFill>
              </a:rPr>
              <a:t> traffic for fixed broadband.  Broadband networks services support the end-to-end principle as much as possible.  Inbound initiated TCP/IP connections are allowed.  Perimeter security is provided on premise by the RG.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 may consider a separate APN connection for UE management.  I would want to require that subscriber user plane on the UE be in a Linux network namespace to isolate it from UE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Currently there is no interest in supporting </a:t>
            </a:r>
            <a:r>
              <a:rPr lang="en-US" sz="1600" dirty="0" err="1">
                <a:solidFill>
                  <a:schemeClr val="tx2"/>
                </a:solidFill>
              </a:rPr>
              <a:t>VoLTE</a:t>
            </a:r>
            <a:r>
              <a:rPr lang="en-US" sz="1600" dirty="0">
                <a:solidFill>
                  <a:schemeClr val="tx2"/>
                </a:solidFill>
              </a:rPr>
              <a:t> at AT&amp;T on NGFW or 5G FW.  </a:t>
            </a:r>
            <a:r>
              <a:rPr lang="en-US" sz="1600" dirty="0" err="1">
                <a:solidFill>
                  <a:schemeClr val="tx2"/>
                </a:solidFill>
              </a:rPr>
              <a:t>Voip</a:t>
            </a:r>
            <a:r>
              <a:rPr lang="en-US" sz="1600" dirty="0">
                <a:solidFill>
                  <a:schemeClr val="tx2"/>
                </a:solidFill>
              </a:rPr>
              <a:t> will be </a:t>
            </a:r>
            <a:r>
              <a:rPr lang="en-US" sz="1600" dirty="0" err="1">
                <a:solidFill>
                  <a:schemeClr val="tx2"/>
                </a:solidFill>
              </a:rPr>
              <a:t>inband</a:t>
            </a:r>
            <a:r>
              <a:rPr lang="en-US" sz="1600" dirty="0">
                <a:solidFill>
                  <a:schemeClr val="tx2"/>
                </a:solidFill>
              </a:rPr>
              <a:t> on the RG as done today on AT&amp;T wired broadband.  But this would ideally use dedicated non-GBR bearers on the same Internet APN UE connection.</a:t>
            </a:r>
          </a:p>
        </p:txBody>
      </p:sp>
    </p:spTree>
    <p:extLst>
      <p:ext uri="{BB962C8B-B14F-4D97-AF65-F5344CB8AC3E}">
        <p14:creationId xmlns:p14="http://schemas.microsoft.com/office/powerpoint/2010/main" val="27844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UE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Radio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SAE-GW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BNG</a:t>
            </a:r>
          </a:p>
        </p:txBody>
      </p:sp>
      <p:sp>
        <p:nvSpPr>
          <p:cNvPr id="9" name="Left-Right-Up Arrow 8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LAN</a:t>
            </a:r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19" name="TextBox 18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</a:rPr>
                <a:t>Wired GE no VLAN other than .1p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23" name="TextBox 2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</a:rPr>
                <a:t>LTE or NR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2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MME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HSS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RADIUS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LDAP</a:t>
            </a:r>
          </a:p>
        </p:txBody>
      </p:sp>
      <p:sp>
        <p:nvSpPr>
          <p:cNvPr id="34" name="Freeform 33"/>
          <p:cNvSpPr/>
          <p:nvPr/>
        </p:nvSpPr>
        <p:spPr>
          <a:xfrm>
            <a:off x="7431820" y="1081377"/>
            <a:ext cx="1120685" cy="1319916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89628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GTP-C</a:t>
            </a:r>
          </a:p>
        </p:txBody>
      </p:sp>
      <p:cxnSp>
        <p:nvCxnSpPr>
          <p:cNvPr id="38" name="Curved Connector 37"/>
          <p:cNvCxnSpPr>
            <a:stCxn id="7" idx="3"/>
            <a:endCxn id="8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ln w="28575" cap="rnd" cmpd="sng">
            <a:solidFill>
              <a:schemeClr val="accent6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GTP-U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704523" y="3848429"/>
            <a:ext cx="4190337" cy="7952"/>
          </a:xfrm>
          <a:prstGeom prst="straightConnector1">
            <a:avLst/>
          </a:prstGeom>
          <a:ln w="6350" cmpd="sng">
            <a:solidFill>
              <a:srgbClr val="00B0F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Default bearer for RG IP traffic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6879" y="3414076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TEID &lt;-&gt; subscriber binding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01958" y="2037271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IMSI + other subscriber info</a:t>
            </a:r>
          </a:p>
        </p:txBody>
      </p:sp>
      <p:sp>
        <p:nvSpPr>
          <p:cNvPr id="29" name="Freeform 28"/>
          <p:cNvSpPr/>
          <p:nvPr/>
        </p:nvSpPr>
        <p:spPr>
          <a:xfrm>
            <a:off x="9319304" y="1814904"/>
            <a:ext cx="600000" cy="886619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772" y="137963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RG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6545" y="139233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UE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4505" y="1359097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</a:rPr>
              <a:t>NodeB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47692" y="137963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SAE-GW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BNG</a:t>
            </a:r>
          </a:p>
        </p:txBody>
      </p:sp>
      <p:sp>
        <p:nvSpPr>
          <p:cNvPr id="9" name="Left-Right-Up Arrow 8"/>
          <p:cNvSpPr/>
          <p:nvPr/>
        </p:nvSpPr>
        <p:spPr>
          <a:xfrm rot="5400000">
            <a:off x="1789828" y="1569639"/>
            <a:ext cx="665018" cy="463138"/>
          </a:xfrm>
          <a:prstGeom prst="leftRightUpArrow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768" y="110412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LAN</a:t>
            </a:r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3234046" y="1801208"/>
            <a:ext cx="892498" cy="1270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022575" y="164481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843784" y="2502538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MME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113644" y="2477379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HSS</a:t>
            </a:r>
          </a:p>
        </p:txBody>
      </p:sp>
      <p:sp>
        <p:nvSpPr>
          <p:cNvPr id="34" name="Freeform 33"/>
          <p:cNvSpPr/>
          <p:nvPr/>
        </p:nvSpPr>
        <p:spPr>
          <a:xfrm>
            <a:off x="7648306" y="2127065"/>
            <a:ext cx="1191849" cy="34613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0 w 1483679"/>
              <a:gd name="connsiteY0" fmla="*/ 0 h 957286"/>
              <a:gd name="connsiteX1" fmla="*/ 1483679 w 1483679"/>
              <a:gd name="connsiteY1" fmla="*/ 957286 h 957286"/>
              <a:gd name="connsiteX0" fmla="*/ 0 w 1191849"/>
              <a:gd name="connsiteY0" fmla="*/ 375889 h 483378"/>
              <a:gd name="connsiteX1" fmla="*/ 1191849 w 1191849"/>
              <a:gd name="connsiteY1" fmla="*/ 107490 h 483378"/>
              <a:gd name="connsiteX0" fmla="*/ 0 w 1191849"/>
              <a:gd name="connsiteY0" fmla="*/ 480141 h 480141"/>
              <a:gd name="connsiteX1" fmla="*/ 1191849 w 1191849"/>
              <a:gd name="connsiteY1" fmla="*/ 211742 h 480141"/>
              <a:gd name="connsiteX0" fmla="*/ 0 w 1191849"/>
              <a:gd name="connsiteY0" fmla="*/ 346132 h 346132"/>
              <a:gd name="connsiteX1" fmla="*/ 1191849 w 1191849"/>
              <a:gd name="connsiteY1" fmla="*/ 77733 h 34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849" h="346132">
                <a:moveTo>
                  <a:pt x="0" y="346132"/>
                </a:moveTo>
                <a:cubicBezTo>
                  <a:pt x="248126" y="-2738"/>
                  <a:pt x="690804" y="-79235"/>
                  <a:pt x="1191849" y="7773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013414" y="2081715"/>
            <a:ext cx="1813892" cy="484334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87564 h 487564"/>
              <a:gd name="connsiteX1" fmla="*/ 27791203 w 45742618"/>
              <a:gd name="connsiteY1" fmla="*/ 0 h 487564"/>
              <a:gd name="connsiteX2" fmla="*/ 0 w 45742618"/>
              <a:gd name="connsiteY2" fmla="*/ 69899 h 4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2618" h="487564">
                <a:moveTo>
                  <a:pt x="45742618" y="487564"/>
                </a:moveTo>
                <a:cubicBezTo>
                  <a:pt x="38532254" y="419704"/>
                  <a:pt x="35001567" y="67860"/>
                  <a:pt x="27791203" y="0"/>
                </a:cubicBezTo>
                <a:lnTo>
                  <a:pt x="0" y="6989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035140" y="216344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GTP-C</a:t>
            </a:r>
          </a:p>
        </p:txBody>
      </p:sp>
      <p:cxnSp>
        <p:nvCxnSpPr>
          <p:cNvPr id="38" name="Curved Connector 37"/>
          <p:cNvCxnSpPr>
            <a:stCxn id="7" idx="3"/>
            <a:endCxn id="8" idx="1"/>
          </p:cNvCxnSpPr>
          <p:nvPr/>
        </p:nvCxnSpPr>
        <p:spPr>
          <a:xfrm>
            <a:off x="6790779" y="1780672"/>
            <a:ext cx="1956912" cy="20537"/>
          </a:xfrm>
          <a:prstGeom prst="curvedConnector3">
            <a:avLst/>
          </a:prstGeom>
          <a:ln w="28575" cap="rnd" cmpd="sng">
            <a:solidFill>
              <a:schemeClr val="accent6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0731" y="161517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GTP-U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89682" y="3157780"/>
            <a:ext cx="2703351" cy="3706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43175" y="29466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NAS signaling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42027" y="2492458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89681" y="3658596"/>
            <a:ext cx="2703350" cy="0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350179" y="3429757"/>
            <a:ext cx="1212713" cy="0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8245" y="324199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Authentication (IMSI, …)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69825" y="5061043"/>
            <a:ext cx="1916646" cy="8636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00228" y="4832204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Create Session (PAA, PCO)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334509" y="4571998"/>
            <a:ext cx="2448931" cy="11338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63402" y="4373771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S/P GW resolution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4501" y="193953"/>
            <a:ext cx="3759138" cy="7983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UE brings up bearer</a:t>
            </a:r>
          </a:p>
        </p:txBody>
      </p:sp>
      <p:sp>
        <p:nvSpPr>
          <p:cNvPr id="51" name="Freeform 50"/>
          <p:cNvSpPr/>
          <p:nvPr/>
        </p:nvSpPr>
        <p:spPr>
          <a:xfrm>
            <a:off x="7750873" y="2660158"/>
            <a:ext cx="382226" cy="680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8004930 w 8004930"/>
              <a:gd name="connsiteY0" fmla="*/ 86473 h 92621"/>
              <a:gd name="connsiteX1" fmla="*/ 0 w 8004930"/>
              <a:gd name="connsiteY1" fmla="*/ 0 h 92621"/>
              <a:gd name="connsiteX0" fmla="*/ 6972407 w 6972407"/>
              <a:gd name="connsiteY0" fmla="*/ 17779 h 73711"/>
              <a:gd name="connsiteX1" fmla="*/ 0 w 6972407"/>
              <a:gd name="connsiteY1" fmla="*/ 0 h 73711"/>
              <a:gd name="connsiteX0" fmla="*/ 6972407 w 6972407"/>
              <a:gd name="connsiteY0" fmla="*/ 17779 h 17779"/>
              <a:gd name="connsiteX1" fmla="*/ 0 w 6972407"/>
              <a:gd name="connsiteY1" fmla="*/ 0 h 17779"/>
              <a:gd name="connsiteX0" fmla="*/ 7346350 w 7346350"/>
              <a:gd name="connsiteY0" fmla="*/ 2647 h 2647"/>
              <a:gd name="connsiteX1" fmla="*/ 0 w 7346350"/>
              <a:gd name="connsiteY1" fmla="*/ 0 h 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350" h="2647">
                <a:moveTo>
                  <a:pt x="7346350" y="264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8" idx="2"/>
          </p:cNvCxnSpPr>
          <p:nvPr/>
        </p:nvCxnSpPr>
        <p:spPr>
          <a:xfrm>
            <a:off x="7293032" y="2836492"/>
            <a:ext cx="0" cy="3914504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562892" y="2837213"/>
            <a:ext cx="0" cy="4046667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2"/>
          </p:cNvCxnSpPr>
          <p:nvPr/>
        </p:nvCxnSpPr>
        <p:spPr>
          <a:xfrm flipH="1">
            <a:off x="4555462" y="2235482"/>
            <a:ext cx="34220" cy="4496058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75333" y="37038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APN request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350178" y="3960637"/>
            <a:ext cx="1212713" cy="0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4508" y="377414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Location update (IMSI, …)</a:t>
            </a:r>
          </a:p>
        </p:txBody>
      </p:sp>
      <p:cxnSp>
        <p:nvCxnSpPr>
          <p:cNvPr id="71" name="Straight Connector 70"/>
          <p:cNvCxnSpPr>
            <a:stCxn id="49" idx="2"/>
          </p:cNvCxnSpPr>
          <p:nvPr/>
        </p:nvCxnSpPr>
        <p:spPr>
          <a:xfrm flipH="1">
            <a:off x="9783439" y="2826412"/>
            <a:ext cx="7836" cy="3905128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9186471" y="2221704"/>
            <a:ext cx="8070" cy="4529293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19502" y="2296409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NAS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572" y="5338899"/>
            <a:ext cx="2720208" cy="8636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06164" y="5499609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Modify bearer (TEID)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64013" y="5126071"/>
            <a:ext cx="2308156" cy="127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Attach accept/complete (PAA, PCO)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269825" y="5704085"/>
            <a:ext cx="1916646" cy="11446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4589682" y="6011535"/>
            <a:ext cx="4621147" cy="197238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Default Bearer Active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555462" y="6447404"/>
            <a:ext cx="4655366" cy="27801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251643" y="6318309"/>
            <a:ext cx="2477808" cy="162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SLAAC ICMPv6 RA (/64)  or in PAA??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230961" y="924867"/>
            <a:ext cx="2126880" cy="257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TEID &lt;-&gt; Subscriber binding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190506" y="5069168"/>
            <a:ext cx="1289148" cy="6331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1132" y="5148244"/>
            <a:ext cx="1883903" cy="160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RADIUS </a:t>
            </a:r>
            <a:r>
              <a:rPr lang="en-US" sz="1100" dirty="0" err="1">
                <a:solidFill>
                  <a:srgbClr val="00B0F0"/>
                </a:solidFill>
              </a:rPr>
              <a:t>auth</a:t>
            </a:r>
            <a:r>
              <a:rPr lang="en-US" sz="1100" dirty="0">
                <a:solidFill>
                  <a:srgbClr val="00B0F0"/>
                </a:solidFill>
              </a:rPr>
              <a:t> use IMSI as key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0462038" y="2235482"/>
            <a:ext cx="767" cy="4300418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974937" y="1896470"/>
            <a:ext cx="645215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RADIUS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9033" y="4986905"/>
            <a:ext cx="1151503" cy="5127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A.1 -&gt; GTP session TEID 11</a:t>
            </a:r>
          </a:p>
          <a:p>
            <a:r>
              <a:rPr lang="en-US" sz="1400" dirty="0">
                <a:solidFill>
                  <a:schemeClr val="tx2"/>
                </a:solidFill>
              </a:rPr>
              <a:t>C/60 -&gt; </a:t>
            </a:r>
          </a:p>
        </p:txBody>
      </p:sp>
    </p:spTree>
    <p:extLst>
      <p:ext uri="{BB962C8B-B14F-4D97-AF65-F5344CB8AC3E}">
        <p14:creationId xmlns:p14="http://schemas.microsoft.com/office/powerpoint/2010/main" val="40660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UE/OWA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</a:rPr>
              <a:t>eNodeB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SAE-GW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BNG</a:t>
            </a:r>
          </a:p>
        </p:txBody>
      </p:sp>
      <p:sp>
        <p:nvSpPr>
          <p:cNvPr id="9" name="Left-Right-Up Arrow 8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LAN</a:t>
            </a:r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19" name="TextBox 18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</a:rPr>
                <a:t>Wired GE no VLAN other than .1p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23" name="TextBox 2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</a:rPr>
                <a:t>LTE or NR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2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MME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HSS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RADIUS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LDAP</a:t>
            </a:r>
          </a:p>
        </p:txBody>
      </p:sp>
      <p:sp>
        <p:nvSpPr>
          <p:cNvPr id="34" name="Freeform 33"/>
          <p:cNvSpPr/>
          <p:nvPr/>
        </p:nvSpPr>
        <p:spPr>
          <a:xfrm>
            <a:off x="7431820" y="1081377"/>
            <a:ext cx="1152939" cy="1375575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028167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S11</a:t>
            </a:r>
          </a:p>
          <a:p>
            <a:r>
              <a:rPr lang="en-US" sz="1100" dirty="0">
                <a:solidFill>
                  <a:srgbClr val="00B050"/>
                </a:solidFill>
              </a:rPr>
              <a:t>GTP-C</a:t>
            </a:r>
          </a:p>
        </p:txBody>
      </p:sp>
      <p:cxnSp>
        <p:nvCxnSpPr>
          <p:cNvPr id="38" name="Curved Connector 37"/>
          <p:cNvCxnSpPr>
            <a:stCxn id="7" idx="3"/>
            <a:endCxn id="8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ln w="28575" cap="rnd" cmpd="sng">
            <a:solidFill>
              <a:schemeClr val="accent6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S1U GTP-U</a:t>
            </a:r>
          </a:p>
        </p:txBody>
      </p:sp>
      <p:sp>
        <p:nvSpPr>
          <p:cNvPr id="41" name="Freeform 40"/>
          <p:cNvSpPr/>
          <p:nvPr/>
        </p:nvSpPr>
        <p:spPr>
          <a:xfrm rot="3452840" flipH="1">
            <a:off x="9097517" y="1874067"/>
            <a:ext cx="305274" cy="582418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7951 w 7951"/>
              <a:gd name="connsiteY0" fmla="*/ 0 h 1327867"/>
              <a:gd name="connsiteX1" fmla="*/ 0 w 7951"/>
              <a:gd name="connsiteY1" fmla="*/ 1327867 h 1327867"/>
              <a:gd name="connsiteX0" fmla="*/ 400014 w 400014"/>
              <a:gd name="connsiteY0" fmla="*/ 0 h 7126"/>
              <a:gd name="connsiteX1" fmla="*/ 0 w 400014"/>
              <a:gd name="connsiteY1" fmla="*/ 7126 h 7126"/>
              <a:gd name="connsiteX0" fmla="*/ 14000 w 14000"/>
              <a:gd name="connsiteY0" fmla="*/ 0 h 9664"/>
              <a:gd name="connsiteX1" fmla="*/ 0 w 14000"/>
              <a:gd name="connsiteY1" fmla="*/ 9664 h 9664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941" y="4840"/>
                  <a:pt x="6488" y="8377"/>
                  <a:pt x="0" y="100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098358" y="3848429"/>
            <a:ext cx="1396061" cy="300161"/>
            <a:chOff x="1574358" y="3848429"/>
            <a:chExt cx="1097280" cy="20519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574358" y="3848429"/>
              <a:ext cx="1097280" cy="7952"/>
            </a:xfrm>
            <a:prstGeom prst="straightConnector1">
              <a:avLst/>
            </a:prstGeom>
            <a:ln w="6350" cmpd="sng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937123" y="3928408"/>
              <a:ext cx="398890" cy="125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802.1x</a:t>
              </a:r>
            </a:p>
          </p:txBody>
        </p:sp>
      </p:grpSp>
      <p:cxnSp>
        <p:nvCxnSpPr>
          <p:cNvPr id="45" name="Straight Arrow Connector 44"/>
          <p:cNvCxnSpPr>
            <a:endCxn id="49" idx="1"/>
          </p:cNvCxnSpPr>
          <p:nvPr/>
        </p:nvCxnSpPr>
        <p:spPr>
          <a:xfrm>
            <a:off x="4486350" y="3855586"/>
            <a:ext cx="5141541" cy="28974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802.1x EAP RADIUS proxy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27891" y="3717583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RADIUS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122102" y="4843669"/>
            <a:ext cx="1348109" cy="4261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33872" y="4955606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DHCP, DHCPv6 IA_NA, IA_PD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8280" y="4847929"/>
            <a:ext cx="4309711" cy="2070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6411" y="490495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DHCP/DHCPv6 relay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118600" y="5731735"/>
            <a:ext cx="6509291" cy="0"/>
          </a:xfrm>
          <a:prstGeom prst="straightConnector1">
            <a:avLst/>
          </a:prstGeom>
          <a:ln w="6350" cmpd="sng">
            <a:solidFill>
              <a:srgbClr val="00B0F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4355" y="579302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Network management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627890" y="5522711"/>
            <a:ext cx="898497" cy="333954"/>
          </a:xfrm>
          <a:prstGeom prst="roundRect">
            <a:avLst>
              <a:gd name="adj" fmla="val 40477"/>
            </a:avLst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CMS/Other OAM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8154" y="689507"/>
            <a:ext cx="1497120" cy="302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New – UE manager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98950" y="4720125"/>
            <a:ext cx="1618232" cy="223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Uses cached info from GTP-C triggered RADIUS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90768" y="3856381"/>
            <a:ext cx="0" cy="2091344"/>
          </a:xfrm>
          <a:prstGeom prst="straightConnector1">
            <a:avLst/>
          </a:prstGeom>
          <a:ln w="19050" cmpd="sng">
            <a:solidFill>
              <a:schemeClr val="accent6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8478" y="4377448"/>
            <a:ext cx="208835" cy="88521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841" y="492672"/>
            <a:ext cx="1906349" cy="6615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600" b="1" dirty="0">
                <a:solidFill>
                  <a:srgbClr val="CF2A2A"/>
                </a:solidFill>
              </a:rPr>
              <a:t>After UE PDN is 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7771" y="6403814"/>
            <a:ext cx="5218195" cy="301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Note that the RG will be trying 802.1x before UE PDN is up.  But UE will not respond until after PDN is up.</a:t>
            </a:r>
          </a:p>
        </p:txBody>
      </p:sp>
      <p:cxnSp>
        <p:nvCxnSpPr>
          <p:cNvPr id="51" name="Straight Connector 50"/>
          <p:cNvCxnSpPr>
            <a:stCxn id="8" idx="2"/>
          </p:cNvCxnSpPr>
          <p:nvPr/>
        </p:nvCxnSpPr>
        <p:spPr>
          <a:xfrm flipH="1">
            <a:off x="8827214" y="3360923"/>
            <a:ext cx="17925" cy="3125147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478279" y="2072289"/>
            <a:ext cx="8070" cy="4529293"/>
          </a:xfrm>
          <a:prstGeom prst="line">
            <a:avLst/>
          </a:prstGeom>
          <a:ln w="635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17183" y="2757378"/>
            <a:ext cx="566057" cy="5832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DHCP</a:t>
            </a:r>
          </a:p>
        </p:txBody>
      </p:sp>
      <p:cxnSp>
        <p:nvCxnSpPr>
          <p:cNvPr id="55" name="Curved Connector 54"/>
          <p:cNvCxnSpPr/>
          <p:nvPr/>
        </p:nvCxnSpPr>
        <p:spPr>
          <a:xfrm>
            <a:off x="9308276" y="2963251"/>
            <a:ext cx="622379" cy="4973"/>
          </a:xfrm>
          <a:prstGeom prst="curvedConnector3">
            <a:avLst/>
          </a:prstGeom>
          <a:ln w="28575" cap="rnd" cmpd="sng">
            <a:solidFill>
              <a:schemeClr val="accent6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08621" y="278532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err="1">
                <a:solidFill>
                  <a:schemeClr val="tx2"/>
                </a:solidFill>
              </a:rPr>
              <a:t>SGi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26630" y="1393825"/>
            <a:ext cx="7501646" cy="12694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32464" y="1466856"/>
            <a:ext cx="2971320" cy="11076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2"/>
                </a:solidFill>
              </a:rPr>
              <a:t>NodeB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49303" y="945062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S11 Adaptor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Left-Right-Up Arrow 33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LAN</a:t>
            </a:r>
          </a:p>
        </p:txBody>
      </p: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HSS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387050" y="1072079"/>
            <a:ext cx="898497" cy="204671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RADIUS</a:t>
            </a:r>
          </a:p>
        </p:txBody>
      </p:sp>
      <p:cxnSp>
        <p:nvCxnSpPr>
          <p:cNvPr id="10" name="Straight Arrow Connector 9"/>
          <p:cNvCxnSpPr>
            <a:stCxn id="29" idx="3"/>
            <a:endCxn id="32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9" idx="2"/>
            <a:endCxn id="32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33" idx="1"/>
          </p:cNvCxnSpPr>
          <p:nvPr/>
        </p:nvCxnSpPr>
        <p:spPr>
          <a:xfrm>
            <a:off x="3076124" y="1112040"/>
            <a:ext cx="1473179" cy="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131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S1-MME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GTP-U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S11|GTPV2C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1" name="Flowchart: Magnetic Disk 80"/>
          <p:cNvSpPr/>
          <p:nvPr/>
        </p:nvSpPr>
        <p:spPr>
          <a:xfrm>
            <a:off x="5545463" y="1852130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UE FTEID Hash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6544530" y="1852130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UE IMSI Hash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54865" y="1495207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Select/Update engine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54865" y="1852130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S11 Event Reflector </a:t>
            </a:r>
            <a:r>
              <a:rPr lang="en-US" sz="1000" dirty="0" err="1" smtClean="0">
                <a:solidFill>
                  <a:schemeClr val="tx2"/>
                </a:solidFill>
              </a:rPr>
              <a:t>Tbl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549303" y="2212568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Query/Update engine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88" name="Straight Arrow Connector 87"/>
          <p:cNvCxnSpPr>
            <a:stCxn id="84" idx="3"/>
            <a:endCxn id="81" idx="2"/>
          </p:cNvCxnSpPr>
          <p:nvPr/>
        </p:nvCxnSpPr>
        <p:spPr>
          <a:xfrm>
            <a:off x="5481140" y="2019108"/>
            <a:ext cx="64323" cy="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4"/>
            <a:endCxn id="82" idx="2"/>
          </p:cNvCxnSpPr>
          <p:nvPr/>
        </p:nvCxnSpPr>
        <p:spPr>
          <a:xfrm>
            <a:off x="6471738" y="2019108"/>
            <a:ext cx="72792" cy="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87892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UE Context </a:t>
            </a:r>
            <a:r>
              <a:rPr lang="en-US" sz="900" b="1" dirty="0" smtClean="0">
                <a:solidFill>
                  <a:schemeClr val="tx2"/>
                </a:solidFill>
              </a:rPr>
              <a:t>DB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3" name="Flowchart: Magnetic Disk 92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</a:rPr>
              <a:t>bng_sla_hash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Select/Update engine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AVP Event Reflector </a:t>
            </a:r>
            <a:r>
              <a:rPr lang="en-US" sz="1000" dirty="0" err="1" smtClean="0">
                <a:solidFill>
                  <a:schemeClr val="tx2"/>
                </a:solidFill>
              </a:rPr>
              <a:t>Tbl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Query/Update engine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98" name="Straight Arrow Connector 97"/>
          <p:cNvCxnSpPr>
            <a:stCxn id="96" idx="3"/>
            <a:endCxn id="93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Flow Rule DB</a:t>
            </a:r>
            <a:endParaRPr lang="en-US" sz="900" b="1" dirty="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/>
          <p:cNvCxnSpPr>
            <a:stCxn id="40" idx="2"/>
            <a:endCxn id="39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S6a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109" name="Straight Arrow Connector 108"/>
          <p:cNvCxnSpPr>
            <a:stCxn id="83" idx="0"/>
            <a:endCxn id="33" idx="2"/>
          </p:cNvCxnSpPr>
          <p:nvPr/>
        </p:nvCxnSpPr>
        <p:spPr>
          <a:xfrm flipH="1" flipV="1">
            <a:off x="5012441" y="1279017"/>
            <a:ext cx="5562" cy="216190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0"/>
            <a:endCxn id="59" idx="2"/>
          </p:cNvCxnSpPr>
          <p:nvPr/>
        </p:nvCxnSpPr>
        <p:spPr>
          <a:xfrm flipH="1" flipV="1">
            <a:off x="8836299" y="1276750"/>
            <a:ext cx="8887" cy="218457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GTP-U TEID Match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UE Context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SDF Filters (LPM)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ACL Profile filters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err="1" smtClean="0">
                <a:solidFill>
                  <a:schemeClr val="tx2"/>
                </a:solidFill>
              </a:rPr>
              <a:t>QoS</a:t>
            </a:r>
            <a:r>
              <a:rPr lang="en-US" sz="1000" dirty="0" smtClean="0">
                <a:solidFill>
                  <a:schemeClr val="tx2"/>
                </a:solidFill>
              </a:rPr>
              <a:t> Profile Filters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TM (Shaper)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S1U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SGi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5" name="Flowchart: Magnetic Disk 134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UE/TEID Cache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36" name="Flowchart: Magnetic Disk 135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</a:rPr>
              <a:t>sla_profile_hash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Query/Update client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40" name="Elbow Connector 139"/>
          <p:cNvCxnSpPr>
            <a:stCxn id="86" idx="2"/>
            <a:endCxn id="137" idx="0"/>
          </p:cNvCxnSpPr>
          <p:nvPr/>
        </p:nvCxnSpPr>
        <p:spPr>
          <a:xfrm rot="16200000" flipH="1">
            <a:off x="5904179" y="1654784"/>
            <a:ext cx="356977" cy="2140453"/>
          </a:xfrm>
          <a:prstGeom prst="bentConnector3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97" idx="2"/>
            <a:endCxn id="137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7" idx="1"/>
            <a:endCxn id="135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7" idx="3"/>
            <a:endCxn id="136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35" idx="3"/>
            <a:endCxn id="124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35" idx="3"/>
            <a:endCxn id="125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36" idx="3"/>
            <a:endCxn id="126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6" idx="3"/>
            <a:endCxn id="127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36" idx="3"/>
            <a:endCxn id="128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6" idx="3"/>
            <a:endCxn id="129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1100" b="1" dirty="0" smtClean="0">
                <a:solidFill>
                  <a:schemeClr val="tx2"/>
                </a:solidFill>
              </a:rPr>
              <a:t>BNG-PGW NFF </a:t>
            </a:r>
          </a:p>
          <a:p>
            <a:pPr algn="ctr"/>
            <a:r>
              <a:rPr lang="en-US" sz="1100" b="1" dirty="0" smtClean="0">
                <a:solidFill>
                  <a:schemeClr val="tx2"/>
                </a:solidFill>
              </a:rPr>
              <a:t>Data Path (DP)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App.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Servers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82" name="Straight Arrow Connector 181"/>
          <p:cNvCxnSpPr>
            <a:stCxn id="132" idx="3"/>
            <a:endCxn id="181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24229" y="36714"/>
            <a:ext cx="3324435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BNG-PGW on GO | NFF Design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Preliminary Requirement/Feature </a:t>
            </a:r>
            <a:r>
              <a:rPr lang="en-US" sz="1400" b="1" dirty="0" smtClean="0">
                <a:solidFill>
                  <a:schemeClr val="tx2"/>
                </a:solidFill>
              </a:rPr>
              <a:t>set: Phase 1 Q1’18: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err="1">
                <a:solidFill>
                  <a:schemeClr val="tx2"/>
                </a:solidFill>
              </a:rPr>
              <a:t>UE+NodeB</a:t>
            </a:r>
            <a:r>
              <a:rPr lang="en-US" sz="1400" dirty="0">
                <a:solidFill>
                  <a:schemeClr val="tx2"/>
                </a:solidFill>
              </a:rPr>
              <a:t>, MME, HSS ng4T emulation </a:t>
            </a: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>
                <a:solidFill>
                  <a:schemeClr val="tx2"/>
                </a:solidFill>
              </a:rPr>
              <a:t>IPv4 on all interfaces (S1-MME, S11, S1U, </a:t>
            </a:r>
            <a:r>
              <a:rPr lang="en-US" sz="1400" dirty="0" err="1">
                <a:solidFill>
                  <a:schemeClr val="tx2"/>
                </a:solidFill>
              </a:rPr>
              <a:t>SGi</a:t>
            </a:r>
            <a:r>
              <a:rPr lang="en-US" sz="1400" dirty="0">
                <a:solidFill>
                  <a:schemeClr val="tx2"/>
                </a:solidFill>
              </a:rPr>
              <a:t>). </a:t>
            </a: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#</a:t>
            </a:r>
            <a:r>
              <a:rPr lang="en-US" sz="1400" dirty="0">
                <a:solidFill>
                  <a:schemeClr val="tx2"/>
                </a:solidFill>
              </a:rPr>
              <a:t>of UEs/Flows = 10K; 1 </a:t>
            </a:r>
            <a:r>
              <a:rPr lang="en-US" sz="1400" dirty="0" smtClean="0">
                <a:solidFill>
                  <a:schemeClr val="tx2"/>
                </a:solidFill>
              </a:rPr>
              <a:t>MPPS</a:t>
            </a: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QoS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/TM Shaper Phase 2 ~Q2’18 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ARP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on S1U/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SGi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. ICMP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Phase 2 ~Q2’18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IPv6 Phase 2 Q2’18 target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40838" y="1393825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BNG-PGW NFF 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Control Plane (CP)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77" name="Flowchart: Magnetic Disk 76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</a:rPr>
              <a:t>bng_sla_hash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imsi_profile_grp</a:t>
            </a:r>
            <a:r>
              <a:rPr lang="en-US" sz="900" dirty="0" smtClean="0">
                <a:solidFill>
                  <a:schemeClr val="tx2"/>
                </a:solidFill>
              </a:rPr>
              <a:t>[]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</a:rPr>
              <a:t>sla_profile_db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 smtClean="0">
                <a:solidFill>
                  <a:schemeClr val="tx2"/>
                </a:solidFill>
              </a:rPr>
              <a:t>imsi_DB</a:t>
            </a:r>
            <a:r>
              <a:rPr lang="en-US" sz="1050" dirty="0" smtClean="0">
                <a:solidFill>
                  <a:schemeClr val="tx2"/>
                </a:solidFill>
              </a:rPr>
              <a:t>-LDAP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050" dirty="0" err="1" smtClean="0">
                <a:solidFill>
                  <a:schemeClr val="tx2"/>
                </a:solidFill>
              </a:rPr>
              <a:t>sla_DB</a:t>
            </a:r>
            <a:r>
              <a:rPr lang="en-US" sz="1050" dirty="0" smtClean="0">
                <a:solidFill>
                  <a:schemeClr val="tx2"/>
                </a:solidFill>
              </a:rPr>
              <a:t>-LDAP</a:t>
            </a:r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5" name="Elbow Connector 84"/>
          <p:cNvCxnSpPr>
            <a:stCxn id="70" idx="3"/>
            <a:endCxn id="59" idx="0"/>
          </p:cNvCxnSpPr>
          <p:nvPr/>
        </p:nvCxnSpPr>
        <p:spPr>
          <a:xfrm rot="16200000" flipH="1">
            <a:off x="8354480" y="590259"/>
            <a:ext cx="266327" cy="697312"/>
          </a:xfrm>
          <a:prstGeom prst="bentConnector3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3"/>
            <a:endCxn id="59" idx="0"/>
          </p:cNvCxnSpPr>
          <p:nvPr/>
        </p:nvCxnSpPr>
        <p:spPr>
          <a:xfrm rot="5400000">
            <a:off x="8866028" y="769663"/>
            <a:ext cx="272688" cy="332145"/>
          </a:xfrm>
          <a:prstGeom prst="bentConnector3">
            <a:avLst/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3" idx="3"/>
            <a:endCxn id="59" idx="0"/>
          </p:cNvCxnSpPr>
          <p:nvPr/>
        </p:nvCxnSpPr>
        <p:spPr>
          <a:xfrm rot="5400000">
            <a:off x="9384954" y="259716"/>
            <a:ext cx="263708" cy="1361018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AT&amp;T OSS,BSS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ZMQ: PUB|SUB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Phase 1 Q1’18 stages: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#1: Areg + Ashok</a:t>
            </a:r>
            <a:endParaRPr lang="en-US" sz="1400" dirty="0">
              <a:solidFill>
                <a:schemeClr val="tx2"/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#2: Ashok + ng4T</a:t>
            </a:r>
            <a:endParaRPr lang="en-US" sz="1400" dirty="0">
              <a:solidFill>
                <a:schemeClr val="tx2"/>
              </a:solidFill>
            </a:endParaRPr>
          </a:p>
          <a:p>
            <a:pPr marL="233363" indent="-233363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#3: Ashok + ng4T + Areg </a:t>
            </a:r>
          </a:p>
        </p:txBody>
      </p:sp>
    </p:spTree>
    <p:extLst>
      <p:ext uri="{BB962C8B-B14F-4D97-AF65-F5344CB8AC3E}">
        <p14:creationId xmlns:p14="http://schemas.microsoft.com/office/powerpoint/2010/main" val="35671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0768" y="276465"/>
            <a:ext cx="8408988" cy="342206"/>
          </a:xfrm>
        </p:spPr>
        <p:txBody>
          <a:bodyPr/>
          <a:lstStyle/>
          <a:p>
            <a:r>
              <a:rPr lang="en-US" dirty="0" smtClean="0"/>
              <a:t>BNG Forwarded Architecture Model – high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90768" y="1034595"/>
            <a:ext cx="8408988" cy="6004380"/>
          </a:xfrm>
        </p:spPr>
        <p:txBody>
          <a:bodyPr/>
          <a:lstStyle/>
          <a:p>
            <a:r>
              <a:rPr lang="en-US" sz="2400" dirty="0"/>
              <a:t>YANFF BNG</a:t>
            </a:r>
          </a:p>
          <a:p>
            <a:pPr lvl="3"/>
            <a:r>
              <a:rPr lang="en-US" sz="1800" dirty="0"/>
              <a:t>In user space</a:t>
            </a:r>
          </a:p>
          <a:p>
            <a:pPr lvl="3"/>
            <a:r>
              <a:rPr lang="en-US" sz="1800" dirty="0"/>
              <a:t>Owns SR-IOV S1U and </a:t>
            </a:r>
            <a:r>
              <a:rPr lang="en-US" sz="1800" dirty="0" err="1"/>
              <a:t>SGi</a:t>
            </a:r>
            <a:r>
              <a:rPr lang="en-US" sz="1800" dirty="0"/>
              <a:t> interfaces</a:t>
            </a:r>
          </a:p>
          <a:p>
            <a:pPr lvl="4"/>
            <a:r>
              <a:rPr lang="en-US" sz="1600" dirty="0"/>
              <a:t>Hides subscriber GTP-U interface data</a:t>
            </a:r>
          </a:p>
          <a:p>
            <a:pPr lvl="4"/>
            <a:r>
              <a:rPr lang="en-US" sz="1600" dirty="0"/>
              <a:t>OS does not see the subscriber address space/routes</a:t>
            </a:r>
          </a:p>
          <a:p>
            <a:pPr lvl="4"/>
            <a:r>
              <a:rPr lang="en-US" sz="1600" dirty="0"/>
              <a:t>ICMP, ICMPv6 (RA, RS, ND), DHCP, DHCPv6 has to be handled by YANFF modules</a:t>
            </a:r>
          </a:p>
          <a:p>
            <a:pPr lvl="3"/>
            <a:r>
              <a:rPr lang="en-US" sz="1800" dirty="0"/>
              <a:t>Provides logical </a:t>
            </a:r>
            <a:r>
              <a:rPr lang="en-US" sz="1800" dirty="0" err="1"/>
              <a:t>vETH</a:t>
            </a:r>
            <a:r>
              <a:rPr lang="en-US" sz="1800" dirty="0"/>
              <a:t> interface to OS</a:t>
            </a:r>
          </a:p>
          <a:p>
            <a:pPr lvl="3"/>
            <a:r>
              <a:rPr lang="en-US" sz="1800" dirty="0"/>
              <a:t>Keep S11 as a separate physical interface from </a:t>
            </a:r>
            <a:r>
              <a:rPr lang="en-US" sz="1800" dirty="0" err="1"/>
              <a:t>SGi</a:t>
            </a:r>
            <a:r>
              <a:rPr lang="en-US" sz="1800" dirty="0"/>
              <a:t> and S1-U</a:t>
            </a:r>
          </a:p>
          <a:p>
            <a:pPr lvl="3"/>
            <a:r>
              <a:rPr lang="en-US" sz="1800" dirty="0"/>
              <a:t>Initially prefer </a:t>
            </a:r>
            <a:r>
              <a:rPr lang="en-US" sz="1800" dirty="0" err="1"/>
              <a:t>SGi</a:t>
            </a:r>
            <a:r>
              <a:rPr lang="en-US" sz="1800" dirty="0"/>
              <a:t> and S1-U be separate</a:t>
            </a:r>
          </a:p>
        </p:txBody>
      </p:sp>
    </p:spTree>
    <p:extLst>
      <p:ext uri="{BB962C8B-B14F-4D97-AF65-F5344CB8AC3E}">
        <p14:creationId xmlns:p14="http://schemas.microsoft.com/office/powerpoint/2010/main" val="89943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  (* = Not Day One)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Subscriber = GTP-U TEID session (no MDU/</a:t>
            </a:r>
            <a:r>
              <a:rPr lang="en-US" sz="1200" dirty="0" err="1">
                <a:solidFill>
                  <a:schemeClr val="tx2"/>
                </a:solidFill>
              </a:rPr>
              <a:t>multisubscriber</a:t>
            </a:r>
            <a:r>
              <a:rPr lang="en-US" sz="1200" dirty="0">
                <a:solidFill>
                  <a:schemeClr val="tx2"/>
                </a:solidFill>
              </a:rPr>
              <a:t>); IMSI is 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Subscriber “context” – all traffic to/from GTP session [eventually, would like to support dedicated bearers in same PDP session]</a:t>
            </a:r>
          </a:p>
          <a:p>
            <a:r>
              <a:rPr lang="en-US" sz="1200" dirty="0">
                <a:solidFill>
                  <a:schemeClr val="tx2"/>
                </a:solidFill>
              </a:rPr>
              <a:t>Will only do the minimal requirements for S1-U and S-11 necessary for fixed wireless</a:t>
            </a:r>
          </a:p>
          <a:p>
            <a:r>
              <a:rPr lang="en-US" sz="1200" dirty="0">
                <a:solidFill>
                  <a:schemeClr val="tx2"/>
                </a:solidFill>
              </a:rPr>
              <a:t>	e.g., for S1-U, will not support GTP sequence numbers, or extension headers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ACL filtering, classification and marking</a:t>
            </a:r>
          </a:p>
          <a:p>
            <a:r>
              <a:rPr lang="en-US" sz="1200" dirty="0">
                <a:solidFill>
                  <a:schemeClr val="tx2"/>
                </a:solidFill>
              </a:rPr>
              <a:t>IPv6 transport (e.g., for GTP)</a:t>
            </a:r>
          </a:p>
          <a:p>
            <a:r>
              <a:rPr lang="en-US" sz="1200" dirty="0">
                <a:solidFill>
                  <a:schemeClr val="tx2"/>
                </a:solidFill>
              </a:rPr>
              <a:t>ipv4v6 bearer type</a:t>
            </a:r>
          </a:p>
          <a:p>
            <a:r>
              <a:rPr lang="en-US" sz="1200" dirty="0">
                <a:solidFill>
                  <a:schemeClr val="tx2"/>
                </a:solidFill>
              </a:rPr>
              <a:t>Traffic manager – per subscriber shaper  *?</a:t>
            </a:r>
          </a:p>
          <a:p>
            <a:r>
              <a:rPr lang="en-US" sz="1200" dirty="0">
                <a:solidFill>
                  <a:schemeClr val="tx2"/>
                </a:solidFill>
              </a:rPr>
              <a:t>Counters (byte, packet) by </a:t>
            </a:r>
            <a:r>
              <a:rPr lang="en-US" sz="1200" dirty="0" err="1">
                <a:solidFill>
                  <a:schemeClr val="tx2"/>
                </a:solidFill>
              </a:rPr>
              <a:t>subscriber+class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DHCP, DCHPv6 – for RG support (not UE addressing bearer addressing)</a:t>
            </a:r>
          </a:p>
          <a:p>
            <a:r>
              <a:rPr lang="en-US" sz="1200" dirty="0">
                <a:solidFill>
                  <a:schemeClr val="tx2"/>
                </a:solidFill>
              </a:rPr>
              <a:t>	single host model per subscriber context, i.e., a new host (MAC) replaces lease of previous host; single NA and PD per sub</a:t>
            </a:r>
          </a:p>
          <a:p>
            <a:r>
              <a:rPr lang="en-US" sz="1200" dirty="0" err="1">
                <a:solidFill>
                  <a:schemeClr val="tx2"/>
                </a:solidFill>
              </a:rPr>
              <a:t>icmp</a:t>
            </a:r>
            <a:r>
              <a:rPr lang="en-US" sz="1200" dirty="0">
                <a:solidFill>
                  <a:schemeClr val="tx2"/>
                </a:solidFill>
              </a:rPr>
              <a:t>/icmp6 error and application handling (RA, RS, ND)</a:t>
            </a:r>
          </a:p>
          <a:p>
            <a:r>
              <a:rPr lang="en-US" sz="1200" dirty="0">
                <a:solidFill>
                  <a:schemeClr val="tx2"/>
                </a:solidFill>
              </a:rPr>
              <a:t>RADIUS – for subscriber policy and networks behind UE</a:t>
            </a:r>
          </a:p>
          <a:p>
            <a:r>
              <a:rPr lang="en-US" sz="1200" dirty="0">
                <a:solidFill>
                  <a:schemeClr val="tx2"/>
                </a:solidFill>
              </a:rPr>
              <a:t>BGP – for advertising pools on </a:t>
            </a:r>
            <a:r>
              <a:rPr lang="en-US" sz="1200" dirty="0" err="1">
                <a:solidFill>
                  <a:schemeClr val="tx2"/>
                </a:solidFill>
              </a:rPr>
              <a:t>SGi</a:t>
            </a:r>
            <a:r>
              <a:rPr lang="en-US" sz="1200" dirty="0">
                <a:solidFill>
                  <a:schemeClr val="tx2"/>
                </a:solidFill>
              </a:rPr>
              <a:t> to PDN</a:t>
            </a:r>
          </a:p>
          <a:p>
            <a:r>
              <a:rPr lang="en-US" sz="1200" dirty="0">
                <a:solidFill>
                  <a:schemeClr val="tx2"/>
                </a:solidFill>
              </a:rPr>
              <a:t>* MTU check with fragmentation/reassembly</a:t>
            </a:r>
          </a:p>
          <a:p>
            <a:r>
              <a:rPr lang="en-US" sz="1200" dirty="0">
                <a:solidFill>
                  <a:schemeClr val="tx2"/>
                </a:solidFill>
              </a:rPr>
              <a:t>* Failure/reboot recovery – preserve GTP-C info?  How is reset done in GTP-C?</a:t>
            </a:r>
          </a:p>
          <a:p>
            <a:r>
              <a:rPr lang="en-US" sz="1200" dirty="0">
                <a:solidFill>
                  <a:schemeClr val="tx2"/>
                </a:solidFill>
              </a:rPr>
              <a:t>	* Subscriber service info – persistent (survive restart?), redundant?</a:t>
            </a:r>
          </a:p>
          <a:p>
            <a:r>
              <a:rPr lang="en-US" sz="1200" dirty="0">
                <a:solidFill>
                  <a:schemeClr val="tx2"/>
                </a:solidFill>
              </a:rPr>
              <a:t>*yang model for base </a:t>
            </a:r>
            <a:r>
              <a:rPr lang="en-US" sz="1200" dirty="0" err="1">
                <a:solidFill>
                  <a:schemeClr val="tx2"/>
                </a:solidFill>
              </a:rPr>
              <a:t>config</a:t>
            </a:r>
            <a:r>
              <a:rPr lang="en-US" sz="1200" dirty="0">
                <a:solidFill>
                  <a:schemeClr val="tx2"/>
                </a:solidFill>
              </a:rPr>
              <a:t> (pools, RADIUS, BGP, interfaces, ACL and QoS policies, logging)</a:t>
            </a:r>
          </a:p>
          <a:p>
            <a:r>
              <a:rPr lang="en-US" sz="1200" dirty="0">
                <a:solidFill>
                  <a:schemeClr val="tx2"/>
                </a:solidFill>
              </a:rPr>
              <a:t>*Subscriber mirroring (lawful intercept)</a:t>
            </a:r>
          </a:p>
          <a:p>
            <a:r>
              <a:rPr lang="en-US" sz="1200" dirty="0">
                <a:solidFill>
                  <a:schemeClr val="tx2"/>
                </a:solidFill>
              </a:rPr>
              <a:t>*Combine/share physical interface supporting logical VFs for S1u, </a:t>
            </a:r>
            <a:r>
              <a:rPr lang="en-US" sz="1200" dirty="0" err="1">
                <a:solidFill>
                  <a:schemeClr val="tx2"/>
                </a:solidFill>
              </a:rPr>
              <a:t>SGi</a:t>
            </a:r>
            <a:r>
              <a:rPr lang="en-US" sz="1200" dirty="0">
                <a:solidFill>
                  <a:schemeClr val="tx2"/>
                </a:solidFill>
              </a:rPr>
              <a:t> and S11</a:t>
            </a:r>
          </a:p>
          <a:p>
            <a:r>
              <a:rPr lang="en-US" sz="1200" dirty="0">
                <a:solidFill>
                  <a:schemeClr val="tx2"/>
                </a:solidFill>
              </a:rPr>
              <a:t>*GTP echo?</a:t>
            </a:r>
          </a:p>
          <a:p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applications on subscriber 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These applications need to be in the BNG forwarding engine for the S1-U interface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Very low rate (although need DOS/abuse protection rate limiter)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Subscriber interfaces here = PDP context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628650" lvl="1" indent="-342900"/>
            <a:r>
              <a:rPr lang="en-US" dirty="0" smtClean="0">
                <a:solidFill>
                  <a:schemeClr val="tx2"/>
                </a:solidFill>
              </a:rPr>
              <a:t>IPv6: RA, RS and ND processing</a:t>
            </a:r>
          </a:p>
          <a:p>
            <a:pPr marL="628650" lvl="1" indent="-342900"/>
            <a:r>
              <a:rPr lang="en-US" dirty="0" smtClean="0">
                <a:solidFill>
                  <a:schemeClr val="tx2"/>
                </a:solidFill>
              </a:rPr>
              <a:t>ping (</a:t>
            </a:r>
            <a:r>
              <a:rPr lang="en-US" dirty="0" err="1" smtClean="0">
                <a:solidFill>
                  <a:schemeClr val="tx2"/>
                </a:solidFill>
              </a:rPr>
              <a:t>icmp</a:t>
            </a:r>
            <a:r>
              <a:rPr lang="en-US" dirty="0" smtClean="0">
                <a:solidFill>
                  <a:schemeClr val="tx2"/>
                </a:solidFill>
              </a:rPr>
              <a:t> echo)  - also need hook to inject and return response to management plane</a:t>
            </a:r>
          </a:p>
          <a:p>
            <a:pPr marL="628650" lvl="1" indent="-342900"/>
            <a:r>
              <a:rPr lang="en-US" dirty="0" err="1" smtClean="0">
                <a:solidFill>
                  <a:schemeClr val="tx2"/>
                </a:solidFill>
              </a:rPr>
              <a:t>icmp</a:t>
            </a:r>
            <a:r>
              <a:rPr lang="en-US" dirty="0" smtClean="0">
                <a:solidFill>
                  <a:schemeClr val="tx2"/>
                </a:solidFill>
              </a:rPr>
              <a:t> error processing (TTL, packet too big)</a:t>
            </a:r>
          </a:p>
          <a:p>
            <a:pPr marL="628650" lvl="1" indent="-342900"/>
            <a:r>
              <a:rPr lang="en-US" dirty="0" smtClean="0">
                <a:solidFill>
                  <a:schemeClr val="tx2"/>
                </a:solidFill>
              </a:rPr>
              <a:t>packet capture/mirroring (</a:t>
            </a:r>
            <a:r>
              <a:rPr lang="en-US" dirty="0" err="1" smtClean="0">
                <a:solidFill>
                  <a:schemeClr val="tx2"/>
                </a:solidFill>
              </a:rPr>
              <a:t>e.g</a:t>
            </a:r>
            <a:r>
              <a:rPr lang="en-US" dirty="0" smtClean="0">
                <a:solidFill>
                  <a:schemeClr val="tx2"/>
                </a:solidFill>
              </a:rPr>
              <a:t>, for operations or lawful intercept)</a:t>
            </a:r>
          </a:p>
          <a:p>
            <a:pPr marL="628650" lvl="1" indent="-342900"/>
            <a:r>
              <a:rPr lang="en-US" dirty="0" smtClean="0">
                <a:solidFill>
                  <a:schemeClr val="tx2"/>
                </a:solidFill>
              </a:rPr>
              <a:t>DHCP/DHCPv6 (this is for networks behind UE, not the UE PDN session addresses)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Also need </a:t>
            </a:r>
            <a:r>
              <a:rPr lang="en-US" dirty="0" err="1" smtClean="0">
                <a:solidFill>
                  <a:schemeClr val="tx2"/>
                </a:solidFill>
              </a:rPr>
              <a:t>icmp</a:t>
            </a:r>
            <a:r>
              <a:rPr lang="en-US" dirty="0" smtClean="0">
                <a:solidFill>
                  <a:schemeClr val="tx2"/>
                </a:solidFill>
              </a:rPr>
              <a:t> and ARP processing for </a:t>
            </a:r>
            <a:r>
              <a:rPr lang="en-US" dirty="0" err="1" smtClean="0">
                <a:solidFill>
                  <a:schemeClr val="tx2"/>
                </a:solidFill>
              </a:rPr>
              <a:t>SGi</a:t>
            </a:r>
            <a:r>
              <a:rPr lang="en-US" dirty="0" smtClean="0">
                <a:solidFill>
                  <a:schemeClr val="tx2"/>
                </a:solidFill>
              </a:rPr>
              <a:t> interface in the BNG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4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0768" y="153208"/>
            <a:ext cx="8408988" cy="342206"/>
          </a:xfrm>
        </p:spPr>
        <p:txBody>
          <a:bodyPr/>
          <a:lstStyle/>
          <a:p>
            <a:r>
              <a:rPr lang="en-US" dirty="0" smtClean="0"/>
              <a:t>Miscellaneous notes/comments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90768" y="744906"/>
            <a:ext cx="8408988" cy="4812167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Networks behind UE model:</a:t>
            </a:r>
          </a:p>
          <a:p>
            <a:pPr lvl="1"/>
            <a:r>
              <a:rPr lang="en-US" sz="1400" dirty="0"/>
              <a:t>Why does this require so many networks?   UE IPv4, RG WAN IPv4, UE IPv6 /64, RG WAN IPv6 /64, RG LAN IPv6 PD (/60);  Plus an optional static IPv4 LAN subnet.</a:t>
            </a:r>
          </a:p>
          <a:p>
            <a:pPr lvl="3"/>
            <a:r>
              <a:rPr lang="en-US" sz="1400" dirty="0"/>
              <a:t>For broadband service we now have networks behind the mobile UE and not just a single UE host.  The mobile hotspot approach is very limiting and would have problems supporting some home network setups and business broadband network setups.</a:t>
            </a:r>
          </a:p>
          <a:p>
            <a:pPr lvl="3"/>
            <a:r>
              <a:rPr lang="en-US" sz="1400" dirty="0"/>
              <a:t>Alternatively: do a </a:t>
            </a:r>
            <a:r>
              <a:rPr lang="en-US" sz="1400" dirty="0" err="1"/>
              <a:t>passthrough</a:t>
            </a:r>
            <a:r>
              <a:rPr lang="en-US" sz="1400" dirty="0"/>
              <a:t> type model with one route for IPv4 and one for IPv6</a:t>
            </a:r>
          </a:p>
          <a:p>
            <a:pPr lvl="4"/>
            <a:r>
              <a:rPr lang="en-US" sz="1200" dirty="0"/>
              <a:t>UE gets public IPv4 and passes through to RG WAN.  UE intercepts certain IPv4 traffic for its own purposes (assuming not running a separate management APN on UE)</a:t>
            </a:r>
          </a:p>
          <a:p>
            <a:pPr lvl="4"/>
            <a:r>
              <a:rPr lang="en-US" sz="1200" dirty="0"/>
              <a:t>For IPv6 use a /59 – first /64 goes to UE, second /64 goes to RG WAN, second /60 goes to RG LAN PD.  UE does DHCPv6 for a PD and gets the /59 with the Prefix Exclude Option covering the UE /64</a:t>
            </a:r>
          </a:p>
          <a:p>
            <a:pPr lvl="3"/>
            <a:r>
              <a:rPr lang="en-US" sz="1400" dirty="0"/>
              <a:t>However, our target model for broadband is to keep user Internet traffic addressing separate from internal management.   </a:t>
            </a:r>
          </a:p>
          <a:p>
            <a:pPr lvl="4"/>
            <a:r>
              <a:rPr lang="en-US" sz="1200" dirty="0"/>
              <a:t>The RG WAN IPv4 is Internet </a:t>
            </a:r>
            <a:r>
              <a:rPr lang="en-US" sz="1200" dirty="0" err="1"/>
              <a:t>routeable</a:t>
            </a:r>
            <a:r>
              <a:rPr lang="en-US" sz="1200" dirty="0"/>
              <a:t> and used for the customers home traffic and for management.  We have to use difficult to manage whitelists for RG management.  </a:t>
            </a:r>
          </a:p>
          <a:p>
            <a:pPr lvl="4"/>
            <a:r>
              <a:rPr lang="en-US" sz="1200" dirty="0"/>
              <a:t>Would prefer that the UE IPv4 management not use the same address as the RG and then also have to implement whitelist management.</a:t>
            </a:r>
          </a:p>
          <a:p>
            <a:pPr lvl="4"/>
            <a:r>
              <a:rPr lang="en-US" sz="1200" dirty="0"/>
              <a:t>For IPv6 subscriber Internet traffic uses the /60 on the LAN and comes from an Internet reachable address space.  The RG WAN IPv6 comes from a different address space that is not routed to the Internet, but only routed inside AT&amp;T networks.  Again, don’t want the UE address space to be combined with RG LAN.</a:t>
            </a:r>
          </a:p>
          <a:p>
            <a:pPr lvl="4"/>
            <a:r>
              <a:rPr lang="en-US" sz="1200" dirty="0"/>
              <a:t>Could save one network by using a /63 to create the UE bearer /64 and RG WAN /64 or could try passing through the UE /64 for the RG WAN.  But would still the RG LAN /60 PD.</a:t>
            </a:r>
          </a:p>
          <a:p>
            <a:pPr lvl="4"/>
            <a:r>
              <a:rPr lang="en-US" sz="1200" dirty="0"/>
              <a:t>If we have 10,000 subs and 5 routes each then that is 50,000 routes.  That should not be a problem for a longest prefix match FIB, when compared to the internet route table that has ~700,000 routes inside AT&amp;T backbone</a:t>
            </a:r>
          </a:p>
        </p:txBody>
      </p:sp>
    </p:spTree>
    <p:extLst>
      <p:ext uri="{BB962C8B-B14F-4D97-AF65-F5344CB8AC3E}">
        <p14:creationId xmlns:p14="http://schemas.microsoft.com/office/powerpoint/2010/main" val="1121663276"/>
      </p:ext>
    </p:extLst>
  </p:cSld>
  <p:clrMapOvr>
    <a:masterClrMapping/>
  </p:clrMapOvr>
</p:sld>
</file>

<file path=ppt/theme/theme1.xml><?xml version="1.0" encoding="utf-8"?>
<a:theme xmlns:a="http://schemas.openxmlformats.org/drawingml/2006/main" name="att_ext_std_globe_att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lIns="0" tIns="0" rIns="0" bIns="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std_globe_att_template_151211" id="{5D9F967E-3AE6-4890-B6A2-A9FC661932EA}" vid="{AA5B3A23-CDDD-45C1-B4F1-284B70662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att_ext_std_globe_att_template_160106</Template>
  <TotalTime>16121</TotalTime>
  <Words>1339</Words>
  <Application>Microsoft Office PowerPoint</Application>
  <PresentationFormat>Widescreen</PresentationFormat>
  <Paragraphs>218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Wingdings</vt:lpstr>
      <vt:lpstr>att_ext_std_globe_att</vt:lpstr>
      <vt:lpstr>Fixed BNG PGW on GO over NFF </vt:lpstr>
      <vt:lpstr>PowerPoint Presentation</vt:lpstr>
      <vt:lpstr>PowerPoint Presentation</vt:lpstr>
      <vt:lpstr>PowerPoint Presentation</vt:lpstr>
      <vt:lpstr>PowerPoint Presentation</vt:lpstr>
      <vt:lpstr>BNG Forwarded Architecture Model – high level</vt:lpstr>
      <vt:lpstr>Requirements   (* = Not Day One)</vt:lpstr>
      <vt:lpstr>IP applications on subscriber interfaces</vt:lpstr>
      <vt:lpstr>Miscellaneous notes/comments</vt:lpstr>
      <vt:lpstr>Notes/Comments Continued</vt:lpstr>
    </vt:vector>
  </TitlesOfParts>
  <Manager/>
  <Company>AT&amp;T Labs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subject/>
  <dc:creator>Chase, Chris</dc:creator>
  <cp:keywords>CTPClassification=CTP_NT</cp:keywords>
  <dc:description/>
  <cp:lastModifiedBy>Sunder Rajan, Ashok</cp:lastModifiedBy>
  <cp:revision>139</cp:revision>
  <dcterms:created xsi:type="dcterms:W3CDTF">2017-06-30T15:51:42Z</dcterms:created>
  <dcterms:modified xsi:type="dcterms:W3CDTF">2018-03-09T04:14:04Z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03b317ad-36a8-4c13-aed1-da89636fbeea</vt:lpwstr>
  </property>
  <property fmtid="{D5CDD505-2E9C-101B-9397-08002B2CF9AE}" pid="3" name="CTP_TimeStamp">
    <vt:lpwstr>2018-03-09 04:14:03Z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_AdHocReviewCycleID">
    <vt:i4>1314638636</vt:i4>
  </property>
  <property fmtid="{D5CDD505-2E9C-101B-9397-08002B2CF9AE}" pid="8" name="_NewReviewCycle">
    <vt:lpwstr/>
  </property>
  <property fmtid="{D5CDD505-2E9C-101B-9397-08002B2CF9AE}" pid="9" name="_EmailSubject">
    <vt:lpwstr>AT&amp;T and Intel Fixed Wireless NFF-Go User Plane Development Call </vt:lpwstr>
  </property>
  <property fmtid="{D5CDD505-2E9C-101B-9397-08002B2CF9AE}" pid="10" name="_AuthorEmail">
    <vt:lpwstr>ashok.sunder.rajan@intel.com</vt:lpwstr>
  </property>
  <property fmtid="{D5CDD505-2E9C-101B-9397-08002B2CF9AE}" pid="11" name="_AuthorEmailDisplayName">
    <vt:lpwstr>Sunder Rajan, Ashok</vt:lpwstr>
  </property>
  <property fmtid="{D5CDD505-2E9C-101B-9397-08002B2CF9AE}" pid="12" name="CTPClassification">
    <vt:lpwstr>CTP_NT</vt:lpwstr>
  </property>
</Properties>
</file>