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6631-3A03-4999-AC91-99C43148A69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0E19-8EEA-471B-96E5-ABD5D0AA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4800" dirty="0" smtClean="0"/>
              <a:t>Fixed BNG PGW on GO over NFF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High Level Design </a:t>
            </a:r>
          </a:p>
        </p:txBody>
      </p:sp>
    </p:spTree>
    <p:extLst>
      <p:ext uri="{BB962C8B-B14F-4D97-AF65-F5344CB8AC3E}">
        <p14:creationId xmlns:p14="http://schemas.microsoft.com/office/powerpoint/2010/main" val="344016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890768" y="153208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Miscellaneous notes/comments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744906"/>
            <a:ext cx="8408988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Networks behind UE model: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does this require so many networks?   UE IPv4, RG WAN IPv4, UE IPv6 /64, RG WAN IPv6 /64, RG LAN IPv6 PD (/60);  Plus an optional static IPv4 LAN subnet.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broadband service we now have networks behind the mobile UE and not just a single UE host.  The mobile hotspot approach is very limiting and would have problems supporting some home network setups and business broadband network setups.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Alternatively: do a passthrough type model with one route for IPv4 and one for IPv6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gets public IPv4 and passes through to RG WAN.  UE intercepts certain IPv4 traffic for its own purposes (assuming not running a separate management APN on UE)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use a /59 – first /64 goes to UE, second /64 goes to RG WAN, second /60 goes to RG LAN PD.  UE does DHCPv6 for a PD and gets the /59 with the Prefix Exclude Option covering the UE /64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However, our target model for broadband is to keep user Internet traffic addressing separate from internal management. 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RG WAN IPv4 is Internet routeable and used for the customers home traffic and for management.  We have to use difficult to manage whitelists for RG management.  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prefer that the UE IPv4 management not use the same address as the RG and then also have to implement whitelist management.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IPv6 subscriber Internet traffic uses the /60 on the LAN and comes from an Internet reachable address space.  The RG WAN IPv6 comes from a different address space that is not routed to the Internet, but only routed inside AT&amp;T networks.  Again, don’t want the UE address space to be combined with RG LAN.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save one network by using a /63 to create the UE bearer /64 and RG WAN /64 or could try passing through the UE /64 for the RG WAN.  But would still the RG LAN /60 PD.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we have 10,000 subs and 5 routes each then that is 50,000 routes.  That should not be a problem for a longest prefix match FIB, when compared to the internet route table that has ~700,000 routes inside AT&amp;T backbone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4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Notes/Comments Continued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fixed wireless broadband, the intent is to assign apriori the subscriber to a specific BNG based on a capacity management model implemented at order initiation and store this in the HSS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allows the subscriber to retain the same address space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FW broadband is always on.  No mobility, no need to go IDLE and save power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ordered speed is known and fixed.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very good models for bandwidth usage when aggregating large numbers of subscribers on a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we reserve the right to groom subscribers if profiles or capacity management models change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almost no signaling load for MME and the BNG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on initial turnup or on reboot (a brownout/blackout recovery would be highest signaling load – these UEs will not have a batter like mobile UEs)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no NAT or firewall or proxy (MSP) for the SGi traffic for fixed broadband.  Broadband networks services support the end-to-end principle as much as possible.  Inbound initiated TCP/IP connections are allowed.  Perimeter security is provided on premise by the RG.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may consider a separate APN connection for UE management.  I would want to require that subscriber user plane on the UE be in a Linux network namespace to isolate it from UE management.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Currently there is no interest in supporting VoLTE at AT&amp;T on NGFW or 5G FW.  Voip will be inband on the RG as done today on AT&amp;T wired broadband.  But this would ideally use dedicated non-GBR bearers on the same Internet APN UE connection.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0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36" name="Left-Right-Up Arrow 3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38" name="Straight Connector 37"/>
          <p:cNvCxnSpPr>
            <a:stCxn id="32" idx="3"/>
            <a:endCxn id="3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40" name="TextBox 3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43" name="TextBox 4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45" name="Freeform 4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50" name="Freeform 49"/>
          <p:cNvSpPr/>
          <p:nvPr/>
        </p:nvSpPr>
        <p:spPr>
          <a:xfrm>
            <a:off x="7431820" y="1081377"/>
            <a:ext cx="1120685" cy="1319916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9628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53" name="Curved Connector 52"/>
          <p:cNvCxnSpPr>
            <a:stCxn id="34" idx="3"/>
            <a:endCxn id="3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04523" y="3848429"/>
            <a:ext cx="4190337" cy="7952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oval"/>
            <a:tailEnd type="oval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Default bearer for RG IP traffic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36879" y="3414076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01958" y="2037271"/>
            <a:ext cx="1601667" cy="147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IMSI + other subscriber info</a:t>
            </a:r>
          </a:p>
        </p:txBody>
      </p:sp>
      <p:sp>
        <p:nvSpPr>
          <p:cNvPr id="59" name="Freeform 58"/>
          <p:cNvSpPr/>
          <p:nvPr/>
        </p:nvSpPr>
        <p:spPr>
          <a:xfrm>
            <a:off x="9319304" y="1814904"/>
            <a:ext cx="600000" cy="886619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230777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126545" y="13923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64505" y="1359097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7692" y="137963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114" name="Left-Right-Up Arrow 113"/>
          <p:cNvSpPr/>
          <p:nvPr/>
        </p:nvSpPr>
        <p:spPr>
          <a:xfrm rot="5400000">
            <a:off x="1789828" y="156963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90768" y="110412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16" name="Straight Connector 115"/>
          <p:cNvCxnSpPr>
            <a:stCxn id="110" idx="3"/>
            <a:endCxn id="111" idx="1"/>
          </p:cNvCxnSpPr>
          <p:nvPr/>
        </p:nvCxnSpPr>
        <p:spPr>
          <a:xfrm>
            <a:off x="3234046" y="1801208"/>
            <a:ext cx="892498" cy="12700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17" name="Freeform 116"/>
          <p:cNvSpPr/>
          <p:nvPr/>
        </p:nvSpPr>
        <p:spPr>
          <a:xfrm>
            <a:off x="5022575" y="164481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43784" y="250253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113644" y="247737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7648306" y="2127065"/>
            <a:ext cx="1191849" cy="34613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0 w 1483679"/>
              <a:gd name="connsiteY0" fmla="*/ 0 h 957286"/>
              <a:gd name="connsiteX1" fmla="*/ 1483679 w 1483679"/>
              <a:gd name="connsiteY1" fmla="*/ 957286 h 957286"/>
              <a:gd name="connsiteX0" fmla="*/ 0 w 1191849"/>
              <a:gd name="connsiteY0" fmla="*/ 375889 h 483378"/>
              <a:gd name="connsiteX1" fmla="*/ 1191849 w 1191849"/>
              <a:gd name="connsiteY1" fmla="*/ 107490 h 483378"/>
              <a:gd name="connsiteX0" fmla="*/ 0 w 1191849"/>
              <a:gd name="connsiteY0" fmla="*/ 480141 h 480141"/>
              <a:gd name="connsiteX1" fmla="*/ 1191849 w 1191849"/>
              <a:gd name="connsiteY1" fmla="*/ 211742 h 480141"/>
              <a:gd name="connsiteX0" fmla="*/ 0 w 1191849"/>
              <a:gd name="connsiteY0" fmla="*/ 346132 h 346132"/>
              <a:gd name="connsiteX1" fmla="*/ 1191849 w 1191849"/>
              <a:gd name="connsiteY1" fmla="*/ 77733 h 34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849" h="346132">
                <a:moveTo>
                  <a:pt x="0" y="346132"/>
                </a:moveTo>
                <a:cubicBezTo>
                  <a:pt x="248126" y="-2738"/>
                  <a:pt x="690804" y="-79235"/>
                  <a:pt x="1191849" y="77733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5013414" y="2081715"/>
            <a:ext cx="1813892" cy="484334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17665 h 417665"/>
              <a:gd name="connsiteX1" fmla="*/ 0 w 45742618"/>
              <a:gd name="connsiteY1" fmla="*/ 0 h 417665"/>
              <a:gd name="connsiteX0" fmla="*/ 45742618 w 45742618"/>
              <a:gd name="connsiteY0" fmla="*/ 487564 h 487564"/>
              <a:gd name="connsiteX1" fmla="*/ 27791203 w 45742618"/>
              <a:gd name="connsiteY1" fmla="*/ 0 h 487564"/>
              <a:gd name="connsiteX2" fmla="*/ 0 w 45742618"/>
              <a:gd name="connsiteY2" fmla="*/ 69899 h 4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2618" h="487564">
                <a:moveTo>
                  <a:pt x="45742618" y="487564"/>
                </a:moveTo>
                <a:cubicBezTo>
                  <a:pt x="38532254" y="419704"/>
                  <a:pt x="35001567" y="67860"/>
                  <a:pt x="27791203" y="0"/>
                </a:cubicBezTo>
                <a:lnTo>
                  <a:pt x="0" y="6989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35140" y="216344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123" name="Curved Connector 122"/>
          <p:cNvCxnSpPr>
            <a:stCxn id="112" idx="3"/>
            <a:endCxn id="113" idx="1"/>
          </p:cNvCxnSpPr>
          <p:nvPr/>
        </p:nvCxnSpPr>
        <p:spPr>
          <a:xfrm>
            <a:off x="6790779" y="1780672"/>
            <a:ext cx="1956912" cy="20537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7360731" y="161517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589682" y="3157780"/>
            <a:ext cx="2703351" cy="370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143175" y="29466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NAS signaling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342027" y="2492458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DNS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589681" y="3658596"/>
            <a:ext cx="2703350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>
            <a:off x="7350179" y="342975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308245" y="324199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Authentication (IMSI, …)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9825" y="5061043"/>
            <a:ext cx="1916646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400228" y="4832204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Create Session (PAA, PCO)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7334509" y="4571998"/>
            <a:ext cx="2448931" cy="11338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7863402" y="4373771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S/P GW resolution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24501" y="193953"/>
            <a:ext cx="3759138" cy="7983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brings up bearer</a:t>
            </a:r>
          </a:p>
        </p:txBody>
      </p:sp>
      <p:sp>
        <p:nvSpPr>
          <p:cNvPr id="137" name="Freeform 136"/>
          <p:cNvSpPr/>
          <p:nvPr/>
        </p:nvSpPr>
        <p:spPr>
          <a:xfrm>
            <a:off x="7750873" y="2660158"/>
            <a:ext cx="382226" cy="680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  <a:gd name="connsiteX0" fmla="*/ 11446599 w 11446599"/>
              <a:gd name="connsiteY0" fmla="*/ 1265355 h 1331395"/>
              <a:gd name="connsiteX1" fmla="*/ 0 w 11446599"/>
              <a:gd name="connsiteY1" fmla="*/ 66042 h 1331395"/>
              <a:gd name="connsiteX0" fmla="*/ 12134948 w 12134948"/>
              <a:gd name="connsiteY0" fmla="*/ 297721 h 412797"/>
              <a:gd name="connsiteX1" fmla="*/ 0 w 12134948"/>
              <a:gd name="connsiteY1" fmla="*/ 115077 h 412797"/>
              <a:gd name="connsiteX0" fmla="*/ 12134948 w 12134948"/>
              <a:gd name="connsiteY0" fmla="*/ 182644 h 381820"/>
              <a:gd name="connsiteX1" fmla="*/ 0 w 12134948"/>
              <a:gd name="connsiteY1" fmla="*/ 0 h 381820"/>
              <a:gd name="connsiteX0" fmla="*/ 12134948 w 12134948"/>
              <a:gd name="connsiteY0" fmla="*/ 182644 h 182644"/>
              <a:gd name="connsiteX1" fmla="*/ 0 w 12134948"/>
              <a:gd name="connsiteY1" fmla="*/ 0 h 182644"/>
              <a:gd name="connsiteX0" fmla="*/ 8004930 w 8004930"/>
              <a:gd name="connsiteY0" fmla="*/ 86473 h 92621"/>
              <a:gd name="connsiteX1" fmla="*/ 0 w 8004930"/>
              <a:gd name="connsiteY1" fmla="*/ 0 h 92621"/>
              <a:gd name="connsiteX0" fmla="*/ 6972407 w 6972407"/>
              <a:gd name="connsiteY0" fmla="*/ 17779 h 73711"/>
              <a:gd name="connsiteX1" fmla="*/ 0 w 6972407"/>
              <a:gd name="connsiteY1" fmla="*/ 0 h 73711"/>
              <a:gd name="connsiteX0" fmla="*/ 6972407 w 6972407"/>
              <a:gd name="connsiteY0" fmla="*/ 17779 h 17779"/>
              <a:gd name="connsiteX1" fmla="*/ 0 w 6972407"/>
              <a:gd name="connsiteY1" fmla="*/ 0 h 17779"/>
              <a:gd name="connsiteX0" fmla="*/ 7346350 w 7346350"/>
              <a:gd name="connsiteY0" fmla="*/ 2647 h 2647"/>
              <a:gd name="connsiteX1" fmla="*/ 0 w 7346350"/>
              <a:gd name="connsiteY1" fmla="*/ 0 h 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6350" h="2647">
                <a:moveTo>
                  <a:pt x="7346350" y="2647"/>
                </a:move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8" name="Straight Connector 137"/>
          <p:cNvCxnSpPr>
            <a:stCxn id="118" idx="2"/>
          </p:cNvCxnSpPr>
          <p:nvPr/>
        </p:nvCxnSpPr>
        <p:spPr>
          <a:xfrm>
            <a:off x="7293032" y="2836492"/>
            <a:ext cx="0" cy="391450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562892" y="2837213"/>
            <a:ext cx="0" cy="404666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0" name="Straight Connector 139"/>
          <p:cNvCxnSpPr>
            <a:stCxn id="111" idx="2"/>
          </p:cNvCxnSpPr>
          <p:nvPr/>
        </p:nvCxnSpPr>
        <p:spPr>
          <a:xfrm flipH="1">
            <a:off x="4555462" y="2235482"/>
            <a:ext cx="34220" cy="449605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5175333" y="3703833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APN request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350178" y="3960637"/>
            <a:ext cx="1212713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7334508" y="377414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Location update (IMSI, …)</a:t>
            </a:r>
          </a:p>
        </p:txBody>
      </p:sp>
      <p:cxnSp>
        <p:nvCxnSpPr>
          <p:cNvPr id="144" name="Straight Connector 143"/>
          <p:cNvCxnSpPr>
            <a:stCxn id="127" idx="2"/>
          </p:cNvCxnSpPr>
          <p:nvPr/>
        </p:nvCxnSpPr>
        <p:spPr>
          <a:xfrm flipH="1">
            <a:off x="9783439" y="2826412"/>
            <a:ext cx="7836" cy="390512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 flipH="1">
            <a:off x="9186471" y="2221704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6519502" y="2296409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NAS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72572" y="5338899"/>
            <a:ext cx="2720208" cy="863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7506164" y="5499609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Modify bearer (TEID)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64013" y="5126071"/>
            <a:ext cx="2308156" cy="127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Attach accept/complete (PAA, PCO)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7269825" y="5704085"/>
            <a:ext cx="1916646" cy="11446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1" name="Rectangle 150"/>
          <p:cNvSpPr/>
          <p:nvPr/>
        </p:nvSpPr>
        <p:spPr>
          <a:xfrm>
            <a:off x="4589682" y="6011535"/>
            <a:ext cx="4621147" cy="19723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Bearer Active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555462" y="6447404"/>
            <a:ext cx="4655366" cy="2780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6251643" y="6318309"/>
            <a:ext cx="2477808" cy="1622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SLAAC ICMPv6 RA (/64)  or in PAA??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230961" y="924867"/>
            <a:ext cx="2126880" cy="2578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TEID &lt;-&gt; Subscriber binding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9190506" y="5069168"/>
            <a:ext cx="1289148" cy="633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8991132" y="5148244"/>
            <a:ext cx="1883903" cy="160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RADIUS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auth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use IMSI as key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462038" y="2235482"/>
            <a:ext cx="767" cy="4300418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158" name="Rounded Rectangle 157"/>
          <p:cNvSpPr/>
          <p:nvPr/>
        </p:nvSpPr>
        <p:spPr>
          <a:xfrm>
            <a:off x="9974937" y="1896470"/>
            <a:ext cx="645215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399033" y="4986905"/>
            <a:ext cx="1151503" cy="5127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A.1 -&gt; GTP session TEID 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C/60 -&gt; </a:t>
            </a:r>
          </a:p>
        </p:txBody>
      </p:sp>
    </p:spTree>
    <p:extLst>
      <p:ext uri="{BB962C8B-B14F-4D97-AF65-F5344CB8AC3E}">
        <p14:creationId xmlns:p14="http://schemas.microsoft.com/office/powerpoint/2010/main" val="14209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30777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87092" y="2509610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UE/OWA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6412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82001" y="2517774"/>
            <a:ext cx="926275" cy="84314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SAE-GW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</a:t>
            </a:r>
          </a:p>
        </p:txBody>
      </p:sp>
      <p:sp>
        <p:nvSpPr>
          <p:cNvPr id="56" name="Left-Right-Up Arrow 55"/>
          <p:cNvSpPr/>
          <p:nvPr/>
        </p:nvSpPr>
        <p:spPr>
          <a:xfrm rot="5400000">
            <a:off x="1789828" y="2707779"/>
            <a:ext cx="665018" cy="463138"/>
          </a:xfrm>
          <a:prstGeom prst="leftRightUpArrow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90768" y="2242266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58" name="Straight Connector 57"/>
          <p:cNvCxnSpPr>
            <a:stCxn id="52" idx="3"/>
            <a:endCxn id="53" idx="1"/>
          </p:cNvCxnSpPr>
          <p:nvPr/>
        </p:nvCxnSpPr>
        <p:spPr>
          <a:xfrm flipV="1">
            <a:off x="3234047" y="2931184"/>
            <a:ext cx="853045" cy="816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3294590" y="1687683"/>
            <a:ext cx="1089071" cy="773245"/>
            <a:chOff x="1770589" y="3468776"/>
            <a:chExt cx="1089071" cy="773245"/>
          </a:xfrm>
        </p:grpSpPr>
        <p:sp>
          <p:nvSpPr>
            <p:cNvPr id="60" name="TextBox 59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Wired GE no VLAN other than .1p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5013367" y="1736366"/>
            <a:ext cx="1089071" cy="773245"/>
            <a:chOff x="1770589" y="3468776"/>
            <a:chExt cx="1089071" cy="773245"/>
          </a:xfrm>
        </p:grpSpPr>
        <p:sp>
          <p:nvSpPr>
            <p:cNvPr id="63" name="TextBox 62"/>
            <p:cNvSpPr txBox="1"/>
            <p:nvPr/>
          </p:nvSpPr>
          <p:spPr>
            <a:xfrm>
              <a:off x="1770589" y="3468776"/>
              <a:ext cx="1089071" cy="254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1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LTE or NR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2146741" y="3804699"/>
              <a:ext cx="69999" cy="437322"/>
            </a:xfrm>
            <a:prstGeom prst="straightConnector1">
              <a:avLst/>
            </a:prstGeom>
            <a:noFill/>
            <a:ln w="6350" cap="flat" cmpd="sng" algn="ctr">
              <a:solidFill>
                <a:srgbClr val="5A5A5A"/>
              </a:solidFill>
              <a:prstDash val="dash"/>
              <a:tailEnd type="arrow"/>
            </a:ln>
            <a:effectLst/>
          </p:spPr>
        </p:cxnSp>
      </p:grpSp>
      <p:sp>
        <p:nvSpPr>
          <p:cNvPr id="65" name="Freeform 64"/>
          <p:cNvSpPr/>
          <p:nvPr/>
        </p:nvSpPr>
        <p:spPr>
          <a:xfrm>
            <a:off x="5022575" y="2782955"/>
            <a:ext cx="811033" cy="270344"/>
          </a:xfrm>
          <a:custGeom>
            <a:avLst/>
            <a:gdLst>
              <a:gd name="connsiteX0" fmla="*/ 0 w 811033"/>
              <a:gd name="connsiteY0" fmla="*/ 174928 h 270344"/>
              <a:gd name="connsiteX1" fmla="*/ 270344 w 811033"/>
              <a:gd name="connsiteY1" fmla="*/ 0 h 270344"/>
              <a:gd name="connsiteX2" fmla="*/ 357809 w 811033"/>
              <a:gd name="connsiteY2" fmla="*/ 270344 h 270344"/>
              <a:gd name="connsiteX3" fmla="*/ 811033 w 811033"/>
              <a:gd name="connsiteY3" fmla="*/ 31805 h 270344"/>
              <a:gd name="connsiteX4" fmla="*/ 811033 w 811033"/>
              <a:gd name="connsiteY4" fmla="*/ 31805 h 27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33" h="270344">
                <a:moveTo>
                  <a:pt x="0" y="174928"/>
                </a:moveTo>
                <a:lnTo>
                  <a:pt x="270344" y="0"/>
                </a:lnTo>
                <a:lnTo>
                  <a:pt x="357809" y="270344"/>
                </a:lnTo>
                <a:lnTo>
                  <a:pt x="811033" y="31805"/>
                </a:lnTo>
                <a:lnTo>
                  <a:pt x="811033" y="31805"/>
                </a:ln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716203" y="739470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290022" y="193952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402792" y="1480949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sp>
        <p:nvSpPr>
          <p:cNvPr id="69" name="Flowchart: Magnetic Disk 68"/>
          <p:cNvSpPr/>
          <p:nvPr/>
        </p:nvSpPr>
        <p:spPr>
          <a:xfrm>
            <a:off x="9769502" y="1168295"/>
            <a:ext cx="615274" cy="312654"/>
          </a:xfrm>
          <a:prstGeom prst="flowChartMagneticDisk">
            <a:avLst/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LDAP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31820" y="1081377"/>
            <a:ext cx="1152939" cy="1375575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939" h="1375575">
                <a:moveTo>
                  <a:pt x="0" y="0"/>
                </a:moveTo>
                <a:lnTo>
                  <a:pt x="1152939" y="1375575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6534830" y="1074587"/>
            <a:ext cx="590385" cy="1374412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28167" y="1480950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S11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GTP-C</a:t>
            </a:r>
          </a:p>
        </p:txBody>
      </p:sp>
      <p:cxnSp>
        <p:nvCxnSpPr>
          <p:cNvPr id="73" name="Curved Connector 72"/>
          <p:cNvCxnSpPr>
            <a:stCxn id="54" idx="3"/>
            <a:endCxn id="55" idx="1"/>
          </p:cNvCxnSpPr>
          <p:nvPr/>
        </p:nvCxnSpPr>
        <p:spPr>
          <a:xfrm>
            <a:off x="6792686" y="2939348"/>
            <a:ext cx="1589314" cy="12700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360731" y="275331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S1U GTP-U</a:t>
            </a:r>
          </a:p>
        </p:txBody>
      </p:sp>
      <p:sp>
        <p:nvSpPr>
          <p:cNvPr id="75" name="Freeform 74"/>
          <p:cNvSpPr/>
          <p:nvPr/>
        </p:nvSpPr>
        <p:spPr>
          <a:xfrm rot="3452840" flipH="1">
            <a:off x="9097517" y="1874067"/>
            <a:ext cx="305274" cy="582418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7951 w 7951"/>
              <a:gd name="connsiteY0" fmla="*/ 0 h 1327867"/>
              <a:gd name="connsiteX1" fmla="*/ 0 w 7951"/>
              <a:gd name="connsiteY1" fmla="*/ 1327867 h 1327867"/>
              <a:gd name="connsiteX0" fmla="*/ 400014 w 400014"/>
              <a:gd name="connsiteY0" fmla="*/ 0 h 7126"/>
              <a:gd name="connsiteX1" fmla="*/ 0 w 400014"/>
              <a:gd name="connsiteY1" fmla="*/ 7126 h 7126"/>
              <a:gd name="connsiteX0" fmla="*/ 14000 w 14000"/>
              <a:gd name="connsiteY0" fmla="*/ 0 h 9664"/>
              <a:gd name="connsiteX1" fmla="*/ 0 w 14000"/>
              <a:gd name="connsiteY1" fmla="*/ 9664 h 9664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9941" y="4840"/>
                  <a:pt x="6488" y="8377"/>
                  <a:pt x="0" y="10000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98358" y="3848429"/>
            <a:ext cx="1396061" cy="300161"/>
            <a:chOff x="1574358" y="3848429"/>
            <a:chExt cx="1097280" cy="205192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74358" y="3848429"/>
              <a:ext cx="1097280" cy="7952"/>
            </a:xfrm>
            <a:prstGeom prst="straightConnector1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937123" y="3928408"/>
              <a:ext cx="398890" cy="1252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802.1x</a:t>
              </a:r>
            </a:p>
          </p:txBody>
        </p:sp>
      </p:grpSp>
      <p:cxnSp>
        <p:nvCxnSpPr>
          <p:cNvPr id="79" name="Straight Arrow Connector 78"/>
          <p:cNvCxnSpPr>
            <a:endCxn id="81" idx="1"/>
          </p:cNvCxnSpPr>
          <p:nvPr/>
        </p:nvCxnSpPr>
        <p:spPr>
          <a:xfrm>
            <a:off x="4486350" y="3855586"/>
            <a:ext cx="5141541" cy="28974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883639" y="3974187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802.1x EAP RADIUS proxy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9627891" y="3717583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2102" y="4843669"/>
            <a:ext cx="1348109" cy="4261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2833872" y="4955606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DHCP, DHCPv6 IA_NA, IA_PD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478280" y="4847929"/>
            <a:ext cx="4309711" cy="207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6411" y="4904958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DHCP/DHCPv6 relay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118600" y="5731735"/>
            <a:ext cx="6509291" cy="0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714355" y="5793025"/>
            <a:ext cx="2010504" cy="15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Network management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9627890" y="5522711"/>
            <a:ext cx="898497" cy="333954"/>
          </a:xfrm>
          <a:prstGeom prst="roundRect">
            <a:avLst>
              <a:gd name="adj" fmla="val 40477"/>
            </a:avLst>
          </a:prstGeom>
          <a:noFill/>
          <a:ln w="127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CMS/Other OAM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08154" y="689507"/>
            <a:ext cx="1497120" cy="302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 – UE manager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01288" y="3018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898950" y="4720125"/>
            <a:ext cx="1618232" cy="223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Uses cached info from GTP-C triggered RADIUS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890768" y="3856381"/>
            <a:ext cx="0" cy="2091344"/>
          </a:xfrm>
          <a:prstGeom prst="straightConnector1">
            <a:avLst/>
          </a:prstGeom>
          <a:noFill/>
          <a:ln w="19050" cap="flat" cmpd="sng" algn="ctr">
            <a:solidFill>
              <a:srgbClr val="5A5A5A"/>
            </a:solidFill>
            <a:prstDash val="solid"/>
            <a:headEnd type="oval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078478" y="4377448"/>
            <a:ext cx="208835" cy="88521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88841" y="492672"/>
            <a:ext cx="1906349" cy="6615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F2A2A"/>
                </a:solidFill>
                <a:effectLst/>
                <a:uLnTx/>
                <a:uFillTx/>
              </a:rPr>
              <a:t>After UE PDN is up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07771" y="6403814"/>
            <a:ext cx="5218195" cy="301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Note that the RG will be trying 802.1x before UE PDN is up.  But UE will not respond until after PDN is up.</a:t>
            </a:r>
          </a:p>
        </p:txBody>
      </p:sp>
      <p:cxnSp>
        <p:nvCxnSpPr>
          <p:cNvPr id="96" name="Straight Connector 95"/>
          <p:cNvCxnSpPr>
            <a:stCxn id="55" idx="2"/>
          </p:cNvCxnSpPr>
          <p:nvPr/>
        </p:nvCxnSpPr>
        <p:spPr>
          <a:xfrm flipH="1">
            <a:off x="8827214" y="3360923"/>
            <a:ext cx="17925" cy="3125147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 flipH="1">
            <a:off x="4478279" y="2072289"/>
            <a:ext cx="8070" cy="4529293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dash"/>
          </a:ln>
          <a:effectLst/>
        </p:spPr>
      </p:cxnSp>
      <p:sp>
        <p:nvSpPr>
          <p:cNvPr id="98" name="Freeform 97"/>
          <p:cNvSpPr/>
          <p:nvPr/>
        </p:nvSpPr>
        <p:spPr>
          <a:xfrm>
            <a:off x="7527637" y="489161"/>
            <a:ext cx="211633" cy="249147"/>
          </a:xfrm>
          <a:custGeom>
            <a:avLst/>
            <a:gdLst>
              <a:gd name="connsiteX0" fmla="*/ 0 w 1152939"/>
              <a:gd name="connsiteY0" fmla="*/ 0 h 1375575"/>
              <a:gd name="connsiteX1" fmla="*/ 1152939 w 1152939"/>
              <a:gd name="connsiteY1" fmla="*/ 1375575 h 1375575"/>
              <a:gd name="connsiteX0" fmla="*/ 15690350 w 15690350"/>
              <a:gd name="connsiteY0" fmla="*/ 0 h 1607701"/>
              <a:gd name="connsiteX1" fmla="*/ 0 w 15690350"/>
              <a:gd name="connsiteY1" fmla="*/ 1607701 h 1607701"/>
              <a:gd name="connsiteX0" fmla="*/ 14888293 w 14888293"/>
              <a:gd name="connsiteY0" fmla="*/ 0 h 1383579"/>
              <a:gd name="connsiteX1" fmla="*/ 0 w 14888293"/>
              <a:gd name="connsiteY1" fmla="*/ 1383579 h 13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8293" h="1383579">
                <a:moveTo>
                  <a:pt x="14888293" y="0"/>
                </a:moveTo>
                <a:lnTo>
                  <a:pt x="0" y="1383579"/>
                </a:ln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dash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517183" y="2757378"/>
            <a:ext cx="566057" cy="5832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DHCP</a:t>
            </a:r>
          </a:p>
        </p:txBody>
      </p:sp>
      <p:cxnSp>
        <p:nvCxnSpPr>
          <p:cNvPr id="100" name="Curved Connector 99"/>
          <p:cNvCxnSpPr/>
          <p:nvPr/>
        </p:nvCxnSpPr>
        <p:spPr>
          <a:xfrm>
            <a:off x="9308276" y="2963251"/>
            <a:ext cx="622379" cy="4973"/>
          </a:xfrm>
          <a:prstGeom prst="curvedConnector3">
            <a:avLst/>
          </a:prstGeom>
          <a:noFill/>
          <a:ln w="28575" cap="rnd" cmpd="sng" algn="ctr">
            <a:solidFill>
              <a:srgbClr val="5A5A5A"/>
            </a:solidFill>
            <a:prstDash val="solid"/>
            <a:headEnd type="oval" w="lg" len="lg"/>
            <a:tailEnd type="oval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508621" y="2785323"/>
            <a:ext cx="398890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25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26629" y="1349842"/>
            <a:ext cx="7501646" cy="13182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26629" y="1399725"/>
            <a:ext cx="3443033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910024" y="1393825"/>
            <a:ext cx="3618251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3976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69178" y="94390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Left-Right-Up Arrow 99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102" name="Straight Connector 101"/>
          <p:cNvCxnSpPr>
            <a:stCxn id="96" idx="3"/>
            <a:endCxn id="97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103" name="Rounded Rectangle 102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390374" y="1071788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106" name="Straight Arrow Connector 105"/>
          <p:cNvCxnSpPr>
            <a:stCxn id="97" idx="3"/>
            <a:endCxn id="98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7" name="Straight Arrow Connector 106"/>
          <p:cNvCxnSpPr>
            <a:stCxn id="103" idx="2"/>
            <a:endCxn id="98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8" name="Straight Arrow Connector 107"/>
          <p:cNvCxnSpPr>
            <a:stCxn id="103" idx="3"/>
            <a:endCxn id="99" idx="1"/>
          </p:cNvCxnSpPr>
          <p:nvPr/>
        </p:nvCxnSpPr>
        <p:spPr>
          <a:xfrm flipV="1">
            <a:off x="3076124" y="1110880"/>
            <a:ext cx="1393054" cy="116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9" name="Straight Arrow Connector 108"/>
          <p:cNvCxnSpPr>
            <a:stCxn id="98" idx="3"/>
            <a:endCxn id="139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5456975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lowchart: Magnetic Disk 113"/>
          <p:cNvSpPr/>
          <p:nvPr/>
        </p:nvSpPr>
        <p:spPr>
          <a:xfrm>
            <a:off x="6456042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6377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66377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60815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>
            <a:stCxn id="116" idx="3"/>
            <a:endCxn id="113" idx="2"/>
          </p:cNvCxnSpPr>
          <p:nvPr/>
        </p:nvCxnSpPr>
        <p:spPr>
          <a:xfrm>
            <a:off x="5392652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>
            <a:stCxn id="113" idx="4"/>
            <a:endCxn id="114" idx="2"/>
          </p:cNvCxnSpPr>
          <p:nvPr/>
        </p:nvCxnSpPr>
        <p:spPr>
          <a:xfrm>
            <a:off x="6383250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6599404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Magnetic Disk 121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Arrow Connector 125"/>
          <p:cNvCxnSpPr>
            <a:stCxn id="124" idx="3"/>
            <a:endCxn id="122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8" name="Straight Arrow Connector 127"/>
          <p:cNvCxnSpPr>
            <a:stCxn id="104" idx="2"/>
            <a:endCxn id="103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Straight Arrow Connector 129"/>
          <p:cNvCxnSpPr>
            <a:stCxn id="115" idx="0"/>
            <a:endCxn id="99" idx="2"/>
          </p:cNvCxnSpPr>
          <p:nvPr/>
        </p:nvCxnSpPr>
        <p:spPr>
          <a:xfrm flipV="1">
            <a:off x="4929515" y="1277857"/>
            <a:ext cx="2801" cy="21735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130"/>
          <p:cNvCxnSpPr>
            <a:stCxn id="123" idx="0"/>
            <a:endCxn id="105" idx="2"/>
          </p:cNvCxnSpPr>
          <p:nvPr/>
        </p:nvCxnSpPr>
        <p:spPr>
          <a:xfrm flipH="1" flipV="1">
            <a:off x="8839623" y="1276459"/>
            <a:ext cx="5563" cy="218748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Rectangle 131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lowchart: Magnetic Disk 140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Elbow Connector 143"/>
          <p:cNvCxnSpPr>
            <a:stCxn id="117" idx="2"/>
            <a:endCxn id="143" idx="0"/>
          </p:cNvCxnSpPr>
          <p:nvPr/>
        </p:nvCxnSpPr>
        <p:spPr>
          <a:xfrm rot="16200000" flipH="1">
            <a:off x="5859935" y="1610540"/>
            <a:ext cx="356977" cy="222894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25" idx="2"/>
            <a:endCxn id="143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43" idx="1"/>
            <a:endCxn id="141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7" name="Elbow Connector 146"/>
          <p:cNvCxnSpPr>
            <a:stCxn id="143" idx="3"/>
            <a:endCxn id="142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8" name="Elbow Connector 147"/>
          <p:cNvCxnSpPr>
            <a:stCxn id="141" idx="3"/>
            <a:endCxn id="133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Elbow Connector 148"/>
          <p:cNvCxnSpPr>
            <a:stCxn id="141" idx="3"/>
            <a:endCxn id="134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Elbow Connector 149"/>
          <p:cNvCxnSpPr>
            <a:stCxn id="142" idx="3"/>
            <a:endCxn id="135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Elbow Connector 150"/>
          <p:cNvCxnSpPr>
            <a:stCxn id="142" idx="3"/>
            <a:endCxn id="136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Elbow Connector 151"/>
          <p:cNvCxnSpPr>
            <a:stCxn id="142" idx="3"/>
            <a:endCxn id="137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Elbow Connector 152"/>
          <p:cNvCxnSpPr>
            <a:stCxn id="142" idx="3"/>
            <a:endCxn id="138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6" name="Straight Arrow Connector 155"/>
          <p:cNvCxnSpPr>
            <a:stCxn id="140" idx="3"/>
            <a:endCxn id="155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24229" y="36714"/>
            <a:ext cx="3516988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Design_v2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633954" y="1032693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Flowchart: Magnetic Disk 159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arallelogram 160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62" name="Flowchart: Magnetic Disk 161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Magnetic Disk 162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Magnetic Disk 163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5" name="Elbow Connector 164"/>
          <p:cNvCxnSpPr>
            <a:stCxn id="162" idx="3"/>
            <a:endCxn id="105" idx="0"/>
          </p:cNvCxnSpPr>
          <p:nvPr/>
        </p:nvCxnSpPr>
        <p:spPr>
          <a:xfrm rot="16200000" flipH="1">
            <a:off x="8356287" y="588452"/>
            <a:ext cx="266036" cy="700636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6" name="Elbow Connector 165"/>
          <p:cNvCxnSpPr>
            <a:stCxn id="163" idx="3"/>
            <a:endCxn id="105" idx="0"/>
          </p:cNvCxnSpPr>
          <p:nvPr/>
        </p:nvCxnSpPr>
        <p:spPr>
          <a:xfrm rot="5400000">
            <a:off x="8867836" y="771179"/>
            <a:ext cx="272397" cy="328821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7" name="Elbow Connector 166"/>
          <p:cNvCxnSpPr>
            <a:stCxn id="164" idx="3"/>
            <a:endCxn id="105" idx="0"/>
          </p:cNvCxnSpPr>
          <p:nvPr/>
        </p:nvCxnSpPr>
        <p:spPr>
          <a:xfrm rot="5400000">
            <a:off x="9386762" y="261232"/>
            <a:ext cx="263417" cy="13576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026630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S11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14002" y="1399070"/>
            <a:ext cx="411314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 SLA VM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0563" y="2814556"/>
            <a:ext cx="714443" cy="3146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VM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0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825412" y="2741505"/>
            <a:ext cx="7917855" cy="2138503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11639" y="203554"/>
            <a:ext cx="3686457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503784" y="204209"/>
            <a:ext cx="4239483" cy="2530524"/>
          </a:xfrm>
          <a:prstGeom prst="roundRect">
            <a:avLst/>
          </a:prstGeom>
          <a:solidFill>
            <a:srgbClr val="009FDB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568AE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03784" y="204210"/>
            <a:ext cx="3290590" cy="70089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26630" y="1393825"/>
            <a:ext cx="7501646" cy="1269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32464" y="1466856"/>
            <a:ext cx="2971320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9333" y="3921020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RG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2235" y="3921674"/>
            <a:ext cx="362029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849" y="3921674"/>
            <a:ext cx="926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49303" y="945062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Adaptor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Left-Right-Up Arrow 92"/>
          <p:cNvSpPr/>
          <p:nvPr/>
        </p:nvSpPr>
        <p:spPr>
          <a:xfrm rot="5400000">
            <a:off x="38321" y="4134746"/>
            <a:ext cx="665018" cy="417004"/>
          </a:xfrm>
          <a:prstGeom prst="leftRightUpArrow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4229" y="3807181"/>
            <a:ext cx="396544" cy="159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</a:p>
        </p:txBody>
      </p:sp>
      <p:cxnSp>
        <p:nvCxnSpPr>
          <p:cNvPr id="95" name="Straight Connector 94"/>
          <p:cNvCxnSpPr>
            <a:stCxn id="89" idx="3"/>
            <a:endCxn id="90" idx="1"/>
          </p:cNvCxnSpPr>
          <p:nvPr/>
        </p:nvCxnSpPr>
        <p:spPr>
          <a:xfrm>
            <a:off x="1505608" y="4342594"/>
            <a:ext cx="96627" cy="654"/>
          </a:xfrm>
          <a:prstGeom prst="line">
            <a:avLst/>
          </a:prstGeom>
          <a:noFill/>
          <a:ln w="6350" cap="flat" cmpd="sng" algn="ctr">
            <a:solidFill>
              <a:srgbClr val="5A5A5A"/>
            </a:solidFill>
            <a:prstDash val="solid"/>
          </a:ln>
          <a:effectLst/>
        </p:spPr>
      </p:cxnSp>
      <p:sp>
        <p:nvSpPr>
          <p:cNvPr id="96" name="Rounded Rectangle 95"/>
          <p:cNvSpPr/>
          <p:nvPr/>
        </p:nvSpPr>
        <p:spPr>
          <a:xfrm>
            <a:off x="2149850" y="945063"/>
            <a:ext cx="926274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MME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149848" y="451835"/>
            <a:ext cx="926275" cy="333954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HSS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387050" y="1072079"/>
            <a:ext cx="898497" cy="204671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</a:t>
            </a:r>
          </a:p>
        </p:txBody>
      </p:sp>
      <p:cxnSp>
        <p:nvCxnSpPr>
          <p:cNvPr id="99" name="Straight Arrow Connector 98"/>
          <p:cNvCxnSpPr>
            <a:stCxn id="90" idx="3"/>
            <a:endCxn id="91" idx="1"/>
          </p:cNvCxnSpPr>
          <p:nvPr/>
        </p:nvCxnSpPr>
        <p:spPr>
          <a:xfrm>
            <a:off x="1964264" y="4343248"/>
            <a:ext cx="185585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>
            <a:stCxn id="96" idx="2"/>
            <a:endCxn id="91" idx="0"/>
          </p:cNvCxnSpPr>
          <p:nvPr/>
        </p:nvCxnSpPr>
        <p:spPr>
          <a:xfrm>
            <a:off x="2612987" y="1279017"/>
            <a:ext cx="0" cy="26426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1" name="Straight Arrow Connector 100"/>
          <p:cNvCxnSpPr>
            <a:stCxn id="96" idx="3"/>
            <a:endCxn id="92" idx="1"/>
          </p:cNvCxnSpPr>
          <p:nvPr/>
        </p:nvCxnSpPr>
        <p:spPr>
          <a:xfrm>
            <a:off x="3076124" y="1112040"/>
            <a:ext cx="1473179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2" name="Straight Arrow Connector 101"/>
          <p:cNvCxnSpPr>
            <a:stCxn id="91" idx="3"/>
            <a:endCxn id="132" idx="1"/>
          </p:cNvCxnSpPr>
          <p:nvPr/>
        </p:nvCxnSpPr>
        <p:spPr>
          <a:xfrm>
            <a:off x="3076124" y="4343248"/>
            <a:ext cx="591886" cy="645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679283" y="3733486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S1-MME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64484" y="421738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92500" lnSpcReduction="20000"/>
          </a:bodyPr>
          <a:lstStyle>
            <a:defPPr>
              <a:defRPr lang="en-US"/>
            </a:defPPr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GTP-U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98352" y="986826"/>
            <a:ext cx="53544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S11|GTPV2C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lowchart: Magnetic Disk 105"/>
          <p:cNvSpPr/>
          <p:nvPr/>
        </p:nvSpPr>
        <p:spPr>
          <a:xfrm>
            <a:off x="5545463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FTEID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6544530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IMSI 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554865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54865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S11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49303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>
            <a:stCxn id="109" idx="3"/>
            <a:endCxn id="106" idx="2"/>
          </p:cNvCxnSpPr>
          <p:nvPr/>
        </p:nvCxnSpPr>
        <p:spPr>
          <a:xfrm>
            <a:off x="5481140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2" name="Straight Arrow Connector 111"/>
          <p:cNvCxnSpPr>
            <a:stCxn id="106" idx="4"/>
            <a:endCxn id="107" idx="2"/>
          </p:cNvCxnSpPr>
          <p:nvPr/>
        </p:nvCxnSpPr>
        <p:spPr>
          <a:xfrm>
            <a:off x="6471738" y="2019108"/>
            <a:ext cx="72792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687892" y="1463688"/>
            <a:ext cx="815892" cy="1765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 Context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359647" y="1466856"/>
            <a:ext cx="2157294" cy="110767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lowchart: Magnetic Disk 114"/>
          <p:cNvSpPr/>
          <p:nvPr/>
        </p:nvSpPr>
        <p:spPr>
          <a:xfrm>
            <a:off x="9372646" y="1852130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382048" y="1495207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82048" y="185213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AVP Event Reflector </a:t>
            </a: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376486" y="2212568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engine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Arrow Connector 118"/>
          <p:cNvCxnSpPr>
            <a:stCxn id="117" idx="3"/>
            <a:endCxn id="115" idx="2"/>
          </p:cNvCxnSpPr>
          <p:nvPr/>
        </p:nvCxnSpPr>
        <p:spPr>
          <a:xfrm>
            <a:off x="9308323" y="2019108"/>
            <a:ext cx="64323" cy="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733185" y="1466855"/>
            <a:ext cx="783756" cy="1733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Rule DB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1" name="Straight Arrow Connector 120"/>
          <p:cNvCxnSpPr>
            <a:stCxn id="97" idx="2"/>
            <a:endCxn id="96" idx="0"/>
          </p:cNvCxnSpPr>
          <p:nvPr/>
        </p:nvCxnSpPr>
        <p:spPr>
          <a:xfrm>
            <a:off x="2612986" y="785789"/>
            <a:ext cx="1" cy="159274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679282" y="819850"/>
            <a:ext cx="476733" cy="125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925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S6a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3" name="Straight Arrow Connector 122"/>
          <p:cNvCxnSpPr>
            <a:stCxn id="108" idx="0"/>
            <a:endCxn id="92" idx="2"/>
          </p:cNvCxnSpPr>
          <p:nvPr/>
        </p:nvCxnSpPr>
        <p:spPr>
          <a:xfrm flipH="1" flipV="1">
            <a:off x="5012441" y="1279017"/>
            <a:ext cx="5562" cy="216190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24" name="Straight Arrow Connector 123"/>
          <p:cNvCxnSpPr>
            <a:stCxn id="116" idx="0"/>
            <a:endCxn id="98" idx="2"/>
          </p:cNvCxnSpPr>
          <p:nvPr/>
        </p:nvCxnSpPr>
        <p:spPr>
          <a:xfrm flipH="1" flipV="1">
            <a:off x="8836299" y="1276750"/>
            <a:ext cx="8887" cy="21845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4026630" y="2807246"/>
            <a:ext cx="6767744" cy="195757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t">
            <a:normAutofit/>
          </a:bodyPr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65455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GTP-U TEID Match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580825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Context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507099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SDF Filters (LPM)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33373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359647" y="4146491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Profile Filters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285921" y="4138505"/>
            <a:ext cx="926274" cy="414408"/>
          </a:xfrm>
          <a:prstGeom prst="roundRect">
            <a:avLst>
              <a:gd name="adj" fmla="val 40477"/>
            </a:avLst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 (Shaper)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68010" y="4138505"/>
            <a:ext cx="362029" cy="42239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794374" y="4138504"/>
            <a:ext cx="362029" cy="41445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Flowchart: Magnetic Disk 133"/>
          <p:cNvSpPr/>
          <p:nvPr/>
        </p:nvSpPr>
        <p:spPr>
          <a:xfrm>
            <a:off x="5117688" y="3381424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UE/TEID Cache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Magnetic Disk 134"/>
          <p:cNvSpPr/>
          <p:nvPr/>
        </p:nvSpPr>
        <p:spPr>
          <a:xfrm>
            <a:off x="8149974" y="3381423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89756" y="2903500"/>
            <a:ext cx="926275" cy="33395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Query/Update client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7" name="Elbow Connector 136"/>
          <p:cNvCxnSpPr>
            <a:stCxn id="110" idx="2"/>
            <a:endCxn id="136" idx="0"/>
          </p:cNvCxnSpPr>
          <p:nvPr/>
        </p:nvCxnSpPr>
        <p:spPr>
          <a:xfrm rot="16200000" flipH="1">
            <a:off x="5904179" y="1654784"/>
            <a:ext cx="356977" cy="2140453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8" name="Elbow Connector 137"/>
          <p:cNvCxnSpPr>
            <a:stCxn id="118" idx="2"/>
            <a:endCxn id="136" idx="0"/>
          </p:cNvCxnSpPr>
          <p:nvPr/>
        </p:nvCxnSpPr>
        <p:spPr>
          <a:xfrm rot="5400000">
            <a:off x="7817771" y="1881646"/>
            <a:ext cx="356977" cy="168673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9" name="Elbow Connector 138"/>
          <p:cNvCxnSpPr>
            <a:stCxn id="136" idx="1"/>
            <a:endCxn id="134" idx="1"/>
          </p:cNvCxnSpPr>
          <p:nvPr/>
        </p:nvCxnSpPr>
        <p:spPr>
          <a:xfrm rot="10800000" flipV="1">
            <a:off x="5580826" y="3070478"/>
            <a:ext cx="1108930" cy="310946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0" name="Elbow Connector 139"/>
          <p:cNvCxnSpPr>
            <a:stCxn id="136" idx="3"/>
            <a:endCxn id="135" idx="1"/>
          </p:cNvCxnSpPr>
          <p:nvPr/>
        </p:nvCxnSpPr>
        <p:spPr>
          <a:xfrm>
            <a:off x="7616031" y="3070478"/>
            <a:ext cx="997081" cy="310945"/>
          </a:xfrm>
          <a:prstGeom prst="bentConnector2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1" name="Elbow Connector 140"/>
          <p:cNvCxnSpPr>
            <a:stCxn id="134" idx="3"/>
            <a:endCxn id="126" idx="0"/>
          </p:cNvCxnSpPr>
          <p:nvPr/>
        </p:nvCxnSpPr>
        <p:spPr>
          <a:xfrm rot="5400000">
            <a:off x="5137694" y="3695373"/>
            <a:ext cx="423126" cy="4631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2" name="Elbow Connector 141"/>
          <p:cNvCxnSpPr>
            <a:stCxn id="134" idx="3"/>
            <a:endCxn id="127" idx="0"/>
          </p:cNvCxnSpPr>
          <p:nvPr/>
        </p:nvCxnSpPr>
        <p:spPr>
          <a:xfrm rot="16200000" flipH="1">
            <a:off x="5600831" y="3695374"/>
            <a:ext cx="423126" cy="4631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3" name="Elbow Connector 142"/>
          <p:cNvCxnSpPr>
            <a:stCxn id="135" idx="3"/>
            <a:endCxn id="128" idx="0"/>
          </p:cNvCxnSpPr>
          <p:nvPr/>
        </p:nvCxnSpPr>
        <p:spPr>
          <a:xfrm rot="5400000">
            <a:off x="7580111" y="3105503"/>
            <a:ext cx="423127" cy="16428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Elbow Connector 143"/>
          <p:cNvCxnSpPr>
            <a:stCxn id="135" idx="3"/>
            <a:endCxn id="129" idx="0"/>
          </p:cNvCxnSpPr>
          <p:nvPr/>
        </p:nvCxnSpPr>
        <p:spPr>
          <a:xfrm rot="5400000">
            <a:off x="8043248" y="3568640"/>
            <a:ext cx="423127" cy="71660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Elbow Connector 144"/>
          <p:cNvCxnSpPr>
            <a:stCxn id="135" idx="3"/>
            <a:endCxn id="130" idx="0"/>
          </p:cNvCxnSpPr>
          <p:nvPr/>
        </p:nvCxnSpPr>
        <p:spPr>
          <a:xfrm rot="16200000" flipH="1">
            <a:off x="8502392" y="3826098"/>
            <a:ext cx="431113" cy="2096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6" name="Elbow Connector 145"/>
          <p:cNvCxnSpPr>
            <a:stCxn id="135" idx="3"/>
            <a:endCxn id="131" idx="0"/>
          </p:cNvCxnSpPr>
          <p:nvPr/>
        </p:nvCxnSpPr>
        <p:spPr>
          <a:xfrm rot="16200000" flipH="1">
            <a:off x="8969522" y="3358968"/>
            <a:ext cx="423127" cy="11359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9588913" y="2807245"/>
            <a:ext cx="1205462" cy="4633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Path (DP)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1416355" y="3921019"/>
            <a:ext cx="559275" cy="8431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9" name="Straight Arrow Connector 148"/>
          <p:cNvCxnSpPr>
            <a:stCxn id="133" idx="3"/>
            <a:endCxn id="148" idx="1"/>
          </p:cNvCxnSpPr>
          <p:nvPr/>
        </p:nvCxnSpPr>
        <p:spPr>
          <a:xfrm flipV="1">
            <a:off x="11156403" y="4342593"/>
            <a:ext cx="259952" cy="3137"/>
          </a:xfrm>
          <a:prstGeom prst="straightConnector1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124229" y="36714"/>
            <a:ext cx="3681722" cy="4926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on GO | NFF Design_v1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2235" y="5084956"/>
            <a:ext cx="4028760" cy="16057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 fontScale="85000" lnSpcReduction="200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Preliminary Requirement/Feature set: Phase 1 Q1’18: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UE+NodeB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MME, HSS ng4T emulation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IPv4 on all interfaces (S1-MME, S11, S1U,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). 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 UEs/Flows = 10K; 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MPPS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QoS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/TM Shaper Phase 2 ~Q2’18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75000"/>
                </a:srgbClr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ARP on S1U/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SGi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. ICMP Phase 2 ~Q2’18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75000"/>
                  </a:srgbClr>
                </a:solidFill>
                <a:effectLst/>
                <a:uLnTx/>
                <a:uFillTx/>
              </a:rPr>
              <a:t>IPv6 Phase 2 Q2’18 target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640838" y="1393825"/>
            <a:ext cx="887437" cy="346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BNG-PGW NFF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Plane (CP)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lowchart: Magnetic Disk 152"/>
          <p:cNvSpPr/>
          <p:nvPr/>
        </p:nvSpPr>
        <p:spPr>
          <a:xfrm>
            <a:off x="9539058" y="2145579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bng_sla_hash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Parallelogram 153"/>
          <p:cNvSpPr/>
          <p:nvPr/>
        </p:nvSpPr>
        <p:spPr>
          <a:xfrm>
            <a:off x="9391419" y="1660294"/>
            <a:ext cx="1057274" cy="201455"/>
          </a:xfrm>
          <a:prstGeom prst="parallelogram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imsi_profile_grp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</a:t>
            </a:r>
          </a:p>
        </p:txBody>
      </p:sp>
      <p:sp>
        <p:nvSpPr>
          <p:cNvPr id="155" name="Flowchart: Magnetic Disk 154"/>
          <p:cNvSpPr/>
          <p:nvPr/>
        </p:nvSpPr>
        <p:spPr>
          <a:xfrm>
            <a:off x="7675849" y="471797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sla_profile_db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Flowchart: Magnetic Disk 155"/>
          <p:cNvSpPr/>
          <p:nvPr/>
        </p:nvSpPr>
        <p:spPr>
          <a:xfrm>
            <a:off x="8705306" y="46543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imsi_DB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Flowchart: Magnetic Disk 156"/>
          <p:cNvSpPr/>
          <p:nvPr/>
        </p:nvSpPr>
        <p:spPr>
          <a:xfrm>
            <a:off x="9734179" y="474416"/>
            <a:ext cx="926275" cy="33395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D2D2D2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sla_DB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-LDAP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8" name="Elbow Connector 157"/>
          <p:cNvCxnSpPr>
            <a:stCxn id="155" idx="3"/>
            <a:endCxn id="98" idx="0"/>
          </p:cNvCxnSpPr>
          <p:nvPr/>
        </p:nvCxnSpPr>
        <p:spPr>
          <a:xfrm rot="16200000" flipH="1">
            <a:off x="8354480" y="590259"/>
            <a:ext cx="266327" cy="697312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9" name="Elbow Connector 158"/>
          <p:cNvCxnSpPr>
            <a:stCxn id="156" idx="3"/>
            <a:endCxn id="98" idx="0"/>
          </p:cNvCxnSpPr>
          <p:nvPr/>
        </p:nvCxnSpPr>
        <p:spPr>
          <a:xfrm rot="5400000">
            <a:off x="8866028" y="769663"/>
            <a:ext cx="272688" cy="332145"/>
          </a:xfrm>
          <a:prstGeom prst="bentConnector3">
            <a:avLst/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60" name="Elbow Connector 159"/>
          <p:cNvCxnSpPr>
            <a:stCxn id="157" idx="3"/>
            <a:endCxn id="98" idx="0"/>
          </p:cNvCxnSpPr>
          <p:nvPr/>
        </p:nvCxnSpPr>
        <p:spPr>
          <a:xfrm rot="5400000">
            <a:off x="9384954" y="259716"/>
            <a:ext cx="263708" cy="136101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A5A5A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9977120" y="204209"/>
            <a:ext cx="817747" cy="2476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AT&amp;T OSS,BSS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875054" y="2672877"/>
            <a:ext cx="558319" cy="12521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ZMQ: PUB|SUB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40995" y="5084956"/>
            <a:ext cx="4028760" cy="16195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1 Q1’18 stages:</a:t>
            </a: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#1: Areg + Ashok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#2: Ashok + ng4T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33363" marR="0" lvl="0" indent="-233363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#3: Ashok + ng4T + Areg </a:t>
            </a:r>
          </a:p>
        </p:txBody>
      </p:sp>
    </p:spTree>
    <p:extLst>
      <p:ext uri="{BB962C8B-B14F-4D97-AF65-F5344CB8AC3E}">
        <p14:creationId xmlns:p14="http://schemas.microsoft.com/office/powerpoint/2010/main" val="380681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890768" y="276465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BNG Forwarded Architecture Model – high level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890768" y="1034595"/>
            <a:ext cx="8408988" cy="600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FD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YANFF BNG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user space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Owns SR-IOV S1U and SGi interfaces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Hides subscriber GTP-U interface data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does not see the subscriber address space/routes</a:t>
            </a:r>
          </a:p>
          <a:p>
            <a:pPr marL="742950" marR="0" lvl="4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ICMP, ICMPv6 (RA, RS, ND), DHCP, DHCPv6 has to be handled by YANFF modules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Provides logical vETH interface to OS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S11 as a separate physical interface from SGi and S1-U</a:t>
            </a:r>
          </a:p>
          <a:p>
            <a:pPr marL="457200" marR="0" lvl="3" indent="-231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Initially prefer SGi and S1-U be separate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57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Requirements   (* = Not Day One)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= GTP-U TEID session (no MDU/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multisubscriber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 IMSI is identifier</a:t>
            </a:r>
          </a:p>
          <a:p>
            <a:pPr marL="171450" marR="0" lvl="0" indent="-1714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“context” – all traffic to/from GTP session [eventually, would like to support dedicated bearers in same PDP session]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only do the minimal requirements for S1-U and S-11 necessary for fixed wireless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e.g., for S1-U, will not support GTP sequence numbers, or extension headers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ACL filtering, classification and marking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 transport (e.g., for GTP)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ipv4v6 bearer type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Traffic manager – per subscriber shaper  *?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Counters (byte, packet) by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subscriber+class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DHCP, DCHPv6 – for RG support (not UE addressing bearer addressing)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single host model per subscriber context, i.e., a new host (MAC) replaces lease of previous host; single NA and PD per sub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/icmp6 error and application handling (RA, RS, ND)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RADIUS – for subscriber policy and networks behind UE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BGP – for advertising pools on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PDN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MTU check with fragmentation/reassembly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Failure/reboot recovery – preserve GTP-C info?  How is reset done in GTP-C?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* Subscriber service info – persistent (survive restart?), redundant?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*yang model for base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(pools, RADIUS, BGP, interfaces, ACL and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QoS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policies, logging)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*Subscriber mirroring (lawful intercept)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*Combine/share physical interface supporting logical VFs for S1u,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SGi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S11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*GTP echo?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 txBox="1">
            <a:spLocks/>
          </p:cNvSpPr>
          <p:nvPr/>
        </p:nvSpPr>
        <p:spPr>
          <a:xfrm>
            <a:off x="489025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B907E-C602-C34B-93F7-CA9E4071428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9024" y="40269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IP applications on subscriber interfaces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91067" y="1139370"/>
            <a:ext cx="11211984" cy="4812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47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03325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applications need to be in the BNG forwarding engine for the S1-U interface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Very low rate (although need DOS/abuse protection rate limiter)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 interfaces here = PDP context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IPv6: RA, RS and ND processing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ping (icmp echo)  - also need hook to inject and return response to management plane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icmp error processing (TTL, packet too big)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packet capture/mirroring (e.g, for operations or lawful intercept)</a:t>
            </a:r>
          </a:p>
          <a:p>
            <a:pPr marL="62865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DHCP/DHCPv6 (this is for networks behind UE, not the UE PDN session addresses)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 need icmp and ARP processing for SGi interface in the BNG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FDB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9FD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2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1530</Words>
  <Application>Microsoft Office PowerPoint</Application>
  <PresentationFormat>Widescreen</PresentationFormat>
  <Paragraphs>279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Fixed BNG PGW on GO over NFF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BNG PGW on GO over NFF</dc:title>
  <dc:creator>Sunder Rajan, Ashok</dc:creator>
  <cp:keywords>CTPClassification=CTP_NT</cp:keywords>
  <cp:lastModifiedBy>Sunder Rajan, Ashok</cp:lastModifiedBy>
  <cp:revision>5</cp:revision>
  <dcterms:created xsi:type="dcterms:W3CDTF">2018-03-23T19:40:06Z</dcterms:created>
  <dcterms:modified xsi:type="dcterms:W3CDTF">2018-03-23T19:47:03Z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44cd9367-c10b-4c6d-902a-41a324dde823</vt:lpwstr>
  </property>
  <property fmtid="{D5CDD505-2E9C-101B-9397-08002B2CF9AE}" pid="3" name="CTP_TimeStamp">
    <vt:lpwstr>2018-03-23 19:47:03Z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