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A4ECA19-5B05-4D8F-9C9F-EE37606ECC36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873DF8B-FE5E-4924-A4ED-DE5704E8B83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8.xml"/><Relationship Id="rId5" Type="http://schemas.openxmlformats.org/officeDocument/2006/relationships/slide" Target="slide10.xml"/><Relationship Id="rId6" Type="http://schemas.openxmlformats.org/officeDocument/2006/relationships/slide" Target="slide14.xml"/><Relationship Id="rId7" Type="http://schemas.openxmlformats.org/officeDocument/2006/relationships/slide" Target="slide20.xml"/><Relationship Id="rId1" Type="http://schemas.openxmlformats.org/officeDocument/2006/relationships/slideLayout" Target="../slideLayouts/slideLayout15.xml"/><Relationship Id="rId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8120" y="2286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0" strike="noStrike" spc="-1">
                <a:solidFill>
                  <a:srgbClr val="FFFFFF"/>
                </a:solidFill>
                <a:latin typeface="Arial"/>
              </a:rPr>
              <a:t>Shell编程入门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017520" y="4253400"/>
            <a:ext cx="256032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4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运算和比较操作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906" y="1593667"/>
            <a:ext cx="87259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1.let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：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执行整数相关的运算，运算结果也只能保存整数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使用：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let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变量名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=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变量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1 (+,-,*,/,%)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变量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1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2.expr: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算数运算时，只能进行整数类型的运算，不能保存小数结果，此外还可以进行字符串操作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使用：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expr experession1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操作符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experession2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注意：操作符前必须加‘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\’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进行转义，并且操作符和两个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expression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之间必须有空格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3.bc: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浮点运算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使用：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variable = `echo “OPTIONS; OPERRATIONS” | 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bc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`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注意：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scale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用来指定输出小数的位数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9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4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运算和比较操作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906" y="1593667"/>
            <a:ext cx="87259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4.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字符串操作：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输出字符串长度 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expr length $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str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取子串的操作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expr 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substr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$string $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postion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$length (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下标从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开始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)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echo ${string:$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pos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:$length}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（下标从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开始）   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字符串连接：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str3=“${str1}$str2” 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字符串替换：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echo ${string/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要替换的字符串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替换的字符串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} #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替换一次   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echo ${string//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要替换的字符串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替换的字符串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} #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全部替换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5.test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比较：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对两个值进行比较，成功则返回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，否则为非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   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语法：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`test value1 -option value2`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3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4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运算和比较操作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637" y="1123406"/>
            <a:ext cx="872598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5.1</a:t>
            </a:r>
            <a:r>
              <a:rPr kumimoji="1" lang="zh-CN" altLang="mr-IN" sz="3200" dirty="0" smtClean="0">
                <a:solidFill>
                  <a:schemeClr val="bg1"/>
                </a:solidFill>
              </a:rPr>
              <a:t>逻辑比较</a:t>
            </a:r>
            <a:endParaRPr kumimoji="1" lang="zh-CN" altLang="en-US" sz="32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eq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等于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ne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不等于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lt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小于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gt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大于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le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小于等于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ge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大于等于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a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逻辑与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(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and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)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o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逻辑或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(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or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)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！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逻辑非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5.2</a:t>
            </a:r>
            <a:r>
              <a:rPr kumimoji="1" lang="zh-CN" altLang="mr-IN" sz="3200" dirty="0" smtClean="0">
                <a:solidFill>
                  <a:schemeClr val="bg1"/>
                </a:solidFill>
              </a:rPr>
              <a:t>字符串比较</a:t>
            </a:r>
            <a:endParaRPr kumimoji="1" lang="zh-CN" altLang="en-US" sz="32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z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判断是否是空字符串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=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等于字符串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!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=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不等于字符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7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4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运算和比较操作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637" y="1567541"/>
            <a:ext cx="87259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5.3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文件比较</a:t>
            </a: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f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判断文件是否存在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d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判断目录是否存在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s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文件不为空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r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文件可读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w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文件可写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x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文件可执行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h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文件是一个符号连接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c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文件是一个字符设备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-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b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文件是一个块文件</a:t>
            </a:r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0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5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选择和循环结构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637" y="1567541"/>
            <a:ext cx="87259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i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f: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条件判断语句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格式：</a:t>
            </a:r>
          </a:p>
          <a:p>
            <a:r>
              <a:rPr kumimoji="1" lang="de-DE" altLang="zh-CN" sz="2400" dirty="0" err="1" smtClean="0">
                <a:solidFill>
                  <a:schemeClr val="bg1"/>
                </a:solidFill>
              </a:rPr>
              <a:t>if</a:t>
            </a:r>
            <a:r>
              <a:rPr kumimoji="1" lang="zh-CN" altLang="de-DE" sz="2400" dirty="0" smtClean="0">
                <a:solidFill>
                  <a:schemeClr val="bg1"/>
                </a:solidFill>
              </a:rPr>
              <a:t>（表达式）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de-DE" altLang="zh-CN" sz="2400" dirty="0" err="1" smtClean="0">
                <a:solidFill>
                  <a:schemeClr val="bg1"/>
                </a:solidFill>
              </a:rPr>
              <a:t>then</a:t>
            </a:r>
            <a:r>
              <a:rPr kumimoji="1" lang="de-DE" altLang="zh-CN" sz="2400" dirty="0" smtClean="0">
                <a:solidFill>
                  <a:schemeClr val="bg1"/>
                </a:solidFill>
              </a:rPr>
              <a:t>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	</a:t>
            </a:r>
            <a:r>
              <a:rPr kumimoji="1" lang="zh-CN" altLang="de-DE" sz="2400" dirty="0" smtClean="0">
                <a:solidFill>
                  <a:schemeClr val="bg1"/>
                </a:solidFill>
              </a:rPr>
              <a:t>语句</a:t>
            </a:r>
            <a:r>
              <a:rPr kumimoji="1" lang="de-DE" altLang="zh-CN" sz="2400" dirty="0" smtClean="0">
                <a:solidFill>
                  <a:schemeClr val="bg1"/>
                </a:solidFill>
              </a:rPr>
              <a:t>1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e</a:t>
            </a:r>
            <a:r>
              <a:rPr kumimoji="1" lang="de-DE" altLang="zh-CN" sz="2400" dirty="0" err="1" smtClean="0">
                <a:solidFill>
                  <a:schemeClr val="bg1"/>
                </a:solidFill>
              </a:rPr>
              <a:t>lif</a:t>
            </a:r>
            <a:r>
              <a:rPr kumimoji="1" lang="zh-CN" altLang="de-DE" sz="2400" dirty="0" smtClean="0">
                <a:solidFill>
                  <a:schemeClr val="bg1"/>
                </a:solidFill>
              </a:rPr>
              <a:t>（表达式）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de-DE" altLang="zh-CN" sz="2400" dirty="0" err="1" smtClean="0">
                <a:solidFill>
                  <a:schemeClr val="bg1"/>
                </a:solidFill>
              </a:rPr>
              <a:t>then</a:t>
            </a:r>
            <a:r>
              <a:rPr kumimoji="1" lang="de-DE" altLang="zh-CN" sz="2400" dirty="0" smtClean="0">
                <a:solidFill>
                  <a:schemeClr val="bg1"/>
                </a:solidFill>
              </a:rPr>
              <a:t>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	</a:t>
            </a:r>
            <a:r>
              <a:rPr kumimoji="1" lang="zh-CN" altLang="de-DE" sz="2400" dirty="0" smtClean="0">
                <a:solidFill>
                  <a:schemeClr val="bg1"/>
                </a:solidFill>
              </a:rPr>
              <a:t>语句</a:t>
            </a:r>
            <a:r>
              <a:rPr kumimoji="1" lang="de-DE" altLang="zh-CN" sz="2400" dirty="0" smtClean="0">
                <a:solidFill>
                  <a:schemeClr val="bg1"/>
                </a:solidFill>
              </a:rPr>
              <a:t>2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de-DE" altLang="zh-CN" sz="2400" dirty="0" err="1" smtClean="0">
                <a:solidFill>
                  <a:schemeClr val="bg1"/>
                </a:solidFill>
              </a:rPr>
              <a:t>else</a:t>
            </a:r>
            <a:r>
              <a:rPr kumimoji="1" lang="de-DE" altLang="zh-CN" sz="2400" dirty="0" smtClean="0">
                <a:solidFill>
                  <a:schemeClr val="bg1"/>
                </a:solidFill>
              </a:rPr>
              <a:t>	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	</a:t>
            </a:r>
            <a:r>
              <a:rPr kumimoji="1" lang="zh-CN" altLang="de-DE" sz="2400" dirty="0" smtClean="0">
                <a:solidFill>
                  <a:schemeClr val="bg1"/>
                </a:solidFill>
              </a:rPr>
              <a:t>语句</a:t>
            </a:r>
            <a:r>
              <a:rPr kumimoji="1" lang="de-DE" altLang="zh-CN" sz="2400" dirty="0" smtClean="0">
                <a:solidFill>
                  <a:schemeClr val="bg1"/>
                </a:solidFill>
              </a:rPr>
              <a:t>3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de-DE" altLang="zh-CN" sz="2400" dirty="0" err="1" smtClean="0">
                <a:solidFill>
                  <a:schemeClr val="bg1"/>
                </a:solidFill>
              </a:rPr>
              <a:t>fi</a:t>
            </a:r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95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5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选择和循环结构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4637" y="1567541"/>
            <a:ext cx="87259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c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ase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多重分支选择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格式：</a:t>
            </a: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case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$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arg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in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pattern1)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mr-IN" sz="2400" dirty="0" smtClean="0">
                <a:solidFill>
                  <a:schemeClr val="bg1"/>
                </a:solidFill>
              </a:rPr>
              <a:t>语句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1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;;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pattern2)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语句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2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 ;;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 *)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mr-IN" sz="2400" dirty="0" smtClean="0">
                <a:solidFill>
                  <a:schemeClr val="bg1"/>
                </a:solidFill>
              </a:rPr>
              <a:t>语句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3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mr-IN" altLang="zh-CN" sz="2400" dirty="0" smtClean="0">
                <a:solidFill>
                  <a:schemeClr val="bg1"/>
                </a:solidFill>
              </a:rPr>
              <a:t> ;;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esac</a:t>
            </a:r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1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5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选择和循环结构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644" y="2037805"/>
            <a:ext cx="89250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select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一般用于选择菜单的创建，配合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PS3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做菜单的打印输出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格式：</a:t>
            </a: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select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i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in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“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选项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...”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do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	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语句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done</a:t>
            </a:r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0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5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选择和循环结构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6644" y="2037805"/>
            <a:ext cx="89250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for 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循环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endParaRPr kumimoji="1" lang="zh-CN" altLang="en-US" sz="32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1.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遍历或列表循环格式：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for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变量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in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字符串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do		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	语句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	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Done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2.c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语言风格格式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for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((expr1;expr2;expr3))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o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smtClean="0">
                <a:solidFill>
                  <a:schemeClr val="bg1"/>
                </a:solidFill>
              </a:rPr>
              <a:t>   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语句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mr-IN" altLang="zh-CN" sz="2400" dirty="0" err="1" smtClean="0">
                <a:solidFill>
                  <a:schemeClr val="bg1"/>
                </a:solidFill>
              </a:rPr>
              <a:t>done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7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5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选择和循环结构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9158" y="1959428"/>
            <a:ext cx="690737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w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hile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循环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endParaRPr kumimoji="1" lang="zh-CN" altLang="en-US" sz="32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格式：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while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条件语句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do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语句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d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one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until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 循环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满足条件才退出，否则一直执行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格式：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until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条件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do 	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	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action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done</a:t>
            </a:r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59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5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选择和循环结构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149" y="2246811"/>
            <a:ext cx="821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break: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退出当前循环并将控制权传递到本循环后面的第一个命令</a:t>
            </a:r>
          </a:p>
          <a:p>
            <a:endParaRPr kumimoji="1" lang="zh-CN" altLang="en-US" sz="3200" dirty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continue: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忽略本次循环的剩余命令，将控制权交给循环的顶部</a:t>
            </a:r>
          </a:p>
        </p:txBody>
      </p:sp>
    </p:spTree>
    <p:extLst>
      <p:ext uri="{BB962C8B-B14F-4D97-AF65-F5344CB8AC3E}">
        <p14:creationId xmlns:p14="http://schemas.microsoft.com/office/powerpoint/2010/main" val="1229019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目录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  <a:hlinkClick r:id="rId2" action="ppaction://hlinksldjump"/>
              </a:rPr>
              <a:t>1.shell简介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3" action="ppaction://hlinksldjump"/>
              </a:rPr>
              <a:t>2.变量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4" action="ppaction://hlinksldjump"/>
              </a:rPr>
              <a:t>3.输入输出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5" action="ppaction://hlinksldjump"/>
              </a:rPr>
              <a:t>4.运算和比较操作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6" action="ppaction://hlinksldjump"/>
              </a:rPr>
              <a:t>5.选择和循环结构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  <a:hlinkClick r:id="rId7" action="ppaction://hlinksldjump"/>
              </a:rPr>
              <a:t>6.函数和数组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>
                <a:solidFill>
                  <a:srgbClr val="FFFFFF"/>
                </a:solidFill>
                <a:latin typeface="Arial"/>
              </a:rPr>
              <a:t>6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函数和数组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4846" y="1123406"/>
            <a:ext cx="800753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函数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将一组命令集或语句形成一个可用块，这些语句块就称为函数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定义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function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函数名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(){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kumimoji="1" lang="zh-CN" altLang="en-US" sz="2400" dirty="0" smtClean="0">
                <a:solidFill>
                  <a:schemeClr val="bg1"/>
                </a:solidFill>
              </a:rPr>
              <a:t>命令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	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sz="2400" dirty="0" smtClean="0">
                <a:solidFill>
                  <a:schemeClr val="bg1"/>
                </a:solidFill>
              </a:rPr>
              <a:t>命令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2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}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注意：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function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可以省略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,()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内部不带任何参数，一个脚本中函数名唯一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使用：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向函数传递参数就像在一般脚本中使用特殊变量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$1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$2...$9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一样，函数取得所传参数后，最好先在函数内部重新设置变量保存所传参数</a:t>
            </a: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3200" dirty="0" smtClean="0">
                <a:solidFill>
                  <a:schemeClr val="bg1"/>
                </a:solidFill>
              </a:rPr>
              <a:t>文件包含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:.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空格 文件名</a:t>
            </a: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00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>
                <a:solidFill>
                  <a:srgbClr val="FFFFFF"/>
                </a:solidFill>
                <a:latin typeface="Arial"/>
              </a:rPr>
              <a:t>6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函数和数组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2778" y="1123406"/>
            <a:ext cx="822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数组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把具有相同类型的若干变量按照有序的形式组织起来，这些按序排列的同类数据元素的集合就称为数组</a:t>
            </a: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定义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数组名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=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（元素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元素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2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元素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）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操作：</a:t>
            </a: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定义一个数组：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myarray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=(1 2 3 4)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读取数组的某一个元素：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echo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${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myarray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[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下标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]} #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数组名必须使用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{}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括起来，下标从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0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开始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数组元素赋值：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myarray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[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下标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]=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xx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显示数组的所有元素：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echo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${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myarray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[*]}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获取数组长度：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echo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${#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[@]}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或者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echo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${#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[*]}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删除一个数组元素：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unset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myarray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[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下标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] 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删除整个数组：</a:t>
            </a:r>
            <a:r>
              <a:rPr kumimoji="1" lang="mr-IN" altLang="zh-CN" sz="2400" dirty="0" err="1" smtClean="0">
                <a:solidFill>
                  <a:schemeClr val="bg1"/>
                </a:solidFill>
              </a:rPr>
              <a:t>unset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数组名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连接：用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()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将多个数组连接在一起，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()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中各个数组用空格隔开  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mr-IN" sz="2400" dirty="0" smtClean="0">
                <a:solidFill>
                  <a:schemeClr val="bg1"/>
                </a:solidFill>
              </a:rPr>
              <a:t>追加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元素</a:t>
            </a:r>
            <a:r>
              <a:rPr kumimoji="1" lang="zh-CN" altLang="mr-IN" sz="2400" dirty="0" smtClean="0">
                <a:solidFill>
                  <a:schemeClr val="bg1"/>
                </a:solidFill>
              </a:rPr>
              <a:t>：</a:t>
            </a:r>
            <a:r>
              <a:rPr kumimoji="1" lang="mr-IN" altLang="zh-CN" sz="2400" dirty="0" smtClean="0">
                <a:solidFill>
                  <a:schemeClr val="bg1"/>
                </a:solidFill>
              </a:rPr>
              <a:t>+=</a:t>
            </a:r>
            <a:endParaRPr kumimoji="1"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5760" y="742680"/>
            <a:ext cx="9071640" cy="70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1.shell简介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365760" y="1734840"/>
            <a:ext cx="6061166" cy="440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shell是一个命令解释器，它在操作系统的最外层，负责直接与用户对话，把用户的输入解释给操作系统，并处理各种各样的操作系统的输出结果，输出到屏幕返回给用户。这种对话方式可以是交互的方式（从键盘输入命令，可以立即得到shell的回应），或非交互（脚本）的方式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Arial"/>
              </a:rPr>
              <a:t>。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6583680" y="2468880"/>
            <a:ext cx="295020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40080" y="663840"/>
            <a:ext cx="9071640" cy="79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0" strike="noStrike" spc="-1">
                <a:solidFill>
                  <a:srgbClr val="FFFFFF"/>
                </a:solidFill>
                <a:latin typeface="Arial"/>
              </a:rPr>
              <a:t>2.变量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48640" y="1905840"/>
            <a:ext cx="9071640" cy="467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3500" b="0" strike="noStrike" spc="-1" dirty="0" smtClean="0">
                <a:solidFill>
                  <a:srgbClr val="FFFFFF"/>
                </a:solidFill>
                <a:latin typeface="Arial"/>
              </a:rPr>
              <a:t>1</a:t>
            </a:r>
            <a:r>
              <a:rPr lang="en-US" altLang="zh-CN" sz="35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en-US" sz="3500" b="0" strike="noStrike" spc="-1" dirty="0" smtClean="0">
                <a:solidFill>
                  <a:srgbClr val="FFFFFF"/>
                </a:solidFill>
                <a:latin typeface="Arial"/>
              </a:rPr>
              <a:t>定义</a:t>
            </a:r>
            <a:r>
              <a:rPr lang="en-US" sz="3500" b="0" strike="noStrike" spc="-1" dirty="0">
                <a:solidFill>
                  <a:srgbClr val="FFFFFF"/>
                </a:solidFill>
                <a:latin typeface="Arial"/>
              </a:rPr>
              <a:t>：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用赋值符号=为变量赋值，注意：定义变量的时候等号两边没有空格，变量类型只有字符串类型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如：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</a:rPr>
              <a:t>myname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='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</a:rPr>
              <a:t>xuechao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' # 字符串类型，不解析任何字符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address="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</a:rPr>
              <a:t>adbac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" # 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</a:rPr>
              <a:t>双引号内部会解析$和反斜杠特殊字符</a:t>
            </a:r>
            <a:endParaRPr lang="en-US" sz="2600" b="0" strike="noStrike" spc="-1" dirty="0">
              <a:solidFill>
                <a:srgbClr val="FFFFFF"/>
              </a:solidFill>
              <a:latin typeface="Arial"/>
            </a:endParaRP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2600" b="0" strike="noStrike" spc="-1" dirty="0" err="1">
                <a:solidFill>
                  <a:srgbClr val="FFFFFF"/>
                </a:solidFill>
                <a:latin typeface="Arial"/>
              </a:rPr>
              <a:t>date_cmd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=`date` # 反引号执行系统命令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3500" b="0" strike="noStrike" spc="-1" dirty="0" smtClean="0">
                <a:solidFill>
                  <a:srgbClr val="FFFFFF"/>
                </a:solidFill>
                <a:latin typeface="Arial"/>
              </a:rPr>
              <a:t>2</a:t>
            </a:r>
            <a:r>
              <a:rPr lang="en-US" sz="3500" b="0" strike="noStrike" spc="-1" dirty="0">
                <a:solidFill>
                  <a:srgbClr val="FFFFFF"/>
                </a:solidFill>
                <a:latin typeface="Arial"/>
              </a:rPr>
              <a:t>.引用</a:t>
            </a:r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：</a:t>
            </a:r>
            <a:r>
              <a:rPr lang="en-US" sz="2600" b="0" strike="noStrike" spc="-1" dirty="0">
                <a:solidFill>
                  <a:srgbClr val="FFFFFF"/>
                </a:solidFill>
                <a:latin typeface="Arial"/>
              </a:rPr>
              <a:t>使用美元符号$加变量名，来引用一个变量的值，变量名外面的花括号是可选的，为了帮助解释器识别变量的边界</a:t>
            </a: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0" strike="noStrike" spc="-1">
                <a:solidFill>
                  <a:srgbClr val="FFFFFF"/>
                </a:solidFill>
                <a:latin typeface="Arial"/>
              </a:rPr>
              <a:t>2.变量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888274" y="1371599"/>
            <a:ext cx="9071640" cy="61880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en-US" sz="12800" b="0" strike="noStrike" spc="-1" dirty="0">
                <a:solidFill>
                  <a:srgbClr val="FFFFFF"/>
                </a:solidFill>
                <a:latin typeface="Arial"/>
              </a:rPr>
              <a:t>3.环境变量：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在操作系统中用来指定操作系统运行环境的一些参数</a:t>
            </a: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常见的环境变量</a:t>
            </a:r>
            <a:r>
              <a:rPr lang="en-US" sz="9600" b="0" strike="noStrike" spc="-1" dirty="0" smtClean="0">
                <a:solidFill>
                  <a:srgbClr val="FFFFFF"/>
                </a:solidFill>
                <a:latin typeface="Arial"/>
              </a:rPr>
              <a:t> </a:t>
            </a:r>
            <a:endParaRPr lang="en-US" sz="9600" b="0" strike="noStrike" spc="-1" dirty="0">
              <a:solidFill>
                <a:srgbClr val="FFFFFF"/>
              </a:solidFill>
              <a:latin typeface="Arial"/>
            </a:endParaRP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PATH: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系统路径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HOME: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当前用户的家目录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HISTSIZE: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保存你是命令记录的条数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LOGNAME: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当前用户的登录名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HOSTNAME: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主机名称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SHELL: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当前用户使用的哪种shell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smtClean="0">
                <a:solidFill>
                  <a:srgbClr val="FFFFFF"/>
                </a:solidFill>
                <a:latin typeface="Arial"/>
              </a:rPr>
              <a:t>LANG/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LANGUGE: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语言有关的环境变量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</a:t>
            </a:r>
          </a:p>
          <a:p>
            <a:pPr marL="108000">
              <a:spcBef>
                <a:spcPts val="1888"/>
              </a:spcBef>
              <a:buClr>
                <a:srgbClr val="FFFFFF"/>
              </a:buClr>
              <a:buSzPct val="45000"/>
            </a:pPr>
            <a:r>
              <a:rPr lang="zh-CN" altLang="en-US" sz="9600" b="0" strike="noStrike" spc="-1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9600" b="0" strike="noStrike" spc="-1" dirty="0" err="1" smtClean="0">
                <a:solidFill>
                  <a:srgbClr val="FFFFFF"/>
                </a:solidFill>
                <a:latin typeface="Arial"/>
              </a:rPr>
              <a:t>MAIL:</a:t>
            </a:r>
            <a:r>
              <a:rPr lang="en-US" sz="9600" b="0" strike="noStrike" spc="-1" dirty="0" err="1">
                <a:solidFill>
                  <a:srgbClr val="FFFFFF"/>
                </a:solidFill>
                <a:latin typeface="Arial"/>
              </a:rPr>
              <a:t>当前用户邮件存放的目录</a:t>
            </a:r>
            <a:r>
              <a:rPr lang="en-US" sz="9600" b="0" strike="noStrike" spc="-1" dirty="0">
                <a:solidFill>
                  <a:srgbClr val="FFFFFF"/>
                </a:solidFill>
                <a:latin typeface="Arial"/>
              </a:rPr>
              <a:t>   </a:t>
            </a: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426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0" strike="noStrike" spc="-1" dirty="0">
                <a:solidFill>
                  <a:srgbClr val="FFFFFF"/>
                </a:solidFill>
                <a:latin typeface="Arial"/>
              </a:rPr>
              <a:t>2.变量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9530" y="1920239"/>
            <a:ext cx="75040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4.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局部变量：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shell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脚本中用户自定义的变量；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、用户登录的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shell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定义的变量，重新登录后该变量消失。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2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400" b="0" strike="noStrike" spc="-1" dirty="0">
                <a:solidFill>
                  <a:srgbClr val="FFFFFF"/>
                </a:solidFill>
                <a:latin typeface="Arial"/>
              </a:rPr>
              <a:t>2.变量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2906" y="1606730"/>
            <a:ext cx="87259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5.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系统变量：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shell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一开始就定义的变量，用户只能根据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shell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定义来使用，不能重新定义它</a:t>
            </a:r>
          </a:p>
          <a:p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常见的系统变量：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$0: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当前程序的名称  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$n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：当前程序的第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n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个参数，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n=1,2,..9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$*: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当前程序的所有的参数（不包括程序本身） 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$#: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当前程序的参数个数（不包括程序本身）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$?: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命令或者程序执行往后的状态，一般返回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表示成功   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$!: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后台运行的最后一个进程号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$$: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当前进程的进程号 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$UID: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当前用户的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id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$PWD: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当前所在的目录</a:t>
            </a:r>
          </a:p>
        </p:txBody>
      </p:sp>
    </p:spTree>
    <p:extLst>
      <p:ext uri="{BB962C8B-B14F-4D97-AF65-F5344CB8AC3E}">
        <p14:creationId xmlns:p14="http://schemas.microsoft.com/office/powerpoint/2010/main" val="80042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3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输入输入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906" y="2299062"/>
            <a:ext cx="87259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1.echo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：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发送数据到标准的输出设备，数据采用字符串方式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两个常用的参数：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-e 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识别输出内容里的转义序列 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-n 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忽略结尾的换行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2. </a:t>
            </a:r>
            <a:r>
              <a:rPr kumimoji="1" lang="en-US" altLang="zh-CN" sz="3200" dirty="0" err="1" smtClean="0">
                <a:solidFill>
                  <a:schemeClr val="bg1"/>
                </a:solidFill>
              </a:rPr>
              <a:t>printf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输出变量和内容，默认没有换行，支持格式输出</a:t>
            </a:r>
          </a:p>
        </p:txBody>
      </p:sp>
    </p:spTree>
    <p:extLst>
      <p:ext uri="{BB962C8B-B14F-4D97-AF65-F5344CB8AC3E}">
        <p14:creationId xmlns:p14="http://schemas.microsoft.com/office/powerpoint/2010/main" val="220220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326571"/>
            <a:ext cx="9071640" cy="796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5400" spc="-1" dirty="0" smtClean="0">
                <a:solidFill>
                  <a:srgbClr val="FFFFFF"/>
                </a:solidFill>
                <a:latin typeface="Arial"/>
              </a:rPr>
              <a:t>3</a:t>
            </a:r>
            <a:r>
              <a:rPr lang="en-US" sz="5400" b="0" strike="noStrike" spc="-1" dirty="0" smtClean="0">
                <a:solidFill>
                  <a:srgbClr val="FFFFFF"/>
                </a:solidFill>
                <a:latin typeface="Arial"/>
              </a:rPr>
              <a:t>.</a:t>
            </a:r>
            <a:r>
              <a:rPr lang="zh-CN" altLang="en-US" sz="5400" b="0" strike="noStrike" spc="-1" dirty="0" smtClean="0">
                <a:solidFill>
                  <a:srgbClr val="FFFFFF"/>
                </a:solidFill>
                <a:latin typeface="Arial"/>
              </a:rPr>
              <a:t>输入输入</a:t>
            </a:r>
            <a:endParaRPr lang="en-US" sz="5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906" y="1593667"/>
            <a:ext cx="87259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3.read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：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读取标准输入设备的下一行，标准输入中新的一行到换行符前的所有字符串都会被读取，并赋值给对于的变量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使用：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read -p 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提示信息：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” 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变量名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3200" dirty="0" smtClean="0">
                <a:solidFill>
                  <a:schemeClr val="bg1"/>
                </a:solidFill>
              </a:rPr>
              <a:t>4.&lt;&lt;: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重定向符，重定向脚本文件中的一行作为一个命令的输入</a:t>
            </a: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使用格式：</a:t>
            </a: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command &lt;&lt; delimiter    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	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document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</a:rPr>
              <a:t>delimiter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注意：可以自定义定界符，定界符后的单词作为各行结束的定界符，，结束时的定界符一定顶格写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25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1155</Words>
  <Application>Microsoft Macintosh PowerPoint</Application>
  <PresentationFormat>自定义</PresentationFormat>
  <Paragraphs>205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Microsoft Office 用户</cp:lastModifiedBy>
  <cp:revision>34</cp:revision>
  <dcterms:created xsi:type="dcterms:W3CDTF">2019-02-10T14:26:47Z</dcterms:created>
  <dcterms:modified xsi:type="dcterms:W3CDTF">2019-02-10T11:04:21Z</dcterms:modified>
  <dc:language>en-US</dc:language>
</cp:coreProperties>
</file>