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4" r:id="rId17"/>
    <p:sldId id="271" r:id="rId18"/>
    <p:sldId id="272" r:id="rId19"/>
    <p:sldId id="273" r:id="rId20"/>
    <p:sldId id="274" r:id="rId21"/>
    <p:sldId id="275" r:id="rId22"/>
    <p:sldId id="276" r:id="rId23"/>
    <p:sldId id="277" r:id="rId24"/>
    <p:sldId id="278" r:id="rId25"/>
    <p:sldId id="279" r:id="rId26"/>
    <p:sldId id="280" r:id="rId27"/>
    <p:sldId id="282" r:id="rId28"/>
    <p:sldId id="285" r:id="rId29"/>
    <p:sldId id="283"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F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494"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62AA8D-8726-475F-869C-0A8AFD1ABDDE}" type="datetimeFigureOut">
              <a:rPr lang="en-US" smtClean="0"/>
              <a:t>4/11/2012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07441-B737-4F92-B00D-A99BD6EF22BD}" type="slidenum">
              <a:rPr lang="en-US" smtClean="0"/>
              <a:t>‹#›</a:t>
            </a:fld>
            <a:endParaRPr lang="en-US"/>
          </a:p>
        </p:txBody>
      </p:sp>
    </p:spTree>
    <p:extLst>
      <p:ext uri="{BB962C8B-B14F-4D97-AF65-F5344CB8AC3E}">
        <p14:creationId xmlns:p14="http://schemas.microsoft.com/office/powerpoint/2010/main" val="270056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94AC2-78A6-43EB-BD82-D54CD432D8EB}" type="slidenum">
              <a:rPr lang="en-US" smtClean="0"/>
              <a:t>12</a:t>
            </a:fld>
            <a:endParaRPr lang="en-US"/>
          </a:p>
        </p:txBody>
      </p:sp>
    </p:spTree>
    <p:extLst>
      <p:ext uri="{BB962C8B-B14F-4D97-AF65-F5344CB8AC3E}">
        <p14:creationId xmlns:p14="http://schemas.microsoft.com/office/powerpoint/2010/main" val="869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94AC2-78A6-43EB-BD82-D54CD432D8EB}" type="slidenum">
              <a:rPr lang="en-US" smtClean="0"/>
              <a:t>14</a:t>
            </a:fld>
            <a:endParaRPr lang="en-US"/>
          </a:p>
        </p:txBody>
      </p:sp>
    </p:spTree>
    <p:extLst>
      <p:ext uri="{BB962C8B-B14F-4D97-AF65-F5344CB8AC3E}">
        <p14:creationId xmlns:p14="http://schemas.microsoft.com/office/powerpoint/2010/main" val="34469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DE4F88D4-4B19-4261-9031-898D248CEC4A}" type="datetimeFigureOut">
              <a:rPr lang="en-US" smtClean="0"/>
              <a:t>4/11/2012</a:t>
            </a:fld>
            <a:endParaRPr lang="en-US"/>
          </a:p>
        </p:txBody>
      </p:sp>
      <p:sp>
        <p:nvSpPr>
          <p:cNvPr id="9" name="Rectangle 14"/>
          <p:cNvSpPr>
            <a:spLocks noGrp="1"/>
          </p:cNvSpPr>
          <p:nvPr>
            <p:ph type="sldNum" sz="quarter" idx="11"/>
          </p:nvPr>
        </p:nvSpPr>
        <p:spPr/>
        <p:txBody>
          <a:bodyPr/>
          <a:lstStyle>
            <a:lvl1pPr>
              <a:defRPr lang="en-US" smtClean="0"/>
            </a:lvl1pPr>
          </a:lstStyle>
          <a:p>
            <a:fld id="{BD1BB64C-5821-456F-B9DF-FE9B0091FCD4}" type="slidenum">
              <a:rPr lang="en-US" smtClean="0"/>
              <a:t>‹#›</a:t>
            </a:fld>
            <a:endParaRPr lang="en-US"/>
          </a:p>
        </p:txBody>
      </p:sp>
      <p:sp>
        <p:nvSpPr>
          <p:cNvPr id="25" name="Rectangle 27"/>
          <p:cNvSpPr>
            <a:spLocks noGrp="1"/>
          </p:cNvSpPr>
          <p:nvPr>
            <p:ph type="ftr" sz="quarter" idx="12"/>
          </p:nvPr>
        </p:nvSpPr>
        <p:spPr/>
        <p:txBody>
          <a:bodyPr/>
          <a:lstStyle>
            <a:lvl1pPr>
              <a:defRPr lang="en-US" smtClean="0"/>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F88D4-4B19-4261-9031-898D248CEC4A}"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4F88D4-4B19-4261-9031-898D248CEC4A}" type="datetimeFigureOut">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DE4F88D4-4B19-4261-9031-898D248CEC4A}" type="datetimeFigureOut">
              <a:rPr lang="en-US" smtClean="0"/>
              <a:t>4/11/2012</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DE4F88D4-4B19-4261-9031-898D248CEC4A}" type="datetimeFigureOut">
              <a:rPr lang="en-US" smtClean="0"/>
              <a:t>4/11/2012</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DE4F88D4-4B19-4261-9031-898D248CEC4A}" type="datetimeFigureOut">
              <a:rPr lang="en-US" smtClean="0"/>
              <a:t>4/11/2012</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fld id="{DE4F88D4-4B19-4261-9031-898D248CEC4A}" type="datetimeFigureOut">
              <a:rPr lang="en-US" smtClean="0"/>
              <a:t>4/11/2012</a:t>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DE4F88D4-4B19-4261-9031-898D248CEC4A}" type="datetimeFigureOut">
              <a:rPr lang="en-US" smtClean="0"/>
              <a:t>4/11/2012</a:t>
            </a:fld>
            <a:endParaRPr lang="en-US"/>
          </a:p>
        </p:txBody>
      </p:sp>
      <p:sp>
        <p:nvSpPr>
          <p:cNvPr id="4" name="Rectangle 4"/>
          <p:cNvSpPr>
            <a:spLocks noGrp="1"/>
          </p:cNvSpPr>
          <p:nvPr>
            <p:ph type="ftr" sz="quarter" idx="11"/>
          </p:nvPr>
        </p:nvSpPr>
        <p:spPr/>
        <p:txBody>
          <a:bodyPr/>
          <a:lstStyle/>
          <a:p>
            <a:endParaRPr lang="en-US"/>
          </a:p>
        </p:txBody>
      </p:sp>
      <p:sp>
        <p:nvSpPr>
          <p:cNvPr id="5" name="Rectangle 5"/>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DE4F88D4-4B19-4261-9031-898D248CEC4A}" type="datetimeFigureOut">
              <a:rPr lang="en-US" smtClean="0"/>
              <a:t>4/11/2012</a:t>
            </a:fld>
            <a:endParaRPr lang="en-US"/>
          </a:p>
        </p:txBody>
      </p:sp>
      <p:sp>
        <p:nvSpPr>
          <p:cNvPr id="3" name="Rectangle 3"/>
          <p:cNvSpPr>
            <a:spLocks noGrp="1"/>
          </p:cNvSpPr>
          <p:nvPr>
            <p:ph type="ftr" sz="quarter" idx="11"/>
          </p:nvPr>
        </p:nvSpPr>
        <p:spPr/>
        <p:txBody>
          <a:bodyPr/>
          <a:lstStyle/>
          <a:p>
            <a:endParaRPr lang="en-US"/>
          </a:p>
        </p:txBody>
      </p:sp>
      <p:sp>
        <p:nvSpPr>
          <p:cNvPr id="4" name="Rectangle 4"/>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DE4F88D4-4B19-4261-9031-898D248CEC4A}" type="datetimeFigureOut">
              <a:rPr lang="en-US" smtClean="0"/>
              <a:t>4/11/2012</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DE4F88D4-4B19-4261-9031-898D248CEC4A}" type="datetimeFigureOut">
              <a:rPr lang="en-US" smtClean="0"/>
              <a:t>4/11/2012</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BD1BB64C-5821-456F-B9DF-FE9B0091FC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rgbClr val="D5D5D5"/>
            </a:gs>
            <a:gs pos="68000">
              <a:schemeClr val="bg1">
                <a:tint val="57000"/>
                <a:satMod val="400000"/>
              </a:schemeClr>
            </a:gs>
            <a:gs pos="100000">
              <a:schemeClr val="bg1">
                <a:tint val="87000"/>
                <a:shade val="40000"/>
                <a:satMod val="5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fld id="{DE4F88D4-4B19-4261-9031-898D248CEC4A}" type="datetimeFigureOut">
              <a:rPr lang="en-US" smtClean="0"/>
              <a:t>4/11/2012</a:t>
            </a:fld>
            <a:endParaRPr lang="en-US"/>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endParaRPr lang="en-US"/>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BD1BB64C-5821-456F-B9DF-FE9B0091FC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133599"/>
          </a:xfrm>
        </p:spPr>
        <p:txBody>
          <a:bodyPr/>
          <a:lstStyle/>
          <a:p>
            <a:r>
              <a:rPr lang="en-US" sz="4800" dirty="0" smtClean="0"/>
              <a:t>Choosing the Regularization Parameter</a:t>
            </a:r>
            <a:endParaRPr lang="en-US" sz="4800" dirty="0"/>
          </a:p>
        </p:txBody>
      </p:sp>
      <p:sp>
        <p:nvSpPr>
          <p:cNvPr id="3" name="Subtitle 2"/>
          <p:cNvSpPr>
            <a:spLocks noGrp="1"/>
          </p:cNvSpPr>
          <p:nvPr>
            <p:ph type="subTitle" idx="1"/>
          </p:nvPr>
        </p:nvSpPr>
        <p:spPr>
          <a:xfrm>
            <a:off x="533400" y="3671711"/>
            <a:ext cx="7924800" cy="1967089"/>
          </a:xfrm>
        </p:spPr>
        <p:txBody>
          <a:bodyPr>
            <a:normAutofit fontScale="85000" lnSpcReduction="10000"/>
          </a:bodyPr>
          <a:lstStyle/>
          <a:p>
            <a:r>
              <a:rPr lang="en-US" dirty="0" smtClean="0"/>
              <a:t>Chapter 5 in “</a:t>
            </a:r>
            <a:r>
              <a:rPr lang="en-US" i="1" dirty="0" smtClean="0"/>
              <a:t>Discrete Inverse Problems</a:t>
            </a:r>
            <a:r>
              <a:rPr lang="en-US" dirty="0" smtClean="0"/>
              <a:t>” by Hansen</a:t>
            </a:r>
          </a:p>
          <a:p>
            <a:endParaRPr lang="en-US" dirty="0" smtClean="0"/>
          </a:p>
          <a:p>
            <a:r>
              <a:rPr lang="en-US" dirty="0" smtClean="0"/>
              <a:t>Presented by Ann Rogers, </a:t>
            </a:r>
            <a:r>
              <a:rPr lang="en-US" dirty="0" err="1" smtClean="0"/>
              <a:t>Shuowen</a:t>
            </a:r>
            <a:r>
              <a:rPr lang="en-US" dirty="0" smtClean="0"/>
              <a:t> Wei, &amp; Nguyen Tran</a:t>
            </a:r>
          </a:p>
          <a:p>
            <a:r>
              <a:rPr lang="en-US" dirty="0" smtClean="0"/>
              <a:t>May 12, 2012</a:t>
            </a:r>
          </a:p>
          <a:p>
            <a:r>
              <a:rPr lang="en-US" dirty="0" smtClean="0"/>
              <a:t>Wake Forest University</a:t>
            </a:r>
            <a:endParaRPr lang="en-US" dirty="0"/>
          </a:p>
        </p:txBody>
      </p:sp>
    </p:spTree>
    <p:extLst>
      <p:ext uri="{BB962C8B-B14F-4D97-AF65-F5344CB8AC3E}">
        <p14:creationId xmlns:p14="http://schemas.microsoft.com/office/powerpoint/2010/main" val="284225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But Dangerous”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027237"/>
                <a:ext cx="8229600" cy="4525963"/>
              </a:xfrm>
            </p:spPr>
            <p:txBody>
              <a:bodyPr>
                <a:normAutofit/>
              </a:bodyPr>
              <a:lstStyle/>
              <a:p>
                <a:r>
                  <a:rPr lang="en-US" sz="3200" dirty="0" smtClean="0"/>
                  <a:t>“Simple”</a:t>
                </a:r>
              </a:p>
              <a:p>
                <a:pPr lvl="1"/>
                <a:r>
                  <a:rPr lang="en-US" sz="2400" dirty="0" smtClean="0"/>
                  <a:t>Algorithm is straightforward </a:t>
                </a:r>
              </a:p>
              <a:p>
                <a:pPr lvl="1"/>
                <a:r>
                  <a:rPr lang="en-US" sz="2400" dirty="0" smtClean="0"/>
                  <a:t>Only requires an efficient root finder</a:t>
                </a:r>
              </a:p>
              <a:p>
                <a:pPr marL="329184" lvl="1" indent="0">
                  <a:spcAft>
                    <a:spcPts val="1800"/>
                  </a:spcAft>
                  <a:buNone/>
                </a:pPr>
                <a:endParaRPr lang="en-US" sz="2400" dirty="0" smtClean="0"/>
              </a:p>
              <a:p>
                <a:r>
                  <a:rPr lang="en-US" sz="3200" dirty="0" smtClean="0"/>
                  <a:t>“Dangerous”</a:t>
                </a:r>
              </a:p>
              <a:p>
                <a:pPr lvl="1"/>
                <a14:m>
                  <m:oMath xmlns:m="http://schemas.openxmlformats.org/officeDocument/2006/math">
                    <m:sSub>
                      <m:sSubPr>
                        <m:ctrlPr>
                          <a:rPr lang="en-US" sz="2400" b="0" i="1" smtClean="0">
                            <a:latin typeface="Cambria Math"/>
                          </a:rPr>
                        </m:ctrlPr>
                      </m:sSubPr>
                      <m:e>
                        <m:d>
                          <m:dPr>
                            <m:begChr m:val="‖"/>
                            <m:endChr m:val="‖"/>
                            <m:ctrlPr>
                              <a:rPr lang="en-US" sz="2400" b="0" i="1" smtClean="0">
                                <a:latin typeface="Cambria Math"/>
                              </a:rPr>
                            </m:ctrlPr>
                          </m:dPr>
                          <m:e>
                            <m:r>
                              <a:rPr lang="en-US" sz="2400" b="0" i="1" smtClean="0">
                                <a:latin typeface="Cambria Math"/>
                              </a:rPr>
                              <m:t>𝑒</m:t>
                            </m:r>
                          </m:e>
                        </m:d>
                      </m:e>
                      <m:sub>
                        <m:r>
                          <a:rPr lang="en-US" sz="2400" b="0" i="1" smtClean="0">
                            <a:latin typeface="Cambria Math"/>
                          </a:rPr>
                          <m:t>2</m:t>
                        </m:r>
                      </m:sub>
                    </m:sSub>
                  </m:oMath>
                </a14:m>
                <a:r>
                  <a:rPr lang="en-US" sz="2400" dirty="0" smtClean="0"/>
                  <a:t> is usually not given and needs to be estimated</a:t>
                </a:r>
              </a:p>
              <a:p>
                <a:pPr lvl="1"/>
                <a:r>
                  <a:rPr lang="en-US" sz="2400" dirty="0" smtClean="0"/>
                  <a:t>The quality of the parameter </a:t>
                </a:r>
                <a14:m>
                  <m:oMath xmlns:m="http://schemas.openxmlformats.org/officeDocument/2006/math">
                    <m:sSub>
                      <m:sSubPr>
                        <m:ctrlPr>
                          <a:rPr lang="en-US" sz="2400" b="0" i="1" smtClean="0">
                            <a:latin typeface="Cambria Math"/>
                          </a:rPr>
                        </m:ctrlPr>
                      </m:sSubPr>
                      <m:e>
                        <m:r>
                          <a:rPr lang="en-US" sz="2400" b="0" i="1" smtClean="0">
                            <a:latin typeface="Cambria Math"/>
                          </a:rPr>
                          <m:t>𝑘</m:t>
                        </m:r>
                      </m:e>
                      <m:sub>
                        <m:r>
                          <a:rPr lang="en-US" sz="2400" b="0" i="1" smtClean="0">
                            <a:latin typeface="Cambria Math"/>
                          </a:rPr>
                          <m:t>𝐷𝑃</m:t>
                        </m:r>
                      </m:sub>
                    </m:sSub>
                  </m:oMath>
                </a14:m>
                <a:r>
                  <a:rPr lang="en-US" sz="2400" dirty="0" smtClean="0"/>
                  <a:t> depends on the quality of the estimated </a:t>
                </a:r>
                <a14:m>
                  <m:oMath xmlns:m="http://schemas.openxmlformats.org/officeDocument/2006/math">
                    <m:sSub>
                      <m:sSubPr>
                        <m:ctrlPr>
                          <a:rPr lang="en-US" sz="2400" b="0" i="1" smtClean="0">
                            <a:latin typeface="Cambria Math"/>
                          </a:rPr>
                        </m:ctrlPr>
                      </m:sSubPr>
                      <m:e>
                        <m:d>
                          <m:dPr>
                            <m:begChr m:val="‖"/>
                            <m:endChr m:val="‖"/>
                            <m:ctrlPr>
                              <a:rPr lang="en-US" sz="2400" b="0" i="1" smtClean="0">
                                <a:latin typeface="Cambria Math"/>
                              </a:rPr>
                            </m:ctrlPr>
                          </m:dPr>
                          <m:e>
                            <m:r>
                              <a:rPr lang="en-US" sz="2400" b="0" i="1" smtClean="0">
                                <a:latin typeface="Cambria Math"/>
                              </a:rPr>
                              <m:t>𝑒</m:t>
                            </m:r>
                          </m:e>
                        </m:d>
                      </m:e>
                      <m:sub>
                        <m:r>
                          <a:rPr lang="en-US" sz="2400" b="0" i="1" smtClean="0">
                            <a:latin typeface="Cambria Math"/>
                          </a:rPr>
                          <m:t>2</m:t>
                        </m:r>
                      </m:sub>
                    </m:sSub>
                  </m:oMath>
                </a14:m>
                <a:endParaRPr lang="en-US" sz="2400" dirty="0" smtClean="0"/>
              </a:p>
              <a:p>
                <a:pPr lvl="1"/>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27237"/>
                <a:ext cx="8229600" cy="4525963"/>
              </a:xfrm>
              <a:blipFill rotWithShape="1">
                <a:blip r:embed="rId2"/>
                <a:stretch>
                  <a:fillRect l="-1556" t="-1752"/>
                </a:stretch>
              </a:blipFill>
            </p:spPr>
            <p:txBody>
              <a:bodyPr/>
              <a:lstStyle/>
              <a:p>
                <a:r>
                  <a:rPr lang="en-US">
                    <a:noFill/>
                  </a:rPr>
                  <a:t> </a:t>
                </a:r>
              </a:p>
            </p:txBody>
          </p:sp>
        </mc:Fallback>
      </mc:AlternateContent>
    </p:spTree>
    <p:extLst>
      <p:ext uri="{BB962C8B-B14F-4D97-AF65-F5344CB8AC3E}">
        <p14:creationId xmlns:p14="http://schemas.microsoft.com/office/powerpoint/2010/main" val="183885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fontScale="90000"/>
          </a:bodyPr>
          <a:lstStyle/>
          <a:p>
            <a:r>
              <a:rPr lang="en-US" dirty="0" smtClean="0"/>
              <a:t>The </a:t>
            </a:r>
            <a:r>
              <a:rPr lang="en-US" dirty="0" smtClean="0"/>
              <a:t>L-Curve Criterion</a:t>
            </a:r>
            <a:r>
              <a:rPr lang="en-US" dirty="0" smtClean="0"/>
              <a:t/>
            </a:r>
            <a:br>
              <a:rPr lang="en-US" dirty="0" smtClean="0"/>
            </a:br>
            <a:r>
              <a:rPr lang="en-US" dirty="0" smtClean="0"/>
              <a:t>(Intuitive, </a:t>
            </a:r>
            <a:r>
              <a:rPr lang="en-US" dirty="0" smtClean="0"/>
              <a:t>but </a:t>
            </a:r>
            <a:r>
              <a:rPr lang="en-US" dirty="0" smtClean="0"/>
              <a:t>Non-Converging)</a:t>
            </a:r>
            <a:endParaRPr lang="en-US" dirty="0"/>
          </a:p>
        </p:txBody>
      </p:sp>
    </p:spTree>
    <p:extLst>
      <p:ext uri="{BB962C8B-B14F-4D97-AF65-F5344CB8AC3E}">
        <p14:creationId xmlns:p14="http://schemas.microsoft.com/office/powerpoint/2010/main" val="1262113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L-Curve Criterion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a:t>
                </a:r>
                <a:r>
                  <a:rPr lang="en-US" dirty="0" smtClean="0"/>
                  <a:t>ombine </a:t>
                </a:r>
                <a:r>
                  <a:rPr lang="en-US" b="1" dirty="0" err="1"/>
                  <a:t>Tikhonov</a:t>
                </a:r>
                <a:r>
                  <a:rPr lang="en-US" dirty="0"/>
                  <a:t> </a:t>
                </a:r>
                <a:r>
                  <a:rPr lang="en-US" dirty="0" smtClean="0"/>
                  <a:t>and </a:t>
                </a:r>
                <a:r>
                  <a:rPr lang="en-US" dirty="0"/>
                  <a:t>the </a:t>
                </a:r>
                <a:r>
                  <a:rPr lang="en-US" b="1" dirty="0"/>
                  <a:t>TSVD</a:t>
                </a:r>
                <a:r>
                  <a:rPr lang="en-US" dirty="0"/>
                  <a:t> </a:t>
                </a:r>
                <a:r>
                  <a:rPr lang="en-US" dirty="0" smtClean="0"/>
                  <a:t>together: </a:t>
                </a:r>
              </a:p>
              <a:p>
                <a:pPr marL="0" indent="0">
                  <a:buNone/>
                </a:pPr>
                <a:endParaRPr lang="en-US" dirty="0" smtClean="0"/>
              </a:p>
              <a:p>
                <a:pPr marL="0" indent="0">
                  <a:buNone/>
                </a:pPr>
                <a14:m>
                  <m:oMathPara xmlns:m="http://schemas.openxmlformats.org/officeDocument/2006/math">
                    <m:oMathParaPr>
                      <m:jc m:val="center"/>
                    </m:oMathParaPr>
                    <m:oMath xmlns:m="http://schemas.openxmlformats.org/officeDocument/2006/math">
                      <m:r>
                        <a:rPr lang="en-US" i="1">
                          <a:latin typeface="Cambria Math"/>
                        </a:rPr>
                        <m:t>𝐹</m:t>
                      </m:r>
                      <m:r>
                        <a:rPr lang="en-US" i="1">
                          <a:latin typeface="Cambria Math"/>
                        </a:rPr>
                        <m:t>=</m:t>
                      </m:r>
                      <m:d>
                        <m:dPr>
                          <m:ctrlPr>
                            <a:rPr lang="en-US" i="1">
                              <a:latin typeface="Cambria Math"/>
                            </a:rPr>
                          </m:ctrlPr>
                        </m:dPr>
                        <m:e>
                          <m:m>
                            <m:mPr>
                              <m:mcs>
                                <m:mc>
                                  <m:mcPr>
                                    <m:count m:val="3"/>
                                    <m:mcJc m:val="center"/>
                                  </m:mcPr>
                                </m:mc>
                              </m:mcs>
                              <m:ctrlPr>
                                <a:rPr lang="en-US" i="1">
                                  <a:latin typeface="Cambria Math"/>
                                </a:rPr>
                              </m:ctrlPr>
                            </m:mPr>
                            <m:mr>
                              <m:e>
                                <m:sSub>
                                  <m:sSubPr>
                                    <m:ctrlPr>
                                      <a:rPr lang="en-US" i="1">
                                        <a:latin typeface="Cambria Math"/>
                                      </a:rPr>
                                    </m:ctrlPr>
                                  </m:sSubPr>
                                  <m:e>
                                    <m:r>
                                      <a:rPr lang="en-US" i="1">
                                        <a:latin typeface="Cambria Math"/>
                                      </a:rPr>
                                      <m:t>𝑓</m:t>
                                    </m:r>
                                  </m:e>
                                  <m:sub>
                                    <m:r>
                                      <a:rPr lang="en-US" i="1">
                                        <a:latin typeface="Cambria Math"/>
                                      </a:rPr>
                                      <m:t>1</m:t>
                                    </m:r>
                                  </m:sub>
                                </m:sSub>
                              </m:e>
                              <m:e/>
                              <m:e/>
                            </m:mr>
                            <m:mr>
                              <m:e/>
                              <m:e>
                                <m:r>
                                  <a:rPr lang="en-US" i="1">
                                    <a:latin typeface="Cambria Math"/>
                                  </a:rPr>
                                  <m:t>⋱</m:t>
                                </m:r>
                              </m:e>
                              <m:e/>
                            </m:mr>
                            <m:mr>
                              <m:e/>
                              <m:e/>
                              <m:e>
                                <m:sSub>
                                  <m:sSubPr>
                                    <m:ctrlPr>
                                      <a:rPr lang="en-US" i="1">
                                        <a:latin typeface="Cambria Math"/>
                                      </a:rPr>
                                    </m:ctrlPr>
                                  </m:sSubPr>
                                  <m:e>
                                    <m:r>
                                      <a:rPr lang="en-US" i="1">
                                        <a:latin typeface="Cambria Math"/>
                                      </a:rPr>
                                      <m:t>𝑓</m:t>
                                    </m:r>
                                  </m:e>
                                  <m:sub>
                                    <m:r>
                                      <a:rPr lang="en-US" i="1">
                                        <a:latin typeface="Cambria Math"/>
                                      </a:rPr>
                                      <m:t>𝑛</m:t>
                                    </m:r>
                                  </m:sub>
                                </m:sSub>
                              </m:e>
                            </m:mr>
                          </m:m>
                        </m:e>
                      </m:d>
                    </m:oMath>
                  </m:oMathPara>
                </a14:m>
                <a:endParaRPr lang="en-US" dirty="0" smtClean="0"/>
              </a:p>
              <a:p>
                <a:pPr marL="0" indent="0">
                  <a:buNone/>
                </a:pPr>
                <a:endParaRPr lang="en-US" dirty="0" smtClean="0"/>
              </a:p>
              <a:p>
                <a:pPr marL="0" indent="0">
                  <a:buNone/>
                </a:pPr>
                <a:r>
                  <a:rPr lang="en-US" dirty="0" smtClean="0"/>
                  <a:t>The </a:t>
                </a:r>
                <a:r>
                  <a:rPr lang="en-US" dirty="0" smtClean="0"/>
                  <a:t>filter </a:t>
                </a:r>
                <a:r>
                  <a:rPr lang="en-US" dirty="0"/>
                  <a:t>factors </a:t>
                </a: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𝑖</m:t>
                        </m:r>
                      </m:sub>
                    </m:sSub>
                    <m:r>
                      <a:rPr lang="en-US" i="1">
                        <a:latin typeface="Cambria Math"/>
                      </a:rPr>
                      <m:t>=</m:t>
                    </m:r>
                    <m:f>
                      <m:fPr>
                        <m:ctrlPr>
                          <a:rPr lang="en-US" i="1">
                            <a:latin typeface="Cambria Math"/>
                          </a:rPr>
                        </m:ctrlPr>
                      </m:fPr>
                      <m:num>
                        <m:sSubSup>
                          <m:sSubSupPr>
                            <m:ctrlPr>
                              <a:rPr lang="en-US" i="1">
                                <a:latin typeface="Cambria Math"/>
                              </a:rPr>
                            </m:ctrlPr>
                          </m:sSubSupPr>
                          <m:e>
                            <m:r>
                              <a:rPr lang="en-US" i="1">
                                <a:latin typeface="Cambria Math"/>
                              </a:rPr>
                              <m:t>𝜎</m:t>
                            </m:r>
                          </m:e>
                          <m:sub>
                            <m:r>
                              <a:rPr lang="en-US" i="1">
                                <a:latin typeface="Cambria Math"/>
                              </a:rPr>
                              <m:t>𝑖</m:t>
                            </m:r>
                          </m:sub>
                          <m:sup>
                            <m:r>
                              <a:rPr lang="en-US" i="1">
                                <a:latin typeface="Cambria Math"/>
                              </a:rPr>
                              <m:t>2</m:t>
                            </m:r>
                          </m:sup>
                        </m:sSubSup>
                      </m:num>
                      <m:den>
                        <m:sSubSup>
                          <m:sSubSupPr>
                            <m:ctrlPr>
                              <a:rPr lang="en-US" i="1">
                                <a:latin typeface="Cambria Math"/>
                              </a:rPr>
                            </m:ctrlPr>
                          </m:sSubSupPr>
                          <m:e>
                            <m:r>
                              <a:rPr lang="en-US" i="1">
                                <a:latin typeface="Cambria Math"/>
                              </a:rPr>
                              <m:t>𝜎</m:t>
                            </m:r>
                          </m:e>
                          <m:sub>
                            <m:r>
                              <a:rPr lang="en-US" i="1">
                                <a:latin typeface="Cambria Math"/>
                              </a:rPr>
                              <m:t>𝑖</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𝜆</m:t>
                            </m:r>
                          </m:e>
                          <m:sub>
                            <m:r>
                              <a:rPr lang="en-US" i="1">
                                <a:latin typeface="Cambria Math"/>
                              </a:rPr>
                              <m:t>𝑖</m:t>
                            </m:r>
                          </m:sub>
                          <m:sup>
                            <m:r>
                              <a:rPr lang="en-US" i="1">
                                <a:latin typeface="Cambria Math"/>
                              </a:rPr>
                              <m:t>2</m:t>
                            </m:r>
                          </m:sup>
                        </m:sSubSup>
                      </m:den>
                    </m:f>
                  </m:oMath>
                </a14:m>
                <a:r>
                  <a:rPr lang="en-US" dirty="0"/>
                  <a:t> for </a:t>
                </a:r>
                <a:r>
                  <a:rPr lang="en-US" dirty="0" err="1" smtClean="0"/>
                  <a:t>Tikhonov</a:t>
                </a:r>
                <a:r>
                  <a:rPr lang="en-US" dirty="0" smtClean="0"/>
                  <a:t> and</a:t>
                </a:r>
                <a:endParaRPr lang="en-US" dirty="0"/>
              </a:p>
              <a:p>
                <a:pPr marL="0" indent="0">
                  <a:buNone/>
                </a:pP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𝑖</m:t>
                        </m:r>
                      </m:sub>
                    </m:sSub>
                    <m:r>
                      <a:rPr lang="en-US" i="1">
                        <a:latin typeface="Cambria Math"/>
                      </a:rPr>
                      <m:t>=1 </m:t>
                    </m:r>
                    <m:r>
                      <a:rPr lang="en-US" i="1">
                        <a:latin typeface="Cambria Math"/>
                      </a:rPr>
                      <m:t>𝑜𝑟</m:t>
                    </m:r>
                    <m:r>
                      <a:rPr lang="en-US" i="1">
                        <a:latin typeface="Cambria Math"/>
                      </a:rPr>
                      <m:t> 0</m:t>
                    </m:r>
                  </m:oMath>
                </a14:m>
                <a:r>
                  <a:rPr lang="en-US" dirty="0"/>
                  <a:t> for TSVD</a:t>
                </a:r>
                <a:r>
                  <a:rPr lang="en-US" dirty="0" smtClean="0"/>
                  <a:t>.</a:t>
                </a: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074" t="-1213"/>
                </a:stretch>
              </a:blipFill>
            </p:spPr>
            <p:txBody>
              <a:bodyPr/>
              <a:lstStyle/>
              <a:p>
                <a:r>
                  <a:rPr lang="en-US">
                    <a:noFill/>
                  </a:rPr>
                  <a:t> </a:t>
                </a:r>
              </a:p>
            </p:txBody>
          </p:sp>
        </mc:Fallback>
      </mc:AlternateContent>
    </p:spTree>
    <p:extLst>
      <p:ext uri="{BB962C8B-B14F-4D97-AF65-F5344CB8AC3E}">
        <p14:creationId xmlns:p14="http://schemas.microsoft.com/office/powerpoint/2010/main" val="33477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8229600" cy="4525963"/>
              </a:xfrm>
            </p:spPr>
            <p:txBody>
              <a:bodyPr>
                <a:normAutofit/>
              </a:bodyPr>
              <a:lstStyle/>
              <a:p>
                <a:r>
                  <a:rPr lang="en-US" dirty="0" smtClean="0"/>
                  <a:t>Compute:</a:t>
                </a:r>
              </a:p>
              <a:p>
                <a:pPr marL="0" indent="0">
                  <a:buNone/>
                </a:pPr>
                <a14:m>
                  <m:oMathPara xmlns:m="http://schemas.openxmlformats.org/officeDocument/2006/math">
                    <m:oMathParaPr>
                      <m:jc m:val="left"/>
                    </m:oMathParaPr>
                    <m:oMath xmlns:m="http://schemas.openxmlformats.org/officeDocument/2006/math">
                      <m:sSup>
                        <m:sSupPr>
                          <m:ctrlPr>
                            <a:rPr lang="en-US" i="1" smtClean="0">
                              <a:latin typeface="Cambria Math"/>
                            </a:rPr>
                          </m:ctrlPr>
                        </m:sSupPr>
                        <m:e>
                          <m:r>
                            <a:rPr lang="en-US" i="1">
                              <a:latin typeface="Cambria Math"/>
                            </a:rPr>
                            <m:t>𝑥</m:t>
                          </m:r>
                        </m:e>
                        <m:sup>
                          <m:r>
                            <a:rPr lang="en-US" i="1">
                              <a:latin typeface="Cambria Math"/>
                            </a:rPr>
                            <m:t>𝑟𝑒𝑔</m:t>
                          </m:r>
                        </m:sup>
                      </m:sSup>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𝑒𝑥𝑎𝑐𝑡</m:t>
                          </m:r>
                        </m:sup>
                      </m:sSup>
                    </m:oMath>
                  </m:oMathPara>
                </a14:m>
                <a:endParaRPr lang="en-US" i="1" dirty="0" smtClean="0"/>
              </a:p>
              <a:p>
                <a:pPr marL="0" indent="0">
                  <a:buNone/>
                </a:pPr>
                <a14:m>
                  <m:oMathPara xmlns:m="http://schemas.openxmlformats.org/officeDocument/2006/math">
                    <m:oMathParaPr>
                      <m:jc m:val="left"/>
                    </m:oMathParaPr>
                    <m:oMath xmlns:m="http://schemas.openxmlformats.org/officeDocument/2006/math">
                      <m:r>
                        <a:rPr lang="en-US" i="1">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𝑏</m:t>
                      </m:r>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𝑒𝑥𝑎𝑐𝑡</m:t>
                          </m:r>
                        </m:sup>
                      </m:sSup>
                    </m:oMath>
                  </m:oMathPara>
                </a14:m>
                <a:endParaRPr lang="en-US" i="1" dirty="0" smtClean="0"/>
              </a:p>
              <a:p>
                <a:pPr marL="0" indent="0">
                  <a:buNone/>
                </a:pPr>
                <a14:m>
                  <m:oMathPara xmlns:m="http://schemas.openxmlformats.org/officeDocument/2006/math">
                    <m:oMathParaPr>
                      <m:jc m:val="left"/>
                    </m:oMathParaPr>
                    <m:oMath xmlns:m="http://schemas.openxmlformats.org/officeDocument/2006/math">
                      <m:sSup>
                        <m:sSupPr>
                          <m:ctrlPr>
                            <a:rPr lang="en-US" i="1">
                              <a:latin typeface="Cambria Math"/>
                            </a:rPr>
                          </m:ctrlPr>
                        </m:sSupPr>
                        <m:e>
                          <m:r>
                            <a:rPr lang="en-US" b="0" i="1" smtClean="0">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b="0" i="1" smtClean="0">
                              <a:latin typeface="Cambria Math"/>
                            </a:rPr>
                            <m:t>(</m:t>
                          </m:r>
                          <m:r>
                            <a:rPr lang="en-US" i="1">
                              <a:latin typeface="Cambria Math"/>
                            </a:rPr>
                            <m:t>𝐴𝑥</m:t>
                          </m:r>
                        </m:e>
                        <m:sup>
                          <m:r>
                            <a:rPr lang="en-US" i="1">
                              <a:latin typeface="Cambria Math"/>
                            </a:rPr>
                            <m:t>𝑒𝑥𝑎</m:t>
                          </m:r>
                          <m:r>
                            <a:rPr lang="en-US" b="0" i="1" smtClean="0">
                              <a:latin typeface="Cambria Math"/>
                            </a:rPr>
                            <m:t>𝑐</m:t>
                          </m:r>
                          <m:r>
                            <a:rPr lang="en-US" i="1">
                              <a:latin typeface="Cambria Math"/>
                            </a:rPr>
                            <m:t>𝑡</m:t>
                          </m:r>
                        </m:sup>
                      </m:sSup>
                      <m:r>
                        <a:rPr lang="en-US" i="1">
                          <a:latin typeface="Cambria Math"/>
                        </a:rPr>
                        <m:t>+</m:t>
                      </m:r>
                      <m:r>
                        <a:rPr lang="en-US" i="1">
                          <a:latin typeface="Cambria Math"/>
                        </a:rPr>
                        <m:t>𝑒</m:t>
                      </m:r>
                      <m:r>
                        <a:rPr lang="en-US" b="0" i="1" smtClean="0">
                          <a:latin typeface="Cambria Math"/>
                        </a:rPr>
                        <m:t>)−</m:t>
                      </m:r>
                      <m:sSup>
                        <m:sSupPr>
                          <m:ctrlPr>
                            <a:rPr lang="en-US" i="1">
                              <a:latin typeface="Cambria Math"/>
                            </a:rPr>
                          </m:ctrlPr>
                        </m:sSupPr>
                        <m:e>
                          <m:r>
                            <a:rPr lang="en-US" i="1">
                              <a:latin typeface="Cambria Math"/>
                            </a:rPr>
                            <m:t>𝑥</m:t>
                          </m:r>
                        </m:e>
                        <m:sup>
                          <m:r>
                            <a:rPr lang="en-US" i="1">
                              <a:latin typeface="Cambria Math"/>
                            </a:rPr>
                            <m:t>𝑒𝑥𝑎𝑐𝑡</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𝐴</m:t>
                      </m:r>
                      <m:sSup>
                        <m:sSupPr>
                          <m:ctrlPr>
                            <a:rPr lang="en-US" i="1">
                              <a:latin typeface="Cambria Math"/>
                            </a:rPr>
                          </m:ctrlPr>
                        </m:sSupPr>
                        <m:e>
                          <m:r>
                            <a:rPr lang="en-US" i="1">
                              <a:latin typeface="Cambria Math"/>
                            </a:rPr>
                            <m:t>𝑥</m:t>
                          </m:r>
                        </m:e>
                        <m:sup>
                          <m:r>
                            <a:rPr lang="en-US" i="1">
                              <a:latin typeface="Cambria Math"/>
                            </a:rPr>
                            <m:t>𝑒𝑥𝑎𝑐𝑡</m:t>
                          </m:r>
                        </m:sup>
                      </m:sSup>
                      <m:r>
                        <a:rPr lang="en-US" i="1">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𝑒</m:t>
                      </m:r>
                      <m:r>
                        <a:rPr lang="en-US" i="1">
                          <a:latin typeface="Cambria Math"/>
                        </a:rPr>
                        <m:t>−</m:t>
                      </m:r>
                      <m:sSup>
                        <m:sSupPr>
                          <m:ctrlPr>
                            <a:rPr lang="en-US" i="1">
                              <a:latin typeface="Cambria Math"/>
                            </a:rPr>
                          </m:ctrlPr>
                        </m:sSupPr>
                        <m:e>
                          <m:r>
                            <a:rPr lang="en-US" i="1">
                              <a:latin typeface="Cambria Math"/>
                            </a:rPr>
                            <m:t>𝑥</m:t>
                          </m:r>
                        </m:e>
                        <m:sup>
                          <m:r>
                            <a:rPr lang="en-US" i="1">
                              <a:latin typeface="Cambria Math"/>
                            </a:rPr>
                            <m:t>𝑒𝑥𝑎𝑐𝑡</m:t>
                          </m:r>
                        </m:sup>
                      </m:sSup>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a:rPr>
                        <m:t>=</m:t>
                      </m:r>
                      <m:r>
                        <a:rPr lang="en-US" i="1">
                          <a:latin typeface="Cambria Math"/>
                        </a:rPr>
                        <m:t>𝑉</m:t>
                      </m:r>
                      <m:d>
                        <m:dPr>
                          <m:ctrlPr>
                            <a:rPr lang="en-US" i="1">
                              <a:latin typeface="Cambria Math"/>
                            </a:rPr>
                          </m:ctrlPr>
                        </m:dPr>
                        <m:e>
                          <m:r>
                            <a:rPr lang="en-US" i="1">
                              <a:latin typeface="Cambria Math"/>
                            </a:rPr>
                            <m:t>𝐹</m:t>
                          </m:r>
                          <m:r>
                            <a:rPr lang="en-US" i="1">
                              <a:latin typeface="Cambria Math"/>
                            </a:rPr>
                            <m:t>−</m:t>
                          </m:r>
                          <m:r>
                            <a:rPr lang="en-US" b="0" i="1" smtClean="0">
                              <a:latin typeface="Cambria Math"/>
                            </a:rPr>
                            <m:t>𝐼</m:t>
                          </m:r>
                        </m:e>
                      </m:d>
                      <m:sSup>
                        <m:sSupPr>
                          <m:ctrlPr>
                            <a:rPr lang="en-US" i="1">
                              <a:latin typeface="Cambria Math"/>
                            </a:rPr>
                          </m:ctrlPr>
                        </m:sSupPr>
                        <m:e>
                          <m:r>
                            <a:rPr lang="en-US" i="1">
                              <a:latin typeface="Cambria Math"/>
                            </a:rPr>
                            <m:t>𝑉</m:t>
                          </m:r>
                        </m:e>
                        <m:sup>
                          <m:r>
                            <a:rPr lang="en-US" i="1">
                              <a:latin typeface="Cambria Math"/>
                            </a:rPr>
                            <m:t>𝑇</m:t>
                          </m:r>
                        </m:sup>
                      </m:sSup>
                      <m:sSup>
                        <m:sSupPr>
                          <m:ctrlPr>
                            <a:rPr lang="en-US" i="1">
                              <a:latin typeface="Cambria Math"/>
                            </a:rPr>
                          </m:ctrlPr>
                        </m:sSupPr>
                        <m:e>
                          <m:r>
                            <a:rPr lang="en-US" i="1">
                              <a:latin typeface="Cambria Math"/>
                            </a:rPr>
                            <m:t>𝑥</m:t>
                          </m:r>
                        </m:e>
                        <m:sup>
                          <m:r>
                            <a:rPr lang="en-US" i="1">
                              <a:latin typeface="Cambria Math"/>
                            </a:rPr>
                            <m:t>𝑒𝑥𝑎𝑐𝑡</m:t>
                          </m:r>
                        </m:sup>
                      </m:sSup>
                      <m:r>
                        <a:rPr lang="en-US" i="1">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𝑒</m:t>
                      </m:r>
                    </m:oMath>
                  </m:oMathPara>
                </a14:m>
                <a:endParaRPr lang="en-US" i="1" dirty="0" smtClean="0"/>
              </a:p>
              <a:p>
                <a:pPr marL="0" indent="0">
                  <a:buNone/>
                </a:pPr>
                <a:endParaRPr lang="en-US" dirty="0" smtClean="0">
                  <a:latin typeface="Cambria Math"/>
                </a:endParaRPr>
              </a:p>
              <a:p>
                <a:pPr marL="0" indent="0">
                  <a:buNone/>
                </a:pP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𝑏𝑖𝑎𝑠</m:t>
                        </m:r>
                      </m:sub>
                    </m:sSub>
                    <m:r>
                      <a:rPr lang="en-US" i="1">
                        <a:latin typeface="Cambria Math"/>
                      </a:rPr>
                      <m:t>=</m:t>
                    </m:r>
                    <m:r>
                      <a:rPr lang="en-US" i="1">
                        <a:latin typeface="Cambria Math"/>
                      </a:rPr>
                      <m:t>𝑉</m:t>
                    </m:r>
                    <m:r>
                      <a:rPr lang="en-US" i="1">
                        <a:latin typeface="Cambria Math"/>
                      </a:rPr>
                      <m:t>(</m:t>
                    </m:r>
                    <m:r>
                      <a:rPr lang="en-US" i="1">
                        <a:latin typeface="Cambria Math"/>
                      </a:rPr>
                      <m:t>𝐹</m:t>
                    </m:r>
                    <m:r>
                      <a:rPr lang="en-US" i="1">
                        <a:latin typeface="Cambria Math"/>
                      </a:rPr>
                      <m:t>−</m:t>
                    </m:r>
                    <m:r>
                      <a:rPr lang="en-US" b="0" i="1" smtClean="0">
                        <a:latin typeface="Cambria Math"/>
                      </a:rPr>
                      <m:t>𝐼</m:t>
                    </m:r>
                    <m:r>
                      <a:rPr lang="en-US" i="1">
                        <a:latin typeface="Cambria Math"/>
                      </a:rPr>
                      <m:t>)</m:t>
                    </m:r>
                    <m:sSup>
                      <m:sSupPr>
                        <m:ctrlPr>
                          <a:rPr lang="en-US" i="1">
                            <a:latin typeface="Cambria Math"/>
                          </a:rPr>
                        </m:ctrlPr>
                      </m:sSupPr>
                      <m:e>
                        <m:r>
                          <a:rPr lang="en-US" i="1">
                            <a:latin typeface="Cambria Math"/>
                          </a:rPr>
                          <m:t>𝑉</m:t>
                        </m:r>
                      </m:e>
                      <m:sup>
                        <m:r>
                          <a:rPr lang="en-US" i="1">
                            <a:latin typeface="Cambria Math"/>
                          </a:rPr>
                          <m:t>𝑇</m:t>
                        </m:r>
                      </m:sup>
                    </m:sSup>
                    <m:sSup>
                      <m:sSupPr>
                        <m:ctrlPr>
                          <a:rPr lang="en-US" i="1">
                            <a:latin typeface="Cambria Math"/>
                          </a:rPr>
                        </m:ctrlPr>
                      </m:sSupPr>
                      <m:e>
                        <m:r>
                          <a:rPr lang="en-US" i="1">
                            <a:latin typeface="Cambria Math"/>
                          </a:rPr>
                          <m:t>𝑥</m:t>
                        </m:r>
                      </m:e>
                      <m:sup>
                        <m:r>
                          <a:rPr lang="en-US" i="1">
                            <a:latin typeface="Cambria Math"/>
                          </a:rPr>
                          <m:t>𝑒𝑥𝑎𝑐𝑡</m:t>
                        </m:r>
                      </m:sup>
                    </m:sSup>
                  </m:oMath>
                </a14:m>
                <a:r>
                  <a:rPr lang="en-US" dirty="0"/>
                  <a:t> is called the </a:t>
                </a:r>
                <a:r>
                  <a:rPr lang="en-US" b="1" dirty="0"/>
                  <a:t>regularization error </a:t>
                </a:r>
                <a:endParaRPr lang="en-US" b="1" dirty="0" smtClean="0"/>
              </a:p>
              <a:p>
                <a:pPr marL="0" indent="0">
                  <a:buNone/>
                </a:pP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𝑝𝑒𝑟𝑡</m:t>
                        </m:r>
                      </m:sub>
                    </m:sSub>
                    <m:r>
                      <a:rPr lang="en-US" i="1">
                        <a:latin typeface="Cambria Math"/>
                      </a:rPr>
                      <m:t>=</m:t>
                    </m:r>
                    <m:r>
                      <a:rPr lang="en-US" i="1">
                        <a:latin typeface="Cambria Math"/>
                      </a:rPr>
                      <m:t>𝑉𝐹</m:t>
                    </m:r>
                    <m:sSup>
                      <m:sSupPr>
                        <m:ctrlPr>
                          <a:rPr lang="en-US" i="1">
                            <a:latin typeface="Cambria Math"/>
                          </a:rPr>
                        </m:ctrlPr>
                      </m:sSupPr>
                      <m:e>
                        <m:r>
                          <m:rPr>
                            <m:sty m:val="p"/>
                          </m:rPr>
                          <a:rPr lang="en-US">
                            <a:latin typeface="Cambria Math"/>
                          </a:rPr>
                          <m:t>Σ</m:t>
                        </m:r>
                      </m:e>
                      <m:sup>
                        <m:r>
                          <a:rPr lang="en-US" i="1">
                            <a:latin typeface="Cambria Math"/>
                          </a:rPr>
                          <m:t>−1</m:t>
                        </m:r>
                      </m:sup>
                    </m:sSup>
                    <m:sSup>
                      <m:sSupPr>
                        <m:ctrlPr>
                          <a:rPr lang="en-US" i="1">
                            <a:latin typeface="Cambria Math"/>
                          </a:rPr>
                        </m:ctrlPr>
                      </m:sSupPr>
                      <m:e>
                        <m:r>
                          <a:rPr lang="en-US" i="1">
                            <a:latin typeface="Cambria Math"/>
                          </a:rPr>
                          <m:t>𝑈</m:t>
                        </m:r>
                      </m:e>
                      <m:sup>
                        <m:r>
                          <a:rPr lang="en-US" i="1">
                            <a:latin typeface="Cambria Math"/>
                          </a:rPr>
                          <m:t>𝑇</m:t>
                        </m:r>
                      </m:sup>
                    </m:sSup>
                    <m:r>
                      <a:rPr lang="en-US" i="1">
                        <a:latin typeface="Cambria Math"/>
                      </a:rPr>
                      <m:t>𝑒</m:t>
                    </m:r>
                  </m:oMath>
                </a14:m>
                <a:r>
                  <a:rPr lang="en-US" dirty="0"/>
                  <a:t> is called the </a:t>
                </a:r>
                <a:r>
                  <a:rPr lang="en-US" b="1" dirty="0"/>
                  <a:t>perturbation error</a:t>
                </a:r>
                <a:r>
                  <a:rPr lang="en-US" dirty="0"/>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2074" t="-1213" r="-1630" b="-404"/>
                </a:stretch>
              </a:blipFill>
            </p:spPr>
            <p:txBody>
              <a:bodyPr/>
              <a:lstStyle/>
              <a:p>
                <a:r>
                  <a:rPr lang="en-US">
                    <a:noFill/>
                  </a:rPr>
                  <a:t> </a:t>
                </a:r>
              </a:p>
            </p:txBody>
          </p:sp>
        </mc:Fallback>
      </mc:AlternateContent>
    </p:spTree>
    <p:extLst>
      <p:ext uri="{BB962C8B-B14F-4D97-AF65-F5344CB8AC3E}">
        <p14:creationId xmlns:p14="http://schemas.microsoft.com/office/powerpoint/2010/main" val="387313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a:t>L-Curve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Analysis</a:t>
                </a:r>
              </a:p>
              <a:p>
                <a:pPr marL="0" indent="0">
                  <a:buNone/>
                </a:pPr>
                <a:r>
                  <a:rPr lang="en-US" dirty="0"/>
                  <a:t>If </a:t>
                </a:r>
                <a14:m>
                  <m:oMath xmlns:m="http://schemas.openxmlformats.org/officeDocument/2006/math">
                    <m:r>
                      <a:rPr lang="en-US" i="1">
                        <a:latin typeface="Cambria Math"/>
                      </a:rPr>
                      <m:t>𝜆</m:t>
                    </m:r>
                  </m:oMath>
                </a14:m>
                <a:r>
                  <a:rPr lang="en-US" dirty="0"/>
                  <a:t> </a:t>
                </a:r>
                <a:r>
                  <a:rPr lang="en-US" dirty="0" smtClean="0"/>
                  <a:t>is </a:t>
                </a:r>
                <a:r>
                  <a:rPr lang="en-US" dirty="0"/>
                  <a:t>very </a:t>
                </a:r>
                <a:r>
                  <a:rPr lang="en-US" dirty="0" smtClean="0"/>
                  <a:t>small,</a:t>
                </a:r>
                <a14:m>
                  <m:oMath xmlns:m="http://schemas.openxmlformats.org/officeDocument/2006/math">
                    <m:r>
                      <a:rPr lang="en-US" b="0" i="0" smtClean="0">
                        <a:latin typeface="Cambria Math"/>
                      </a:rPr>
                      <m:t>   </m:t>
                    </m:r>
                    <m:sSub>
                      <m:sSubPr>
                        <m:ctrlPr>
                          <a:rPr lang="en-US" i="1">
                            <a:latin typeface="Cambria Math"/>
                          </a:rPr>
                        </m:ctrlPr>
                      </m:sSubPr>
                      <m:e>
                        <m:r>
                          <a:rPr lang="en-US" i="1">
                            <a:latin typeface="Cambria Math"/>
                          </a:rPr>
                          <m:t>𝑓</m:t>
                        </m:r>
                      </m:e>
                      <m:sub>
                        <m:r>
                          <a:rPr lang="en-US" i="1">
                            <a:latin typeface="Cambria Math"/>
                          </a:rPr>
                          <m:t>𝑖</m:t>
                        </m:r>
                      </m:sub>
                    </m:sSub>
                    <m:r>
                      <a:rPr lang="en-US" i="1">
                        <a:latin typeface="Cambria Math"/>
                      </a:rPr>
                      <m:t>≈1 ∀ </m:t>
                    </m:r>
                    <m:r>
                      <a:rPr lang="en-US" i="1">
                        <a:latin typeface="Cambria Math"/>
                      </a:rPr>
                      <m:t>𝑖</m:t>
                    </m:r>
                  </m:oMath>
                </a14:m>
                <a:r>
                  <a:rPr lang="en-US" dirty="0"/>
                  <a:t> , hence </a:t>
                </a:r>
                <a14:m>
                  <m:oMath xmlns:m="http://schemas.openxmlformats.org/officeDocument/2006/math">
                    <m:r>
                      <a:rPr lang="en-US" i="1">
                        <a:latin typeface="Cambria Math"/>
                      </a:rPr>
                      <m:t>𝐹</m:t>
                    </m:r>
                    <m:r>
                      <a:rPr lang="en-US">
                        <a:latin typeface="Cambria Math"/>
                      </a:rPr>
                      <m:t>≈</m:t>
                    </m:r>
                    <m:r>
                      <a:rPr lang="en-US" i="1" smtClean="0">
                        <a:solidFill>
                          <a:schemeClr val="tx1"/>
                        </a:solidFill>
                        <a:latin typeface="Cambria Math"/>
                      </a:rPr>
                      <m:t>𝐼</m:t>
                    </m:r>
                  </m:oMath>
                </a14:m>
                <a:r>
                  <a:rPr lang="en-US" dirty="0"/>
                  <a:t> and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𝑏𝑖𝑎𝑠</m:t>
                        </m:r>
                      </m:sub>
                    </m:sSub>
                  </m:oMath>
                </a14:m>
                <a:r>
                  <a:rPr lang="en-US" dirty="0"/>
                  <a:t> is small but the perturbation error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𝑝𝑒𝑟𝑡</m:t>
                        </m:r>
                      </m:sub>
                    </m:sSub>
                  </m:oMath>
                </a14:m>
                <a:r>
                  <a:rPr lang="en-US" dirty="0"/>
                  <a:t> </a:t>
                </a:r>
                <a:r>
                  <a:rPr lang="en-US" dirty="0" smtClean="0"/>
                  <a:t>is </a:t>
                </a:r>
                <a:r>
                  <a:rPr lang="en-US" dirty="0"/>
                  <a:t>large because </a:t>
                </a:r>
                <a:endParaRPr lang="en-US" dirty="0" smtClean="0"/>
              </a:p>
              <a:p>
                <a:pPr marL="0" indent="0">
                  <a:buNone/>
                </a:pPr>
                <a:r>
                  <a:rPr lang="en-US" dirty="0" smtClean="0"/>
                  <a:t>If </a:t>
                </a:r>
                <a14:m>
                  <m:oMath xmlns:m="http://schemas.openxmlformats.org/officeDocument/2006/math">
                    <m:r>
                      <a:rPr lang="en-US" i="1">
                        <a:latin typeface="Cambria Math"/>
                      </a:rPr>
                      <m:t>𝜆</m:t>
                    </m:r>
                  </m:oMath>
                </a14:m>
                <a:r>
                  <a:rPr lang="en-US" dirty="0"/>
                  <a:t> is very </a:t>
                </a:r>
                <a:r>
                  <a:rPr lang="en-US" dirty="0" smtClean="0"/>
                  <a:t>large, the </a:t>
                </a:r>
                <a:r>
                  <a:rPr lang="en-US" dirty="0"/>
                  <a:t>perturbation error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𝑝𝑒𝑟𝑡</m:t>
                        </m:r>
                      </m:sub>
                    </m:sSub>
                  </m:oMath>
                </a14:m>
                <a:r>
                  <a:rPr lang="en-US" dirty="0"/>
                  <a:t> will be small, </a:t>
                </a:r>
                <a:r>
                  <a:rPr lang="en-US" dirty="0" smtClean="0"/>
                  <a:t>but the </a:t>
                </a:r>
                <a:r>
                  <a:rPr lang="en-US" dirty="0"/>
                  <a:t>regularization error will be large. </a:t>
                </a:r>
                <a:endParaRPr lang="en-US" dirty="0" smtClean="0"/>
              </a:p>
              <a:p>
                <a:endParaRPr lang="en-US" dirty="0" smtClean="0"/>
              </a:p>
              <a:p>
                <a:r>
                  <a:rPr lang="en-US" dirty="0" smtClean="0"/>
                  <a:t>Goal</a:t>
                </a:r>
                <a:r>
                  <a:rPr lang="en-US" dirty="0"/>
                  <a:t>:</a:t>
                </a:r>
              </a:p>
              <a:p>
                <a:pPr marL="0" indent="0">
                  <a:buNone/>
                </a:pPr>
                <a:r>
                  <a:rPr lang="en-US" dirty="0"/>
                  <a:t>Choose a  </a:t>
                </a:r>
                <a14:m>
                  <m:oMath xmlns:m="http://schemas.openxmlformats.org/officeDocument/2006/math">
                    <m:r>
                      <m:rPr>
                        <m:sty m:val="p"/>
                      </m:rPr>
                      <a:rPr lang="en-US">
                        <a:latin typeface="Cambria Math"/>
                      </a:rPr>
                      <m:t>λ</m:t>
                    </m:r>
                  </m:oMath>
                </a14:m>
                <a:r>
                  <a:rPr lang="en-US" dirty="0"/>
                  <a:t>  to balance the size of two error terms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𝑏𝑖𝑎𝑠</m:t>
                        </m:r>
                      </m:sub>
                    </m:sSub>
                  </m:oMath>
                </a14:m>
                <a:r>
                  <a:rPr lang="en-US" dirty="0"/>
                  <a:t> and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𝑥</m:t>
                        </m:r>
                      </m:e>
                      <m:sub>
                        <m:r>
                          <a:rPr lang="en-US" i="1">
                            <a:latin typeface="Cambria Math"/>
                          </a:rPr>
                          <m:t>𝑝𝑒𝑟𝑡</m:t>
                        </m:r>
                      </m:sub>
                    </m:sSub>
                  </m:oMath>
                </a14:m>
                <a:r>
                  <a:rPr lang="en-US" dirty="0"/>
                  <a:t>. </a:t>
                </a:r>
              </a:p>
              <a:p>
                <a:pPr marL="0" indent="0">
                  <a:buNone/>
                </a:pPr>
                <a:endParaRPr lang="en-US" dirty="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074" t="-1213" r="-2148"/>
                </a:stretch>
              </a:blipFill>
            </p:spPr>
            <p:txBody>
              <a:bodyPr/>
              <a:lstStyle/>
              <a:p>
                <a:r>
                  <a:rPr lang="en-US">
                    <a:noFill/>
                  </a:rPr>
                  <a:t> </a:t>
                </a:r>
              </a:p>
            </p:txBody>
          </p:sp>
        </mc:Fallback>
      </mc:AlternateContent>
    </p:spTree>
    <p:extLst>
      <p:ext uri="{BB962C8B-B14F-4D97-AF65-F5344CB8AC3E}">
        <p14:creationId xmlns:p14="http://schemas.microsoft.com/office/powerpoint/2010/main" val="22478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Conclusion (intuitive)</a:t>
                </a:r>
              </a:p>
              <a:p>
                <a:pPr marL="0" indent="0">
                  <a:buNone/>
                </a:pPr>
                <a:r>
                  <a:rPr lang="en-US" dirty="0" smtClean="0"/>
                  <a:t>Part </a:t>
                </a:r>
                <a:r>
                  <a:rPr lang="en-US" dirty="0"/>
                  <a:t>I: flat, because of regularization error dominates</a:t>
                </a:r>
              </a:p>
              <a:p>
                <a:pPr marL="0" indent="0">
                  <a:buNone/>
                </a:pPr>
                <a:r>
                  <a:rPr lang="en-US" dirty="0"/>
                  <a:t>P</a:t>
                </a:r>
                <a:r>
                  <a:rPr lang="en-US" dirty="0" smtClean="0"/>
                  <a:t>art </a:t>
                </a:r>
                <a:r>
                  <a:rPr lang="en-US" dirty="0"/>
                  <a:t>II: vertical, because of perturbation error </a:t>
                </a:r>
                <a:r>
                  <a:rPr lang="en-US" dirty="0" smtClean="0"/>
                  <a:t>dominates</a:t>
                </a:r>
              </a:p>
              <a:p>
                <a:pPr marL="0" indent="0">
                  <a:buNone/>
                </a:pPr>
                <a:endParaRPr lang="en-US" dirty="0" smtClean="0"/>
              </a:p>
              <a:p>
                <a:r>
                  <a:rPr lang="en-US" dirty="0" smtClean="0"/>
                  <a:t>Goal:</a:t>
                </a:r>
              </a:p>
              <a:p>
                <a:pPr marL="0" indent="0">
                  <a:buNone/>
                </a:pPr>
                <a:r>
                  <a:rPr lang="en-US" dirty="0"/>
                  <a:t>choose a value </a:t>
                </a:r>
                <a14:m>
                  <m:oMath xmlns:m="http://schemas.openxmlformats.org/officeDocument/2006/math">
                    <m:r>
                      <m:rPr>
                        <m:sty m:val="p"/>
                      </m:rPr>
                      <a:rPr lang="en-US">
                        <a:latin typeface="Cambria Math"/>
                      </a:rPr>
                      <m:t>λ</m:t>
                    </m:r>
                  </m:oMath>
                </a14:m>
                <a:r>
                  <a:rPr lang="en-US" dirty="0"/>
                  <a:t> that corresponds to the L-curve’s corner</a:t>
                </a:r>
                <a:endParaRPr lang="en-US" dirty="0" smtClean="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a:stretch>
              </a:blipFill>
            </p:spPr>
            <p:txBody>
              <a:bodyPr/>
              <a:lstStyle/>
              <a:p>
                <a:r>
                  <a:rPr lang="en-US">
                    <a:noFill/>
                  </a:rPr>
                  <a:t> </a:t>
                </a:r>
              </a:p>
            </p:txBody>
          </p:sp>
        </mc:Fallback>
      </mc:AlternateContent>
      <p:sp>
        <p:nvSpPr>
          <p:cNvPr id="5" name="Title 1"/>
          <p:cNvSpPr txBox="1">
            <a:spLocks/>
          </p:cNvSpPr>
          <p:nvPr/>
        </p:nvSpPr>
        <p:spPr>
          <a:xfrm>
            <a:off x="457200" y="304800"/>
            <a:ext cx="8229600" cy="838200"/>
          </a:xfrm>
          <a:prstGeom prst="rect">
            <a:avLst/>
          </a:prstGeom>
        </p:spPr>
        <p:txBody>
          <a:bodyPr anchor="b" anchorCtr="0">
            <a:normAutofit/>
            <a:scene3d>
              <a:camera prst="orthographicFront"/>
              <a:lightRig rig="soft" dir="t">
                <a:rot lat="0" lon="0" rev="2100000"/>
              </a:lightRig>
            </a:scene3d>
            <a:sp3d prstMaterial="matte">
              <a:bevelT w="38100" h="38100"/>
            </a:sp3d>
          </a:bodyPr>
          <a:lst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a:lstStyle>
          <a:p>
            <a:r>
              <a:rPr lang="en-US" smtClean="0"/>
              <a:t>L-Curve Criterion</a:t>
            </a:r>
            <a:endParaRPr lang="en-US"/>
          </a:p>
        </p:txBody>
      </p:sp>
    </p:spTree>
    <p:extLst>
      <p:ext uri="{BB962C8B-B14F-4D97-AF65-F5344CB8AC3E}">
        <p14:creationId xmlns:p14="http://schemas.microsoft.com/office/powerpoint/2010/main" val="54622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283" y="1447800"/>
            <a:ext cx="8561717" cy="4088027"/>
          </a:xfrm>
          <a:prstGeom prst="rect">
            <a:avLst/>
          </a:prstGeom>
        </p:spPr>
      </p:pic>
    </p:spTree>
    <p:extLst>
      <p:ext uri="{BB962C8B-B14F-4D97-AF65-F5344CB8AC3E}">
        <p14:creationId xmlns:p14="http://schemas.microsoft.com/office/powerpoint/2010/main" val="198613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consider the L-curve for </a:t>
                </a:r>
                <a:r>
                  <a:rPr lang="en-US" b="1" dirty="0" err="1" smtClean="0"/>
                  <a:t>Tikhonov</a:t>
                </a:r>
                <a:r>
                  <a:rPr lang="en-US" dirty="0" smtClean="0"/>
                  <a:t> in log-log system</a:t>
                </a:r>
                <a:r>
                  <a:rPr lang="en-US" dirty="0" smtClean="0"/>
                  <a:t>:</a:t>
                </a:r>
              </a:p>
              <a:p>
                <a:pPr indent="0">
                  <a:buNone/>
                </a:pPr>
                <a:endParaRPr lang="en-US" dirty="0" smtClean="0"/>
              </a:p>
              <a:p>
                <a:pPr marL="0" indent="0">
                  <a:buNone/>
                </a:pPr>
                <a:r>
                  <a:rPr lang="en-US" dirty="0" smtClean="0"/>
                  <a:t>1. Introduce </a:t>
                </a:r>
                <a:r>
                  <a:rPr lang="en-US" dirty="0"/>
                  <a:t>the quantities </a:t>
                </a:r>
                <a:r>
                  <a:rPr lang="en-US" dirty="0" smtClean="0"/>
                  <a:t>:</a:t>
                </a:r>
              </a:p>
              <a:p>
                <a:pPr marL="0" indent="0" algn="ctr">
                  <a:buNone/>
                </a:pPr>
                <a14:m>
                  <m:oMath xmlns:m="http://schemas.openxmlformats.org/officeDocument/2006/math">
                    <m:acc>
                      <m:accPr>
                        <m:chr m:val="̂"/>
                        <m:ctrlPr>
                          <a:rPr lang="en-US" i="1">
                            <a:latin typeface="Cambria Math"/>
                          </a:rPr>
                        </m:ctrlPr>
                      </m:accPr>
                      <m:e>
                        <m:r>
                          <a:rPr lang="en-US" i="1">
                            <a:latin typeface="Cambria Math"/>
                          </a:rPr>
                          <m:t>𝜉</m:t>
                        </m:r>
                      </m:e>
                    </m:acc>
                    <m:r>
                      <a:rPr lang="en-US" i="1">
                        <a:latin typeface="Cambria Math"/>
                      </a:rPr>
                      <m:t>=</m:t>
                    </m:r>
                    <m:func>
                      <m:funcPr>
                        <m:ctrlPr>
                          <a:rPr lang="en-US" i="1">
                            <a:latin typeface="Cambria Math"/>
                          </a:rPr>
                        </m:ctrlPr>
                      </m:funcPr>
                      <m:fName>
                        <m:r>
                          <m:rPr>
                            <m:sty m:val="p"/>
                          </m:rPr>
                          <a:rPr lang="en-US">
                            <a:latin typeface="Cambria Math"/>
                          </a:rPr>
                          <m:t>log</m:t>
                        </m:r>
                      </m:fName>
                      <m:e>
                        <m:sSubSup>
                          <m:sSubSupPr>
                            <m:ctrlPr>
                              <a:rPr lang="en-US" i="1">
                                <a:latin typeface="Cambria Math"/>
                              </a:rPr>
                            </m:ctrlPr>
                          </m:sSubSupPr>
                          <m:e>
                            <m:d>
                              <m:dPr>
                                <m:begChr m:val="‖"/>
                                <m:endChr m:val="‖"/>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𝜆</m:t>
                                    </m:r>
                                  </m:sub>
                                </m:sSub>
                              </m:e>
                            </m:d>
                          </m:e>
                          <m:sub>
                            <m:r>
                              <a:rPr lang="en-US" i="1">
                                <a:latin typeface="Cambria Math"/>
                              </a:rPr>
                              <m:t>2</m:t>
                            </m:r>
                          </m:sub>
                          <m:sup>
                            <m:r>
                              <a:rPr lang="en-US" i="1">
                                <a:latin typeface="Cambria Math"/>
                              </a:rPr>
                              <m:t>2</m:t>
                            </m:r>
                          </m:sup>
                        </m:sSubSup>
                      </m:e>
                    </m:func>
                  </m:oMath>
                </a14:m>
                <a:r>
                  <a:rPr lang="en-US" dirty="0"/>
                  <a:t> and </a:t>
                </a:r>
                <a14:m>
                  <m:oMath xmlns:m="http://schemas.openxmlformats.org/officeDocument/2006/math">
                    <m:acc>
                      <m:accPr>
                        <m:chr m:val="̂"/>
                        <m:ctrlPr>
                          <a:rPr lang="en-US" i="1">
                            <a:latin typeface="Cambria Math"/>
                          </a:rPr>
                        </m:ctrlPr>
                      </m:accPr>
                      <m:e>
                        <m:r>
                          <a:rPr lang="en-US" i="1">
                            <a:latin typeface="Cambria Math"/>
                          </a:rPr>
                          <m:t>𝜌</m:t>
                        </m:r>
                      </m:e>
                    </m:acc>
                    <m:r>
                      <a:rPr lang="en-US" i="1">
                        <a:latin typeface="Cambria Math"/>
                      </a:rPr>
                      <m:t>=</m:t>
                    </m:r>
                    <m:func>
                      <m:funcPr>
                        <m:ctrlPr>
                          <a:rPr lang="en-US" i="1">
                            <a:latin typeface="Cambria Math"/>
                          </a:rPr>
                        </m:ctrlPr>
                      </m:funcPr>
                      <m:fName>
                        <m:r>
                          <m:rPr>
                            <m:sty m:val="p"/>
                          </m:rPr>
                          <a:rPr lang="en-US">
                            <a:latin typeface="Cambria Math"/>
                          </a:rPr>
                          <m:t>log</m:t>
                        </m:r>
                      </m:fName>
                      <m:e>
                        <m:sSubSup>
                          <m:sSubSupPr>
                            <m:ctrlPr>
                              <a:rPr lang="en-US" i="1">
                                <a:latin typeface="Cambria Math"/>
                              </a:rPr>
                            </m:ctrlPr>
                          </m:sSubSupPr>
                          <m:e>
                            <m:d>
                              <m:dPr>
                                <m:begChr m:val="‖"/>
                                <m:endChr m:val="‖"/>
                                <m:ctrlPr>
                                  <a:rPr lang="en-US" i="1">
                                    <a:latin typeface="Cambria Math"/>
                                  </a:rPr>
                                </m:ctrlPr>
                              </m:dPr>
                              <m:e>
                                <m:r>
                                  <a:rPr lang="en-US" i="1">
                                    <a:latin typeface="Cambria Math"/>
                                  </a:rPr>
                                  <m:t>𝐴</m:t>
                                </m:r>
                                <m:sSub>
                                  <m:sSubPr>
                                    <m:ctrlPr>
                                      <a:rPr lang="en-US" i="1">
                                        <a:latin typeface="Cambria Math"/>
                                      </a:rPr>
                                    </m:ctrlPr>
                                  </m:sSubPr>
                                  <m:e>
                                    <m:r>
                                      <a:rPr lang="en-US" i="1">
                                        <a:latin typeface="Cambria Math"/>
                                      </a:rPr>
                                      <m:t>𝑥</m:t>
                                    </m:r>
                                  </m:e>
                                  <m:sub>
                                    <m:r>
                                      <a:rPr lang="en-US" i="1">
                                        <a:latin typeface="Cambria Math"/>
                                      </a:rPr>
                                      <m:t>𝜆</m:t>
                                    </m:r>
                                  </m:sub>
                                </m:sSub>
                                <m:r>
                                  <a:rPr lang="en-US" i="1">
                                    <a:latin typeface="Cambria Math"/>
                                  </a:rPr>
                                  <m:t>−</m:t>
                                </m:r>
                                <m:r>
                                  <a:rPr lang="en-US" i="1">
                                    <a:latin typeface="Cambria Math"/>
                                  </a:rPr>
                                  <m:t>𝑏</m:t>
                                </m:r>
                              </m:e>
                            </m:d>
                          </m:e>
                          <m:sub>
                            <m:r>
                              <a:rPr lang="en-US" i="1">
                                <a:latin typeface="Cambria Math"/>
                              </a:rPr>
                              <m:t>2</m:t>
                            </m:r>
                          </m:sub>
                          <m:sup>
                            <m:r>
                              <a:rPr lang="en-US" i="1">
                                <a:latin typeface="Cambria Math"/>
                              </a:rPr>
                              <m:t>2</m:t>
                            </m:r>
                          </m:sup>
                        </m:sSubSup>
                      </m:e>
                    </m:func>
                  </m:oMath>
                </a14:m>
                <a:endParaRPr lang="en-US" dirty="0" smtClean="0"/>
              </a:p>
              <a:p>
                <a:pPr marL="0" indent="0">
                  <a:buNone/>
                </a:pPr>
                <a:r>
                  <a:rPr lang="en-US" dirty="0" smtClean="0"/>
                  <a:t>Then </a:t>
                </a:r>
                <a:r>
                  <a:rPr lang="en-US" dirty="0"/>
                  <a:t>L-curve is given by </a:t>
                </a:r>
                <a14:m>
                  <m:oMath xmlns:m="http://schemas.openxmlformats.org/officeDocument/2006/math">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acc>
                      <m:accPr>
                        <m:chr m:val="̂"/>
                        <m:ctrlPr>
                          <a:rPr lang="en-US" i="1">
                            <a:latin typeface="Cambria Math"/>
                          </a:rPr>
                        </m:ctrlPr>
                      </m:accPr>
                      <m:e>
                        <m:r>
                          <a:rPr lang="en-US" i="1">
                            <a:latin typeface="Cambria Math"/>
                          </a:rPr>
                          <m:t>𝜌</m:t>
                        </m:r>
                      </m:e>
                    </m:acc>
                    <m:r>
                      <a:rPr lang="en-US" i="1">
                        <a:latin typeface="Cambria Math"/>
                      </a:rPr>
                      <m:t>, </m:t>
                    </m:r>
                    <m:f>
                      <m:fPr>
                        <m:ctrlPr>
                          <a:rPr lang="en-US" i="1">
                            <a:latin typeface="Cambria Math"/>
                          </a:rPr>
                        </m:ctrlPr>
                      </m:fPr>
                      <m:num>
                        <m:r>
                          <a:rPr lang="en-US" i="1">
                            <a:latin typeface="Cambria Math"/>
                          </a:rPr>
                          <m:t>1</m:t>
                        </m:r>
                      </m:num>
                      <m:den>
                        <m:r>
                          <a:rPr lang="en-US" i="1">
                            <a:latin typeface="Cambria Math"/>
                          </a:rPr>
                          <m:t>2</m:t>
                        </m:r>
                      </m:den>
                    </m:f>
                    <m:acc>
                      <m:accPr>
                        <m:chr m:val="̂"/>
                        <m:ctrlPr>
                          <a:rPr lang="en-US" i="1">
                            <a:latin typeface="Cambria Math"/>
                          </a:rPr>
                        </m:ctrlPr>
                      </m:accPr>
                      <m:e>
                        <m:r>
                          <a:rPr lang="en-US" i="1">
                            <a:latin typeface="Cambria Math"/>
                          </a:rPr>
                          <m:t>𝜉</m:t>
                        </m:r>
                      </m:e>
                    </m:acc>
                    <m:r>
                      <a:rPr lang="en-US" i="1">
                        <a:latin typeface="Cambria Math"/>
                      </a:rPr>
                      <m:t>)</m:t>
                    </m:r>
                  </m:oMath>
                </a14:m>
                <a:r>
                  <a:rPr lang="en-US" dirty="0"/>
                  <a:t>. </a:t>
                </a:r>
                <a:endParaRPr lang="en-US" dirty="0" smtClean="0"/>
              </a:p>
              <a:p>
                <a:pPr marL="0" indent="0">
                  <a:buNone/>
                </a:pPr>
                <a:endParaRPr lang="en-US" dirty="0"/>
              </a:p>
              <a:p>
                <a:pPr marL="0" indent="0">
                  <a:buNone/>
                </a:pPr>
                <a:r>
                  <a:rPr lang="en-US" dirty="0" smtClean="0"/>
                  <a:t>2. The curvature of a curve is defined by </a:t>
                </a:r>
                <a:endParaRPr lang="en-US" dirty="0"/>
              </a:p>
              <a:p>
                <a:pPr marL="0" indent="0">
                  <a:buNone/>
                </a:pPr>
                <a14:m>
                  <m:oMathPara xmlns:m="http://schemas.openxmlformats.org/officeDocument/2006/math">
                    <m:oMathParaPr>
                      <m:jc m:val="center"/>
                    </m:oMathParaPr>
                    <m:oMath xmlns:m="http://schemas.openxmlformats.org/officeDocument/2006/math">
                      <m:acc>
                        <m:accPr>
                          <m:chr m:val="̂"/>
                          <m:ctrlPr>
                            <a:rPr lang="en-US" i="1">
                              <a:latin typeface="Cambria Math"/>
                            </a:rPr>
                          </m:ctrlPr>
                        </m:accPr>
                        <m:e>
                          <m:r>
                            <a:rPr lang="en-US" i="1">
                              <a:latin typeface="Cambria Math"/>
                            </a:rPr>
                            <m:t>𝑐</m:t>
                          </m:r>
                        </m:e>
                      </m:acc>
                      <m:r>
                        <a:rPr lang="en-US" i="1">
                          <a:latin typeface="Cambria Math"/>
                        </a:rPr>
                        <m:t>=2</m:t>
                      </m:r>
                      <m:f>
                        <m:fPr>
                          <m:ctrlPr>
                            <a:rPr lang="en-US" i="1">
                              <a:latin typeface="Cambria Math"/>
                            </a:rPr>
                          </m:ctrlPr>
                        </m:fPr>
                        <m:num>
                          <m:sSup>
                            <m:sSupPr>
                              <m:ctrlPr>
                                <a:rPr lang="en-US" i="1">
                                  <a:latin typeface="Cambria Math"/>
                                </a:rPr>
                              </m:ctrlPr>
                            </m:sSupPr>
                            <m:e>
                              <m:acc>
                                <m:accPr>
                                  <m:chr m:val="̂"/>
                                  <m:ctrlPr>
                                    <a:rPr lang="en-US" i="1">
                                      <a:latin typeface="Cambria Math"/>
                                    </a:rPr>
                                  </m:ctrlPr>
                                </m:accPr>
                                <m:e>
                                  <m:r>
                                    <a:rPr lang="en-US" i="1">
                                      <a:latin typeface="Cambria Math"/>
                                    </a:rPr>
                                    <m:t>𝜌</m:t>
                                  </m:r>
                                </m:e>
                              </m:acc>
                            </m:e>
                            <m:sup>
                              <m:r>
                                <a:rPr lang="en-US" i="1">
                                  <a:latin typeface="Cambria Math"/>
                                </a:rPr>
                                <m:t>′</m:t>
                              </m:r>
                            </m:sup>
                          </m:sSup>
                          <m:sSup>
                            <m:sSupPr>
                              <m:ctrlPr>
                                <a:rPr lang="en-US" i="1">
                                  <a:latin typeface="Cambria Math"/>
                                </a:rPr>
                              </m:ctrlPr>
                            </m:sSupPr>
                            <m:e>
                              <m:acc>
                                <m:accPr>
                                  <m:chr m:val="̂"/>
                                  <m:ctrlPr>
                                    <a:rPr lang="en-US" i="1">
                                      <a:latin typeface="Cambria Math"/>
                                    </a:rPr>
                                  </m:ctrlPr>
                                </m:accPr>
                                <m:e>
                                  <m:r>
                                    <a:rPr lang="en-US" i="1">
                                      <a:latin typeface="Cambria Math"/>
                                    </a:rPr>
                                    <m:t>𝜉</m:t>
                                  </m:r>
                                </m:e>
                              </m:acc>
                            </m:e>
                            <m:sup>
                              <m:r>
                                <a:rPr lang="en-US" i="1">
                                  <a:latin typeface="Cambria Math"/>
                                </a:rPr>
                                <m:t>′′</m:t>
                              </m:r>
                            </m:sup>
                          </m:sSup>
                          <m:r>
                            <a:rPr lang="en-US" i="1">
                              <a:latin typeface="Cambria Math"/>
                            </a:rPr>
                            <m:t>−</m:t>
                          </m:r>
                          <m:sSup>
                            <m:sSupPr>
                              <m:ctrlPr>
                                <a:rPr lang="en-US" i="1">
                                  <a:latin typeface="Cambria Math"/>
                                </a:rPr>
                              </m:ctrlPr>
                            </m:sSupPr>
                            <m:e>
                              <m:acc>
                                <m:accPr>
                                  <m:chr m:val="̂"/>
                                  <m:ctrlPr>
                                    <a:rPr lang="en-US" i="1">
                                      <a:latin typeface="Cambria Math"/>
                                    </a:rPr>
                                  </m:ctrlPr>
                                </m:accPr>
                                <m:e>
                                  <m:r>
                                    <a:rPr lang="en-US" i="1">
                                      <a:latin typeface="Cambria Math"/>
                                    </a:rPr>
                                    <m:t>𝜌</m:t>
                                  </m:r>
                                </m:e>
                              </m:acc>
                            </m:e>
                            <m:sup>
                              <m:r>
                                <a:rPr lang="en-US" i="1">
                                  <a:latin typeface="Cambria Math"/>
                                </a:rPr>
                                <m:t>′′</m:t>
                              </m:r>
                            </m:sup>
                          </m:sSup>
                          <m:sSup>
                            <m:sSupPr>
                              <m:ctrlPr>
                                <a:rPr lang="en-US" i="1">
                                  <a:latin typeface="Cambria Math"/>
                                </a:rPr>
                              </m:ctrlPr>
                            </m:sSupPr>
                            <m:e>
                              <m:acc>
                                <m:accPr>
                                  <m:chr m:val="̂"/>
                                  <m:ctrlPr>
                                    <a:rPr lang="en-US" i="1">
                                      <a:latin typeface="Cambria Math"/>
                                    </a:rPr>
                                  </m:ctrlPr>
                                </m:accPr>
                                <m:e>
                                  <m:r>
                                    <a:rPr lang="en-US" i="1">
                                      <a:latin typeface="Cambria Math"/>
                                    </a:rPr>
                                    <m:t>𝜉</m:t>
                                  </m:r>
                                </m:e>
                              </m:acc>
                            </m:e>
                            <m:sup>
                              <m:r>
                                <a:rPr lang="en-US" i="1">
                                  <a:latin typeface="Cambria Math"/>
                                </a:rPr>
                                <m:t>′</m:t>
                              </m:r>
                            </m:sup>
                          </m:sSup>
                        </m:num>
                        <m:den>
                          <m:r>
                            <a:rPr lang="en-US" i="1">
                              <a:latin typeface="Cambria Math"/>
                            </a:rPr>
                            <m:t>(</m:t>
                          </m:r>
                          <m:sSup>
                            <m:sSupPr>
                              <m:ctrlPr>
                                <a:rPr lang="en-US" i="1">
                                  <a:latin typeface="Cambria Math"/>
                                </a:rPr>
                              </m:ctrlPr>
                            </m:sSupPr>
                            <m:e>
                              <m:sSup>
                                <m:sSupPr>
                                  <m:ctrlPr>
                                    <a:rPr lang="en-US" i="1">
                                      <a:latin typeface="Cambria Math"/>
                                    </a:rPr>
                                  </m:ctrlPr>
                                </m:sSupPr>
                                <m:e>
                                  <m:r>
                                    <a:rPr lang="en-US" i="1">
                                      <a:latin typeface="Cambria Math"/>
                                    </a:rPr>
                                    <m:t>(</m:t>
                                  </m:r>
                                  <m:sSup>
                                    <m:sSupPr>
                                      <m:ctrlPr>
                                        <a:rPr lang="en-US" i="1">
                                          <a:latin typeface="Cambria Math"/>
                                        </a:rPr>
                                      </m:ctrlPr>
                                    </m:sSupPr>
                                    <m:e>
                                      <m:acc>
                                        <m:accPr>
                                          <m:chr m:val="̂"/>
                                          <m:ctrlPr>
                                            <a:rPr lang="en-US" i="1">
                                              <a:latin typeface="Cambria Math"/>
                                            </a:rPr>
                                          </m:ctrlPr>
                                        </m:accPr>
                                        <m:e>
                                          <m:r>
                                            <a:rPr lang="en-US" i="1">
                                              <a:latin typeface="Cambria Math"/>
                                            </a:rPr>
                                            <m:t>𝜌</m:t>
                                          </m:r>
                                        </m:e>
                                      </m:acc>
                                    </m:e>
                                    <m:sup>
                                      <m:r>
                                        <a:rPr lang="en-US" i="1">
                                          <a:latin typeface="Cambria Math"/>
                                        </a:rPr>
                                        <m:t>′</m:t>
                                      </m:r>
                                    </m:sup>
                                  </m:sSup>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acc>
                                    <m:accPr>
                                      <m:chr m:val="̂"/>
                                      <m:ctrlPr>
                                        <a:rPr lang="en-US" i="1">
                                          <a:latin typeface="Cambria Math"/>
                                        </a:rPr>
                                      </m:ctrlPr>
                                    </m:accPr>
                                    <m:e>
                                      <m:r>
                                        <a:rPr lang="en-US" i="1">
                                          <a:latin typeface="Cambria Math"/>
                                        </a:rPr>
                                        <m:t>𝜉</m:t>
                                      </m:r>
                                    </m:e>
                                  </m:acc>
                                  <m:r>
                                    <a:rPr lang="en-US" i="1">
                                      <a:latin typeface="Cambria Math"/>
                                    </a:rPr>
                                    <m:t>)</m:t>
                                  </m:r>
                                </m:e>
                                <m:sup>
                                  <m:r>
                                    <a:rPr lang="en-US" i="1">
                                      <a:latin typeface="Cambria Math"/>
                                    </a:rPr>
                                    <m:t>2</m:t>
                                  </m:r>
                                </m:sup>
                              </m:sSup>
                              <m:r>
                                <a:rPr lang="en-US" i="1">
                                  <a:latin typeface="Cambria Math"/>
                                </a:rPr>
                                <m:t>)</m:t>
                              </m:r>
                            </m:e>
                            <m:sup>
                              <m:r>
                                <a:rPr lang="en-US" i="1">
                                  <a:latin typeface="Cambria Math"/>
                                </a:rPr>
                                <m:t>3/2</m:t>
                              </m:r>
                            </m:sup>
                          </m:sSup>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a:stretch>
              </a:blipFill>
            </p:spPr>
            <p:txBody>
              <a:bodyPr/>
              <a:lstStyle/>
              <a:p>
                <a:r>
                  <a:rPr lang="en-US">
                    <a:noFill/>
                  </a:rPr>
                  <a:t> </a:t>
                </a:r>
              </a:p>
            </p:txBody>
          </p:sp>
        </mc:Fallback>
      </mc:AlternateContent>
      <p:sp>
        <p:nvSpPr>
          <p:cNvPr id="4" name="Title 1"/>
          <p:cNvSpPr txBox="1">
            <a:spLocks/>
          </p:cNvSpPr>
          <p:nvPr/>
        </p:nvSpPr>
        <p:spPr>
          <a:xfrm>
            <a:off x="457200" y="304800"/>
            <a:ext cx="8229600" cy="838200"/>
          </a:xfrm>
          <a:prstGeom prst="rect">
            <a:avLst/>
          </a:prstGeom>
        </p:spPr>
        <p:txBody>
          <a:bodyPr anchor="b" anchorCtr="0">
            <a:normAutofit/>
            <a:scene3d>
              <a:camera prst="orthographicFront"/>
              <a:lightRig rig="soft" dir="t">
                <a:rot lat="0" lon="0" rev="2100000"/>
              </a:lightRig>
            </a:scene3d>
            <a:sp3d prstMaterial="matte">
              <a:bevelT w="38100" h="38100"/>
            </a:sp3d>
          </a:bodyPr>
          <a:lst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a:lstStyle>
          <a:p>
            <a:r>
              <a:rPr lang="en-US" smtClean="0"/>
              <a:t>L-Curve Criterion</a:t>
            </a:r>
            <a:endParaRPr lang="en-US"/>
          </a:p>
        </p:txBody>
      </p:sp>
    </p:spTree>
    <p:extLst>
      <p:ext uri="{BB962C8B-B14F-4D97-AF65-F5344CB8AC3E}">
        <p14:creationId xmlns:p14="http://schemas.microsoft.com/office/powerpoint/2010/main" val="282083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676400"/>
                <a:ext cx="8229600" cy="4525963"/>
              </a:xfrm>
            </p:spPr>
            <p:txBody>
              <a:bodyPr>
                <a:normAutofit/>
              </a:bodyPr>
              <a:lstStyle/>
              <a:p>
                <a:pPr marL="0" indent="0">
                  <a:buNone/>
                </a:pPr>
                <a:r>
                  <a:rPr lang="en-US" dirty="0" smtClean="0"/>
                  <a:t>3. </a:t>
                </a:r>
                <a:r>
                  <a:rPr lang="en-US" sz="2400" dirty="0" smtClean="0"/>
                  <a:t>By </a:t>
                </a:r>
                <a14:m>
                  <m:oMath xmlns:m="http://schemas.openxmlformats.org/officeDocument/2006/math">
                    <m:sSup>
                      <m:sSupPr>
                        <m:ctrlPr>
                          <a:rPr lang="en-US" sz="2400" i="1">
                            <a:latin typeface="Cambria Math"/>
                          </a:rPr>
                        </m:ctrlPr>
                      </m:sSupPr>
                      <m:e>
                        <m:acc>
                          <m:accPr>
                            <m:chr m:val="̂"/>
                            <m:ctrlPr>
                              <a:rPr lang="en-US" sz="2400" i="1">
                                <a:latin typeface="Cambria Math"/>
                              </a:rPr>
                            </m:ctrlPr>
                          </m:accPr>
                          <m:e>
                            <m:r>
                              <a:rPr lang="en-US" sz="2400" i="1">
                                <a:latin typeface="Cambria Math"/>
                              </a:rPr>
                              <m:t>𝜉</m:t>
                            </m:r>
                          </m:e>
                        </m:acc>
                      </m:e>
                      <m:sup>
                        <m:r>
                          <a:rPr lang="en-US" sz="2400" i="1">
                            <a:latin typeface="Cambria Math"/>
                          </a:rPr>
                          <m:t>′</m:t>
                        </m:r>
                      </m:sup>
                    </m:sSup>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𝜉</m:t>
                            </m:r>
                          </m:e>
                          <m:sup>
                            <m:r>
                              <a:rPr lang="en-US" sz="2400" i="1">
                                <a:latin typeface="Cambria Math"/>
                              </a:rPr>
                              <m:t>′</m:t>
                            </m:r>
                          </m:sup>
                        </m:sSup>
                      </m:num>
                      <m:den>
                        <m:r>
                          <a:rPr lang="en-US" sz="2400" i="1">
                            <a:latin typeface="Cambria Math"/>
                          </a:rPr>
                          <m:t>𝜉</m:t>
                        </m:r>
                      </m:den>
                    </m:f>
                  </m:oMath>
                </a14:m>
                <a:r>
                  <a:rPr lang="en-US" sz="2400" dirty="0" smtClean="0"/>
                  <a:t>,</a:t>
                </a:r>
                <a:r>
                  <a:rPr lang="en-US" sz="2400" dirty="0"/>
                  <a:t> </a:t>
                </a:r>
                <a14:m>
                  <m:oMath xmlns:m="http://schemas.openxmlformats.org/officeDocument/2006/math">
                    <m:sSup>
                      <m:sSupPr>
                        <m:ctrlPr>
                          <a:rPr lang="en-US" sz="2400" i="1">
                            <a:latin typeface="Cambria Math"/>
                          </a:rPr>
                        </m:ctrlPr>
                      </m:sSupPr>
                      <m:e>
                        <m:acc>
                          <m:accPr>
                            <m:chr m:val="̂"/>
                            <m:ctrlPr>
                              <a:rPr lang="en-US" sz="2400" i="1">
                                <a:latin typeface="Cambria Math"/>
                              </a:rPr>
                            </m:ctrlPr>
                          </m:accPr>
                          <m:e>
                            <m:r>
                              <a:rPr lang="en-US" sz="2400" i="1">
                                <a:latin typeface="Cambria Math"/>
                              </a:rPr>
                              <m:t>𝜌</m:t>
                            </m:r>
                          </m:e>
                        </m:acc>
                      </m:e>
                      <m:sup>
                        <m:r>
                          <a:rPr lang="en-US" sz="2400" i="1">
                            <a:latin typeface="Cambria Math"/>
                          </a:rPr>
                          <m:t>′</m:t>
                        </m:r>
                      </m:sup>
                    </m:sSup>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𝜌</m:t>
                            </m:r>
                          </m:e>
                          <m:sup>
                            <m:r>
                              <a:rPr lang="en-US" sz="2400" i="1">
                                <a:latin typeface="Cambria Math"/>
                              </a:rPr>
                              <m:t>′</m:t>
                            </m:r>
                          </m:sup>
                        </m:sSup>
                      </m:num>
                      <m:den>
                        <m:r>
                          <a:rPr lang="en-US" sz="2400" i="1">
                            <a:latin typeface="Cambria Math"/>
                          </a:rPr>
                          <m:t>𝜌</m:t>
                        </m:r>
                      </m:den>
                    </m:f>
                  </m:oMath>
                </a14:m>
                <a:r>
                  <a:rPr lang="en-US" sz="2400" dirty="0" smtClean="0"/>
                  <a:t>, </a:t>
                </a:r>
                <a14:m>
                  <m:oMath xmlns:m="http://schemas.openxmlformats.org/officeDocument/2006/math">
                    <m:sSup>
                      <m:sSupPr>
                        <m:ctrlPr>
                          <a:rPr lang="en-US" sz="2400" i="1">
                            <a:latin typeface="Cambria Math"/>
                          </a:rPr>
                        </m:ctrlPr>
                      </m:sSupPr>
                      <m:e>
                        <m:acc>
                          <m:accPr>
                            <m:chr m:val="̂"/>
                            <m:ctrlPr>
                              <a:rPr lang="en-US" sz="2400" i="1">
                                <a:latin typeface="Cambria Math"/>
                              </a:rPr>
                            </m:ctrlPr>
                          </m:accPr>
                          <m:e>
                            <m:r>
                              <a:rPr lang="en-US" sz="2400" i="1">
                                <a:latin typeface="Cambria Math"/>
                              </a:rPr>
                              <m:t>𝜉</m:t>
                            </m:r>
                          </m:e>
                        </m:acc>
                      </m:e>
                      <m:sup>
                        <m:r>
                          <a:rPr lang="en-US" sz="2400" i="1">
                            <a:latin typeface="Cambria Math"/>
                          </a:rPr>
                          <m:t>′′</m:t>
                        </m:r>
                      </m:sup>
                    </m:sSup>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𝜉</m:t>
                            </m:r>
                          </m:e>
                          <m:sup>
                            <m:r>
                              <a:rPr lang="en-US" sz="2400" i="1">
                                <a:latin typeface="Cambria Math"/>
                              </a:rPr>
                              <m:t>′′</m:t>
                            </m:r>
                          </m:sup>
                        </m:sSup>
                        <m:r>
                          <a:rPr lang="en-US" sz="2400" i="1">
                            <a:latin typeface="Cambria Math"/>
                          </a:rPr>
                          <m:t>𝜉</m:t>
                        </m:r>
                        <m:r>
                          <a:rPr lang="en-US" sz="2400" i="1">
                            <a:latin typeface="Cambria Math"/>
                          </a:rPr>
                          <m:t>−</m:t>
                        </m:r>
                        <m:sSup>
                          <m:sSupPr>
                            <m:ctrlPr>
                              <a:rPr lang="en-US" sz="2400" i="1">
                                <a:latin typeface="Cambria Math"/>
                              </a:rPr>
                            </m:ctrlPr>
                          </m:sSupPr>
                          <m:e>
                            <m:r>
                              <a:rPr lang="en-US" sz="2400" i="1">
                                <a:latin typeface="Cambria Math"/>
                              </a:rPr>
                              <m:t>(</m:t>
                            </m:r>
                            <m:sSup>
                              <m:sSupPr>
                                <m:ctrlPr>
                                  <a:rPr lang="en-US" sz="2400" i="1">
                                    <a:latin typeface="Cambria Math"/>
                                  </a:rPr>
                                </m:ctrlPr>
                              </m:sSupPr>
                              <m:e>
                                <m:r>
                                  <a:rPr lang="en-US" sz="2400" i="1">
                                    <a:latin typeface="Cambria Math"/>
                                  </a:rPr>
                                  <m:t>𝜉</m:t>
                                </m:r>
                              </m:e>
                              <m:sup>
                                <m:r>
                                  <a:rPr lang="en-US" sz="2400" i="1">
                                    <a:latin typeface="Cambria Math"/>
                                  </a:rPr>
                                  <m:t>′</m:t>
                                </m:r>
                              </m:sup>
                            </m:sSup>
                            <m:r>
                              <a:rPr lang="en-US" sz="2400" i="1">
                                <a:latin typeface="Cambria Math"/>
                              </a:rPr>
                              <m:t>)</m:t>
                            </m:r>
                          </m:e>
                          <m:sup>
                            <m:r>
                              <a:rPr lang="en-US" sz="2400" i="1">
                                <a:latin typeface="Cambria Math"/>
                              </a:rPr>
                              <m:t>2</m:t>
                            </m:r>
                          </m:sup>
                        </m:sSup>
                      </m:num>
                      <m:den>
                        <m:sSup>
                          <m:sSupPr>
                            <m:ctrlPr>
                              <a:rPr lang="en-US" sz="2400" i="1">
                                <a:latin typeface="Cambria Math"/>
                              </a:rPr>
                            </m:ctrlPr>
                          </m:sSupPr>
                          <m:e>
                            <m:r>
                              <a:rPr lang="en-US" sz="2400" i="1">
                                <a:latin typeface="Cambria Math"/>
                              </a:rPr>
                              <m:t>𝜉</m:t>
                            </m:r>
                          </m:e>
                          <m:sup>
                            <m:r>
                              <a:rPr lang="en-US" sz="2400" i="1">
                                <a:latin typeface="Cambria Math"/>
                              </a:rPr>
                              <m:t>2</m:t>
                            </m:r>
                          </m:sup>
                        </m:sSup>
                      </m:den>
                    </m:f>
                  </m:oMath>
                </a14:m>
                <a:r>
                  <a:rPr lang="en-US" sz="2400" dirty="0"/>
                  <a:t> and </a:t>
                </a:r>
                <a14:m>
                  <m:oMath xmlns:m="http://schemas.openxmlformats.org/officeDocument/2006/math">
                    <m:sSup>
                      <m:sSupPr>
                        <m:ctrlPr>
                          <a:rPr lang="en-US" sz="2400" i="1">
                            <a:latin typeface="Cambria Math"/>
                          </a:rPr>
                        </m:ctrlPr>
                      </m:sSupPr>
                      <m:e>
                        <m:acc>
                          <m:accPr>
                            <m:chr m:val="̂"/>
                            <m:ctrlPr>
                              <a:rPr lang="en-US" sz="2400" i="1">
                                <a:latin typeface="Cambria Math"/>
                              </a:rPr>
                            </m:ctrlPr>
                          </m:accPr>
                          <m:e>
                            <m:r>
                              <a:rPr lang="en-US" sz="2400" i="1">
                                <a:latin typeface="Cambria Math"/>
                              </a:rPr>
                              <m:t>𝜌</m:t>
                            </m:r>
                          </m:e>
                        </m:acc>
                      </m:e>
                      <m:sup>
                        <m:r>
                          <a:rPr lang="en-US" sz="2400" i="1">
                            <a:latin typeface="Cambria Math"/>
                          </a:rPr>
                          <m:t>′′</m:t>
                        </m:r>
                      </m:sup>
                    </m:sSup>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𝜌</m:t>
                            </m:r>
                          </m:e>
                          <m:sup>
                            <m:r>
                              <a:rPr lang="en-US" sz="2400" i="1">
                                <a:latin typeface="Cambria Math"/>
                              </a:rPr>
                              <m:t>′′</m:t>
                            </m:r>
                          </m:sup>
                        </m:sSup>
                        <m:r>
                          <a:rPr lang="en-US" sz="2400" i="1">
                            <a:latin typeface="Cambria Math"/>
                          </a:rPr>
                          <m:t>𝜌</m:t>
                        </m:r>
                        <m:r>
                          <a:rPr lang="en-US" sz="2400" i="1">
                            <a:latin typeface="Cambria Math"/>
                          </a:rPr>
                          <m:t>−</m:t>
                        </m:r>
                        <m:sSup>
                          <m:sSupPr>
                            <m:ctrlPr>
                              <a:rPr lang="en-US" sz="2400" i="1">
                                <a:latin typeface="Cambria Math"/>
                              </a:rPr>
                            </m:ctrlPr>
                          </m:sSupPr>
                          <m:e>
                            <m:r>
                              <a:rPr lang="en-US" sz="2400" i="1">
                                <a:latin typeface="Cambria Math"/>
                              </a:rPr>
                              <m:t>(</m:t>
                            </m:r>
                            <m:sSup>
                              <m:sSupPr>
                                <m:ctrlPr>
                                  <a:rPr lang="en-US" sz="2400" i="1">
                                    <a:latin typeface="Cambria Math"/>
                                  </a:rPr>
                                </m:ctrlPr>
                              </m:sSupPr>
                              <m:e>
                                <m:r>
                                  <a:rPr lang="en-US" sz="2400" i="1">
                                    <a:latin typeface="Cambria Math"/>
                                  </a:rPr>
                                  <m:t>𝜌</m:t>
                                </m:r>
                              </m:e>
                              <m:sup>
                                <m:r>
                                  <a:rPr lang="en-US" sz="2400" i="1">
                                    <a:latin typeface="Cambria Math"/>
                                  </a:rPr>
                                  <m:t>′</m:t>
                                </m:r>
                              </m:sup>
                            </m:sSup>
                            <m:r>
                              <a:rPr lang="en-US" sz="2400" i="1">
                                <a:latin typeface="Cambria Math"/>
                              </a:rPr>
                              <m:t>)</m:t>
                            </m:r>
                          </m:e>
                          <m:sup>
                            <m:r>
                              <a:rPr lang="en-US" sz="2400" i="1">
                                <a:latin typeface="Cambria Math"/>
                              </a:rPr>
                              <m:t>2</m:t>
                            </m:r>
                          </m:sup>
                        </m:sSup>
                      </m:num>
                      <m:den>
                        <m:sSup>
                          <m:sSupPr>
                            <m:ctrlPr>
                              <a:rPr lang="en-US" sz="2400" i="1">
                                <a:latin typeface="Cambria Math"/>
                              </a:rPr>
                            </m:ctrlPr>
                          </m:sSupPr>
                          <m:e>
                            <m:r>
                              <a:rPr lang="en-US" sz="2400" i="1">
                                <a:latin typeface="Cambria Math"/>
                              </a:rPr>
                              <m:t>𝜌</m:t>
                            </m:r>
                          </m:e>
                          <m:sup>
                            <m:r>
                              <a:rPr lang="en-US" sz="2400" i="1">
                                <a:latin typeface="Cambria Math"/>
                              </a:rPr>
                              <m:t>2</m:t>
                            </m:r>
                          </m:sup>
                        </m:sSup>
                      </m:den>
                    </m:f>
                  </m:oMath>
                </a14:m>
                <a:r>
                  <a:rPr lang="en-US" sz="2400" dirty="0" smtClean="0"/>
                  <a:t>, we have:</a:t>
                </a:r>
                <a:endParaRPr lang="en-US" sz="2400" dirty="0"/>
              </a:p>
              <a:p>
                <a:pPr marL="0" indent="0">
                  <a:buNone/>
                </a:pPr>
                <a:endParaRPr lang="en-US" dirty="0" smtClean="0"/>
              </a:p>
              <a:p>
                <a:pPr marL="0" indent="0" algn="ctr">
                  <a:buNone/>
                </a:pPr>
                <a:r>
                  <a:rPr lang="en-US" dirty="0" smtClean="0"/>
                  <a:t>	</a:t>
                </a:r>
                <a14:m>
                  <m:oMath xmlns:m="http://schemas.openxmlformats.org/officeDocument/2006/math">
                    <m:acc>
                      <m:accPr>
                        <m:chr m:val="̂"/>
                        <m:ctrlPr>
                          <a:rPr lang="en-US" i="1">
                            <a:latin typeface="Cambria Math"/>
                          </a:rPr>
                        </m:ctrlPr>
                      </m:accPr>
                      <m:e>
                        <m:r>
                          <a:rPr lang="en-US" i="1">
                            <a:latin typeface="Cambria Math"/>
                          </a:rPr>
                          <m:t>𝑐</m:t>
                        </m:r>
                      </m:e>
                    </m:acc>
                    <m:r>
                      <a:rPr lang="en-US" i="1">
                        <a:latin typeface="Cambria Math"/>
                      </a:rPr>
                      <m:t>=2</m:t>
                    </m:r>
                    <m:f>
                      <m:fPr>
                        <m:ctrlPr>
                          <a:rPr lang="en-US" i="1">
                            <a:latin typeface="Cambria Math"/>
                          </a:rPr>
                        </m:ctrlPr>
                      </m:fPr>
                      <m:num>
                        <m:r>
                          <a:rPr lang="en-US" i="1" smtClean="0">
                            <a:latin typeface="Cambria Math"/>
                            <a:ea typeface="Cambria Math"/>
                          </a:rPr>
                          <m:t>𝜌𝜉</m:t>
                        </m:r>
                      </m:num>
                      <m:den>
                        <m:sSup>
                          <m:sSupPr>
                            <m:ctrlPr>
                              <a:rPr lang="en-US" i="1">
                                <a:latin typeface="Cambria Math"/>
                              </a:rPr>
                            </m:ctrlPr>
                          </m:sSupPr>
                          <m:e>
                            <m:r>
                              <a:rPr lang="en-US" i="1">
                                <a:latin typeface="Cambria Math"/>
                              </a:rPr>
                              <m:t>𝜉</m:t>
                            </m:r>
                          </m:e>
                          <m:sup>
                            <m:r>
                              <a:rPr lang="en-US" i="1">
                                <a:latin typeface="Cambria Math"/>
                              </a:rPr>
                              <m:t>′</m:t>
                            </m:r>
                          </m:sup>
                        </m:sSup>
                      </m:den>
                    </m:f>
                    <m:f>
                      <m:fPr>
                        <m:ctrlPr>
                          <a:rPr lang="en-US" i="1">
                            <a:latin typeface="Cambria Math"/>
                          </a:rPr>
                        </m:ctrlPr>
                      </m:fPr>
                      <m:num>
                        <m:sSup>
                          <m:sSupPr>
                            <m:ctrlPr>
                              <a:rPr lang="en-US" i="1">
                                <a:latin typeface="Cambria Math"/>
                              </a:rPr>
                            </m:ctrlPr>
                          </m:sSupPr>
                          <m:e>
                            <m:r>
                              <a:rPr lang="en-US" i="1">
                                <a:latin typeface="Cambria Math"/>
                              </a:rPr>
                              <m:t>𝜆</m:t>
                            </m:r>
                          </m:e>
                          <m:sup>
                            <m:r>
                              <a:rPr lang="en-US" i="1">
                                <a:latin typeface="Cambria Math"/>
                              </a:rPr>
                              <m:t>2</m:t>
                            </m:r>
                          </m:sup>
                        </m:sSup>
                        <m:sSup>
                          <m:sSupPr>
                            <m:ctrlPr>
                              <a:rPr lang="en-US" i="1">
                                <a:latin typeface="Cambria Math"/>
                              </a:rPr>
                            </m:ctrlPr>
                          </m:sSupPr>
                          <m:e>
                            <m:r>
                              <a:rPr lang="en-US" i="1">
                                <a:latin typeface="Cambria Math"/>
                              </a:rPr>
                              <m:t>𝜉</m:t>
                            </m:r>
                          </m:e>
                          <m:sup>
                            <m:r>
                              <a:rPr lang="en-US" i="1">
                                <a:latin typeface="Cambria Math"/>
                              </a:rPr>
                              <m:t>′</m:t>
                            </m:r>
                          </m:sup>
                        </m:sSup>
                        <m:r>
                          <a:rPr lang="en-US" i="1">
                            <a:latin typeface="Cambria Math"/>
                          </a:rPr>
                          <m:t>𝜌</m:t>
                        </m:r>
                        <m:r>
                          <a:rPr lang="en-US" i="1">
                            <a:latin typeface="Cambria Math"/>
                          </a:rPr>
                          <m:t>+2</m:t>
                        </m:r>
                        <m:r>
                          <a:rPr lang="en-US" i="1">
                            <a:latin typeface="Cambria Math"/>
                          </a:rPr>
                          <m:t>𝜆𝜉𝜌</m:t>
                        </m:r>
                        <m:r>
                          <a:rPr lang="en-US" i="1">
                            <a:latin typeface="Cambria Math"/>
                          </a:rPr>
                          <m:t>+</m:t>
                        </m:r>
                        <m:sSup>
                          <m:sSupPr>
                            <m:ctrlPr>
                              <a:rPr lang="en-US" i="1">
                                <a:latin typeface="Cambria Math"/>
                              </a:rPr>
                            </m:ctrlPr>
                          </m:sSupPr>
                          <m:e>
                            <m:r>
                              <a:rPr lang="en-US" i="1">
                                <a:latin typeface="Cambria Math"/>
                              </a:rPr>
                              <m:t>𝜆</m:t>
                            </m:r>
                          </m:e>
                          <m:sup>
                            <m:r>
                              <a:rPr lang="en-US" i="1">
                                <a:latin typeface="Cambria Math"/>
                              </a:rPr>
                              <m:t>4</m:t>
                            </m:r>
                          </m:sup>
                        </m:sSup>
                        <m:r>
                          <a:rPr lang="en-US" i="1">
                            <a:latin typeface="Cambria Math"/>
                          </a:rPr>
                          <m:t>𝜉</m:t>
                        </m:r>
                        <m:sSup>
                          <m:sSupPr>
                            <m:ctrlPr>
                              <a:rPr lang="en-US" i="1">
                                <a:latin typeface="Cambria Math"/>
                              </a:rPr>
                            </m:ctrlPr>
                          </m:sSupPr>
                          <m:e>
                            <m:r>
                              <a:rPr lang="en-US" i="1">
                                <a:latin typeface="Cambria Math"/>
                              </a:rPr>
                              <m:t>𝜉</m:t>
                            </m:r>
                          </m:e>
                          <m:sup>
                            <m:r>
                              <a:rPr lang="en-US" i="1">
                                <a:latin typeface="Cambria Math"/>
                              </a:rPr>
                              <m:t>′</m:t>
                            </m:r>
                          </m:sup>
                        </m:sSup>
                      </m:num>
                      <m:den>
                        <m:r>
                          <a:rPr lang="en-US" i="1">
                            <a:latin typeface="Cambria Math"/>
                          </a:rPr>
                          <m:t>(</m:t>
                        </m:r>
                        <m:sSup>
                          <m:sSupPr>
                            <m:ctrlPr>
                              <a:rPr lang="en-US" i="1">
                                <a:latin typeface="Cambria Math"/>
                              </a:rPr>
                            </m:ctrlPr>
                          </m:sSupPr>
                          <m:e>
                            <m:r>
                              <a:rPr lang="en-US" i="1">
                                <a:latin typeface="Cambria Math"/>
                              </a:rPr>
                              <m:t>𝜆</m:t>
                            </m:r>
                          </m:e>
                          <m:sup>
                            <m:r>
                              <a:rPr lang="en-US" i="1">
                                <a:latin typeface="Cambria Math"/>
                              </a:rPr>
                              <m:t>2</m:t>
                            </m:r>
                          </m:sup>
                        </m:sSup>
                        <m:sSup>
                          <m:sSupPr>
                            <m:ctrlPr>
                              <a:rPr lang="en-US" i="1">
                                <a:latin typeface="Cambria Math"/>
                              </a:rPr>
                            </m:ctrlPr>
                          </m:sSupPr>
                          <m:e>
                            <m:r>
                              <a:rPr lang="en-US" i="1">
                                <a:latin typeface="Cambria Math"/>
                              </a:rPr>
                              <m:t>𝜉</m:t>
                            </m:r>
                          </m:e>
                          <m:sup>
                            <m:r>
                              <a:rPr lang="en-US" i="1">
                                <a:latin typeface="Cambria Math"/>
                              </a:rPr>
                              <m:t>2</m:t>
                            </m:r>
                          </m:sup>
                        </m:sSup>
                        <m:sSup>
                          <m:sSupPr>
                            <m:ctrlPr>
                              <a:rPr lang="en-US" i="1">
                                <a:latin typeface="Cambria Math"/>
                              </a:rPr>
                            </m:ctrlPr>
                          </m:sSupPr>
                          <m:e>
                            <m:r>
                              <a:rPr lang="en-US" i="1">
                                <a:latin typeface="Cambria Math"/>
                              </a:rPr>
                              <m:t>+</m:t>
                            </m:r>
                            <m:sSup>
                              <m:sSupPr>
                                <m:ctrlPr>
                                  <a:rPr lang="en-US" i="1">
                                    <a:latin typeface="Cambria Math"/>
                                  </a:rPr>
                                </m:ctrlPr>
                              </m:sSupPr>
                              <m:e>
                                <m:r>
                                  <a:rPr lang="en-US" i="1">
                                    <a:latin typeface="Cambria Math"/>
                                  </a:rPr>
                                  <m:t>𝜌</m:t>
                                </m:r>
                              </m:e>
                              <m:sup>
                                <m:r>
                                  <a:rPr lang="en-US" i="1">
                                    <a:latin typeface="Cambria Math"/>
                                  </a:rPr>
                                  <m:t>2</m:t>
                                </m:r>
                              </m:sup>
                            </m:sSup>
                            <m:r>
                              <a:rPr lang="en-US" i="1">
                                <a:latin typeface="Cambria Math"/>
                              </a:rPr>
                              <m:t>)</m:t>
                            </m:r>
                          </m:e>
                          <m:sup>
                            <m:r>
                              <a:rPr lang="en-US" i="1">
                                <a:latin typeface="Cambria Math"/>
                              </a:rPr>
                              <m:t>3/2</m:t>
                            </m:r>
                          </m:sup>
                        </m:sSup>
                      </m:den>
                    </m:f>
                  </m:oMath>
                </a14:m>
                <a:endParaRPr lang="en-US" dirty="0" smtClean="0"/>
              </a:p>
              <a:p>
                <a:pPr marL="0" indent="0" algn="ctr">
                  <a:buNone/>
                </a:pPr>
                <a:endParaRPr lang="en-US" dirty="0"/>
              </a:p>
              <a:p>
                <a:r>
                  <a:rPr lang="en-US" dirty="0"/>
                  <a:t>Conclusion: choose </a:t>
                </a:r>
                <a14:m>
                  <m:oMath xmlns:m="http://schemas.openxmlformats.org/officeDocument/2006/math">
                    <m:r>
                      <a:rPr lang="en-US" i="1">
                        <a:latin typeface="Cambria Math"/>
                      </a:rPr>
                      <m:t>𝜆</m:t>
                    </m:r>
                    <m:r>
                      <a:rPr lang="en-US" i="1">
                        <a:latin typeface="Cambria Math"/>
                      </a:rPr>
                      <m:t>=</m:t>
                    </m:r>
                    <m:sSub>
                      <m:sSubPr>
                        <m:ctrlPr>
                          <a:rPr lang="en-US" i="1">
                            <a:latin typeface="Cambria Math"/>
                          </a:rPr>
                        </m:ctrlPr>
                      </m:sSubPr>
                      <m:e>
                        <m:r>
                          <a:rPr lang="en-US" i="1">
                            <a:latin typeface="Cambria Math"/>
                          </a:rPr>
                          <m:t>𝜆</m:t>
                        </m:r>
                      </m:e>
                      <m:sub>
                        <m:r>
                          <a:rPr lang="en-US" i="1">
                            <a:latin typeface="Cambria Math"/>
                          </a:rPr>
                          <m:t>𝐿</m:t>
                        </m:r>
                      </m:sub>
                    </m:sSub>
                  </m:oMath>
                </a14:m>
                <a:r>
                  <a:rPr lang="en-US" dirty="0"/>
                  <a:t> such that the curvature  </a:t>
                </a:r>
                <a14:m>
                  <m:oMath xmlns:m="http://schemas.openxmlformats.org/officeDocument/2006/math">
                    <m:acc>
                      <m:accPr>
                        <m:chr m:val="̂"/>
                        <m:ctrlPr>
                          <a:rPr lang="en-US" i="1">
                            <a:latin typeface="Cambria Math"/>
                          </a:rPr>
                        </m:ctrlPr>
                      </m:accPr>
                      <m:e>
                        <m:r>
                          <a:rPr lang="en-US" i="1">
                            <a:latin typeface="Cambria Math"/>
                          </a:rPr>
                          <m:t>𝑐</m:t>
                        </m:r>
                      </m:e>
                    </m:acc>
                  </m:oMath>
                </a14:m>
                <a:r>
                  <a:rPr lang="en-US" dirty="0"/>
                  <a:t> is maximum.</a:t>
                </a:r>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676400"/>
                <a:ext cx="8229600" cy="4525963"/>
              </a:xfrm>
              <a:blipFill rotWithShape="1">
                <a:blip r:embed="rId2"/>
                <a:stretch>
                  <a:fillRect l="-2074"/>
                </a:stretch>
              </a:blipFill>
            </p:spPr>
            <p:txBody>
              <a:bodyPr/>
              <a:lstStyle/>
              <a:p>
                <a:r>
                  <a:rPr lang="en-US">
                    <a:noFill/>
                  </a:rPr>
                  <a:t> </a:t>
                </a:r>
              </a:p>
            </p:txBody>
          </p:sp>
        </mc:Fallback>
      </mc:AlternateContent>
      <p:sp>
        <p:nvSpPr>
          <p:cNvPr id="5" name="Title 1"/>
          <p:cNvSpPr>
            <a:spLocks noGrp="1"/>
          </p:cNvSpPr>
          <p:nvPr>
            <p:ph type="title"/>
          </p:nvPr>
        </p:nvSpPr>
        <p:spPr>
          <a:xfrm>
            <a:off x="457200" y="304800"/>
            <a:ext cx="8229600" cy="838200"/>
          </a:xfrm>
        </p:spPr>
        <p:txBody>
          <a:bodyPr/>
          <a:lstStyle/>
          <a:p>
            <a:r>
              <a:rPr lang="en-US" dirty="0"/>
              <a:t>L-Curve Criterion</a:t>
            </a:r>
          </a:p>
        </p:txBody>
      </p:sp>
    </p:spTree>
    <p:extLst>
      <p:ext uri="{BB962C8B-B14F-4D97-AF65-F5344CB8AC3E}">
        <p14:creationId xmlns:p14="http://schemas.microsoft.com/office/powerpoint/2010/main" val="41307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a:t>
                </a:r>
                <a:r>
                  <a:rPr lang="en-US" b="1" dirty="0" smtClean="0"/>
                  <a:t>TSVD</a:t>
                </a:r>
                <a:r>
                  <a:rPr lang="en-US" dirty="0" smtClean="0"/>
                  <a:t>:</a:t>
                </a:r>
              </a:p>
              <a:p>
                <a:pPr marL="0" indent="0">
                  <a:buNone/>
                </a:pPr>
                <a:r>
                  <a:rPr lang="en-US" dirty="0" smtClean="0"/>
                  <a:t>The </a:t>
                </a:r>
                <a:r>
                  <a:rPr lang="en-US" dirty="0"/>
                  <a:t>discussion above is not valid because the set of solutions is finite. But it still often makes good sense to locate the TSVD solution at the overall corner of the discrete </a:t>
                </a:r>
                <a:r>
                  <a:rPr lang="en-US" dirty="0" smtClean="0"/>
                  <a:t>L-curve</a:t>
                </a:r>
              </a:p>
              <a:p>
                <a:pPr marL="0" indent="0">
                  <a:buNone/>
                </a:pPr>
                <a:endParaRPr lang="en-US" dirty="0" smtClean="0"/>
              </a:p>
              <a:p>
                <a:r>
                  <a:rPr lang="en-US" dirty="0" smtClean="0"/>
                  <a:t>Goal:</a:t>
                </a:r>
              </a:p>
              <a:p>
                <a:pPr marL="0" indent="0">
                  <a:buNone/>
                </a:pPr>
                <a:r>
                  <a:rPr lang="en-US" dirty="0"/>
                  <a:t>choose </a:t>
                </a:r>
                <a14:m>
                  <m:oMath xmlns:m="http://schemas.openxmlformats.org/officeDocument/2006/math">
                    <m:r>
                      <a:rPr lang="en-US" i="1">
                        <a:latin typeface="Cambria Math"/>
                      </a:rPr>
                      <m:t>𝑘</m:t>
                    </m:r>
                    <m:r>
                      <a:rPr lang="en-US" i="1">
                        <a:latin typeface="Cambria Math"/>
                      </a:rPr>
                      <m:t>=</m:t>
                    </m:r>
                    <m:sSub>
                      <m:sSubPr>
                        <m:ctrlPr>
                          <a:rPr lang="en-US" i="1">
                            <a:latin typeface="Cambria Math"/>
                          </a:rPr>
                        </m:ctrlPr>
                      </m:sSubPr>
                      <m:e>
                        <m:r>
                          <a:rPr lang="en-US" i="1">
                            <a:latin typeface="Cambria Math"/>
                          </a:rPr>
                          <m:t>𝑘</m:t>
                        </m:r>
                      </m:e>
                      <m:sub>
                        <m:r>
                          <a:rPr lang="en-US" i="1">
                            <a:latin typeface="Cambria Math"/>
                          </a:rPr>
                          <m:t>𝐿</m:t>
                        </m:r>
                      </m:sub>
                    </m:sSub>
                  </m:oMath>
                </a14:m>
                <a:r>
                  <a:rPr lang="en-US" dirty="0"/>
                  <a:t> at the overall corner of the discrete L-curve.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r="-741"/>
                </a:stretch>
              </a:blipFill>
            </p:spPr>
            <p:txBody>
              <a:bodyPr/>
              <a:lstStyle/>
              <a:p>
                <a:r>
                  <a:rPr lang="en-US">
                    <a:noFill/>
                  </a:rPr>
                  <a:t> </a:t>
                </a:r>
              </a:p>
            </p:txBody>
          </p:sp>
        </mc:Fallback>
      </mc:AlternateContent>
      <p:sp>
        <p:nvSpPr>
          <p:cNvPr id="5" name="Title 1"/>
          <p:cNvSpPr>
            <a:spLocks noGrp="1"/>
          </p:cNvSpPr>
          <p:nvPr>
            <p:ph type="title"/>
          </p:nvPr>
        </p:nvSpPr>
        <p:spPr>
          <a:xfrm>
            <a:off x="457200" y="304800"/>
            <a:ext cx="8229600" cy="838200"/>
          </a:xfrm>
        </p:spPr>
        <p:txBody>
          <a:bodyPr/>
          <a:lstStyle/>
          <a:p>
            <a:r>
              <a:rPr lang="en-US" dirty="0"/>
              <a:t>L-Curve Criterion</a:t>
            </a:r>
          </a:p>
        </p:txBody>
      </p:sp>
    </p:spTree>
    <p:extLst>
      <p:ext uri="{BB962C8B-B14F-4D97-AF65-F5344CB8AC3E}">
        <p14:creationId xmlns:p14="http://schemas.microsoft.com/office/powerpoint/2010/main" val="6292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Outline of Presentation</a:t>
            </a:r>
            <a:endParaRPr lang="en-US" dirty="0"/>
          </a:p>
        </p:txBody>
      </p:sp>
      <p:sp>
        <p:nvSpPr>
          <p:cNvPr id="3" name="Content Placeholder 2"/>
          <p:cNvSpPr>
            <a:spLocks noGrp="1"/>
          </p:cNvSpPr>
          <p:nvPr>
            <p:ph idx="1"/>
          </p:nvPr>
        </p:nvSpPr>
        <p:spPr>
          <a:xfrm>
            <a:off x="533400" y="1676400"/>
            <a:ext cx="8229600" cy="4525963"/>
          </a:xfrm>
        </p:spPr>
        <p:txBody>
          <a:bodyPr>
            <a:normAutofit/>
          </a:bodyPr>
          <a:lstStyle/>
          <a:p>
            <a:pPr>
              <a:spcAft>
                <a:spcPts val="2400"/>
              </a:spcAft>
            </a:pPr>
            <a:r>
              <a:rPr lang="en-US" sz="2900" dirty="0" smtClean="0"/>
              <a:t>Introduction &amp; Motivation</a:t>
            </a:r>
          </a:p>
          <a:p>
            <a:pPr>
              <a:spcAft>
                <a:spcPts val="2400"/>
              </a:spcAft>
            </a:pPr>
            <a:r>
              <a:rPr lang="en-US" sz="2900" i="1" dirty="0" smtClean="0"/>
              <a:t>The Discrepancy Principle</a:t>
            </a:r>
          </a:p>
          <a:p>
            <a:pPr>
              <a:spcAft>
                <a:spcPts val="2400"/>
              </a:spcAft>
            </a:pPr>
            <a:r>
              <a:rPr lang="en-US" sz="2900" i="1" dirty="0" smtClean="0"/>
              <a:t>The L-Curve Criterion</a:t>
            </a:r>
          </a:p>
          <a:p>
            <a:pPr>
              <a:spcAft>
                <a:spcPts val="2400"/>
              </a:spcAft>
            </a:pPr>
            <a:r>
              <a:rPr lang="en-US" sz="2900" i="1" dirty="0" smtClean="0"/>
              <a:t>The Generalized Cross Validation</a:t>
            </a:r>
          </a:p>
          <a:p>
            <a:pPr>
              <a:spcAft>
                <a:spcPts val="2400"/>
              </a:spcAft>
            </a:pPr>
            <a:r>
              <a:rPr lang="en-US" sz="2900" dirty="0" smtClean="0"/>
              <a:t>Numerical Example</a:t>
            </a:r>
          </a:p>
          <a:p>
            <a:pPr>
              <a:spcAft>
                <a:spcPts val="2400"/>
              </a:spcAft>
            </a:pPr>
            <a:r>
              <a:rPr lang="en-US" sz="2900" dirty="0" smtClean="0"/>
              <a:t>Recap &amp; Conclusion</a:t>
            </a:r>
            <a:endParaRPr lang="en-US" sz="2900" dirty="0"/>
          </a:p>
        </p:txBody>
      </p:sp>
    </p:spTree>
    <p:extLst>
      <p:ext uri="{BB962C8B-B14F-4D97-AF65-F5344CB8AC3E}">
        <p14:creationId xmlns:p14="http://schemas.microsoft.com/office/powerpoint/2010/main" val="25470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Exceptions</a:t>
                </a:r>
              </a:p>
              <a:p>
                <a:pPr marL="0" indent="0">
                  <a:buNone/>
                </a:pPr>
                <a:r>
                  <a:rPr lang="en-US" dirty="0" smtClean="0"/>
                  <a:t>1. </a:t>
                </a:r>
                <a:r>
                  <a:rPr lang="en-US" dirty="0"/>
                  <a:t>When the SVD components </a:t>
                </a:r>
                <a14:m>
                  <m:oMath xmlns:m="http://schemas.openxmlformats.org/officeDocument/2006/math">
                    <m:sSubSup>
                      <m:sSubSupPr>
                        <m:ctrlPr>
                          <a:rPr lang="en-US" i="1">
                            <a:latin typeface="Cambria Math"/>
                          </a:rPr>
                        </m:ctrlPr>
                      </m:sSubSupPr>
                      <m:e>
                        <m:r>
                          <m:rPr>
                            <m:sty m:val="p"/>
                          </m:rPr>
                          <a:rPr lang="en-US">
                            <a:latin typeface="Cambria Math"/>
                          </a:rPr>
                          <m:t>v</m:t>
                        </m:r>
                      </m:e>
                      <m:sub>
                        <m:r>
                          <a:rPr lang="en-US" i="1">
                            <a:latin typeface="Cambria Math"/>
                          </a:rPr>
                          <m:t>𝑖</m:t>
                        </m:r>
                      </m:sub>
                      <m:sup>
                        <m:r>
                          <a:rPr lang="en-US" i="1">
                            <a:latin typeface="Cambria Math"/>
                          </a:rPr>
                          <m:t>𝑇</m:t>
                        </m:r>
                      </m:sup>
                    </m:sSubSup>
                    <m:sSup>
                      <m:sSupPr>
                        <m:ctrlPr>
                          <a:rPr lang="en-US" i="1">
                            <a:latin typeface="Cambria Math"/>
                          </a:rPr>
                        </m:ctrlPr>
                      </m:sSupPr>
                      <m:e>
                        <m:r>
                          <a:rPr lang="en-US" i="1">
                            <a:latin typeface="Cambria Math"/>
                          </a:rPr>
                          <m:t>𝑥</m:t>
                        </m:r>
                      </m:e>
                      <m:sup>
                        <m:r>
                          <a:rPr lang="en-US" i="1">
                            <a:latin typeface="Cambria Math"/>
                          </a:rPr>
                          <m:t>𝑒𝑥𝑎𝑐𝑡</m:t>
                        </m:r>
                      </m:sup>
                    </m:sSup>
                  </m:oMath>
                </a14:m>
                <a:r>
                  <a:rPr lang="en-US" dirty="0"/>
                  <a:t> of the exact solution decay fast to zero, the L-curve’s corner is typically at the point where the solution norm starts to increase dramatically, but for very smooth solutions this happens when we have included too many noisy components, and hence </a:t>
                </a:r>
                <a14:m>
                  <m:oMath xmlns:m="http://schemas.openxmlformats.org/officeDocument/2006/math">
                    <m:sSub>
                      <m:sSubPr>
                        <m:ctrlPr>
                          <a:rPr lang="en-US" i="1">
                            <a:latin typeface="Cambria Math"/>
                          </a:rPr>
                        </m:ctrlPr>
                      </m:sSubPr>
                      <m:e>
                        <m:r>
                          <m:rPr>
                            <m:sty m:val="p"/>
                          </m:rPr>
                          <a:rPr lang="en-US">
                            <a:latin typeface="Cambria Math"/>
                          </a:rPr>
                          <m:t>λ</m:t>
                        </m:r>
                      </m:e>
                      <m:sub>
                        <m:r>
                          <a:rPr lang="en-US" i="1">
                            <a:latin typeface="Cambria Math"/>
                          </a:rPr>
                          <m:t>𝐿</m:t>
                        </m:r>
                      </m:sub>
                    </m:sSub>
                  </m:oMath>
                </a14:m>
                <a:r>
                  <a:rPr lang="en-US" dirty="0"/>
                  <a:t> will lead to an under-regularized solution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1778"/>
                </a:stretch>
              </a:blipFill>
            </p:spPr>
            <p:txBody>
              <a:bodyPr/>
              <a:lstStyle/>
              <a:p>
                <a:r>
                  <a:rPr lang="en-US">
                    <a:noFill/>
                  </a:rPr>
                  <a:t> </a:t>
                </a:r>
              </a:p>
            </p:txBody>
          </p:sp>
        </mc:Fallback>
      </mc:AlternateContent>
      <p:sp>
        <p:nvSpPr>
          <p:cNvPr id="5" name="Title 1"/>
          <p:cNvSpPr>
            <a:spLocks noGrp="1"/>
          </p:cNvSpPr>
          <p:nvPr>
            <p:ph type="title"/>
          </p:nvPr>
        </p:nvSpPr>
        <p:spPr>
          <a:xfrm>
            <a:off x="457200" y="304800"/>
            <a:ext cx="8229600" cy="838200"/>
          </a:xfrm>
        </p:spPr>
        <p:txBody>
          <a:bodyPr/>
          <a:lstStyle/>
          <a:p>
            <a:r>
              <a:rPr lang="en-US" dirty="0"/>
              <a:t>L-Curve Criterion</a:t>
            </a:r>
          </a:p>
        </p:txBody>
      </p:sp>
    </p:spTree>
    <p:extLst>
      <p:ext uri="{BB962C8B-B14F-4D97-AF65-F5344CB8AC3E}">
        <p14:creationId xmlns:p14="http://schemas.microsoft.com/office/powerpoint/2010/main" val="21615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2. If we let the noise go to zero, then it has been shown that the regularization parameter </a:t>
                </a:r>
                <a14:m>
                  <m:oMath xmlns:m="http://schemas.openxmlformats.org/officeDocument/2006/math">
                    <m:r>
                      <a:rPr lang="en-US" i="1">
                        <a:latin typeface="Cambria Math"/>
                      </a:rPr>
                      <m:t>𝜆</m:t>
                    </m:r>
                  </m:oMath>
                </a14:m>
                <a:r>
                  <a:rPr lang="en-US" dirty="0"/>
                  <a:t> tends to diverge from the optimal one. Fortunately, there is a rare situation in </a:t>
                </a:r>
                <a:r>
                  <a:rPr lang="en-US" dirty="0" smtClean="0"/>
                  <a:t>practice</a:t>
                </a:r>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r="-1481"/>
                </a:stretch>
              </a:blipFill>
            </p:spPr>
            <p:txBody>
              <a:bodyPr/>
              <a:lstStyle/>
              <a:p>
                <a:r>
                  <a:rPr lang="en-US">
                    <a:noFill/>
                  </a:rPr>
                  <a:t> </a:t>
                </a:r>
              </a:p>
            </p:txBody>
          </p:sp>
        </mc:Fallback>
      </mc:AlternateContent>
      <p:sp>
        <p:nvSpPr>
          <p:cNvPr id="5" name="Title 1"/>
          <p:cNvSpPr>
            <a:spLocks noGrp="1"/>
          </p:cNvSpPr>
          <p:nvPr>
            <p:ph type="title"/>
          </p:nvPr>
        </p:nvSpPr>
        <p:spPr>
          <a:xfrm>
            <a:off x="457200" y="304800"/>
            <a:ext cx="8229600" cy="838200"/>
          </a:xfrm>
        </p:spPr>
        <p:txBody>
          <a:bodyPr/>
          <a:lstStyle/>
          <a:p>
            <a:r>
              <a:rPr lang="en-US" dirty="0"/>
              <a:t>L-Curve Criterion</a:t>
            </a:r>
          </a:p>
        </p:txBody>
      </p:sp>
    </p:spTree>
    <p:extLst>
      <p:ext uri="{BB962C8B-B14F-4D97-AF65-F5344CB8AC3E}">
        <p14:creationId xmlns:p14="http://schemas.microsoft.com/office/powerpoint/2010/main" val="335086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fontScale="90000"/>
          </a:bodyPr>
          <a:lstStyle/>
          <a:p>
            <a:r>
              <a:rPr lang="en-US" dirty="0" smtClean="0"/>
              <a:t>Generalized Cross Validation</a:t>
            </a:r>
            <a:br>
              <a:rPr lang="en-US" dirty="0" smtClean="0"/>
            </a:br>
            <a:r>
              <a:rPr lang="en-US" dirty="0" smtClean="0"/>
              <a:t>(The Statistician’s Choice)</a:t>
            </a:r>
            <a:endParaRPr lang="en-US" dirty="0"/>
          </a:p>
        </p:txBody>
      </p:sp>
    </p:spTree>
    <p:extLst>
      <p:ext uri="{BB962C8B-B14F-4D97-AF65-F5344CB8AC3E}">
        <p14:creationId xmlns:p14="http://schemas.microsoft.com/office/powerpoint/2010/main" val="2715091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Cross Validation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00600"/>
              </a:xfrm>
            </p:spPr>
            <p:txBody>
              <a:bodyPr>
                <a:normAutofit/>
              </a:bodyPr>
              <a:lstStyle/>
              <a:p>
                <a:r>
                  <a:rPr lang="en-US" dirty="0" smtClean="0"/>
                  <a:t>Goal: find </a:t>
                </a:r>
                <a:r>
                  <a:rPr lang="el-GR" dirty="0" smtClean="0"/>
                  <a:t>λ</a:t>
                </a:r>
                <a:r>
                  <a:rPr lang="en-US" dirty="0" smtClean="0"/>
                  <a:t> or </a:t>
                </a:r>
                <a:r>
                  <a:rPr lang="en-US" i="1" dirty="0" smtClean="0"/>
                  <a:t>k</a:t>
                </a:r>
                <a:r>
                  <a:rPr lang="en-US" dirty="0" smtClean="0"/>
                  <a:t> that allows </a:t>
                </a:r>
                <a14:m>
                  <m:oMath xmlns:m="http://schemas.openxmlformats.org/officeDocument/2006/math">
                    <m:r>
                      <a:rPr lang="en-US" i="1" dirty="0" smtClean="0">
                        <a:latin typeface="Cambria Math"/>
                      </a:rPr>
                      <m:t>𝐴</m:t>
                    </m:r>
                    <m:sSub>
                      <m:sSubPr>
                        <m:ctrlPr>
                          <a:rPr lang="en-US" i="1" dirty="0" smtClean="0">
                            <a:latin typeface="Cambria Math"/>
                          </a:rPr>
                        </m:ctrlPr>
                      </m:sSubPr>
                      <m:e>
                        <m:r>
                          <a:rPr lang="en-US" b="0" i="1" dirty="0" smtClean="0">
                            <a:latin typeface="Cambria Math"/>
                          </a:rPr>
                          <m:t>𝑥</m:t>
                        </m:r>
                      </m:e>
                      <m:sub>
                        <m:r>
                          <m:rPr>
                            <m:nor/>
                          </m:rPr>
                          <a:rPr lang="el-GR" dirty="0" smtClean="0"/>
                          <m:t>λ</m:t>
                        </m:r>
                      </m:sub>
                    </m:sSub>
                  </m:oMath>
                </a14:m>
                <a:r>
                  <a:rPr lang="en-US" dirty="0" smtClean="0"/>
                  <a:t> and </a:t>
                </a:r>
                <a14:m>
                  <m:oMath xmlns:m="http://schemas.openxmlformats.org/officeDocument/2006/math">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oMath>
                </a14:m>
                <a:r>
                  <a:rPr lang="en-US" dirty="0" smtClean="0"/>
                  <a:t> to closely  </a:t>
                </a:r>
                <a:r>
                  <a:rPr lang="en-US" dirty="0" smtClean="0"/>
                  <a:t>approximate</a:t>
                </a:r>
                <a:endParaRPr lang="en-US" dirty="0" smtClean="0"/>
              </a:p>
              <a:p>
                <a:pPr indent="0">
                  <a:buNone/>
                </a:pPr>
                <a:r>
                  <a:rPr lang="en-US" sz="2200" dirty="0" smtClean="0"/>
                  <a:t>  </a:t>
                </a:r>
                <a14:m>
                  <m:oMath xmlns:m="http://schemas.openxmlformats.org/officeDocument/2006/math">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𝐴</m:t>
                    </m:r>
                    <m:sSub>
                      <m:sSubPr>
                        <m:ctrlPr>
                          <a:rPr lang="en-US" sz="2200" b="0" i="1" smtClean="0">
                            <a:latin typeface="Cambria Math"/>
                          </a:rPr>
                        </m:ctrlPr>
                      </m:sSubPr>
                      <m:e>
                        <m:r>
                          <a:rPr lang="en-US" sz="2200" b="0" i="1" smtClean="0">
                            <a:latin typeface="Cambria Math"/>
                          </a:rPr>
                          <m:t>𝑥</m:t>
                        </m:r>
                      </m:e>
                      <m:sub>
                        <m:r>
                          <a:rPr lang="en-US" sz="2200" b="0" i="1" smtClean="0">
                            <a:latin typeface="Cambria Math"/>
                          </a:rPr>
                          <m:t>𝑘</m:t>
                        </m:r>
                      </m:sub>
                    </m:sSub>
                    <m:r>
                      <m:rPr>
                        <m:aln/>
                      </m:rPr>
                      <a:rPr lang="en-US" sz="2200" b="0" i="1" smtClean="0">
                        <a:latin typeface="Cambria Math"/>
                      </a:rPr>
                      <m:t>=</m:t>
                    </m:r>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𝐴𝑉𝐹</m:t>
                    </m:r>
                    <m:sSup>
                      <m:sSupPr>
                        <m:ctrlPr>
                          <a:rPr lang="en-US" sz="2200" b="0" i="1" smtClean="0">
                            <a:latin typeface="Cambria Math"/>
                          </a:rPr>
                        </m:ctrlPr>
                      </m:sSupPr>
                      <m:e>
                        <m:r>
                          <m:rPr>
                            <m:sty m:val="p"/>
                          </m:rPr>
                          <a:rPr lang="en-US" sz="2200" b="0" i="0" smtClean="0">
                            <a:latin typeface="Cambria Math"/>
                          </a:rPr>
                          <m:t>Σ</m:t>
                        </m:r>
                      </m:e>
                      <m:sup>
                        <m:r>
                          <a:rPr lang="en-US" sz="2200" b="0" i="1" smtClean="0">
                            <a:latin typeface="Cambria Math"/>
                          </a:rPr>
                          <m:t>−1</m:t>
                        </m:r>
                      </m:sup>
                    </m:sSup>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d>
                      <m:dPr>
                        <m:ctrlPr>
                          <a:rPr lang="en-US" sz="2200" b="0" i="1" smtClean="0">
                            <a:latin typeface="Cambria Math"/>
                          </a:rPr>
                        </m:ctrlPr>
                      </m:dPr>
                      <m:e>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𝑒</m:t>
                        </m:r>
                      </m:e>
                    </m:d>
                  </m:oMath>
                </a14:m>
                <a:endParaRPr lang="en-US" sz="2200" b="0" dirty="0" smtClean="0"/>
              </a:p>
              <a:p>
                <a:pPr indent="0">
                  <a:buNone/>
                </a:pPr>
                <a:r>
                  <a:rPr lang="en-US" sz="2200" b="0" dirty="0" smtClean="0"/>
                  <a:t>	             </a:t>
                </a:r>
                <a14:m>
                  <m:oMath xmlns:m="http://schemas.openxmlformats.org/officeDocument/2006/math">
                    <m:r>
                      <m:rPr>
                        <m:aln/>
                      </m:rPr>
                      <a:rPr lang="en-US" sz="2200" b="0" i="1" smtClean="0">
                        <a:latin typeface="Cambria Math"/>
                      </a:rPr>
                      <m:t>=</m:t>
                    </m:r>
                    <m:r>
                      <a:rPr lang="en-US" sz="2200" b="0" i="1" smtClean="0">
                        <a:latin typeface="Cambria Math"/>
                      </a:rPr>
                      <m:t>𝑈</m:t>
                    </m:r>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𝑈</m:t>
                    </m:r>
                    <m:d>
                      <m:dPr>
                        <m:ctrlPr>
                          <a:rPr lang="en-US" sz="2200" b="0" i="1" smtClean="0">
                            <a:latin typeface="Cambria Math"/>
                          </a:rPr>
                        </m:ctrlPr>
                      </m:dPr>
                      <m:e>
                        <m:m>
                          <m:mPr>
                            <m:mcs>
                              <m:mc>
                                <m:mcPr>
                                  <m:count m:val="2"/>
                                  <m:mcJc m:val="center"/>
                                </m:mcPr>
                              </m:mc>
                            </m:mcs>
                            <m:ctrlPr>
                              <a:rPr lang="en-US" sz="2200" b="0" i="1" smtClean="0">
                                <a:latin typeface="Cambria Math"/>
                              </a:rPr>
                            </m:ctrlPr>
                          </m:mPr>
                          <m:mr>
                            <m:e>
                              <m:sSub>
                                <m:sSubPr>
                                  <m:ctrlPr>
                                    <a:rPr lang="en-US" sz="2200" b="0" i="1" smtClean="0">
                                      <a:latin typeface="Cambria Math"/>
                                    </a:rPr>
                                  </m:ctrlPr>
                                </m:sSubPr>
                                <m:e>
                                  <m:r>
                                    <m:rPr>
                                      <m:brk m:alnAt="7"/>
                                    </m:rPr>
                                    <a:rPr lang="en-US" sz="2200" b="0" i="1" smtClean="0">
                                      <a:latin typeface="Cambria Math"/>
                                    </a:rPr>
                                    <m:t>𝐼</m:t>
                                  </m:r>
                                </m:e>
                                <m:sub>
                                  <m:r>
                                    <m:rPr>
                                      <m:brk m:alnAt="7"/>
                                    </m:rPr>
                                    <a:rPr lang="en-US" sz="2200" b="0" i="1" smtClean="0">
                                      <a:latin typeface="Cambria Math"/>
                                    </a:rPr>
                                    <m:t>𝑘</m:t>
                                  </m:r>
                                </m:sub>
                              </m:sSub>
                            </m:e>
                            <m:e>
                              <m:r>
                                <a:rPr lang="en-US" sz="2200" b="0" i="1" smtClean="0">
                                  <a:latin typeface="Cambria Math"/>
                                </a:rPr>
                                <m:t>0</m:t>
                              </m:r>
                            </m:e>
                          </m:mr>
                          <m:mr>
                            <m:e>
                              <m:r>
                                <a:rPr lang="en-US" sz="2200" b="0" i="1" smtClean="0">
                                  <a:latin typeface="Cambria Math"/>
                                </a:rPr>
                                <m:t>0</m:t>
                              </m:r>
                            </m:e>
                            <m:e>
                              <m:r>
                                <a:rPr lang="en-US" sz="2200" b="0" i="1" smtClean="0">
                                  <a:latin typeface="Cambria Math"/>
                                </a:rPr>
                                <m:t>0</m:t>
                              </m:r>
                            </m:e>
                          </m:mr>
                        </m:m>
                      </m:e>
                    </m:d>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𝑈</m:t>
                    </m:r>
                    <m:d>
                      <m:dPr>
                        <m:ctrlPr>
                          <a:rPr lang="en-US" sz="2200" b="0" i="1" smtClean="0">
                            <a:latin typeface="Cambria Math"/>
                          </a:rPr>
                        </m:ctrlPr>
                      </m:dPr>
                      <m:e>
                        <m:m>
                          <m:mPr>
                            <m:mcs>
                              <m:mc>
                                <m:mcPr>
                                  <m:count m:val="2"/>
                                  <m:mcJc m:val="center"/>
                                </m:mcPr>
                              </m:mc>
                            </m:mcs>
                            <m:ctrlPr>
                              <a:rPr lang="en-US" sz="2200" b="0" i="1" smtClean="0">
                                <a:latin typeface="Cambria Math"/>
                              </a:rPr>
                            </m:ctrlPr>
                          </m:mPr>
                          <m:mr>
                            <m:e>
                              <m:sSub>
                                <m:sSubPr>
                                  <m:ctrlPr>
                                    <a:rPr lang="en-US" sz="2200" b="0" i="1" smtClean="0">
                                      <a:latin typeface="Cambria Math"/>
                                    </a:rPr>
                                  </m:ctrlPr>
                                </m:sSubPr>
                                <m:e>
                                  <m:r>
                                    <m:rPr>
                                      <m:brk m:alnAt="7"/>
                                    </m:rPr>
                                    <a:rPr lang="en-US" sz="2200" b="0" i="1" smtClean="0">
                                      <a:latin typeface="Cambria Math"/>
                                    </a:rPr>
                                    <m:t>𝐼</m:t>
                                  </m:r>
                                </m:e>
                                <m:sub>
                                  <m:r>
                                    <m:rPr>
                                      <m:brk m:alnAt="7"/>
                                    </m:rPr>
                                    <a:rPr lang="en-US" sz="2200" b="0" i="1" smtClean="0">
                                      <a:latin typeface="Cambria Math"/>
                                    </a:rPr>
                                    <m:t>𝑘</m:t>
                                  </m:r>
                                </m:sub>
                              </m:sSub>
                            </m:e>
                            <m:e>
                              <m:r>
                                <a:rPr lang="en-US" sz="2200" b="0" i="1" smtClean="0">
                                  <a:latin typeface="Cambria Math"/>
                                </a:rPr>
                                <m:t>0</m:t>
                              </m:r>
                            </m:e>
                          </m:mr>
                          <m:mr>
                            <m:e>
                              <m:r>
                                <a:rPr lang="en-US" sz="2200" b="0" i="1" smtClean="0">
                                  <a:latin typeface="Cambria Math"/>
                                </a:rPr>
                                <m:t>0</m:t>
                              </m:r>
                            </m:e>
                            <m:e>
                              <m:r>
                                <a:rPr lang="en-US" sz="2200" b="0" i="1" smtClean="0">
                                  <a:latin typeface="Cambria Math"/>
                                </a:rPr>
                                <m:t>0</m:t>
                              </m:r>
                            </m:e>
                          </m:mr>
                        </m:m>
                      </m:e>
                    </m:d>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r>
                      <a:rPr lang="en-US" sz="2200" b="0" i="1" smtClean="0">
                        <a:latin typeface="Cambria Math"/>
                      </a:rPr>
                      <m:t>𝑏</m:t>
                    </m:r>
                    <m:r>
                      <a:rPr lang="en-US" sz="2200" b="0" i="1" smtClean="0">
                        <a:latin typeface="Cambria Math"/>
                      </a:rPr>
                      <m:t> </m:t>
                    </m:r>
                  </m:oMath>
                </a14:m>
                <a:endParaRPr lang="en-US" sz="2200" b="0" dirty="0" smtClean="0"/>
              </a:p>
              <a:p>
                <a:pPr indent="0">
                  <a:buNone/>
                </a:pPr>
                <a:r>
                  <a:rPr lang="en-US" sz="2200" b="0" dirty="0" smtClean="0"/>
                  <a:t>                            </a:t>
                </a:r>
                <a14:m>
                  <m:oMath xmlns:m="http://schemas.openxmlformats.org/officeDocument/2006/math">
                    <m:r>
                      <a:rPr lang="en-US" sz="2200" b="0" i="1" smtClean="0">
                        <a:latin typeface="Cambria Math"/>
                      </a:rPr>
                      <m:t>=</m:t>
                    </m:r>
                    <m:r>
                      <a:rPr lang="en-US" sz="2200" b="0" i="1" smtClean="0">
                        <a:latin typeface="Cambria Math"/>
                      </a:rPr>
                      <m:t>𝑈</m:t>
                    </m:r>
                    <m:d>
                      <m:dPr>
                        <m:ctrlPr>
                          <a:rPr lang="en-US" sz="2200" b="0" i="1" smtClean="0">
                            <a:latin typeface="Cambria Math"/>
                          </a:rPr>
                        </m:ctrlPr>
                      </m:dPr>
                      <m:e>
                        <m:m>
                          <m:mPr>
                            <m:mcs>
                              <m:mc>
                                <m:mcPr>
                                  <m:count m:val="2"/>
                                  <m:mcJc m:val="center"/>
                                </m:mcPr>
                              </m:mc>
                            </m:mcs>
                            <m:ctrlPr>
                              <a:rPr lang="en-US" sz="2200" b="0" i="1" smtClean="0">
                                <a:latin typeface="Cambria Math"/>
                              </a:rPr>
                            </m:ctrlPr>
                          </m:mPr>
                          <m:mr>
                            <m:e>
                              <m:r>
                                <m:rPr>
                                  <m:brk m:alnAt="7"/>
                                </m:rPr>
                                <a:rPr lang="en-US" sz="2200" b="0" i="1" smtClean="0">
                                  <a:latin typeface="Cambria Math"/>
                                </a:rPr>
                                <m:t>0</m:t>
                              </m:r>
                            </m:e>
                            <m:e>
                              <m:r>
                                <a:rPr lang="en-US" sz="2200" b="0" i="1" smtClean="0">
                                  <a:latin typeface="Cambria Math"/>
                                </a:rPr>
                                <m:t>0</m:t>
                              </m:r>
                            </m:e>
                          </m:mr>
                          <m:mr>
                            <m:e>
                              <m:r>
                                <a:rPr lang="en-US" sz="2200" b="0" i="1" smtClean="0">
                                  <a:latin typeface="Cambria Math"/>
                                </a:rPr>
                                <m:t>0</m:t>
                              </m:r>
                            </m:e>
                            <m:e>
                              <m:sSub>
                                <m:sSubPr>
                                  <m:ctrlPr>
                                    <a:rPr lang="en-US" sz="2200" b="0" i="1" smtClean="0">
                                      <a:latin typeface="Cambria Math"/>
                                    </a:rPr>
                                  </m:ctrlPr>
                                </m:sSubPr>
                                <m:e>
                                  <m:r>
                                    <a:rPr lang="en-US" sz="2200" b="0" i="1" smtClean="0">
                                      <a:latin typeface="Cambria Math"/>
                                    </a:rPr>
                                    <m:t>𝐼</m:t>
                                  </m:r>
                                </m:e>
                                <m:sub>
                                  <m:r>
                                    <a:rPr lang="en-US" sz="2200" b="0" i="1" smtClean="0">
                                      <a:latin typeface="Cambria Math"/>
                                    </a:rPr>
                                    <m:t>𝑛</m:t>
                                  </m:r>
                                  <m:r>
                                    <a:rPr lang="en-US" sz="2200" b="0" i="1" smtClean="0">
                                      <a:latin typeface="Cambria Math"/>
                                    </a:rPr>
                                    <m:t>−</m:t>
                                  </m:r>
                                  <m:r>
                                    <a:rPr lang="en-US" sz="2200" b="0" i="1" smtClean="0">
                                      <a:latin typeface="Cambria Math"/>
                                    </a:rPr>
                                    <m:t>𝑘</m:t>
                                  </m:r>
                                </m:sub>
                              </m:sSub>
                            </m:e>
                          </m:mr>
                        </m:m>
                      </m:e>
                    </m:d>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𝑈</m:t>
                    </m:r>
                    <m:d>
                      <m:dPr>
                        <m:ctrlPr>
                          <a:rPr lang="en-US" sz="2200" b="0" i="1" smtClean="0">
                            <a:latin typeface="Cambria Math"/>
                          </a:rPr>
                        </m:ctrlPr>
                      </m:dPr>
                      <m:e>
                        <m:m>
                          <m:mPr>
                            <m:mcs>
                              <m:mc>
                                <m:mcPr>
                                  <m:count m:val="2"/>
                                  <m:mcJc m:val="center"/>
                                </m:mcPr>
                              </m:mc>
                            </m:mcs>
                            <m:ctrlPr>
                              <a:rPr lang="en-US" sz="2200" b="0" i="1" smtClean="0">
                                <a:latin typeface="Cambria Math"/>
                              </a:rPr>
                            </m:ctrlPr>
                          </m:mPr>
                          <m:mr>
                            <m:e>
                              <m:sSub>
                                <m:sSubPr>
                                  <m:ctrlPr>
                                    <a:rPr lang="en-US" sz="2200" b="0" i="1" smtClean="0">
                                      <a:latin typeface="Cambria Math"/>
                                    </a:rPr>
                                  </m:ctrlPr>
                                </m:sSubPr>
                                <m:e>
                                  <m:r>
                                    <m:rPr>
                                      <m:brk m:alnAt="7"/>
                                    </m:rPr>
                                    <a:rPr lang="en-US" sz="2200" b="0" i="1" smtClean="0">
                                      <a:latin typeface="Cambria Math"/>
                                    </a:rPr>
                                    <m:t>𝐼</m:t>
                                  </m:r>
                                </m:e>
                                <m:sub>
                                  <m:r>
                                    <m:rPr>
                                      <m:brk m:alnAt="7"/>
                                    </m:rPr>
                                    <a:rPr lang="en-US" sz="2200" b="0" i="1" smtClean="0">
                                      <a:latin typeface="Cambria Math"/>
                                    </a:rPr>
                                    <m:t>𝑘</m:t>
                                  </m:r>
                                </m:sub>
                              </m:sSub>
                            </m:e>
                            <m:e>
                              <m:r>
                                <a:rPr lang="en-US" sz="2200" b="0" i="1" smtClean="0">
                                  <a:latin typeface="Cambria Math"/>
                                </a:rPr>
                                <m:t>0</m:t>
                              </m:r>
                            </m:e>
                          </m:mr>
                          <m:mr>
                            <m:e>
                              <m:r>
                                <a:rPr lang="en-US" sz="2200" b="0" i="1" smtClean="0">
                                  <a:latin typeface="Cambria Math"/>
                                </a:rPr>
                                <m:t>0</m:t>
                              </m:r>
                            </m:e>
                            <m:e>
                              <m:r>
                                <a:rPr lang="en-US" sz="2200" b="0" i="1" smtClean="0">
                                  <a:latin typeface="Cambria Math"/>
                                </a:rPr>
                                <m:t>0</m:t>
                              </m:r>
                            </m:e>
                          </m:mr>
                        </m:m>
                      </m:e>
                    </m:d>
                    <m:sSup>
                      <m:sSupPr>
                        <m:ctrlPr>
                          <a:rPr lang="en-US" sz="2200" b="0" i="1" smtClean="0">
                            <a:latin typeface="Cambria Math"/>
                          </a:rPr>
                        </m:ctrlPr>
                      </m:sSupPr>
                      <m:e>
                        <m:r>
                          <a:rPr lang="en-US" sz="2200" b="0" i="1" smtClean="0">
                            <a:latin typeface="Cambria Math"/>
                          </a:rPr>
                          <m:t>𝑈</m:t>
                        </m:r>
                      </m:e>
                      <m:sup>
                        <m:r>
                          <a:rPr lang="en-US" sz="2200" b="0" i="1" smtClean="0">
                            <a:latin typeface="Cambria Math"/>
                          </a:rPr>
                          <m:t>𝑇</m:t>
                        </m:r>
                      </m:sup>
                    </m:sSup>
                    <m:r>
                      <a:rPr lang="en-US" sz="2200" b="0" i="1" smtClean="0">
                        <a:latin typeface="Cambria Math"/>
                      </a:rPr>
                      <m:t>𝑒</m:t>
                    </m:r>
                  </m:oMath>
                </a14:m>
                <a:endParaRPr lang="en-US" sz="2200" b="0" dirty="0" smtClean="0"/>
              </a:p>
              <a:p>
                <a:endParaRPr lang="en-US" dirty="0" smtClean="0"/>
              </a:p>
              <a:p>
                <a:r>
                  <a:rPr lang="en-US" dirty="0" smtClean="0"/>
                  <a:t>Using </a:t>
                </a:r>
                <a:r>
                  <a:rPr lang="en-US" dirty="0" smtClean="0"/>
                  <a:t>the SVD analysis: </a:t>
                </a:r>
                <a:endParaRPr lang="en-US" dirty="0" smtClean="0"/>
              </a:p>
              <a:p>
                <a:pPr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a:rPr>
                          </m:ctrlPr>
                        </m:sSubSupPr>
                        <m:e>
                          <m:d>
                            <m:dPr>
                              <m:begChr m:val="‖"/>
                              <m:endChr m:val="‖"/>
                              <m:ctrlPr>
                                <a:rPr lang="en-US" sz="2200" b="0" i="1" smtClean="0">
                                  <a:latin typeface="Cambria Math"/>
                                </a:rPr>
                              </m:ctrlPr>
                            </m:dPr>
                            <m:e>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r>
                                <a:rPr lang="en-US" sz="2200" b="0" i="1" smtClean="0">
                                  <a:latin typeface="Cambria Math"/>
                                </a:rPr>
                                <m:t>−</m:t>
                              </m:r>
                              <m:r>
                                <a:rPr lang="en-US" sz="2200" b="0" i="1" smtClean="0">
                                  <a:latin typeface="Cambria Math"/>
                                </a:rPr>
                                <m:t>𝐴</m:t>
                              </m:r>
                              <m:sSub>
                                <m:sSubPr>
                                  <m:ctrlPr>
                                    <a:rPr lang="en-US" sz="2200" b="0" i="1" smtClean="0">
                                      <a:latin typeface="Cambria Math"/>
                                    </a:rPr>
                                  </m:ctrlPr>
                                </m:sSubPr>
                                <m:e>
                                  <m:r>
                                    <a:rPr lang="en-US" sz="2200" b="0" i="1" smtClean="0">
                                      <a:latin typeface="Cambria Math"/>
                                    </a:rPr>
                                    <m:t>𝑥</m:t>
                                  </m:r>
                                </m:e>
                                <m:sub>
                                  <m:r>
                                    <a:rPr lang="en-US" sz="2200" b="0" i="1" smtClean="0">
                                      <a:latin typeface="Cambria Math"/>
                                    </a:rPr>
                                    <m:t>𝑘</m:t>
                                  </m:r>
                                </m:sub>
                              </m:sSub>
                            </m:e>
                          </m:d>
                        </m:e>
                        <m:sub>
                          <m:r>
                            <a:rPr lang="en-US" sz="2200" b="0" i="1" smtClean="0">
                              <a:latin typeface="Cambria Math"/>
                            </a:rPr>
                            <m:t>2</m:t>
                          </m:r>
                        </m:sub>
                        <m:sup>
                          <m:r>
                            <a:rPr lang="en-US" sz="2200" b="0" i="1" smtClean="0">
                              <a:latin typeface="Cambria Math"/>
                            </a:rPr>
                            <m:t>2</m:t>
                          </m:r>
                        </m:sup>
                      </m:sSubSup>
                      <m:r>
                        <a:rPr lang="en-US" sz="2200" b="0" i="1" smtClean="0">
                          <a:latin typeface="Cambria Math"/>
                        </a:rPr>
                        <m:t>=</m:t>
                      </m:r>
                      <m:nary>
                        <m:naryPr>
                          <m:chr m:val="∑"/>
                          <m:ctrlPr>
                            <a:rPr lang="en-US" sz="2200" b="0" i="1" smtClean="0">
                              <a:latin typeface="Cambria Math"/>
                            </a:rPr>
                          </m:ctrlPr>
                        </m:naryPr>
                        <m:sub>
                          <m:r>
                            <m:rPr>
                              <m:brk m:alnAt="23"/>
                            </m:rPr>
                            <a:rPr lang="en-US" sz="2200" b="0" i="1" smtClean="0">
                              <a:latin typeface="Cambria Math"/>
                            </a:rPr>
                            <m:t>𝑖</m:t>
                          </m:r>
                          <m:r>
                            <a:rPr lang="en-US" sz="2200" b="0" i="1" smtClean="0">
                              <a:latin typeface="Cambria Math"/>
                            </a:rPr>
                            <m:t>=</m:t>
                          </m:r>
                          <m:r>
                            <a:rPr lang="en-US" sz="2200" b="0" i="1" smtClean="0">
                              <a:latin typeface="Cambria Math"/>
                            </a:rPr>
                            <m:t>𝑘</m:t>
                          </m:r>
                          <m:r>
                            <a:rPr lang="en-US" sz="2200" b="0" i="1" smtClean="0">
                              <a:latin typeface="Cambria Math"/>
                            </a:rPr>
                            <m:t>+1</m:t>
                          </m:r>
                        </m:sub>
                        <m:sup>
                          <m:r>
                            <a:rPr lang="en-US" sz="2200" b="0" i="1" smtClean="0">
                              <a:latin typeface="Cambria Math"/>
                            </a:rPr>
                            <m:t>𝑛</m:t>
                          </m:r>
                        </m:sup>
                        <m:e>
                          <m:sSup>
                            <m:sSupPr>
                              <m:ctrlPr>
                                <a:rPr lang="en-US" sz="2200" b="0" i="1" smtClean="0">
                                  <a:latin typeface="Cambria Math"/>
                                </a:rPr>
                              </m:ctrlPr>
                            </m:sSupPr>
                            <m:e>
                              <m:d>
                                <m:dPr>
                                  <m:ctrlPr>
                                    <a:rPr lang="en-US" sz="2200" b="0" i="1" smtClean="0">
                                      <a:latin typeface="Cambria Math"/>
                                    </a:rPr>
                                  </m:ctrlPr>
                                </m:dPr>
                                <m:e>
                                  <m:sSubSup>
                                    <m:sSubSupPr>
                                      <m:ctrlPr>
                                        <a:rPr lang="en-US" sz="2200" b="0" i="1" smtClean="0">
                                          <a:latin typeface="Cambria Math"/>
                                        </a:rPr>
                                      </m:ctrlPr>
                                    </m:sSubSupPr>
                                    <m:e>
                                      <m:r>
                                        <a:rPr lang="en-US" sz="2200" b="0" i="1" smtClean="0">
                                          <a:latin typeface="Cambria Math"/>
                                        </a:rPr>
                                        <m:t>𝑢</m:t>
                                      </m:r>
                                    </m:e>
                                    <m:sub>
                                      <m:r>
                                        <a:rPr lang="en-US" sz="2200" b="0" i="1" smtClean="0">
                                          <a:latin typeface="Cambria Math"/>
                                        </a:rPr>
                                        <m:t>𝑖</m:t>
                                      </m:r>
                                    </m:sub>
                                    <m:sup>
                                      <m:r>
                                        <a:rPr lang="en-US" sz="2200" b="0" i="1" smtClean="0">
                                          <a:latin typeface="Cambria Math"/>
                                        </a:rPr>
                                        <m:t>𝑇</m:t>
                                      </m:r>
                                    </m:sup>
                                  </m:sSubSup>
                                  <m:sSup>
                                    <m:sSupPr>
                                      <m:ctrlPr>
                                        <a:rPr lang="en-US" sz="2200" b="0" i="1" smtClean="0">
                                          <a:latin typeface="Cambria Math"/>
                                        </a:rPr>
                                      </m:ctrlPr>
                                    </m:sSupPr>
                                    <m:e>
                                      <m:r>
                                        <a:rPr lang="en-US" sz="2200" b="0" i="1" smtClean="0">
                                          <a:latin typeface="Cambria Math"/>
                                        </a:rPr>
                                        <m:t>𝑏</m:t>
                                      </m:r>
                                    </m:e>
                                    <m:sup>
                                      <m:r>
                                        <a:rPr lang="en-US" sz="2200" b="0" i="1" smtClean="0">
                                          <a:latin typeface="Cambria Math"/>
                                        </a:rPr>
                                        <m:t>𝑒𝑥𝑎𝑐𝑡</m:t>
                                      </m:r>
                                    </m:sup>
                                  </m:sSup>
                                </m:e>
                              </m:d>
                            </m:e>
                            <m:sup>
                              <m:r>
                                <a:rPr lang="en-US" sz="2200" b="0" i="1" smtClean="0">
                                  <a:latin typeface="Cambria Math"/>
                                </a:rPr>
                                <m:t>2</m:t>
                              </m:r>
                            </m:sup>
                          </m:sSup>
                          <m:r>
                            <a:rPr lang="en-US" sz="2200" b="0" i="1" smtClean="0">
                              <a:latin typeface="Cambria Math"/>
                              <a:ea typeface="Cambria Math"/>
                            </a:rPr>
                            <m:t>≈</m:t>
                          </m:r>
                          <m:r>
                            <a:rPr lang="en-US" sz="2200" b="0" i="1" smtClean="0">
                              <a:latin typeface="Cambria Math"/>
                              <a:ea typeface="Cambria Math"/>
                            </a:rPr>
                            <m:t>𝑘</m:t>
                          </m:r>
                          <m:sSup>
                            <m:sSupPr>
                              <m:ctrlPr>
                                <a:rPr lang="en-US" sz="2200" b="0" i="1" smtClean="0">
                                  <a:latin typeface="Cambria Math"/>
                                  <a:ea typeface="Cambria Math"/>
                                </a:rPr>
                              </m:ctrlPr>
                            </m:sSupPr>
                            <m:e>
                              <m:r>
                                <a:rPr lang="en-US" sz="2200" b="0" i="1" smtClean="0">
                                  <a:latin typeface="Cambria Math"/>
                                  <a:ea typeface="Cambria Math"/>
                                </a:rPr>
                                <m:t>𝜂</m:t>
                              </m:r>
                            </m:e>
                            <m:sup>
                              <m:r>
                                <a:rPr lang="en-US" sz="2200" b="0" i="1" smtClean="0">
                                  <a:latin typeface="Cambria Math"/>
                                  <a:ea typeface="Cambria Math"/>
                                </a:rPr>
                                <m:t>2</m:t>
                              </m:r>
                            </m:sup>
                          </m:sSup>
                          <m:r>
                            <a:rPr lang="en-US" sz="2200" b="0" i="1" smtClean="0">
                              <a:latin typeface="Cambria Math"/>
                              <a:ea typeface="Cambria Math"/>
                            </a:rPr>
                            <m:t>+</m:t>
                          </m:r>
                          <m:nary>
                            <m:naryPr>
                              <m:chr m:val="∑"/>
                              <m:ctrlPr>
                                <a:rPr lang="en-US" sz="2200" b="0" i="1" smtClean="0">
                                  <a:latin typeface="Cambria Math"/>
                                  <a:ea typeface="Cambria Math"/>
                                </a:rPr>
                              </m:ctrlPr>
                            </m:naryPr>
                            <m:sub>
                              <m:r>
                                <m:rPr>
                                  <m:brk m:alnAt="23"/>
                                </m:rPr>
                                <a:rPr lang="en-US" sz="2200" b="0" i="1" smtClean="0">
                                  <a:latin typeface="Cambria Math"/>
                                  <a:ea typeface="Cambria Math"/>
                                </a:rPr>
                                <m:t>𝑖</m:t>
                              </m:r>
                              <m:r>
                                <a:rPr lang="en-US" sz="2200" b="0" i="1" smtClean="0">
                                  <a:latin typeface="Cambria Math"/>
                                  <a:ea typeface="Cambria Math"/>
                                </a:rPr>
                                <m:t>=</m:t>
                              </m:r>
                              <m:r>
                                <a:rPr lang="en-US" sz="2200" b="0" i="1" smtClean="0">
                                  <a:latin typeface="Cambria Math"/>
                                  <a:ea typeface="Cambria Math"/>
                                </a:rPr>
                                <m:t>𝑘</m:t>
                              </m:r>
                              <m:r>
                                <a:rPr lang="en-US" sz="2200" b="0" i="1" smtClean="0">
                                  <a:latin typeface="Cambria Math"/>
                                  <a:ea typeface="Cambria Math"/>
                                </a:rPr>
                                <m:t>+1</m:t>
                              </m:r>
                            </m:sub>
                            <m:sup>
                              <m:r>
                                <a:rPr lang="en-US" sz="2200" b="0" i="1" smtClean="0">
                                  <a:latin typeface="Cambria Math"/>
                                  <a:ea typeface="Cambria Math"/>
                                </a:rPr>
                                <m:t>𝑛</m:t>
                              </m:r>
                            </m:sup>
                            <m:e>
                              <m:sSup>
                                <m:sSupPr>
                                  <m:ctrlPr>
                                    <a:rPr lang="en-US" sz="2200" b="0" i="1" smtClean="0">
                                      <a:latin typeface="Cambria Math"/>
                                      <a:ea typeface="Cambria Math"/>
                                    </a:rPr>
                                  </m:ctrlPr>
                                </m:sSupPr>
                                <m:e>
                                  <m:d>
                                    <m:dPr>
                                      <m:ctrlPr>
                                        <a:rPr lang="en-US" sz="2200" b="0" i="1" smtClean="0">
                                          <a:latin typeface="Cambria Math"/>
                                          <a:ea typeface="Cambria Math"/>
                                        </a:rPr>
                                      </m:ctrlPr>
                                    </m:dPr>
                                    <m:e>
                                      <m:sSubSup>
                                        <m:sSubSupPr>
                                          <m:ctrlPr>
                                            <a:rPr lang="en-US" sz="2200" b="0" i="1" smtClean="0">
                                              <a:latin typeface="Cambria Math"/>
                                              <a:ea typeface="Cambria Math"/>
                                            </a:rPr>
                                          </m:ctrlPr>
                                        </m:sSubSupPr>
                                        <m:e>
                                          <m:r>
                                            <a:rPr lang="en-US" sz="2200" b="0" i="1" smtClean="0">
                                              <a:latin typeface="Cambria Math"/>
                                              <a:ea typeface="Cambria Math"/>
                                            </a:rPr>
                                            <m:t>𝑢</m:t>
                                          </m:r>
                                        </m:e>
                                        <m:sub>
                                          <m:r>
                                            <a:rPr lang="en-US" sz="2200" b="0" i="1" smtClean="0">
                                              <a:latin typeface="Cambria Math"/>
                                              <a:ea typeface="Cambria Math"/>
                                            </a:rPr>
                                            <m:t>𝑖</m:t>
                                          </m:r>
                                        </m:sub>
                                        <m:sup>
                                          <m:r>
                                            <a:rPr lang="en-US" sz="2200" b="0" i="1" smtClean="0">
                                              <a:latin typeface="Cambria Math"/>
                                              <a:ea typeface="Cambria Math"/>
                                            </a:rPr>
                                            <m:t>𝑇</m:t>
                                          </m:r>
                                        </m:sup>
                                      </m:sSubSup>
                                      <m:sSup>
                                        <m:sSupPr>
                                          <m:ctrlPr>
                                            <a:rPr lang="en-US" sz="2200" b="0" i="1" smtClean="0">
                                              <a:latin typeface="Cambria Math"/>
                                              <a:ea typeface="Cambria Math"/>
                                            </a:rPr>
                                          </m:ctrlPr>
                                        </m:sSupPr>
                                        <m:e>
                                          <m:r>
                                            <a:rPr lang="en-US" sz="2200" b="0" i="1" smtClean="0">
                                              <a:latin typeface="Cambria Math"/>
                                              <a:ea typeface="Cambria Math"/>
                                            </a:rPr>
                                            <m:t>𝑏</m:t>
                                          </m:r>
                                        </m:e>
                                        <m:sup>
                                          <m:r>
                                            <a:rPr lang="en-US" sz="2200" b="0" i="1" smtClean="0">
                                              <a:latin typeface="Cambria Math"/>
                                              <a:ea typeface="Cambria Math"/>
                                            </a:rPr>
                                            <m:t>𝑒𝑥𝑎𝑐𝑡</m:t>
                                          </m:r>
                                        </m:sup>
                                      </m:sSup>
                                    </m:e>
                                  </m:d>
                                </m:e>
                                <m:sup>
                                  <m:r>
                                    <a:rPr lang="en-US" sz="2200" b="0" i="1" smtClean="0">
                                      <a:latin typeface="Cambria Math"/>
                                      <a:ea typeface="Cambria Math"/>
                                    </a:rPr>
                                    <m:t>2</m:t>
                                  </m:r>
                                </m:sup>
                              </m:sSup>
                            </m:e>
                          </m:nary>
                        </m:e>
                      </m:nary>
                    </m:oMath>
                  </m:oMathPara>
                </a14:m>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a:stretch>
                  <a:fillRect l="-2074" t="-1144"/>
                </a:stretch>
              </a:blipFill>
            </p:spPr>
            <p:txBody>
              <a:bodyPr/>
              <a:lstStyle/>
              <a:p>
                <a:r>
                  <a:rPr lang="en-US">
                    <a:noFill/>
                  </a:rPr>
                  <a:t> </a:t>
                </a:r>
              </a:p>
            </p:txBody>
          </p:sp>
        </mc:Fallback>
      </mc:AlternateContent>
    </p:spTree>
    <p:extLst>
      <p:ext uri="{BB962C8B-B14F-4D97-AF65-F5344CB8AC3E}">
        <p14:creationId xmlns:p14="http://schemas.microsoft.com/office/powerpoint/2010/main" val="398019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Cross Validation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indent="0">
                  <a:spcAft>
                    <a:spcPts val="600"/>
                  </a:spcAft>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a:rPr>
                          </m:ctrlPr>
                        </m:sSubSupPr>
                        <m:e>
                          <m:d>
                            <m:dPr>
                              <m:begChr m:val="‖"/>
                              <m:endChr m:val="‖"/>
                              <m:ctrlPr>
                                <a:rPr lang="en-US" sz="2000" b="0" i="1" smtClean="0">
                                  <a:latin typeface="Cambria Math"/>
                                </a:rPr>
                              </m:ctrlPr>
                            </m:dPr>
                            <m:e>
                              <m:sSup>
                                <m:sSupPr>
                                  <m:ctrlPr>
                                    <a:rPr lang="en-US" sz="2000" b="0" i="1" smtClean="0">
                                      <a:latin typeface="Cambria Math"/>
                                    </a:rPr>
                                  </m:ctrlPr>
                                </m:sSupPr>
                                <m:e>
                                  <m:r>
                                    <a:rPr lang="en-US" sz="2000" b="0" i="1" smtClean="0">
                                      <a:latin typeface="Cambria Math"/>
                                    </a:rPr>
                                    <m:t>𝑏</m:t>
                                  </m:r>
                                </m:e>
                                <m:sup>
                                  <m:r>
                                    <a:rPr lang="en-US" sz="2000" b="0" i="1" smtClean="0">
                                      <a:latin typeface="Cambria Math"/>
                                    </a:rPr>
                                    <m:t>𝑒𝑥𝑎𝑐𝑡</m:t>
                                  </m:r>
                                </m:sup>
                              </m:sSup>
                              <m:r>
                                <a:rPr lang="en-US" sz="2000" b="0" i="1" smtClean="0">
                                  <a:latin typeface="Cambria Math"/>
                                </a:rPr>
                                <m:t>−</m:t>
                              </m:r>
                              <m:r>
                                <a:rPr lang="en-US" sz="2000" b="0" i="1" smtClean="0">
                                  <a:latin typeface="Cambria Math"/>
                                </a:rPr>
                                <m:t>𝐴</m:t>
                              </m:r>
                              <m:sSub>
                                <m:sSubPr>
                                  <m:ctrlPr>
                                    <a:rPr lang="en-US" sz="2000" b="0" i="1" smtClean="0">
                                      <a:latin typeface="Cambria Math"/>
                                    </a:rPr>
                                  </m:ctrlPr>
                                </m:sSubPr>
                                <m:e>
                                  <m:r>
                                    <a:rPr lang="en-US" sz="2000" b="0" i="1" smtClean="0">
                                      <a:latin typeface="Cambria Math"/>
                                    </a:rPr>
                                    <m:t>𝑥</m:t>
                                  </m:r>
                                </m:e>
                                <m:sub>
                                  <m:r>
                                    <a:rPr lang="en-US" sz="2000" b="0" i="1" smtClean="0">
                                      <a:latin typeface="Cambria Math"/>
                                    </a:rPr>
                                    <m:t>𝑘</m:t>
                                  </m:r>
                                </m:sub>
                              </m:sSub>
                            </m:e>
                          </m:d>
                        </m:e>
                        <m:sub>
                          <m:r>
                            <a:rPr lang="en-US" sz="2000" b="0" i="1" smtClean="0">
                              <a:latin typeface="Cambria Math"/>
                            </a:rPr>
                            <m:t>2</m:t>
                          </m:r>
                        </m:sub>
                        <m:sup>
                          <m:r>
                            <a:rPr lang="en-US" sz="2000" b="0" i="1" smtClean="0">
                              <a:latin typeface="Cambria Math"/>
                            </a:rPr>
                            <m:t>2</m:t>
                          </m:r>
                        </m:sup>
                      </m:sSubSup>
                      <m:r>
                        <a:rPr lang="en-US" sz="2000" b="0" i="1" smtClean="0">
                          <a:latin typeface="Cambria Math"/>
                        </a:rPr>
                        <m:t>=</m:t>
                      </m:r>
                      <m:nary>
                        <m:naryPr>
                          <m:chr m:val="∑"/>
                          <m:ctrlPr>
                            <a:rPr lang="en-US" sz="2000" b="0" i="1" smtClean="0">
                              <a:latin typeface="Cambria Math"/>
                            </a:rPr>
                          </m:ctrlPr>
                        </m:naryPr>
                        <m:sub>
                          <m:r>
                            <m:rPr>
                              <m:brk m:alnAt="23"/>
                            </m:rPr>
                            <a:rPr lang="en-US" sz="2000" b="0" i="1" smtClean="0">
                              <a:latin typeface="Cambria Math"/>
                            </a:rPr>
                            <m:t>𝑖</m:t>
                          </m:r>
                          <m:r>
                            <a:rPr lang="en-US" sz="2000" b="0" i="1" smtClean="0">
                              <a:latin typeface="Cambria Math"/>
                            </a:rPr>
                            <m:t>=</m:t>
                          </m:r>
                          <m:r>
                            <a:rPr lang="en-US" sz="2000" b="0" i="1" smtClean="0">
                              <a:latin typeface="Cambria Math"/>
                            </a:rPr>
                            <m:t>𝑘</m:t>
                          </m:r>
                          <m:r>
                            <a:rPr lang="en-US" sz="2000" b="0" i="1" smtClean="0">
                              <a:latin typeface="Cambria Math"/>
                            </a:rPr>
                            <m:t>+1</m:t>
                          </m:r>
                        </m:sub>
                        <m:sup>
                          <m:r>
                            <a:rPr lang="en-US" sz="2000" b="0" i="1" smtClean="0">
                              <a:latin typeface="Cambria Math"/>
                            </a:rPr>
                            <m:t>𝑛</m:t>
                          </m:r>
                        </m:sup>
                        <m:e>
                          <m:sSup>
                            <m:sSupPr>
                              <m:ctrlPr>
                                <a:rPr lang="en-US" sz="2000" b="0" i="1" smtClean="0">
                                  <a:latin typeface="Cambria Math"/>
                                </a:rPr>
                              </m:ctrlPr>
                            </m:sSupPr>
                            <m:e>
                              <m:d>
                                <m:dPr>
                                  <m:ctrlPr>
                                    <a:rPr lang="en-US" sz="2000" b="0" i="1" smtClean="0">
                                      <a:latin typeface="Cambria Math"/>
                                    </a:rPr>
                                  </m:ctrlPr>
                                </m:dPr>
                                <m:e>
                                  <m:sSubSup>
                                    <m:sSubSupPr>
                                      <m:ctrlPr>
                                        <a:rPr lang="en-US" sz="2000" b="0" i="1" smtClean="0">
                                          <a:latin typeface="Cambria Math"/>
                                        </a:rPr>
                                      </m:ctrlPr>
                                    </m:sSubSupPr>
                                    <m:e>
                                      <m:r>
                                        <a:rPr lang="en-US" sz="2000" b="0" i="1" smtClean="0">
                                          <a:latin typeface="Cambria Math"/>
                                        </a:rPr>
                                        <m:t>𝑢</m:t>
                                      </m:r>
                                    </m:e>
                                    <m:sub>
                                      <m:r>
                                        <a:rPr lang="en-US" sz="2000" b="0" i="1" smtClean="0">
                                          <a:latin typeface="Cambria Math"/>
                                        </a:rPr>
                                        <m:t>𝑖</m:t>
                                      </m:r>
                                    </m:sub>
                                    <m:sup>
                                      <m:r>
                                        <a:rPr lang="en-US" sz="2000" b="0" i="1" smtClean="0">
                                          <a:latin typeface="Cambria Math"/>
                                        </a:rPr>
                                        <m:t>𝑇</m:t>
                                      </m:r>
                                    </m:sup>
                                  </m:sSubSup>
                                  <m:sSup>
                                    <m:sSupPr>
                                      <m:ctrlPr>
                                        <a:rPr lang="en-US" sz="2000" b="0" i="1" smtClean="0">
                                          <a:latin typeface="Cambria Math"/>
                                        </a:rPr>
                                      </m:ctrlPr>
                                    </m:sSupPr>
                                    <m:e>
                                      <m:r>
                                        <a:rPr lang="en-US" sz="2000" b="0" i="1" smtClean="0">
                                          <a:latin typeface="Cambria Math"/>
                                        </a:rPr>
                                        <m:t>𝑏</m:t>
                                      </m:r>
                                    </m:e>
                                    <m:sup>
                                      <m:r>
                                        <a:rPr lang="en-US" sz="2000" b="0" i="1" smtClean="0">
                                          <a:latin typeface="Cambria Math"/>
                                        </a:rPr>
                                        <m:t>𝑒𝑥𝑎𝑐𝑡</m:t>
                                      </m:r>
                                    </m:sup>
                                  </m:sSup>
                                </m:e>
                              </m:d>
                            </m:e>
                            <m:sup>
                              <m:r>
                                <a:rPr lang="en-US" sz="2000" b="0" i="1" smtClean="0">
                                  <a:latin typeface="Cambria Math"/>
                                </a:rPr>
                                <m:t>2</m:t>
                              </m:r>
                            </m:sup>
                          </m:sSup>
                        </m:e>
                      </m:nary>
                      <m:r>
                        <a:rPr lang="en-US" sz="2000" b="0" i="1" smtClean="0">
                          <a:latin typeface="Cambria Math"/>
                          <a:ea typeface="Cambria Math"/>
                        </a:rPr>
                        <m:t>≈</m:t>
                      </m:r>
                      <m:r>
                        <a:rPr lang="en-US" sz="2000" b="0" i="1" smtClean="0">
                          <a:latin typeface="Cambria Math"/>
                          <a:ea typeface="Cambria Math"/>
                        </a:rPr>
                        <m:t>𝑘</m:t>
                      </m:r>
                      <m:sSup>
                        <m:sSupPr>
                          <m:ctrlPr>
                            <a:rPr lang="en-US" sz="2000" b="0" i="1" smtClean="0">
                              <a:latin typeface="Cambria Math"/>
                              <a:ea typeface="Cambria Math"/>
                            </a:rPr>
                          </m:ctrlPr>
                        </m:sSupPr>
                        <m:e>
                          <m:r>
                            <a:rPr lang="en-US" sz="2000" b="0" i="1" smtClean="0">
                              <a:latin typeface="Cambria Math"/>
                              <a:ea typeface="Cambria Math"/>
                            </a:rPr>
                            <m:t>𝜂</m:t>
                          </m:r>
                        </m:e>
                        <m:sup>
                          <m:r>
                            <a:rPr lang="en-US" sz="2000" b="0" i="1" smtClean="0">
                              <a:latin typeface="Cambria Math"/>
                              <a:ea typeface="Cambria Math"/>
                            </a:rPr>
                            <m:t>2</m:t>
                          </m:r>
                        </m:sup>
                      </m:sSup>
                      <m:r>
                        <a:rPr lang="en-US" sz="2000" b="0" i="1" smtClean="0">
                          <a:latin typeface="Cambria Math"/>
                          <a:ea typeface="Cambria Math"/>
                        </a:rPr>
                        <m:t>+</m:t>
                      </m:r>
                      <m:nary>
                        <m:naryPr>
                          <m:chr m:val="∑"/>
                          <m:ctrlPr>
                            <a:rPr lang="en-US" sz="2000" b="0" i="1" smtClean="0">
                              <a:latin typeface="Cambria Math"/>
                              <a:ea typeface="Cambria Math"/>
                            </a:rPr>
                          </m:ctrlPr>
                        </m:naryPr>
                        <m:sub>
                          <m:r>
                            <m:rPr>
                              <m:brk m:alnAt="23"/>
                            </m:rPr>
                            <a:rPr lang="en-US" sz="2000" b="0" i="1" smtClean="0">
                              <a:latin typeface="Cambria Math"/>
                              <a:ea typeface="Cambria Math"/>
                            </a:rPr>
                            <m:t>𝑖</m:t>
                          </m:r>
                          <m:r>
                            <a:rPr lang="en-US" sz="2000" b="0" i="1" smtClean="0">
                              <a:latin typeface="Cambria Math"/>
                              <a:ea typeface="Cambria Math"/>
                            </a:rPr>
                            <m:t>=</m:t>
                          </m:r>
                          <m:r>
                            <a:rPr lang="en-US" sz="2000" b="0" i="1" smtClean="0">
                              <a:latin typeface="Cambria Math"/>
                              <a:ea typeface="Cambria Math"/>
                            </a:rPr>
                            <m:t>𝑘</m:t>
                          </m:r>
                          <m:r>
                            <a:rPr lang="en-US" sz="2000" b="0" i="1" smtClean="0">
                              <a:latin typeface="Cambria Math"/>
                              <a:ea typeface="Cambria Math"/>
                            </a:rPr>
                            <m:t>+1</m:t>
                          </m:r>
                        </m:sub>
                        <m:sup>
                          <m:r>
                            <a:rPr lang="en-US" sz="2000" b="0" i="1" smtClean="0">
                              <a:latin typeface="Cambria Math"/>
                              <a:ea typeface="Cambria Math"/>
                            </a:rPr>
                            <m:t>𝑛</m:t>
                          </m:r>
                        </m:sup>
                        <m:e>
                          <m:sSup>
                            <m:sSupPr>
                              <m:ctrlPr>
                                <a:rPr lang="en-US" sz="2000" b="0" i="1" smtClean="0">
                                  <a:latin typeface="Cambria Math"/>
                                  <a:ea typeface="Cambria Math"/>
                                </a:rPr>
                              </m:ctrlPr>
                            </m:sSupPr>
                            <m:e>
                              <m:d>
                                <m:dPr>
                                  <m:ctrlPr>
                                    <a:rPr lang="en-US" sz="2000" b="0" i="1" smtClean="0">
                                      <a:latin typeface="Cambria Math"/>
                                      <a:ea typeface="Cambria Math"/>
                                    </a:rPr>
                                  </m:ctrlPr>
                                </m:dPr>
                                <m:e>
                                  <m:sSubSup>
                                    <m:sSubSupPr>
                                      <m:ctrlPr>
                                        <a:rPr lang="en-US" sz="2000" b="0" i="1" smtClean="0">
                                          <a:latin typeface="Cambria Math"/>
                                          <a:ea typeface="Cambria Math"/>
                                        </a:rPr>
                                      </m:ctrlPr>
                                    </m:sSubSupPr>
                                    <m:e>
                                      <m:r>
                                        <a:rPr lang="en-US" sz="2000" b="0" i="1" smtClean="0">
                                          <a:latin typeface="Cambria Math"/>
                                          <a:ea typeface="Cambria Math"/>
                                        </a:rPr>
                                        <m:t>𝑢</m:t>
                                      </m:r>
                                    </m:e>
                                    <m:sub>
                                      <m:r>
                                        <a:rPr lang="en-US" sz="2000" b="0" i="1" smtClean="0">
                                          <a:latin typeface="Cambria Math"/>
                                          <a:ea typeface="Cambria Math"/>
                                        </a:rPr>
                                        <m:t>𝑖</m:t>
                                      </m:r>
                                    </m:sub>
                                    <m:sup>
                                      <m:r>
                                        <a:rPr lang="en-US" sz="2000" b="0" i="1" smtClean="0">
                                          <a:latin typeface="Cambria Math"/>
                                          <a:ea typeface="Cambria Math"/>
                                        </a:rPr>
                                        <m:t>𝑇</m:t>
                                      </m:r>
                                    </m:sup>
                                  </m:sSubSup>
                                  <m:sSup>
                                    <m:sSupPr>
                                      <m:ctrlPr>
                                        <a:rPr lang="en-US" sz="2000" b="0" i="1" smtClean="0">
                                          <a:latin typeface="Cambria Math"/>
                                          <a:ea typeface="Cambria Math"/>
                                        </a:rPr>
                                      </m:ctrlPr>
                                    </m:sSupPr>
                                    <m:e>
                                      <m:r>
                                        <a:rPr lang="en-US" sz="2000" b="0" i="1" smtClean="0">
                                          <a:latin typeface="Cambria Math"/>
                                          <a:ea typeface="Cambria Math"/>
                                        </a:rPr>
                                        <m:t>𝑏</m:t>
                                      </m:r>
                                    </m:e>
                                    <m:sup>
                                      <m:r>
                                        <a:rPr lang="en-US" sz="2000" b="0" i="1" smtClean="0">
                                          <a:latin typeface="Cambria Math"/>
                                          <a:ea typeface="Cambria Math"/>
                                        </a:rPr>
                                        <m:t>𝑒𝑥𝑎𝑐𝑡</m:t>
                                      </m:r>
                                    </m:sup>
                                  </m:sSup>
                                </m:e>
                              </m:d>
                            </m:e>
                            <m:sup>
                              <m:r>
                                <a:rPr lang="en-US" sz="2000" b="0" i="1" smtClean="0">
                                  <a:latin typeface="Cambria Math"/>
                                  <a:ea typeface="Cambria Math"/>
                                </a:rPr>
                                <m:t>2</m:t>
                              </m:r>
                            </m:sup>
                          </m:sSup>
                        </m:e>
                      </m:nary>
                    </m:oMath>
                  </m:oMathPara>
                </a14:m>
                <a:endParaRPr lang="en-US" dirty="0" smtClean="0"/>
              </a:p>
              <a:p>
                <a:pPr>
                  <a:spcAft>
                    <a:spcPts val="1200"/>
                  </a:spcAft>
                </a:pPr>
                <a:r>
                  <a:rPr lang="en-US" dirty="0" smtClean="0"/>
                  <a:t>From </a:t>
                </a:r>
                <a:r>
                  <a:rPr lang="en-US" dirty="0" smtClean="0"/>
                  <a:t>the norm of the prediction error, we find:</a:t>
                </a:r>
              </a:p>
              <a:p>
                <a:pPr marL="0" indent="0">
                  <a:spcAft>
                    <a:spcPts val="1200"/>
                  </a:spcAft>
                  <a:buNone/>
                </a:pPr>
                <a14:m>
                  <m:oMath xmlns:m="http://schemas.openxmlformats.org/officeDocument/2006/math">
                    <m:r>
                      <a:rPr lang="en-US" sz="2400" b="0" i="1" smtClean="0">
                        <a:latin typeface="Cambria Math"/>
                      </a:rPr>
                      <m:t>𝑘</m:t>
                    </m:r>
                    <m:r>
                      <a:rPr lang="en-US" sz="2400" b="0" i="1" smtClean="0">
                        <a:latin typeface="Cambria Math"/>
                      </a:rPr>
                      <m:t>&lt;</m:t>
                    </m:r>
                    <m:sSub>
                      <m:sSubPr>
                        <m:ctrlPr>
                          <a:rPr lang="en-US" sz="2400" b="0" i="1" smtClean="0">
                            <a:latin typeface="Cambria Math"/>
                          </a:rPr>
                        </m:ctrlPr>
                      </m:sSubPr>
                      <m:e>
                        <m:r>
                          <a:rPr lang="en-US" sz="2400" b="0" i="1" smtClean="0">
                            <a:latin typeface="Cambria Math"/>
                          </a:rPr>
                          <m:t>𝑘</m:t>
                        </m:r>
                      </m:e>
                      <m:sub>
                        <m:r>
                          <a:rPr lang="en-US" sz="2400" b="0" i="1" smtClean="0">
                            <a:latin typeface="Cambria Math"/>
                          </a:rPr>
                          <m:t>𝜂</m:t>
                        </m:r>
                      </m:sub>
                    </m:sSub>
                    <m:r>
                      <a:rPr lang="en-US" sz="2400" b="0" i="1" smtClean="0">
                        <a:latin typeface="Cambria Math"/>
                      </a:rPr>
                      <m:t>:    </m:t>
                    </m:r>
                    <m:sSubSup>
                      <m:sSubSupPr>
                        <m:ctrlPr>
                          <a:rPr lang="en-US" sz="2400" b="0" i="1" smtClean="0">
                            <a:latin typeface="Cambria Math"/>
                          </a:rPr>
                        </m:ctrlPr>
                      </m:sSubSupPr>
                      <m:e>
                        <m:d>
                          <m:dPr>
                            <m:begChr m:val="‖"/>
                            <m:endChr m:val="‖"/>
                            <m:ctrlPr>
                              <a:rPr lang="en-US" sz="2400" b="0" i="1" smtClean="0">
                                <a:latin typeface="Cambria Math"/>
                              </a:rPr>
                            </m:ctrlPr>
                          </m:dPr>
                          <m:e>
                            <m:sSup>
                              <m:sSupPr>
                                <m:ctrlPr>
                                  <a:rPr lang="en-US" sz="2400" b="0" i="1" smtClean="0">
                                    <a:latin typeface="Cambria Math"/>
                                  </a:rPr>
                                </m:ctrlPr>
                              </m:sSupPr>
                              <m:e>
                                <m:r>
                                  <a:rPr lang="en-US" sz="2400" b="0" i="1" smtClean="0">
                                    <a:latin typeface="Cambria Math"/>
                                  </a:rPr>
                                  <m:t>𝑏</m:t>
                                </m:r>
                              </m:e>
                              <m:sup>
                                <m:r>
                                  <a:rPr lang="en-US" sz="2400" b="0" i="1" smtClean="0">
                                    <a:latin typeface="Cambria Math"/>
                                  </a:rPr>
                                  <m:t>𝑒𝑥𝑎𝑐𝑡</m:t>
                                </m:r>
                              </m:sup>
                            </m:sSup>
                            <m:r>
                              <a:rPr lang="en-US" sz="2400" b="0" i="1" smtClean="0">
                                <a:latin typeface="Cambria Math"/>
                              </a:rPr>
                              <m:t>−</m:t>
                            </m:r>
                            <m:r>
                              <a:rPr lang="en-US" sz="2400" b="0" i="1" smtClean="0">
                                <a:latin typeface="Cambria Math"/>
                              </a:rPr>
                              <m:t>𝐴</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𝑘</m:t>
                                </m:r>
                              </m:sub>
                            </m:sSub>
                          </m:e>
                        </m:d>
                      </m:e>
                      <m:sub>
                        <m:r>
                          <a:rPr lang="en-US" sz="2400" b="0" i="1" smtClean="0">
                            <a:latin typeface="Cambria Math"/>
                          </a:rPr>
                          <m:t>2</m:t>
                        </m:r>
                      </m:sub>
                      <m:sup>
                        <m:r>
                          <a:rPr lang="en-US" sz="2400" b="0" i="1" smtClean="0">
                            <a:latin typeface="Cambria Math"/>
                          </a:rPr>
                          <m:t>2</m:t>
                        </m:r>
                      </m:sup>
                    </m:sSubSup>
                    <m:r>
                      <a:rPr lang="en-US" sz="2400" b="0" i="1" smtClean="0">
                        <a:latin typeface="Cambria Math"/>
                        <a:ea typeface="Cambria Math"/>
                      </a:rPr>
                      <m:t>≈</m:t>
                    </m:r>
                    <m:r>
                      <a:rPr lang="en-US" sz="2400" b="0" i="1" smtClean="0">
                        <a:latin typeface="Cambria Math"/>
                        <a:ea typeface="Cambria Math"/>
                      </a:rPr>
                      <m:t>𝑘</m:t>
                    </m:r>
                    <m:sSup>
                      <m:sSupPr>
                        <m:ctrlPr>
                          <a:rPr lang="en-US" sz="2400" b="0" i="1" smtClean="0">
                            <a:latin typeface="Cambria Math"/>
                            <a:ea typeface="Cambria Math"/>
                          </a:rPr>
                        </m:ctrlPr>
                      </m:sSupPr>
                      <m:e>
                        <m:r>
                          <a:rPr lang="en-US" sz="2400" b="0" i="1" smtClean="0">
                            <a:latin typeface="Cambria Math"/>
                            <a:ea typeface="Cambria Math"/>
                          </a:rPr>
                          <m:t>𝜂</m:t>
                        </m:r>
                      </m:e>
                      <m:sup>
                        <m:r>
                          <a:rPr lang="en-US" sz="2400" b="0" i="1" smtClean="0">
                            <a:latin typeface="Cambria Math"/>
                            <a:ea typeface="Cambria Math"/>
                          </a:rPr>
                          <m:t>2</m:t>
                        </m:r>
                      </m:sup>
                    </m:sSup>
                    <m:r>
                      <a:rPr lang="en-US" sz="2400" b="0" i="1" smtClean="0">
                        <a:latin typeface="Cambria Math"/>
                        <a:ea typeface="Cambria Math"/>
                      </a:rPr>
                      <m:t>+</m:t>
                    </m:r>
                    <m:nary>
                      <m:naryPr>
                        <m:chr m:val="∑"/>
                        <m:ctrlPr>
                          <a:rPr lang="en-US" sz="2400" b="0" i="1" smtClean="0">
                            <a:latin typeface="Cambria Math"/>
                            <a:ea typeface="Cambria Math"/>
                          </a:rPr>
                        </m:ctrlPr>
                      </m:naryPr>
                      <m:sub>
                        <m:r>
                          <m:rPr>
                            <m:brk m:alnAt="23"/>
                          </m:rPr>
                          <a:rPr lang="en-US" sz="2400" b="0" i="1" smtClean="0">
                            <a:latin typeface="Cambria Math"/>
                            <a:ea typeface="Cambria Math"/>
                          </a:rPr>
                          <m:t>𝑖</m:t>
                        </m:r>
                        <m:r>
                          <a:rPr lang="en-US" sz="2400" b="0" i="1" smtClean="0">
                            <a:latin typeface="Cambria Math"/>
                            <a:ea typeface="Cambria Math"/>
                          </a:rPr>
                          <m:t>=</m:t>
                        </m:r>
                        <m:r>
                          <a:rPr lang="en-US" sz="2400" b="0" i="1" smtClean="0">
                            <a:latin typeface="Cambria Math"/>
                            <a:ea typeface="Cambria Math"/>
                          </a:rPr>
                          <m:t>𝑘</m:t>
                        </m:r>
                        <m:r>
                          <a:rPr lang="en-US" sz="2400" b="0" i="1" smtClean="0">
                            <a:latin typeface="Cambria Math"/>
                            <a:ea typeface="Cambria Math"/>
                          </a:rPr>
                          <m:t>+1</m:t>
                        </m:r>
                      </m:sub>
                      <m:sup>
                        <m:sSub>
                          <m:sSubPr>
                            <m:ctrlPr>
                              <a:rPr lang="en-US" sz="2400" b="0" i="1" smtClean="0">
                                <a:latin typeface="Cambria Math"/>
                                <a:ea typeface="Cambria Math"/>
                              </a:rPr>
                            </m:ctrlPr>
                          </m:sSubPr>
                          <m:e>
                            <m:r>
                              <a:rPr lang="en-US" sz="2400" b="0" i="1" smtClean="0">
                                <a:latin typeface="Cambria Math"/>
                                <a:ea typeface="Cambria Math"/>
                              </a:rPr>
                              <m:t>𝑘</m:t>
                            </m:r>
                          </m:e>
                          <m:sub>
                            <m:r>
                              <a:rPr lang="en-US" sz="2400" b="0" i="1" smtClean="0">
                                <a:latin typeface="Cambria Math"/>
                                <a:ea typeface="Cambria Math"/>
                              </a:rPr>
                              <m:t>𝜂</m:t>
                            </m:r>
                          </m:sub>
                        </m:sSub>
                      </m:sup>
                      <m:e>
                        <m:sSup>
                          <m:sSupPr>
                            <m:ctrlPr>
                              <a:rPr lang="en-US" sz="2400" b="0" i="1" smtClean="0">
                                <a:latin typeface="Cambria Math"/>
                                <a:ea typeface="Cambria Math"/>
                              </a:rPr>
                            </m:ctrlPr>
                          </m:sSupPr>
                          <m:e>
                            <m:d>
                              <m:dPr>
                                <m:ctrlPr>
                                  <a:rPr lang="en-US" sz="2400" b="0" i="1" smtClean="0">
                                    <a:latin typeface="Cambria Math"/>
                                    <a:ea typeface="Cambria Math"/>
                                  </a:rPr>
                                </m:ctrlPr>
                              </m:dPr>
                              <m:e>
                                <m:sSubSup>
                                  <m:sSubSupPr>
                                    <m:ctrlPr>
                                      <a:rPr lang="en-US" sz="2400" b="0" i="1" smtClean="0">
                                        <a:latin typeface="Cambria Math"/>
                                        <a:ea typeface="Cambria Math"/>
                                      </a:rPr>
                                    </m:ctrlPr>
                                  </m:sSubSupPr>
                                  <m:e>
                                    <m:r>
                                      <a:rPr lang="en-US" sz="2400" b="0" i="1" smtClean="0">
                                        <a:latin typeface="Cambria Math"/>
                                        <a:ea typeface="Cambria Math"/>
                                      </a:rPr>
                                      <m:t>𝑢</m:t>
                                    </m:r>
                                  </m:e>
                                  <m:sub>
                                    <m:r>
                                      <a:rPr lang="en-US" sz="2400" b="0" i="1" smtClean="0">
                                        <a:latin typeface="Cambria Math"/>
                                        <a:ea typeface="Cambria Math"/>
                                      </a:rPr>
                                      <m:t>𝑖</m:t>
                                    </m:r>
                                  </m:sub>
                                  <m:sup>
                                    <m:r>
                                      <a:rPr lang="en-US" sz="2400" b="0" i="1" smtClean="0">
                                        <a:latin typeface="Cambria Math"/>
                                        <a:ea typeface="Cambria Math"/>
                                      </a:rPr>
                                      <m:t>𝑇</m:t>
                                    </m:r>
                                  </m:sup>
                                </m:sSubSup>
                                <m:sSup>
                                  <m:sSupPr>
                                    <m:ctrlPr>
                                      <a:rPr lang="en-US" sz="2400" b="0" i="1" smtClean="0">
                                        <a:latin typeface="Cambria Math"/>
                                        <a:ea typeface="Cambria Math"/>
                                      </a:rPr>
                                    </m:ctrlPr>
                                  </m:sSupPr>
                                  <m:e>
                                    <m:r>
                                      <a:rPr lang="en-US" sz="2400" b="0" i="1" smtClean="0">
                                        <a:latin typeface="Cambria Math"/>
                                        <a:ea typeface="Cambria Math"/>
                                      </a:rPr>
                                      <m:t>𝑏</m:t>
                                    </m:r>
                                  </m:e>
                                  <m:sup>
                                    <m:r>
                                      <a:rPr lang="en-US" sz="2400" b="0" i="1" smtClean="0">
                                        <a:latin typeface="Cambria Math"/>
                                        <a:ea typeface="Cambria Math"/>
                                      </a:rPr>
                                      <m:t>𝑒𝑥𝑎𝑐𝑡</m:t>
                                    </m:r>
                                  </m:sup>
                                </m:sSup>
                              </m:e>
                            </m:d>
                          </m:e>
                          <m:sup>
                            <m:r>
                              <a:rPr lang="en-US" sz="2400" b="0" i="1" smtClean="0">
                                <a:latin typeface="Cambria Math"/>
                                <a:ea typeface="Cambria Math"/>
                              </a:rPr>
                              <m:t>2</m:t>
                            </m:r>
                          </m:sup>
                        </m:sSup>
                      </m:e>
                    </m:nary>
                  </m:oMath>
                </a14:m>
                <a:r>
                  <a:rPr lang="en-US" dirty="0"/>
                  <a:t>	</a:t>
                </a:r>
                <a:endParaRPr lang="en-US" dirty="0" smtClean="0"/>
              </a:p>
              <a:p>
                <a:pPr marL="0" indent="0">
                  <a:spcAft>
                    <a:spcPts val="1200"/>
                  </a:spcAft>
                  <a:buNone/>
                </a:pPr>
                <a:r>
                  <a:rPr lang="en-US" sz="2400" dirty="0" smtClean="0"/>
                  <a:t>	the </a:t>
                </a:r>
                <a:r>
                  <a:rPr lang="en-US" sz="2400" dirty="0" smtClean="0"/>
                  <a:t>prediction error is decreasing</a:t>
                </a:r>
                <a:endParaRPr lang="en-US" sz="2400" dirty="0" smtClean="0"/>
              </a:p>
              <a:p>
                <a:pPr marL="0" indent="0">
                  <a:spcAft>
                    <a:spcPts val="1200"/>
                  </a:spcAft>
                  <a:buNone/>
                </a:pPr>
                <a14:m>
                  <m:oMathPara xmlns:m="http://schemas.openxmlformats.org/officeDocument/2006/math">
                    <m:oMathParaPr>
                      <m:jc m:val="left"/>
                    </m:oMathParaPr>
                    <m:oMath xmlns:m="http://schemas.openxmlformats.org/officeDocument/2006/math">
                      <m:r>
                        <a:rPr lang="en-US" sz="2400" b="0" i="1" smtClean="0">
                          <a:latin typeface="Cambria Math"/>
                        </a:rPr>
                        <m:t>𝑘</m:t>
                      </m:r>
                      <m:r>
                        <a:rPr lang="en-US" sz="2400" b="0" i="1" smtClean="0">
                          <a:latin typeface="Cambria Math"/>
                        </a:rPr>
                        <m:t>&gt;</m:t>
                      </m:r>
                      <m:sSub>
                        <m:sSubPr>
                          <m:ctrlPr>
                            <a:rPr lang="en-US" sz="2400" b="0" i="1" smtClean="0">
                              <a:latin typeface="Cambria Math"/>
                            </a:rPr>
                          </m:ctrlPr>
                        </m:sSubPr>
                        <m:e>
                          <m:r>
                            <a:rPr lang="en-US" sz="2400" b="0" i="1" smtClean="0">
                              <a:latin typeface="Cambria Math"/>
                            </a:rPr>
                            <m:t>𝑘</m:t>
                          </m:r>
                        </m:e>
                        <m:sub>
                          <m:r>
                            <a:rPr lang="en-US" sz="2400" b="0" i="1" smtClean="0">
                              <a:latin typeface="Cambria Math"/>
                            </a:rPr>
                            <m:t>𝜂</m:t>
                          </m:r>
                        </m:sub>
                      </m:sSub>
                      <m:r>
                        <a:rPr lang="en-US" sz="2400" b="0" i="1" smtClean="0">
                          <a:latin typeface="Cambria Math"/>
                        </a:rPr>
                        <m:t>:    </m:t>
                      </m:r>
                      <m:sSubSup>
                        <m:sSubSupPr>
                          <m:ctrlPr>
                            <a:rPr lang="en-US" sz="2400" b="0" i="1" smtClean="0">
                              <a:latin typeface="Cambria Math"/>
                            </a:rPr>
                          </m:ctrlPr>
                        </m:sSubSupPr>
                        <m:e>
                          <m:d>
                            <m:dPr>
                              <m:begChr m:val="‖"/>
                              <m:endChr m:val="‖"/>
                              <m:ctrlPr>
                                <a:rPr lang="en-US" sz="2400" b="0" i="1" smtClean="0">
                                  <a:latin typeface="Cambria Math"/>
                                </a:rPr>
                              </m:ctrlPr>
                            </m:dPr>
                            <m:e>
                              <m:r>
                                <a:rPr lang="en-US" sz="2400" b="0" i="1" smtClean="0">
                                  <a:latin typeface="Cambria Math"/>
                                </a:rPr>
                                <m:t>𝑏</m:t>
                              </m:r>
                              <m:r>
                                <a:rPr lang="en-US" sz="2400" b="0" i="1" smtClean="0">
                                  <a:latin typeface="Cambria Math"/>
                                </a:rPr>
                                <m:t>−</m:t>
                              </m:r>
                              <m:r>
                                <a:rPr lang="en-US" sz="2400" b="0" i="1" smtClean="0">
                                  <a:latin typeface="Cambria Math"/>
                                </a:rPr>
                                <m:t>𝐴</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𝑘</m:t>
                                  </m:r>
                                </m:sub>
                              </m:sSub>
                            </m:e>
                          </m:d>
                        </m:e>
                        <m:sub>
                          <m:r>
                            <a:rPr lang="en-US" sz="2400" b="0" i="1" smtClean="0">
                              <a:latin typeface="Cambria Math"/>
                            </a:rPr>
                            <m:t>2</m:t>
                          </m:r>
                        </m:sub>
                        <m:sup>
                          <m:r>
                            <a:rPr lang="en-US" sz="2400" b="0" i="1" smtClean="0">
                              <a:latin typeface="Cambria Math"/>
                            </a:rPr>
                            <m:t>2</m:t>
                          </m:r>
                        </m:sup>
                      </m:sSubSup>
                      <m:r>
                        <a:rPr lang="en-US" sz="2400" b="0" i="1" smtClean="0">
                          <a:latin typeface="Cambria Math"/>
                          <a:ea typeface="Cambria Math"/>
                        </a:rPr>
                        <m:t>≈</m:t>
                      </m:r>
                      <m:r>
                        <a:rPr lang="en-US" sz="2400" b="0" i="1" smtClean="0">
                          <a:latin typeface="Cambria Math"/>
                          <a:ea typeface="Cambria Math"/>
                        </a:rPr>
                        <m:t>𝑘</m:t>
                      </m:r>
                      <m:sSup>
                        <m:sSupPr>
                          <m:ctrlPr>
                            <a:rPr lang="en-US" sz="2400" b="0" i="1" smtClean="0">
                              <a:latin typeface="Cambria Math"/>
                              <a:ea typeface="Cambria Math"/>
                            </a:rPr>
                          </m:ctrlPr>
                        </m:sSupPr>
                        <m:e>
                          <m:r>
                            <a:rPr lang="en-US" sz="2400" b="0" i="1" smtClean="0">
                              <a:latin typeface="Cambria Math"/>
                              <a:ea typeface="Cambria Math"/>
                            </a:rPr>
                            <m:t>𝜂</m:t>
                          </m:r>
                        </m:e>
                        <m:sup>
                          <m:r>
                            <a:rPr lang="en-US" sz="2400" b="0" i="1" smtClean="0">
                              <a:latin typeface="Cambria Math"/>
                              <a:ea typeface="Cambria Math"/>
                            </a:rPr>
                            <m:t>2</m:t>
                          </m:r>
                        </m:sup>
                      </m:sSup>
                    </m:oMath>
                  </m:oMathPara>
                </a14:m>
                <a:endParaRPr lang="en-US" sz="2400" dirty="0" smtClean="0"/>
              </a:p>
              <a:p>
                <a:pPr marL="0" indent="0">
                  <a:buNone/>
                </a:pPr>
                <a:r>
                  <a:rPr lang="en-US" sz="2400" dirty="0" smtClean="0"/>
                  <a:t>             the prediction error is </a:t>
                </a:r>
                <a:r>
                  <a:rPr lang="en-US" sz="2400" dirty="0" smtClean="0"/>
                  <a:t>increasing</a:t>
                </a:r>
              </a:p>
              <a:p>
                <a:pPr marL="0" indent="0">
                  <a:buNone/>
                </a:pPr>
                <a:endParaRPr lang="en-US" sz="2400" dirty="0" smtClean="0"/>
              </a:p>
              <a:p>
                <a:r>
                  <a:rPr lang="en-US" sz="2400" dirty="0" smtClean="0"/>
                  <a:t>Thus </a:t>
                </a:r>
                <a14:m>
                  <m:oMath xmlns:m="http://schemas.openxmlformats.org/officeDocument/2006/math">
                    <m:r>
                      <a:rPr lang="en-US" sz="2400" b="0" i="1" smtClean="0">
                        <a:latin typeface="Cambria Math"/>
                      </a:rPr>
                      <m:t>𝑘</m:t>
                    </m:r>
                    <m:r>
                      <a:rPr lang="en-US" sz="2400" b="0" i="1" smtClean="0">
                        <a:latin typeface="Cambria Math"/>
                      </a:rPr>
                      <m:t>=</m:t>
                    </m:r>
                    <m:sSub>
                      <m:sSubPr>
                        <m:ctrlPr>
                          <a:rPr lang="en-US" sz="2400" b="0" i="1" smtClean="0">
                            <a:latin typeface="Cambria Math"/>
                          </a:rPr>
                        </m:ctrlPr>
                      </m:sSubPr>
                      <m:e>
                        <m:r>
                          <a:rPr lang="en-US" sz="2400" b="0" i="1" smtClean="0">
                            <a:latin typeface="Cambria Math"/>
                          </a:rPr>
                          <m:t>𝑘</m:t>
                        </m:r>
                      </m:e>
                      <m:sub>
                        <m:r>
                          <m:rPr>
                            <m:sty m:val="p"/>
                          </m:rPr>
                          <a:rPr lang="el-GR" sz="2400" b="0" i="1" smtClean="0">
                            <a:latin typeface="Cambria Math"/>
                          </a:rPr>
                          <m:t>η</m:t>
                        </m:r>
                      </m:sub>
                    </m:sSub>
                  </m:oMath>
                </a14:m>
                <a:r>
                  <a:rPr lang="en-US" sz="2400" dirty="0" smtClean="0"/>
                  <a:t> is ideal, but…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b="-674"/>
                </a:stretch>
              </a:blipFill>
            </p:spPr>
            <p:txBody>
              <a:bodyPr/>
              <a:lstStyle/>
              <a:p>
                <a:r>
                  <a:rPr lang="en-US">
                    <a:noFill/>
                  </a:rPr>
                  <a:t> </a:t>
                </a:r>
              </a:p>
            </p:txBody>
          </p:sp>
        </mc:Fallback>
      </mc:AlternateContent>
      <p:cxnSp>
        <p:nvCxnSpPr>
          <p:cNvPr id="5" name="Straight Arrow Connector 4"/>
          <p:cNvCxnSpPr/>
          <p:nvPr/>
        </p:nvCxnSpPr>
        <p:spPr>
          <a:xfrm>
            <a:off x="863373" y="39751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63373" y="5054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Cross Validation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Aft>
                    <a:spcPts val="600"/>
                  </a:spcAft>
                </a:pPr>
                <a:r>
                  <a:rPr lang="en-US" dirty="0" smtClean="0"/>
                  <a:t>Unfortunately, the prediction error of </a:t>
                </a:r>
                <a14:m>
                  <m:oMath xmlns:m="http://schemas.openxmlformats.org/officeDocument/2006/math">
                    <m:sSup>
                      <m:sSupPr>
                        <m:ctrlPr>
                          <a:rPr lang="en-US" i="1" smtClean="0">
                            <a:latin typeface="Cambria Math"/>
                          </a:rPr>
                        </m:ctrlPr>
                      </m:sSupPr>
                      <m:e>
                        <m:r>
                          <a:rPr lang="en-US" b="0" i="1" smtClean="0">
                            <a:latin typeface="Cambria Math"/>
                          </a:rPr>
                          <m:t>𝑏</m:t>
                        </m:r>
                      </m:e>
                      <m:sup>
                        <m:r>
                          <a:rPr lang="en-US" b="0" i="1" smtClean="0">
                            <a:latin typeface="Cambria Math"/>
                          </a:rPr>
                          <m:t>𝑒𝑥𝑎𝑐𝑡</m:t>
                        </m:r>
                      </m:sup>
                    </m:sSup>
                    <m:r>
                      <a:rPr lang="en-US" b="0" i="1" smtClean="0">
                        <a:latin typeface="Cambria Math"/>
                      </a:rPr>
                      <m:t>−</m:t>
                    </m:r>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oMath>
                </a14:m>
                <a:r>
                  <a:rPr lang="en-US" dirty="0" smtClean="0"/>
                  <a:t> is not available…</a:t>
                </a:r>
              </a:p>
              <a:p>
                <a:pPr>
                  <a:spcAft>
                    <a:spcPts val="600"/>
                  </a:spcAft>
                </a:pPr>
                <a:r>
                  <a:rPr lang="en-US" dirty="0" smtClean="0"/>
                  <a:t>Goal: find a function whose minimum approximates the minimum of </a:t>
                </a:r>
                <a14:m>
                  <m:oMath xmlns:m="http://schemas.openxmlformats.org/officeDocument/2006/math">
                    <m:sSub>
                      <m:sSubPr>
                        <m:ctrlPr>
                          <a:rPr lang="en-US" i="1" smtClean="0">
                            <a:latin typeface="Cambria Math"/>
                          </a:rPr>
                        </m:ctrlPr>
                      </m:sSubPr>
                      <m:e>
                        <m:d>
                          <m:dPr>
                            <m:begChr m:val="‖"/>
                            <m:endChr m:val="‖"/>
                            <m:ctrlPr>
                              <a:rPr lang="en-US" i="1" smtClean="0">
                                <a:latin typeface="Cambria Math"/>
                              </a:rPr>
                            </m:ctrlPr>
                          </m:dPr>
                          <m:e>
                            <m:sSup>
                              <m:sSupPr>
                                <m:ctrlPr>
                                  <a:rPr lang="en-US" i="1" smtClean="0">
                                    <a:latin typeface="Cambria Math"/>
                                  </a:rPr>
                                </m:ctrlPr>
                              </m:sSupPr>
                              <m:e>
                                <m:r>
                                  <a:rPr lang="en-US" b="0" i="1" smtClean="0">
                                    <a:latin typeface="Cambria Math"/>
                                  </a:rPr>
                                  <m:t>𝑏</m:t>
                                </m:r>
                              </m:e>
                              <m:sup>
                                <m:r>
                                  <a:rPr lang="en-US" b="0" i="1" smtClean="0">
                                    <a:latin typeface="Cambria Math"/>
                                  </a:rPr>
                                  <m:t>𝑒𝑥𝑎𝑐𝑡</m:t>
                                </m:r>
                              </m:sup>
                            </m:sSup>
                            <m:r>
                              <a:rPr lang="en-US" b="0" i="1" smtClean="0">
                                <a:latin typeface="Cambria Math"/>
                              </a:rPr>
                              <m:t>−</m:t>
                            </m:r>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e>
                        </m:d>
                      </m:e>
                      <m:sub>
                        <m:r>
                          <a:rPr lang="en-US" b="0" i="1" smtClean="0">
                            <a:latin typeface="Cambria Math"/>
                          </a:rPr>
                          <m:t>2</m:t>
                        </m:r>
                      </m:sub>
                    </m:sSub>
                  </m:oMath>
                </a14:m>
                <a:endParaRPr lang="en-US" dirty="0" smtClean="0"/>
              </a:p>
              <a:p>
                <a:r>
                  <a:rPr lang="en-US" dirty="0" smtClean="0"/>
                  <a:t>Solution: the Generalized Cross Validation method leads to a minimization of  </a:t>
                </a:r>
                <a:endParaRPr lang="en-US" dirty="0" smtClean="0"/>
              </a:p>
              <a:p>
                <a:endParaRPr lang="en-US" dirty="0" smtClean="0"/>
              </a:p>
              <a:p>
                <a:pPr indent="0">
                  <a:buNone/>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𝑏</m:t>
                                  </m:r>
                                  <m:r>
                                    <a:rPr lang="en-US" b="0" i="1" smtClean="0">
                                      <a:latin typeface="Cambria Math"/>
                                    </a:rPr>
                                    <m:t>−</m:t>
                                  </m:r>
                                  <m:r>
                                    <a:rPr lang="en-US" b="0" i="1" smtClean="0">
                                      <a:latin typeface="Cambria Math"/>
                                    </a:rPr>
                                    <m:t>𝐴</m:t>
                                  </m:r>
                                  <m:sSup>
                                    <m:sSupPr>
                                      <m:ctrlPr>
                                        <a:rPr lang="en-US" b="0" i="1" smtClean="0">
                                          <a:latin typeface="Cambria Math"/>
                                        </a:rPr>
                                      </m:ctrlPr>
                                    </m:sSupPr>
                                    <m:e>
                                      <m:r>
                                        <a:rPr lang="en-US" b="0" i="1" smtClean="0">
                                          <a:latin typeface="Cambria Math"/>
                                        </a:rPr>
                                        <m:t>𝑥</m:t>
                                      </m:r>
                                    </m:e>
                                    <m:sup>
                                      <m:r>
                                        <a:rPr lang="en-US" b="0" i="1" smtClean="0">
                                          <a:latin typeface="Cambria Math"/>
                                        </a:rPr>
                                        <m:t>𝑟𝑒𝑔</m:t>
                                      </m:r>
                                    </m:sup>
                                  </m:sSup>
                                </m:e>
                              </m:d>
                            </m:e>
                            <m:sub>
                              <m:r>
                                <a:rPr lang="en-US" b="0" i="1" smtClean="0">
                                  <a:latin typeface="Cambria Math"/>
                                </a:rPr>
                                <m:t>2</m:t>
                              </m:r>
                            </m:sub>
                          </m:sSub>
                        </m:num>
                        <m:den>
                          <m:r>
                            <a:rPr lang="en-US" b="0" i="1" smtClean="0">
                              <a:latin typeface="Cambria Math"/>
                            </a:rPr>
                            <m:t>𝑡𝑟𝑎𝑐𝑒</m:t>
                          </m:r>
                          <m:d>
                            <m:dPr>
                              <m:ctrlPr>
                                <a:rPr lang="en-US" b="0" i="1" smtClean="0">
                                  <a:latin typeface="Cambria Math"/>
                                </a:rPr>
                              </m:ctrlPr>
                            </m:dPr>
                            <m:e>
                              <m:r>
                                <a:rPr lang="en-US" b="0" i="1" smtClean="0">
                                  <a:latin typeface="Cambria Math"/>
                                </a:rPr>
                                <m:t>𝐼</m:t>
                              </m:r>
                              <m:r>
                                <a:rPr lang="en-US" b="0" i="1" smtClean="0">
                                  <a:latin typeface="Cambria Math"/>
                                </a:rPr>
                                <m:t>−</m:t>
                              </m:r>
                              <m:r>
                                <a:rPr lang="en-US" b="0" i="1" smtClean="0">
                                  <a:latin typeface="Cambria Math"/>
                                </a:rPr>
                                <m:t>𝐹</m:t>
                              </m:r>
                            </m:e>
                          </m:d>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r="-1926"/>
                </a:stretch>
              </a:blipFill>
            </p:spPr>
            <p:txBody>
              <a:bodyPr/>
              <a:lstStyle/>
              <a:p>
                <a:r>
                  <a:rPr lang="en-US">
                    <a:noFill/>
                  </a:rPr>
                  <a:t> </a:t>
                </a:r>
              </a:p>
            </p:txBody>
          </p:sp>
        </mc:Fallback>
      </mc:AlternateContent>
    </p:spTree>
    <p:extLst>
      <p:ext uri="{BB962C8B-B14F-4D97-AF65-F5344CB8AC3E}">
        <p14:creationId xmlns:p14="http://schemas.microsoft.com/office/powerpoint/2010/main" val="376299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Cross Validation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the </a:t>
                </a:r>
                <a:r>
                  <a:rPr lang="en-US" dirty="0" err="1" smtClean="0"/>
                  <a:t>Tikhonov</a:t>
                </a:r>
                <a:r>
                  <a:rPr lang="en-US" dirty="0" smtClean="0"/>
                  <a:t> solution we obtain</a:t>
                </a:r>
                <a:r>
                  <a:rPr lang="en-US" dirty="0" smtClean="0"/>
                  <a:t>:</a:t>
                </a:r>
              </a:p>
              <a:p>
                <a:pPr indent="0">
                  <a:buNone/>
                </a:pPr>
                <a:r>
                  <a:rPr lang="en-US" dirty="0" smtClean="0"/>
                  <a:t>Choose </a:t>
                </a:r>
                <a14:m>
                  <m:oMath xmlns:m="http://schemas.openxmlformats.org/officeDocument/2006/math">
                    <m:r>
                      <a:rPr lang="en-US" b="0" i="1" smtClean="0">
                        <a:latin typeface="Cambria Math"/>
                      </a:rPr>
                      <m:t>𝑘</m:t>
                    </m:r>
                    <m:r>
                      <a:rPr lang="en-US" b="0" i="1" smtClean="0">
                        <a:latin typeface="Cambria Math"/>
                      </a:rPr>
                      <m:t>=</m:t>
                    </m:r>
                    <m:sSub>
                      <m:sSubPr>
                        <m:ctrlPr>
                          <a:rPr lang="en-US" b="0" i="1" smtClean="0">
                            <a:latin typeface="Cambria Math"/>
                          </a:rPr>
                        </m:ctrlPr>
                      </m:sSubPr>
                      <m:e>
                        <m:r>
                          <a:rPr lang="en-US" b="0" i="1" smtClean="0">
                            <a:latin typeface="Cambria Math"/>
                          </a:rPr>
                          <m:t>𝑘</m:t>
                        </m:r>
                      </m:e>
                      <m:sub>
                        <m:r>
                          <a:rPr lang="en-US" b="0" i="1" smtClean="0">
                            <a:latin typeface="Cambria Math"/>
                          </a:rPr>
                          <m:t>𝐺𝐶𝑉</m:t>
                        </m:r>
                      </m:sub>
                    </m:sSub>
                  </m:oMath>
                </a14:m>
                <a:r>
                  <a:rPr lang="en-US" dirty="0" smtClean="0"/>
                  <a:t> as the minimizer of </a:t>
                </a:r>
                <a14:m>
                  <m:oMath xmlns:m="http://schemas.openxmlformats.org/officeDocument/2006/math">
                    <m:r>
                      <a:rPr lang="en-US" b="0" i="1" smtClean="0">
                        <a:latin typeface="Cambria Math"/>
                      </a:rPr>
                      <m:t>𝐺</m:t>
                    </m:r>
                    <m:d>
                      <m:dPr>
                        <m:ctrlPr>
                          <a:rPr lang="en-US" b="0" i="1" smtClean="0">
                            <a:latin typeface="Cambria Math"/>
                          </a:rPr>
                        </m:ctrlPr>
                      </m:dPr>
                      <m:e>
                        <m:r>
                          <a:rPr lang="en-US" b="0" i="1" smtClean="0">
                            <a:latin typeface="Cambria Math"/>
                          </a:rPr>
                          <m:t>𝑘</m:t>
                        </m:r>
                      </m:e>
                    </m:d>
                    <m:r>
                      <a:rPr lang="en-US" b="0" i="1" smtClean="0">
                        <a:latin typeface="Cambria Math"/>
                      </a:rPr>
                      <m:t>=</m:t>
                    </m:r>
                    <m:f>
                      <m:fPr>
                        <m:ctrlPr>
                          <a:rPr lang="en-US" b="0" i="1" smtClean="0">
                            <a:latin typeface="Cambria Math"/>
                          </a:rPr>
                        </m:ctrlPr>
                      </m:fPr>
                      <m:num>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𝑏</m:t>
                                </m:r>
                                <m:r>
                                  <a:rPr lang="en-US" b="0" i="1" smtClean="0">
                                    <a:latin typeface="Cambria Math"/>
                                  </a:rPr>
                                  <m:t>−</m:t>
                                </m:r>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e>
                            </m:d>
                          </m:e>
                          <m:sub>
                            <m:r>
                              <a:rPr lang="en-US" b="0" i="1" smtClean="0">
                                <a:latin typeface="Cambria Math"/>
                              </a:rPr>
                              <m:t>2</m:t>
                            </m:r>
                          </m:sub>
                        </m:sSub>
                      </m:num>
                      <m:den>
                        <m:r>
                          <a:rPr lang="en-US" b="0" i="1" smtClean="0">
                            <a:latin typeface="Cambria Math"/>
                          </a:rPr>
                          <m:t>𝑛</m:t>
                        </m:r>
                        <m:r>
                          <a:rPr lang="en-US" b="0" i="1" smtClean="0">
                            <a:latin typeface="Cambria Math"/>
                          </a:rPr>
                          <m:t>−</m:t>
                        </m:r>
                        <m:r>
                          <a:rPr lang="en-US" b="0" i="1" smtClean="0">
                            <a:latin typeface="Cambria Math"/>
                          </a:rPr>
                          <m:t>𝑘</m:t>
                        </m:r>
                      </m:den>
                    </m:f>
                  </m:oMath>
                </a14:m>
                <a:endParaRPr lang="en-US" dirty="0" smtClean="0"/>
              </a:p>
              <a:p>
                <a:endParaRPr lang="en-US" dirty="0"/>
              </a:p>
              <a:p>
                <a:endParaRPr lang="en-US" dirty="0" smtClean="0"/>
              </a:p>
              <a:p>
                <a:r>
                  <a:rPr lang="en-US" dirty="0" smtClean="0"/>
                  <a:t>For </a:t>
                </a:r>
                <a:r>
                  <a:rPr lang="en-US" dirty="0" smtClean="0"/>
                  <a:t>the TSVD solution we obtain:</a:t>
                </a:r>
              </a:p>
              <a:p>
                <a:pPr indent="0">
                  <a:buNone/>
                </a:pPr>
                <a:r>
                  <a:rPr lang="en-US" dirty="0" smtClean="0"/>
                  <a:t>Choose </a:t>
                </a:r>
                <a14:m>
                  <m:oMath xmlns:m="http://schemas.openxmlformats.org/officeDocument/2006/math">
                    <m:r>
                      <a:rPr lang="en-US" b="0" i="1" smtClean="0">
                        <a:latin typeface="Cambria Math"/>
                      </a:rPr>
                      <m:t>𝜆</m:t>
                    </m:r>
                    <m:r>
                      <a:rPr lang="en-US" b="0" i="1" smtClean="0">
                        <a:latin typeface="Cambria Math"/>
                      </a:rPr>
                      <m:t>=</m:t>
                    </m:r>
                    <m:sSub>
                      <m:sSubPr>
                        <m:ctrlPr>
                          <a:rPr lang="en-US" b="0" i="1" smtClean="0">
                            <a:latin typeface="Cambria Math"/>
                          </a:rPr>
                        </m:ctrlPr>
                      </m:sSubPr>
                      <m:e>
                        <m:r>
                          <a:rPr lang="en-US" b="0" i="1" smtClean="0">
                            <a:latin typeface="Cambria Math"/>
                          </a:rPr>
                          <m:t>𝜆</m:t>
                        </m:r>
                      </m:e>
                      <m:sub>
                        <m:r>
                          <a:rPr lang="en-US" b="0" i="1" smtClean="0">
                            <a:latin typeface="Cambria Math"/>
                          </a:rPr>
                          <m:t>𝐺𝐶𝑉</m:t>
                        </m:r>
                      </m:sub>
                    </m:sSub>
                  </m:oMath>
                </a14:m>
                <a:r>
                  <a:rPr lang="en-US" dirty="0" smtClean="0"/>
                  <a:t> as the minimizer of </a:t>
                </a:r>
                <a14:m>
                  <m:oMath xmlns:m="http://schemas.openxmlformats.org/officeDocument/2006/math">
                    <m:r>
                      <a:rPr lang="en-US" b="0" i="1" smtClean="0">
                        <a:latin typeface="Cambria Math"/>
                      </a:rPr>
                      <m:t>𝐺</m:t>
                    </m:r>
                    <m:d>
                      <m:dPr>
                        <m:ctrlPr>
                          <a:rPr lang="en-US" b="0" i="1" smtClean="0">
                            <a:latin typeface="Cambria Math"/>
                          </a:rPr>
                        </m:ctrlPr>
                      </m:dPr>
                      <m:e>
                        <m:r>
                          <a:rPr lang="en-US" b="0" i="1" smtClean="0">
                            <a:latin typeface="Cambria Math"/>
                          </a:rPr>
                          <m:t>𝜆</m:t>
                        </m:r>
                      </m:e>
                    </m:d>
                    <m:r>
                      <a:rPr lang="en-US" b="0" i="1" smtClean="0">
                        <a:latin typeface="Cambria Math"/>
                      </a:rPr>
                      <m:t>=</m:t>
                    </m:r>
                    <m:f>
                      <m:fPr>
                        <m:ctrlPr>
                          <a:rPr lang="en-US" b="0" i="1" smtClean="0">
                            <a:latin typeface="Cambria Math"/>
                          </a:rPr>
                        </m:ctrlPr>
                      </m:fPr>
                      <m:num>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𝑏</m:t>
                                </m:r>
                                <m:r>
                                  <a:rPr lang="en-US" b="0" i="1" smtClean="0">
                                    <a:latin typeface="Cambria Math"/>
                                  </a:rPr>
                                  <m:t>−</m:t>
                                </m:r>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𝜆</m:t>
                                    </m:r>
                                  </m:sub>
                                </m:sSub>
                              </m:e>
                            </m:d>
                          </m:e>
                          <m:sub>
                            <m:r>
                              <a:rPr lang="en-US" b="0" i="1" smtClean="0">
                                <a:latin typeface="Cambria Math"/>
                              </a:rPr>
                              <m:t>2</m:t>
                            </m:r>
                          </m:sub>
                        </m:sSub>
                      </m:num>
                      <m:den>
                        <m:r>
                          <a:rPr lang="en-US" b="0" i="1" smtClean="0">
                            <a:latin typeface="Cambria Math"/>
                          </a:rPr>
                          <m:t>𝑛</m:t>
                        </m:r>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b="0" i="1" smtClean="0">
                                    <a:latin typeface="Cambria Math"/>
                                  </a:rPr>
                                </m:ctrlPr>
                              </m:sSubPr>
                              <m:e>
                                <m:r>
                                  <a:rPr lang="en-US" b="0" i="1" smtClean="0">
                                    <a:latin typeface="Cambria Math"/>
                                  </a:rPr>
                                  <m:t>𝑓</m:t>
                                </m:r>
                              </m:e>
                              <m:sub>
                                <m:r>
                                  <a:rPr lang="en-US" b="0" i="1" smtClean="0">
                                    <a:latin typeface="Cambria Math"/>
                                  </a:rPr>
                                  <m:t>𝑖</m:t>
                                </m:r>
                              </m:sub>
                            </m:sSub>
                          </m:e>
                        </m:nary>
                      </m:den>
                    </m:f>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074" t="-1213"/>
                </a:stretch>
              </a:blipFill>
            </p:spPr>
            <p:txBody>
              <a:bodyPr/>
              <a:lstStyle/>
              <a:p>
                <a:r>
                  <a:rPr lang="en-US">
                    <a:noFill/>
                  </a:rPr>
                  <a:t> </a:t>
                </a:r>
              </a:p>
            </p:txBody>
          </p:sp>
        </mc:Fallback>
      </mc:AlternateContent>
    </p:spTree>
    <p:extLst>
      <p:ext uri="{BB962C8B-B14F-4D97-AF65-F5344CB8AC3E}">
        <p14:creationId xmlns:p14="http://schemas.microsoft.com/office/powerpoint/2010/main" val="429127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a:bodyPr>
          <a:lstStyle/>
          <a:p>
            <a:r>
              <a:rPr lang="en-US" dirty="0" smtClean="0"/>
              <a:t>Numerical Example</a:t>
            </a:r>
            <a:endParaRPr lang="en-US" dirty="0"/>
          </a:p>
        </p:txBody>
      </p:sp>
    </p:spTree>
    <p:extLst>
      <p:ext uri="{BB962C8B-B14F-4D97-AF65-F5344CB8AC3E}">
        <p14:creationId xmlns:p14="http://schemas.microsoft.com/office/powerpoint/2010/main" val="246899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289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rmAutofit/>
          </a:bodyPr>
          <a:lstStyle/>
          <a:p>
            <a:r>
              <a:rPr lang="en-US" dirty="0" smtClean="0"/>
              <a:t>Recap &amp; Conclusion</a:t>
            </a:r>
            <a:endParaRPr lang="en-US" dirty="0"/>
          </a:p>
        </p:txBody>
      </p:sp>
    </p:spTree>
    <p:extLst>
      <p:ext uri="{BB962C8B-B14F-4D97-AF65-F5344CB8AC3E}">
        <p14:creationId xmlns:p14="http://schemas.microsoft.com/office/powerpoint/2010/main" val="14207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dirty="0" smtClean="0"/>
              <a:t>Introduction &amp; Motivation</a:t>
            </a:r>
            <a:endParaRPr lang="en-US" dirty="0"/>
          </a:p>
        </p:txBody>
      </p:sp>
    </p:spTree>
    <p:extLst>
      <p:ext uri="{BB962C8B-B14F-4D97-AF65-F5344CB8AC3E}">
        <p14:creationId xmlns:p14="http://schemas.microsoft.com/office/powerpoint/2010/main" val="2569986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t>Recap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334000"/>
              </a:xfrm>
            </p:spPr>
            <p:txBody>
              <a:bodyPr>
                <a:normAutofit fontScale="92500" lnSpcReduction="10000"/>
              </a:bodyPr>
              <a:lstStyle/>
              <a:p>
                <a:pPr>
                  <a:spcAft>
                    <a:spcPts val="1200"/>
                  </a:spcAft>
                </a:pPr>
                <a:r>
                  <a:rPr lang="en-US" dirty="0" smtClean="0"/>
                  <a:t>We presented three parameter-choice methods</a:t>
                </a:r>
              </a:p>
              <a:p>
                <a:pPr>
                  <a:spcAft>
                    <a:spcPts val="1200"/>
                  </a:spcAft>
                </a:pPr>
                <a:r>
                  <a:rPr lang="en-US" dirty="0" smtClean="0"/>
                  <a:t>Discrepancy Principle: based on the change in behavior of the solution norm &amp; residual norm; simple but sensitive to ill estimates of error</a:t>
                </a:r>
              </a:p>
              <a:p>
                <a:pPr>
                  <a:spcAft>
                    <a:spcPts val="1200"/>
                  </a:spcAft>
                </a:pPr>
                <a:r>
                  <a:rPr lang="en-US" dirty="0" smtClean="0"/>
                  <a:t>L-Curve Criterion: based on the balance between regularization error and perturbation error; intuitive but fails when SVD coefficients decay fast or noise is close to 0.</a:t>
                </a:r>
              </a:p>
              <a:p>
                <a:pPr>
                  <a:spcAft>
                    <a:spcPts val="1200"/>
                  </a:spcAft>
                </a:pPr>
                <a:r>
                  <a:rPr lang="en-US" dirty="0" smtClean="0"/>
                  <a:t>Generalized Cross Validation: based on how well </a:t>
                </a:r>
                <a14:m>
                  <m:oMath xmlns:m="http://schemas.openxmlformats.org/officeDocument/2006/math">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oMath>
                </a14:m>
                <a:r>
                  <a:rPr lang="en-US" dirty="0" smtClean="0"/>
                  <a:t> predicts </a:t>
                </a:r>
                <a14:m>
                  <m:oMath xmlns:m="http://schemas.openxmlformats.org/officeDocument/2006/math">
                    <m:sSup>
                      <m:sSupPr>
                        <m:ctrlPr>
                          <a:rPr lang="en-US" b="0" i="1" smtClean="0">
                            <a:latin typeface="Cambria Math"/>
                          </a:rPr>
                        </m:ctrlPr>
                      </m:sSupPr>
                      <m:e>
                        <m:r>
                          <a:rPr lang="en-US" b="0" i="1" smtClean="0">
                            <a:latin typeface="Cambria Math"/>
                          </a:rPr>
                          <m:t>𝑏</m:t>
                        </m:r>
                      </m:e>
                      <m:sup>
                        <m:r>
                          <a:rPr lang="en-US" b="0" i="1" smtClean="0">
                            <a:latin typeface="Cambria Math"/>
                          </a:rPr>
                          <m:t>𝑒𝑥𝑎𝑐𝑡</m:t>
                        </m:r>
                      </m:sup>
                    </m:sSup>
                  </m:oMath>
                </a14:m>
                <a:r>
                  <a:rPr lang="en-US" dirty="0" smtClean="0"/>
                  <a:t>; robust and accurate as long as noise is white and </a:t>
                </a:r>
                <a14:m>
                  <m:oMath xmlns:m="http://schemas.openxmlformats.org/officeDocument/2006/math">
                    <m:sSub>
                      <m:sSubPr>
                        <m:ctrlPr>
                          <a:rPr lang="en-US" b="0" i="1" smtClean="0">
                            <a:latin typeface="Cambria Math"/>
                          </a:rPr>
                        </m:ctrlPr>
                      </m:sSubPr>
                      <m:e>
                        <m:r>
                          <a:rPr lang="en-US" b="0" i="1" smtClean="0">
                            <a:latin typeface="Cambria Math"/>
                          </a:rPr>
                          <m:t>𝜆</m:t>
                        </m:r>
                      </m:e>
                      <m:sub>
                        <m:r>
                          <a:rPr lang="en-US" b="0" i="1" smtClean="0">
                            <a:latin typeface="Cambria Math"/>
                          </a:rPr>
                          <m:t>𝐺𝐶𝑉</m:t>
                        </m:r>
                      </m:sub>
                    </m:sSub>
                  </m:oMath>
                </a14:m>
                <a:r>
                  <a:rPr lang="en-US" dirty="0" smtClean="0"/>
                  <a:t> is not too small.</a:t>
                </a:r>
              </a:p>
              <a:p>
                <a:pPr>
                  <a:spcAft>
                    <a:spcPts val="1200"/>
                  </a:spcAft>
                </a:pPr>
                <a:r>
                  <a:rPr lang="en-US" dirty="0" smtClean="0"/>
                  <a:t>We looked at a numerical example illustrating comparing L-Curve and GCV</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334000"/>
              </a:xfrm>
              <a:blipFill rotWithShape="1">
                <a:blip r:embed="rId2"/>
                <a:stretch>
                  <a:fillRect l="-1852" t="-1714" r="-2815"/>
                </a:stretch>
              </a:blipFill>
            </p:spPr>
            <p:txBody>
              <a:bodyPr/>
              <a:lstStyle/>
              <a:p>
                <a:r>
                  <a:rPr lang="en-US">
                    <a:noFill/>
                  </a:rPr>
                  <a:t> </a:t>
                </a:r>
              </a:p>
            </p:txBody>
          </p:sp>
        </mc:Fallback>
      </mc:AlternateContent>
    </p:spTree>
    <p:extLst>
      <p:ext uri="{BB962C8B-B14F-4D97-AF65-F5344CB8AC3E}">
        <p14:creationId xmlns:p14="http://schemas.microsoft.com/office/powerpoint/2010/main" val="282880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indent="0">
              <a:buNone/>
            </a:pPr>
            <a:r>
              <a:rPr lang="en-US" dirty="0" smtClean="0"/>
              <a:t>We choose the Generalized Cross Validation to be the better method because overall it is accurate, easier to implement, and less sensitive to errors of estimates.</a:t>
            </a:r>
            <a:endParaRPr lang="en-US" dirty="0"/>
          </a:p>
        </p:txBody>
      </p:sp>
    </p:spTree>
    <p:extLst>
      <p:ext uri="{BB962C8B-B14F-4D97-AF65-F5344CB8AC3E}">
        <p14:creationId xmlns:p14="http://schemas.microsoft.com/office/powerpoint/2010/main" val="4055291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Regularization &amp; Regularization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382000" cy="4525963"/>
              </a:xfrm>
            </p:spPr>
            <p:txBody>
              <a:bodyPr>
                <a:normAutofit fontScale="92500"/>
              </a:bodyPr>
              <a:lstStyle/>
              <a:p>
                <a:pPr>
                  <a:spcAft>
                    <a:spcPts val="2400"/>
                  </a:spcAft>
                </a:pPr>
                <a:r>
                  <a:rPr lang="en-US" sz="2900" dirty="0" smtClean="0"/>
                  <a:t>Our main tool to “solve” </a:t>
                </a:r>
                <a:r>
                  <a:rPr lang="en-US" sz="2900" i="1" dirty="0" smtClean="0"/>
                  <a:t>ill-posed</a:t>
                </a:r>
                <a:r>
                  <a:rPr lang="en-US" sz="2900" dirty="0" smtClean="0"/>
                  <a:t> inverse problems</a:t>
                </a:r>
              </a:p>
              <a:p>
                <a:pPr>
                  <a:spcAft>
                    <a:spcPts val="2400"/>
                  </a:spcAft>
                </a:pPr>
                <a:r>
                  <a:rPr lang="en-US" sz="2900" dirty="0" smtClean="0"/>
                  <a:t>Two familiar reg. methods: </a:t>
                </a:r>
                <a:r>
                  <a:rPr lang="en-US" sz="2900" dirty="0" smtClean="0">
                    <a:solidFill>
                      <a:srgbClr val="FF0000"/>
                    </a:solidFill>
                  </a:rPr>
                  <a:t>TSVD</a:t>
                </a:r>
                <a:r>
                  <a:rPr lang="en-US" sz="2900" dirty="0" smtClean="0"/>
                  <a:t> and </a:t>
                </a:r>
                <a:r>
                  <a:rPr lang="en-US" sz="2900" dirty="0" err="1" smtClean="0">
                    <a:solidFill>
                      <a:srgbClr val="FF0000"/>
                    </a:solidFill>
                  </a:rPr>
                  <a:t>Tikhonov</a:t>
                </a:r>
                <a:endParaRPr lang="en-US" sz="2900" dirty="0" smtClean="0">
                  <a:solidFill>
                    <a:srgbClr val="FF0000"/>
                  </a:solidFill>
                </a:endParaRPr>
              </a:p>
              <a:p>
                <a:pPr>
                  <a:spcAft>
                    <a:spcPts val="2400"/>
                  </a:spcAft>
                </a:pPr>
                <a:r>
                  <a:rPr lang="en-US" sz="2900" dirty="0" smtClean="0"/>
                  <a:t>Key to good solutions: the “right” </a:t>
                </a:r>
                <a:r>
                  <a:rPr lang="en-US" sz="2900" dirty="0" smtClean="0">
                    <a:solidFill>
                      <a:srgbClr val="FF0000"/>
                    </a:solidFill>
                  </a:rPr>
                  <a:t>reg.</a:t>
                </a:r>
                <a:r>
                  <a:rPr lang="en-US" sz="2900" dirty="0" smtClean="0"/>
                  <a:t> </a:t>
                </a:r>
                <a:r>
                  <a:rPr lang="en-US" sz="2900" dirty="0" smtClean="0">
                    <a:solidFill>
                      <a:srgbClr val="FF0000"/>
                    </a:solidFill>
                  </a:rPr>
                  <a:t>parameter</a:t>
                </a:r>
                <a:r>
                  <a:rPr lang="en-US" sz="2900" dirty="0" smtClean="0"/>
                  <a:t> (</a:t>
                </a:r>
                <a14:m>
                  <m:oMath xmlns:m="http://schemas.openxmlformats.org/officeDocument/2006/math">
                    <m:r>
                      <a:rPr lang="en-US" sz="2900" b="0" i="1" smtClean="0">
                        <a:latin typeface="Cambria Math"/>
                      </a:rPr>
                      <m:t>𝑘</m:t>
                    </m:r>
                  </m:oMath>
                </a14:m>
                <a:r>
                  <a:rPr lang="en-US" sz="2900" dirty="0" smtClean="0"/>
                  <a:t> or </a:t>
                </a:r>
                <a14:m>
                  <m:oMath xmlns:m="http://schemas.openxmlformats.org/officeDocument/2006/math">
                    <m:r>
                      <a:rPr lang="en-US" sz="2900" b="0" i="1" smtClean="0">
                        <a:latin typeface="Cambria Math"/>
                      </a:rPr>
                      <m:t>𝜆</m:t>
                    </m:r>
                  </m:oMath>
                </a14:m>
                <a:r>
                  <a:rPr lang="en-US" sz="2900" dirty="0" smtClean="0"/>
                  <a:t>)</a:t>
                </a:r>
              </a:p>
              <a:p>
                <a:pPr>
                  <a:spcAft>
                    <a:spcPts val="2400"/>
                  </a:spcAft>
                </a:pPr>
                <a:r>
                  <a:rPr lang="en-US" sz="2900" dirty="0" smtClean="0"/>
                  <a:t>We lack a universal, problem-independent technique to find an optimal parameter</a:t>
                </a:r>
              </a:p>
              <a:p>
                <a:pPr>
                  <a:spcAft>
                    <a:spcPts val="2400"/>
                  </a:spcAft>
                </a:pPr>
                <a:r>
                  <a:rPr lang="en-US" sz="2900" dirty="0" smtClean="0"/>
                  <a:t>Three commonly used techniques: </a:t>
                </a:r>
                <a:r>
                  <a:rPr lang="en-US" sz="2900" i="1" dirty="0" smtClean="0"/>
                  <a:t>Discrepancy Principle</a:t>
                </a:r>
                <a:r>
                  <a:rPr lang="en-US" sz="2900" dirty="0" smtClean="0"/>
                  <a:t>, </a:t>
                </a:r>
                <a:r>
                  <a:rPr lang="en-US" sz="2900" i="1" dirty="0" smtClean="0"/>
                  <a:t>L-Curve Criterion</a:t>
                </a:r>
                <a:r>
                  <a:rPr lang="en-US" sz="2900" dirty="0" smtClean="0"/>
                  <a:t>, and </a:t>
                </a:r>
                <a:r>
                  <a:rPr lang="en-US" sz="2900" i="1" dirty="0" smtClean="0"/>
                  <a:t>Generalized Cross Validation</a:t>
                </a:r>
                <a:endParaRPr lang="en-US" sz="29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382000" cy="4525963"/>
              </a:xfrm>
              <a:blipFill rotWithShape="1">
                <a:blip r:embed="rId2"/>
                <a:stretch>
                  <a:fillRect l="-1891" t="-1078" r="-1455"/>
                </a:stretch>
              </a:blipFill>
            </p:spPr>
            <p:txBody>
              <a:bodyPr/>
              <a:lstStyle/>
              <a:p>
                <a:r>
                  <a:rPr lang="en-US">
                    <a:noFill/>
                  </a:rPr>
                  <a:t> </a:t>
                </a:r>
              </a:p>
            </p:txBody>
          </p:sp>
        </mc:Fallback>
      </mc:AlternateContent>
    </p:spTree>
    <p:extLst>
      <p:ext uri="{BB962C8B-B14F-4D97-AF65-F5344CB8AC3E}">
        <p14:creationId xmlns:p14="http://schemas.microsoft.com/office/powerpoint/2010/main" val="8720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fontScale="90000"/>
          </a:bodyPr>
          <a:lstStyle/>
          <a:p>
            <a:r>
              <a:rPr lang="en-US" dirty="0" smtClean="0"/>
              <a:t>The Discrepancy Principle</a:t>
            </a:r>
            <a:br>
              <a:rPr lang="en-US" dirty="0" smtClean="0"/>
            </a:br>
            <a:r>
              <a:rPr lang="en-US" dirty="0" smtClean="0"/>
              <a:t>(Simple, but Dangerous)</a:t>
            </a:r>
            <a:endParaRPr lang="en-US" dirty="0"/>
          </a:p>
        </p:txBody>
      </p:sp>
    </p:spTree>
    <p:extLst>
      <p:ext uri="{BB962C8B-B14F-4D97-AF65-F5344CB8AC3E}">
        <p14:creationId xmlns:p14="http://schemas.microsoft.com/office/powerpoint/2010/main" val="76738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smtClean="0"/>
              <a:t>Premise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a:spcAft>
                    <a:spcPts val="2400"/>
                  </a:spcAft>
                </a:pPr>
                <a:r>
                  <a:rPr lang="en-US" dirty="0" smtClean="0"/>
                  <a:t>Idea: observe the behavior of the regularized solution </a:t>
                </a:r>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oMath>
                </a14:m>
                <a:r>
                  <a:rPr lang="en-US" i="1" dirty="0" smtClean="0"/>
                  <a:t> </a:t>
                </a:r>
                <a:r>
                  <a:rPr lang="en-US" dirty="0" smtClean="0"/>
                  <a:t>(or </a:t>
                </a:r>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𝜆</m:t>
                        </m:r>
                      </m:sub>
                    </m:sSub>
                  </m:oMath>
                </a14:m>
                <a:r>
                  <a:rPr lang="en-US" dirty="0" smtClean="0"/>
                  <a:t>) as </a:t>
                </a:r>
                <a14:m>
                  <m:oMath xmlns:m="http://schemas.openxmlformats.org/officeDocument/2006/math">
                    <m:r>
                      <a:rPr lang="en-US" b="0" i="1" smtClean="0">
                        <a:latin typeface="Cambria Math"/>
                      </a:rPr>
                      <m:t>𝑘</m:t>
                    </m:r>
                  </m:oMath>
                </a14:m>
                <a:r>
                  <a:rPr lang="en-US" dirty="0" smtClean="0"/>
                  <a:t> (or </a:t>
                </a:r>
                <a14:m>
                  <m:oMath xmlns:m="http://schemas.openxmlformats.org/officeDocument/2006/math">
                    <m:r>
                      <a:rPr lang="en-US" b="0" i="1" smtClean="0">
                        <a:latin typeface="Cambria Math"/>
                      </a:rPr>
                      <m:t>𝜆</m:t>
                    </m:r>
                  </m:oMath>
                </a14:m>
                <a:r>
                  <a:rPr lang="en-US" dirty="0" smtClean="0"/>
                  <a:t>) changes, then choose the optimal parameter </a:t>
                </a:r>
                <a14:m>
                  <m:oMath xmlns:m="http://schemas.openxmlformats.org/officeDocument/2006/math">
                    <m:r>
                      <a:rPr lang="en-US" b="0" i="1" smtClean="0">
                        <a:latin typeface="Cambria Math"/>
                      </a:rPr>
                      <m:t>𝑘</m:t>
                    </m:r>
                  </m:oMath>
                </a14:m>
                <a:r>
                  <a:rPr lang="en-US" dirty="0" smtClean="0"/>
                  <a:t> (or </a:t>
                </a:r>
                <a14:m>
                  <m:oMath xmlns:m="http://schemas.openxmlformats.org/officeDocument/2006/math">
                    <m:r>
                      <a:rPr lang="en-US" b="0" i="1" smtClean="0">
                        <a:latin typeface="Cambria Math"/>
                      </a:rPr>
                      <m:t>𝜆</m:t>
                    </m:r>
                  </m:oMath>
                </a14:m>
                <a:r>
                  <a:rPr lang="en-US" dirty="0" smtClean="0"/>
                  <a:t>).</a:t>
                </a:r>
              </a:p>
              <a:p>
                <a:pPr>
                  <a:spcAft>
                    <a:spcPts val="2400"/>
                  </a:spcAft>
                </a:pPr>
                <a:r>
                  <a:rPr lang="en-US" dirty="0" smtClean="0"/>
                  <a:t>Example from a past project:</a:t>
                </a:r>
              </a:p>
              <a:p>
                <a:pPr>
                  <a:spcAft>
                    <a:spcPts val="2400"/>
                  </a:spcAft>
                </a:pPr>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rotWithShape="1">
                <a:blip r:embed="rId2"/>
                <a:stretch>
                  <a:fillRect l="-2074" t="-1213" r="-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373515516"/>
                  </p:ext>
                </p:extLst>
              </p:nvPr>
            </p:nvGraphicFramePr>
            <p:xfrm>
              <a:off x="2895600" y="3276600"/>
              <a:ext cx="3657600" cy="2987040"/>
            </p:xfrm>
            <a:graphic>
              <a:graphicData uri="http://schemas.openxmlformats.org/drawingml/2006/table">
                <a:tbl>
                  <a:tblPr firstRow="1" firstCol="1" bandRow="1">
                    <a:tableStyleId>{5C22544A-7EE6-4342-B048-85BDC9FD1C3A}</a:tableStyleId>
                  </a:tblPr>
                  <a:tblGrid>
                    <a:gridCol w="1558977"/>
                    <a:gridCol w="2098623"/>
                  </a:tblGrid>
                  <a:tr h="181039">
                    <a:tc>
                      <a:txBody>
                        <a:bodyPr/>
                        <a:lstStyle/>
                        <a:p>
                          <a:pPr algn="ctr">
                            <a:spcAft>
                              <a:spcPts val="0"/>
                            </a:spcAft>
                          </a:pPr>
                          <a:r>
                            <a:rPr lang="en-US" sz="1400" dirty="0" smtClean="0">
                              <a:solidFill>
                                <a:schemeClr val="tx1"/>
                              </a:solidFill>
                              <a:effectLst/>
                            </a:rPr>
                            <a:t>Truncation point </a:t>
                          </a:r>
                          <a14:m>
                            <m:oMath xmlns:m="http://schemas.openxmlformats.org/officeDocument/2006/math">
                              <m:r>
                                <a:rPr lang="en-US" sz="1400">
                                  <a:solidFill>
                                    <a:schemeClr val="tx1"/>
                                  </a:solidFill>
                                  <a:effectLst/>
                                  <a:latin typeface="Cambria Math"/>
                                </a:rPr>
                                <m:t>𝒌</m:t>
                              </m:r>
                            </m:oMath>
                          </a14:m>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smtClean="0">
                              <a:solidFill>
                                <a:schemeClr val="tx1"/>
                              </a:solidFill>
                              <a:effectLst/>
                            </a:rPr>
                            <a:t>Relative error </a:t>
                          </a:r>
                          <a14:m>
                            <m:oMath xmlns:m="http://schemas.openxmlformats.org/officeDocument/2006/math">
                              <m:sSub>
                                <m:sSubPr>
                                  <m:ctrlPr>
                                    <a:rPr lang="en-US" sz="1400" i="1">
                                      <a:solidFill>
                                        <a:schemeClr val="tx1"/>
                                      </a:solidFill>
                                      <a:effectLst/>
                                      <a:latin typeface="Cambria Math"/>
                                    </a:rPr>
                                  </m:ctrlPr>
                                </m:sSubPr>
                                <m:e>
                                  <m:r>
                                    <a:rPr lang="en-US" sz="1400">
                                      <a:solidFill>
                                        <a:schemeClr val="tx1"/>
                                      </a:solidFill>
                                      <a:effectLst/>
                                      <a:latin typeface="Cambria Math"/>
                                    </a:rPr>
                                    <m:t>𝒓</m:t>
                                  </m:r>
                                </m:e>
                                <m:sub>
                                  <m:r>
                                    <a:rPr lang="en-US" sz="1400">
                                      <a:solidFill>
                                        <a:schemeClr val="tx1"/>
                                      </a:solidFill>
                                      <a:effectLst/>
                                      <a:latin typeface="Cambria Math"/>
                                    </a:rPr>
                                    <m:t>𝒌</m:t>
                                  </m:r>
                                </m:sub>
                              </m:sSub>
                            </m:oMath>
                          </a14:m>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8</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0.046876947162072</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9</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0.031548332944797</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10</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0.016530509694120</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11</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0.016151658725114</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12</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0.007082510931679</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1" dirty="0">
                              <a:solidFill>
                                <a:srgbClr val="FF0000"/>
                              </a:solidFill>
                              <a:effectLst/>
                            </a:rPr>
                            <a:t>13</a:t>
                          </a:r>
                          <a:endParaRPr lang="en-US" sz="1400" b="1" dirty="0">
                            <a:solidFill>
                              <a:srgbClr val="FF0000"/>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b="1" dirty="0">
                              <a:solidFill>
                                <a:srgbClr val="FF0000"/>
                              </a:solidFill>
                              <a:effectLst/>
                            </a:rPr>
                            <a:t>0.002710505998649</a:t>
                          </a:r>
                          <a:endParaRPr lang="en-US" sz="1400" b="1" dirty="0">
                            <a:solidFill>
                              <a:srgbClr val="FF0000"/>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14</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0.003125682610688</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15</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0.047753832478184</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16</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0.205027634707561</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17</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0.230465103204245</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18</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21.648960487164143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19</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1.501412532453078e+03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81039">
                    <a:tc>
                      <a:txBody>
                        <a:bodyPr/>
                        <a:lstStyle/>
                        <a:p>
                          <a:pPr algn="ctr">
                            <a:spcAft>
                              <a:spcPts val="0"/>
                            </a:spcAft>
                          </a:pPr>
                          <a:r>
                            <a:rPr lang="en-US" sz="1400" b="0" dirty="0">
                              <a:solidFill>
                                <a:schemeClr val="tx1"/>
                              </a:solidFill>
                              <a:effectLst/>
                            </a:rPr>
                            <a:t>20</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7.226513708586006e+03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373515516"/>
                  </p:ext>
                </p:extLst>
              </p:nvPr>
            </p:nvGraphicFramePr>
            <p:xfrm>
              <a:off x="2895600" y="3276600"/>
              <a:ext cx="3657600" cy="2987040"/>
            </p:xfrm>
            <a:graphic>
              <a:graphicData uri="http://schemas.openxmlformats.org/drawingml/2006/table">
                <a:tbl>
                  <a:tblPr firstRow="1" firstCol="1" bandRow="1">
                    <a:tableStyleId>{5C22544A-7EE6-4342-B048-85BDC9FD1C3A}</a:tableStyleId>
                  </a:tblPr>
                  <a:tblGrid>
                    <a:gridCol w="1558977"/>
                    <a:gridCol w="2098623"/>
                  </a:tblGrid>
                  <a:tr h="213360">
                    <a:tc>
                      <a:txBody>
                        <a:bodyPr/>
                        <a:lstStyle/>
                        <a:p>
                          <a:endParaRPr lang="en-US"/>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25714" r="-134375" b="-1348571"/>
                          </a:stretch>
                        </a:blipFill>
                      </a:tcPr>
                    </a:tc>
                    <a:tc>
                      <a:txBody>
                        <a:bodyPr/>
                        <a:lstStyle/>
                        <a:p>
                          <a:endParaRPr lang="en-US"/>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74419" t="-25714" b="-1348571"/>
                          </a:stretch>
                        </a:blipFill>
                      </a:tcPr>
                    </a:tc>
                  </a:tr>
                  <a:tr h="213360">
                    <a:tc>
                      <a:txBody>
                        <a:bodyPr/>
                        <a:lstStyle/>
                        <a:p>
                          <a:pPr algn="ctr">
                            <a:spcAft>
                              <a:spcPts val="0"/>
                            </a:spcAft>
                          </a:pPr>
                          <a:r>
                            <a:rPr lang="en-US" sz="1400" b="0" dirty="0">
                              <a:solidFill>
                                <a:schemeClr val="tx1"/>
                              </a:solidFill>
                              <a:effectLst/>
                            </a:rPr>
                            <a:t>8</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0.046876947162072</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9</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0.031548332944797</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10</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0.016530509694120</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11</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0.016151658725114</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12</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0.007082510931679</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1" dirty="0">
                              <a:solidFill>
                                <a:srgbClr val="FF0000"/>
                              </a:solidFill>
                              <a:effectLst/>
                            </a:rPr>
                            <a:t>13</a:t>
                          </a:r>
                          <a:endParaRPr lang="en-US" sz="1400" b="1" dirty="0">
                            <a:solidFill>
                              <a:srgbClr val="FF0000"/>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b="1" dirty="0">
                              <a:solidFill>
                                <a:srgbClr val="FF0000"/>
                              </a:solidFill>
                              <a:effectLst/>
                            </a:rPr>
                            <a:t>0.002710505998649</a:t>
                          </a:r>
                          <a:endParaRPr lang="en-US" sz="1400" b="1" dirty="0">
                            <a:solidFill>
                              <a:srgbClr val="FF0000"/>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14</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0.003125682610688</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15</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0.047753832478184</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16</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0.205027634707561</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17</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0.230465103204245</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18</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21.648960487164143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19</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1.501412532453078e+03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3360">
                    <a:tc>
                      <a:txBody>
                        <a:bodyPr/>
                        <a:lstStyle/>
                        <a:p>
                          <a:pPr algn="ctr">
                            <a:spcAft>
                              <a:spcPts val="0"/>
                            </a:spcAft>
                          </a:pPr>
                          <a:r>
                            <a:rPr lang="en-US" sz="1400" b="0" dirty="0">
                              <a:solidFill>
                                <a:schemeClr val="tx1"/>
                              </a:solidFill>
                              <a:effectLst/>
                            </a:rPr>
                            <a:t>20</a:t>
                          </a:r>
                          <a:endParaRPr lang="en-US" sz="1400" b="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dirty="0">
                              <a:solidFill>
                                <a:schemeClr val="tx1"/>
                              </a:solidFill>
                              <a:effectLst/>
                            </a:rPr>
                            <a:t>7.226513708586006e+03</a:t>
                          </a:r>
                          <a:endParaRPr lang="en-US" sz="1400" dirty="0">
                            <a:solidFill>
                              <a:schemeClr val="tx1"/>
                            </a:solidFill>
                            <a:effectLst/>
                            <a:latin typeface="Calibri"/>
                            <a:cs typeface="Times New Roman"/>
                          </a:endParaRPr>
                        </a:p>
                      </a:txBody>
                      <a:tcPr marL="67889" marR="678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mc:Fallback>
      </mc:AlternateContent>
      <p:grpSp>
        <p:nvGrpSpPr>
          <p:cNvPr id="19" name="Group 18"/>
          <p:cNvGrpSpPr/>
          <p:nvPr/>
        </p:nvGrpSpPr>
        <p:grpSpPr>
          <a:xfrm>
            <a:off x="685800" y="4673600"/>
            <a:ext cx="2324100" cy="473634"/>
            <a:chOff x="685800" y="4673600"/>
            <a:chExt cx="2324100" cy="473634"/>
          </a:xfrm>
        </p:grpSpPr>
        <p:sp>
          <p:nvSpPr>
            <p:cNvPr id="13" name="TextBox 12"/>
            <p:cNvSpPr txBox="1"/>
            <p:nvPr/>
          </p:nvSpPr>
          <p:spPr>
            <a:xfrm>
              <a:off x="685800" y="4747124"/>
              <a:ext cx="2324100" cy="400110"/>
            </a:xfrm>
            <a:prstGeom prst="rect">
              <a:avLst/>
            </a:prstGeom>
            <a:noFill/>
            <a:ln>
              <a:noFill/>
            </a:ln>
          </p:spPr>
          <p:txBody>
            <a:bodyPr wrap="square" rtlCol="0">
              <a:spAutoFit/>
            </a:bodyPr>
            <a:lstStyle/>
            <a:p>
              <a:r>
                <a:rPr lang="en-US" sz="2000" b="1" dirty="0" smtClean="0">
                  <a:solidFill>
                    <a:srgbClr val="0070C0"/>
                  </a:solidFill>
                </a:rPr>
                <a:t>optimal parameter</a:t>
              </a:r>
              <a:endParaRPr lang="en-US" sz="2000" b="1" dirty="0">
                <a:solidFill>
                  <a:srgbClr val="0070C0"/>
                </a:solidFill>
              </a:endParaRPr>
            </a:p>
          </p:txBody>
        </p:sp>
        <p:cxnSp>
          <p:nvCxnSpPr>
            <p:cNvPr id="14" name="Curved Connector 13"/>
            <p:cNvCxnSpPr/>
            <p:nvPr/>
          </p:nvCxnSpPr>
          <p:spPr>
            <a:xfrm flipV="1">
              <a:off x="2425699" y="4673600"/>
              <a:ext cx="419101" cy="147049"/>
            </a:xfrm>
            <a:prstGeom prst="curvedConnector3">
              <a:avLst>
                <a:gd name="adj1" fmla="val 13636"/>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205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228600"/>
                <a:ext cx="8229600" cy="762000"/>
              </a:xfrm>
            </p:spPr>
            <p:txBody>
              <a:bodyPr>
                <a:normAutofit/>
              </a:bodyPr>
              <a:lstStyle/>
              <a:p>
                <a:r>
                  <a:rPr lang="en-US" sz="4000" dirty="0" smtClean="0"/>
                  <a:t>Candidate for the Optimal </a:t>
                </a:r>
                <a14:m>
                  <m:oMath xmlns:m="http://schemas.openxmlformats.org/officeDocument/2006/math">
                    <m:r>
                      <a:rPr lang="en-US" sz="4000" i="1" dirty="0" smtClean="0">
                        <a:latin typeface="Cambria Math"/>
                      </a:rPr>
                      <m:t>𝑘</m:t>
                    </m:r>
                  </m:oMath>
                </a14:m>
                <a:endParaRPr lang="en-US" sz="4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228600"/>
                <a:ext cx="8229600" cy="762000"/>
              </a:xfrm>
              <a:blipFill rotWithShape="1">
                <a:blip r:embed="rId2"/>
                <a:stretch>
                  <a:fillRect t="-12000" b="-43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500" y="1295400"/>
                <a:ext cx="8382000" cy="5029200"/>
              </a:xfrm>
            </p:spPr>
            <p:txBody>
              <a:bodyPr>
                <a:normAutofit fontScale="92500" lnSpcReduction="20000"/>
              </a:bodyPr>
              <a:lstStyle/>
              <a:p>
                <a:pPr>
                  <a:spcAft>
                    <a:spcPts val="2400"/>
                  </a:spcAft>
                </a:pPr>
                <a:r>
                  <a:rPr lang="en-US" sz="2900" dirty="0" smtClean="0"/>
                  <a:t>Recall the Picard condition plot:</a:t>
                </a:r>
              </a:p>
              <a:p>
                <a:pPr>
                  <a:spcAft>
                    <a:spcPts val="2400"/>
                  </a:spcAft>
                </a:pPr>
                <a:endParaRPr lang="en-US" sz="2900" dirty="0"/>
              </a:p>
              <a:p>
                <a:pPr>
                  <a:spcAft>
                    <a:spcPts val="2400"/>
                  </a:spcAft>
                </a:pPr>
                <a:endParaRPr lang="en-US" sz="2900" dirty="0" smtClean="0"/>
              </a:p>
              <a:p>
                <a:pPr>
                  <a:spcAft>
                    <a:spcPts val="2400"/>
                  </a:spcAft>
                </a:pPr>
                <a:endParaRPr lang="en-US" sz="2900" dirty="0"/>
              </a:p>
              <a:p>
                <a:pPr>
                  <a:spcAft>
                    <a:spcPts val="2400"/>
                  </a:spcAft>
                </a:pPr>
                <a:endParaRPr lang="en-US" sz="2900" dirty="0" smtClean="0"/>
              </a:p>
              <a:p>
                <a:pPr>
                  <a:spcAft>
                    <a:spcPts val="2400"/>
                  </a:spcAft>
                </a:pPr>
                <a:endParaRPr lang="en-US" sz="2900" dirty="0" smtClean="0"/>
              </a:p>
              <a:p>
                <a:pPr>
                  <a:spcAft>
                    <a:spcPts val="2400"/>
                  </a:spcAft>
                </a:pPr>
                <a:r>
                  <a:rPr lang="en-US" sz="2900" dirty="0" smtClean="0"/>
                  <a:t>We suspect that </a:t>
                </a:r>
                <a14:m>
                  <m:oMath xmlns:m="http://schemas.openxmlformats.org/officeDocument/2006/math">
                    <m:sSub>
                      <m:sSubPr>
                        <m:ctrlPr>
                          <a:rPr lang="en-US" sz="2900" b="0" i="1" smtClean="0">
                            <a:latin typeface="Cambria Math"/>
                          </a:rPr>
                        </m:ctrlPr>
                      </m:sSubPr>
                      <m:e>
                        <m:r>
                          <a:rPr lang="en-US" sz="2900" b="0" i="1" smtClean="0">
                            <a:latin typeface="Cambria Math"/>
                          </a:rPr>
                          <m:t>𝑘</m:t>
                        </m:r>
                      </m:e>
                      <m:sub>
                        <m:r>
                          <a:rPr lang="en-US" sz="2900" b="0" i="1" smtClean="0">
                            <a:latin typeface="Cambria Math"/>
                          </a:rPr>
                          <m:t>𝜂</m:t>
                        </m:r>
                      </m:sub>
                    </m:sSub>
                  </m:oMath>
                </a14:m>
                <a:r>
                  <a:rPr lang="en-US" sz="2900" dirty="0" smtClean="0"/>
                  <a:t> is the optimal parameter.</a:t>
                </a:r>
              </a:p>
              <a:p>
                <a:pPr>
                  <a:spcAft>
                    <a:spcPts val="2400"/>
                  </a:spcAft>
                </a:pPr>
                <a:r>
                  <a:rPr lang="en-US" sz="2900" dirty="0" smtClean="0"/>
                  <a:t>We want to confirm this </a:t>
                </a:r>
                <a:r>
                  <a:rPr lang="en-US" sz="2900" i="1" dirty="0" smtClean="0"/>
                  <a:t>analytically</a:t>
                </a:r>
                <a:r>
                  <a:rPr lang="en-US" sz="29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500" y="1295400"/>
                <a:ext cx="8382000" cy="5029200"/>
              </a:xfrm>
              <a:blipFill rotWithShape="1">
                <a:blip r:embed="rId3"/>
                <a:stretch>
                  <a:fillRect l="-1164" t="-2424" b="-364"/>
                </a:stretch>
              </a:blipFill>
            </p:spPr>
            <p:txBody>
              <a:bodyPr/>
              <a:lstStyle/>
              <a:p>
                <a:r>
                  <a:rPr lang="en-US">
                    <a:noFill/>
                  </a:rPr>
                  <a:t> </a:t>
                </a:r>
              </a:p>
            </p:txBody>
          </p:sp>
        </mc:Fallback>
      </mc:AlternateContent>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6400" y="1782762"/>
            <a:ext cx="5562600" cy="275024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724400" y="4437081"/>
                <a:ext cx="685800" cy="42780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a:rPr>
                          </m:ctrlPr>
                        </m:sSubPr>
                        <m:e>
                          <m:r>
                            <a:rPr lang="en-US" sz="2000" b="1" i="1" smtClean="0">
                              <a:solidFill>
                                <a:schemeClr val="tx1"/>
                              </a:solidFill>
                              <a:latin typeface="Cambria Math"/>
                            </a:rPr>
                            <m:t>𝒌</m:t>
                          </m:r>
                        </m:e>
                        <m:sub>
                          <m:r>
                            <a:rPr lang="en-US" sz="2000" b="1" i="1" smtClean="0">
                              <a:solidFill>
                                <a:schemeClr val="tx1"/>
                              </a:solidFill>
                              <a:latin typeface="Cambria Math"/>
                            </a:rPr>
                            <m:t>𝜼</m:t>
                          </m:r>
                        </m:sub>
                      </m:sSub>
                    </m:oMath>
                  </m:oMathPara>
                </a14:m>
                <a:endParaRPr lang="en-US" sz="2000" b="1"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24400" y="4437081"/>
                <a:ext cx="685800" cy="427809"/>
              </a:xfrm>
              <a:prstGeom prst="rect">
                <a:avLst/>
              </a:prstGeom>
              <a:blipFill rotWithShape="1">
                <a:blip r:embed="rId5"/>
                <a:stretch>
                  <a:fillRect b="-7143"/>
                </a:stretch>
              </a:blipFill>
              <a:ln>
                <a:noFill/>
              </a:ln>
            </p:spPr>
            <p:txBody>
              <a:bodyPr/>
              <a:lstStyle/>
              <a:p>
                <a:r>
                  <a:rPr lang="en-US">
                    <a:noFill/>
                  </a:rPr>
                  <a:t> </a:t>
                </a:r>
              </a:p>
            </p:txBody>
          </p:sp>
        </mc:Fallback>
      </mc:AlternateContent>
      <p:cxnSp>
        <p:nvCxnSpPr>
          <p:cNvPr id="8" name="Curved Connector 7"/>
          <p:cNvCxnSpPr/>
          <p:nvPr/>
        </p:nvCxnSpPr>
        <p:spPr>
          <a:xfrm rot="16200000" flipV="1">
            <a:off x="4860186" y="4302868"/>
            <a:ext cx="376137" cy="3"/>
          </a:xfrm>
          <a:prstGeom prst="curved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02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28600"/>
                <a:ext cx="8229600" cy="685800"/>
              </a:xfrm>
            </p:spPr>
            <p:txBody>
              <a:bodyPr>
                <a:noAutofit/>
              </a:bodyPr>
              <a:lstStyle/>
              <a:p>
                <a:r>
                  <a:rPr lang="en-US" sz="3600" dirty="0" smtClean="0"/>
                  <a:t>Solution’s Behavior around </a:t>
                </a:r>
                <a14:m>
                  <m:oMath xmlns:m="http://schemas.openxmlformats.org/officeDocument/2006/math">
                    <m:sSub>
                      <m:sSubPr>
                        <m:ctrlPr>
                          <a:rPr lang="en-US" sz="3600" b="1" i="1" smtClean="0">
                            <a:latin typeface="Cambria Math"/>
                          </a:rPr>
                        </m:ctrlPr>
                      </m:sSubPr>
                      <m:e>
                        <m:r>
                          <a:rPr lang="en-US" sz="3600" b="1" i="1" smtClean="0">
                            <a:latin typeface="Cambria Math"/>
                          </a:rPr>
                          <m:t>𝒌</m:t>
                        </m:r>
                      </m:e>
                      <m:sub>
                        <m:r>
                          <a:rPr lang="en-US" sz="3600" b="1" i="1" smtClean="0">
                            <a:latin typeface="Cambria Math"/>
                          </a:rPr>
                          <m:t>𝜼</m:t>
                        </m:r>
                      </m:sub>
                    </m:sSub>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28600"/>
                <a:ext cx="8229600" cy="685800"/>
              </a:xfrm>
              <a:blipFill rotWithShape="1">
                <a:blip r:embed="rId2"/>
                <a:stretch>
                  <a:fillRect t="-20536" b="-3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0" y="1112837"/>
                <a:ext cx="8229600" cy="4525963"/>
              </a:xfrm>
            </p:spPr>
            <p:txBody>
              <a:bodyPr/>
              <a:lstStyle/>
              <a:p>
                <a14:m>
                  <m:oMath xmlns:m="http://schemas.openxmlformats.org/officeDocument/2006/math">
                    <m:r>
                      <a:rPr lang="en-US" sz="1700" i="1">
                        <a:latin typeface="Cambria Math"/>
                      </a:rPr>
                      <m:t>𝑘</m:t>
                    </m:r>
                    <m:r>
                      <a:rPr lang="en-US" sz="1700" i="1">
                        <a:latin typeface="Cambria Math"/>
                      </a:rPr>
                      <m:t>&lt;</m:t>
                    </m:r>
                    <m:sSub>
                      <m:sSubPr>
                        <m:ctrlPr>
                          <a:rPr lang="en-US" sz="1700" i="1">
                            <a:latin typeface="Cambria Math"/>
                          </a:rPr>
                        </m:ctrlPr>
                      </m:sSubPr>
                      <m:e>
                        <m:r>
                          <a:rPr lang="en-US" sz="1700" i="1">
                            <a:latin typeface="Cambria Math"/>
                          </a:rPr>
                          <m:t>𝑘</m:t>
                        </m:r>
                      </m:e>
                      <m:sub>
                        <m:r>
                          <a:rPr lang="en-US" sz="1700" i="1">
                            <a:latin typeface="Cambria Math"/>
                          </a:rPr>
                          <m:t>𝜂</m:t>
                        </m:r>
                      </m:sub>
                    </m:sSub>
                    <m:r>
                      <a:rPr lang="en-US" sz="1700" i="1">
                        <a:latin typeface="Cambria Math"/>
                      </a:rPr>
                      <m:t>:          </m:t>
                    </m:r>
                    <m:sSubSup>
                      <m:sSubSupPr>
                        <m:ctrlPr>
                          <a:rPr lang="en-US" sz="1700" i="1">
                            <a:latin typeface="Cambria Math"/>
                          </a:rPr>
                        </m:ctrlPr>
                      </m:sSubSupPr>
                      <m:e>
                        <m:d>
                          <m:dPr>
                            <m:begChr m:val="‖"/>
                            <m:endChr m:val="‖"/>
                            <m:ctrlPr>
                              <a:rPr lang="en-US" sz="1700" i="1">
                                <a:latin typeface="Cambria Math"/>
                              </a:rPr>
                            </m:ctrlPr>
                          </m:dPr>
                          <m:e>
                            <m:sSub>
                              <m:sSubPr>
                                <m:ctrlPr>
                                  <a:rPr lang="en-US" sz="1700" i="1">
                                    <a:latin typeface="Cambria Math"/>
                                  </a:rPr>
                                </m:ctrlPr>
                              </m:sSubPr>
                              <m:e>
                                <m:r>
                                  <a:rPr lang="en-US" sz="1700" i="1">
                                    <a:latin typeface="Cambria Math"/>
                                  </a:rPr>
                                  <m:t>𝑥</m:t>
                                </m:r>
                              </m:e>
                              <m:sub>
                                <m:r>
                                  <a:rPr lang="en-US" sz="1700" i="1">
                                    <a:latin typeface="Cambria Math"/>
                                  </a:rPr>
                                  <m:t>𝑘</m:t>
                                </m:r>
                              </m:sub>
                            </m:sSub>
                          </m:e>
                        </m:d>
                      </m:e>
                      <m:sub>
                        <m:r>
                          <a:rPr lang="en-US" sz="1700" i="1">
                            <a:latin typeface="Cambria Math"/>
                          </a:rPr>
                          <m:t>2</m:t>
                        </m:r>
                      </m:sub>
                      <m:sup>
                        <m:r>
                          <a:rPr lang="en-US" sz="1700" i="1">
                            <a:latin typeface="Cambria Math"/>
                          </a:rPr>
                          <m:t>2</m:t>
                        </m:r>
                      </m:sup>
                    </m:sSubSup>
                    <m:r>
                      <a:rPr lang="en-US" sz="1700" i="1">
                        <a:latin typeface="Cambria Math"/>
                      </a:rPr>
                      <m:t>≈</m:t>
                    </m:r>
                    <m:nary>
                      <m:naryPr>
                        <m:chr m:val="∑"/>
                        <m:limLoc m:val="undOvr"/>
                        <m:ctrlPr>
                          <a:rPr lang="en-US" sz="1700" i="1">
                            <a:latin typeface="Cambria Math"/>
                          </a:rPr>
                        </m:ctrlPr>
                      </m:naryPr>
                      <m:sub>
                        <m:r>
                          <a:rPr lang="en-US" sz="1700" i="1">
                            <a:latin typeface="Cambria Math"/>
                          </a:rPr>
                          <m:t>𝑖</m:t>
                        </m:r>
                        <m:r>
                          <a:rPr lang="en-US" sz="1700" i="1">
                            <a:latin typeface="Cambria Math"/>
                          </a:rPr>
                          <m:t>=1</m:t>
                        </m:r>
                      </m:sub>
                      <m:sup>
                        <m:r>
                          <a:rPr lang="en-US" sz="1700" i="1">
                            <a:latin typeface="Cambria Math"/>
                          </a:rPr>
                          <m:t>𝑘</m:t>
                        </m:r>
                      </m:sup>
                      <m:e>
                        <m:sSup>
                          <m:sSupPr>
                            <m:ctrlPr>
                              <a:rPr lang="en-US" sz="1700" i="1">
                                <a:latin typeface="Cambria Math"/>
                              </a:rPr>
                            </m:ctrlPr>
                          </m:sSupPr>
                          <m:e>
                            <m:d>
                              <m:dPr>
                                <m:ctrlPr>
                                  <a:rPr lang="en-US" sz="1700" i="1">
                                    <a:latin typeface="Cambria Math"/>
                                  </a:rPr>
                                </m:ctrlPr>
                              </m:dPr>
                              <m:e>
                                <m:f>
                                  <m:fPr>
                                    <m:ctrlPr>
                                      <a:rPr lang="en-US" sz="1700" i="1">
                                        <a:latin typeface="Cambria Math"/>
                                      </a:rPr>
                                    </m:ctrlPr>
                                  </m:fPr>
                                  <m:num>
                                    <m:sSubSup>
                                      <m:sSubSupPr>
                                        <m:ctrlPr>
                                          <a:rPr lang="en-US" sz="1700" i="1">
                                            <a:latin typeface="Cambria Math"/>
                                          </a:rPr>
                                        </m:ctrlPr>
                                      </m:sSubSupPr>
                                      <m:e>
                                        <m:r>
                                          <a:rPr lang="en-US" sz="1700" i="1">
                                            <a:latin typeface="Cambria Math"/>
                                          </a:rPr>
                                          <m:t>𝑢</m:t>
                                        </m:r>
                                      </m:e>
                                      <m:sub>
                                        <m:r>
                                          <a:rPr lang="en-US" sz="1700" i="1">
                                            <a:latin typeface="Cambria Math"/>
                                          </a:rPr>
                                          <m:t>𝑖</m:t>
                                        </m:r>
                                      </m:sub>
                                      <m:sup>
                                        <m:r>
                                          <a:rPr lang="en-US" sz="1700" i="1">
                                            <a:latin typeface="Cambria Math"/>
                                          </a:rPr>
                                          <m:t>𝑇</m:t>
                                        </m:r>
                                      </m:sup>
                                    </m:sSubSup>
                                    <m:sSup>
                                      <m:sSupPr>
                                        <m:ctrlPr>
                                          <a:rPr lang="en-US" sz="1700" i="1">
                                            <a:latin typeface="Cambria Math"/>
                                          </a:rPr>
                                        </m:ctrlPr>
                                      </m:sSupPr>
                                      <m:e>
                                        <m:r>
                                          <a:rPr lang="en-US" sz="1700" i="1">
                                            <a:latin typeface="Cambria Math"/>
                                          </a:rPr>
                                          <m:t>𝑏</m:t>
                                        </m:r>
                                      </m:e>
                                      <m:sup>
                                        <m:r>
                                          <a:rPr lang="en-US" sz="1700" i="1">
                                            <a:latin typeface="Cambria Math"/>
                                          </a:rPr>
                                          <m:t>𝑒𝑥𝑎𝑐𝑡</m:t>
                                        </m:r>
                                      </m:sup>
                                    </m:sSup>
                                  </m:num>
                                  <m:den>
                                    <m:sSub>
                                      <m:sSubPr>
                                        <m:ctrlPr>
                                          <a:rPr lang="en-US" sz="1700" i="1">
                                            <a:latin typeface="Cambria Math"/>
                                          </a:rPr>
                                        </m:ctrlPr>
                                      </m:sSubPr>
                                      <m:e>
                                        <m:r>
                                          <a:rPr lang="en-US" sz="1700" i="1">
                                            <a:latin typeface="Cambria Math"/>
                                          </a:rPr>
                                          <m:t>𝜎</m:t>
                                        </m:r>
                                      </m:e>
                                      <m:sub>
                                        <m:r>
                                          <a:rPr lang="en-US" sz="1700" i="1">
                                            <a:latin typeface="Cambria Math"/>
                                          </a:rPr>
                                          <m:t>𝑖</m:t>
                                        </m:r>
                                      </m:sub>
                                    </m:sSub>
                                  </m:den>
                                </m:f>
                              </m:e>
                            </m:d>
                          </m:e>
                          <m:sup>
                            <m:r>
                              <a:rPr lang="en-US" sz="1700" i="1">
                                <a:latin typeface="Cambria Math"/>
                              </a:rPr>
                              <m:t>2</m:t>
                            </m:r>
                          </m:sup>
                        </m:sSup>
                      </m:e>
                    </m:nary>
                  </m:oMath>
                </a14:m>
                <a:endParaRPr lang="en-US" sz="1700" dirty="0"/>
              </a:p>
              <a:p>
                <a14:m>
                  <m:oMath xmlns:m="http://schemas.openxmlformats.org/officeDocument/2006/math">
                    <m:r>
                      <a:rPr lang="en-US" sz="1700" i="1">
                        <a:latin typeface="Cambria Math"/>
                      </a:rPr>
                      <m:t>𝑘</m:t>
                    </m:r>
                    <m:r>
                      <a:rPr lang="en-US" sz="1700" i="1">
                        <a:latin typeface="Cambria Math"/>
                      </a:rPr>
                      <m:t>&gt;</m:t>
                    </m:r>
                    <m:sSub>
                      <m:sSubPr>
                        <m:ctrlPr>
                          <a:rPr lang="en-US" sz="1700" i="1">
                            <a:latin typeface="Cambria Math"/>
                          </a:rPr>
                        </m:ctrlPr>
                      </m:sSubPr>
                      <m:e>
                        <m:r>
                          <a:rPr lang="en-US" sz="1700" i="1">
                            <a:latin typeface="Cambria Math"/>
                          </a:rPr>
                          <m:t>𝑘</m:t>
                        </m:r>
                      </m:e>
                      <m:sub>
                        <m:r>
                          <a:rPr lang="en-US" sz="1700" i="1">
                            <a:latin typeface="Cambria Math"/>
                          </a:rPr>
                          <m:t>𝜂</m:t>
                        </m:r>
                      </m:sub>
                    </m:sSub>
                    <m:r>
                      <a:rPr lang="en-US" sz="1700" i="1">
                        <a:latin typeface="Cambria Math"/>
                      </a:rPr>
                      <m:t>:          </m:t>
                    </m:r>
                    <m:sSubSup>
                      <m:sSubSupPr>
                        <m:ctrlPr>
                          <a:rPr lang="en-US" sz="1700" i="1">
                            <a:latin typeface="Cambria Math"/>
                          </a:rPr>
                        </m:ctrlPr>
                      </m:sSubSupPr>
                      <m:e>
                        <m:d>
                          <m:dPr>
                            <m:begChr m:val="‖"/>
                            <m:endChr m:val="‖"/>
                            <m:ctrlPr>
                              <a:rPr lang="en-US" sz="1700" i="1">
                                <a:latin typeface="Cambria Math"/>
                              </a:rPr>
                            </m:ctrlPr>
                          </m:dPr>
                          <m:e>
                            <m:sSub>
                              <m:sSubPr>
                                <m:ctrlPr>
                                  <a:rPr lang="en-US" sz="1700" i="1">
                                    <a:latin typeface="Cambria Math"/>
                                  </a:rPr>
                                </m:ctrlPr>
                              </m:sSubPr>
                              <m:e>
                                <m:r>
                                  <a:rPr lang="en-US" sz="1700" i="1">
                                    <a:latin typeface="Cambria Math"/>
                                  </a:rPr>
                                  <m:t>𝑥</m:t>
                                </m:r>
                              </m:e>
                              <m:sub>
                                <m:r>
                                  <a:rPr lang="en-US" sz="1700" i="1">
                                    <a:latin typeface="Cambria Math"/>
                                  </a:rPr>
                                  <m:t>𝑘</m:t>
                                </m:r>
                              </m:sub>
                            </m:sSub>
                          </m:e>
                        </m:d>
                      </m:e>
                      <m:sub>
                        <m:r>
                          <a:rPr lang="en-US" sz="1700" i="1">
                            <a:latin typeface="Cambria Math"/>
                          </a:rPr>
                          <m:t>2</m:t>
                        </m:r>
                      </m:sub>
                      <m:sup>
                        <m:r>
                          <a:rPr lang="en-US" sz="1700" i="1">
                            <a:latin typeface="Cambria Math"/>
                          </a:rPr>
                          <m:t>2</m:t>
                        </m:r>
                      </m:sup>
                    </m:sSubSup>
                    <m:r>
                      <a:rPr lang="en-US" sz="1700" i="1">
                        <a:latin typeface="Cambria Math"/>
                      </a:rPr>
                      <m:t>≈</m:t>
                    </m:r>
                    <m:nary>
                      <m:naryPr>
                        <m:chr m:val="∑"/>
                        <m:limLoc m:val="undOvr"/>
                        <m:ctrlPr>
                          <a:rPr lang="en-US" sz="1700" i="1">
                            <a:latin typeface="Cambria Math"/>
                          </a:rPr>
                        </m:ctrlPr>
                      </m:naryPr>
                      <m:sub>
                        <m:r>
                          <a:rPr lang="en-US" sz="1700" i="1">
                            <a:latin typeface="Cambria Math"/>
                          </a:rPr>
                          <m:t>𝑖</m:t>
                        </m:r>
                        <m:r>
                          <a:rPr lang="en-US" sz="1700" i="1">
                            <a:latin typeface="Cambria Math"/>
                          </a:rPr>
                          <m:t>=1</m:t>
                        </m:r>
                      </m:sub>
                      <m:sup>
                        <m:sSub>
                          <m:sSubPr>
                            <m:ctrlPr>
                              <a:rPr lang="en-US" sz="1700" i="1">
                                <a:latin typeface="Cambria Math"/>
                              </a:rPr>
                            </m:ctrlPr>
                          </m:sSubPr>
                          <m:e>
                            <m:r>
                              <a:rPr lang="en-US" sz="1700" i="1">
                                <a:latin typeface="Cambria Math"/>
                              </a:rPr>
                              <m:t>𝑘</m:t>
                            </m:r>
                          </m:e>
                          <m:sub>
                            <m:r>
                              <a:rPr lang="en-US" sz="1700" i="1">
                                <a:latin typeface="Cambria Math"/>
                              </a:rPr>
                              <m:t>𝜂</m:t>
                            </m:r>
                          </m:sub>
                        </m:sSub>
                      </m:sup>
                      <m:e>
                        <m:sSup>
                          <m:sSupPr>
                            <m:ctrlPr>
                              <a:rPr lang="en-US" sz="1700" i="1">
                                <a:latin typeface="Cambria Math"/>
                              </a:rPr>
                            </m:ctrlPr>
                          </m:sSupPr>
                          <m:e>
                            <m:d>
                              <m:dPr>
                                <m:ctrlPr>
                                  <a:rPr lang="en-US" sz="1700" i="1">
                                    <a:latin typeface="Cambria Math"/>
                                  </a:rPr>
                                </m:ctrlPr>
                              </m:dPr>
                              <m:e>
                                <m:f>
                                  <m:fPr>
                                    <m:ctrlPr>
                                      <a:rPr lang="en-US" sz="1700" i="1">
                                        <a:latin typeface="Cambria Math"/>
                                      </a:rPr>
                                    </m:ctrlPr>
                                  </m:fPr>
                                  <m:num>
                                    <m:sSubSup>
                                      <m:sSubSupPr>
                                        <m:ctrlPr>
                                          <a:rPr lang="en-US" sz="1700" i="1">
                                            <a:latin typeface="Cambria Math"/>
                                          </a:rPr>
                                        </m:ctrlPr>
                                      </m:sSubSupPr>
                                      <m:e>
                                        <m:r>
                                          <a:rPr lang="en-US" sz="1700" i="1">
                                            <a:latin typeface="Cambria Math"/>
                                          </a:rPr>
                                          <m:t>𝑢</m:t>
                                        </m:r>
                                      </m:e>
                                      <m:sub>
                                        <m:r>
                                          <a:rPr lang="en-US" sz="1700" i="1">
                                            <a:latin typeface="Cambria Math"/>
                                          </a:rPr>
                                          <m:t>𝑖</m:t>
                                        </m:r>
                                      </m:sub>
                                      <m:sup>
                                        <m:r>
                                          <a:rPr lang="en-US" sz="1700" i="1">
                                            <a:latin typeface="Cambria Math"/>
                                          </a:rPr>
                                          <m:t>𝑇</m:t>
                                        </m:r>
                                      </m:sup>
                                    </m:sSubSup>
                                    <m:sSup>
                                      <m:sSupPr>
                                        <m:ctrlPr>
                                          <a:rPr lang="en-US" sz="1700" i="1">
                                            <a:latin typeface="Cambria Math"/>
                                          </a:rPr>
                                        </m:ctrlPr>
                                      </m:sSupPr>
                                      <m:e>
                                        <m:r>
                                          <a:rPr lang="en-US" sz="1700" i="1">
                                            <a:latin typeface="Cambria Math"/>
                                          </a:rPr>
                                          <m:t>𝑏</m:t>
                                        </m:r>
                                      </m:e>
                                      <m:sup>
                                        <m:r>
                                          <a:rPr lang="en-US" sz="1700" i="1">
                                            <a:latin typeface="Cambria Math"/>
                                          </a:rPr>
                                          <m:t>𝑒𝑥𝑎𝑐𝑡</m:t>
                                        </m:r>
                                      </m:sup>
                                    </m:sSup>
                                  </m:num>
                                  <m:den>
                                    <m:sSub>
                                      <m:sSubPr>
                                        <m:ctrlPr>
                                          <a:rPr lang="en-US" sz="1700" i="1">
                                            <a:latin typeface="Cambria Math"/>
                                          </a:rPr>
                                        </m:ctrlPr>
                                      </m:sSubPr>
                                      <m:e>
                                        <m:r>
                                          <a:rPr lang="en-US" sz="1700" i="1">
                                            <a:latin typeface="Cambria Math"/>
                                          </a:rPr>
                                          <m:t>𝜎</m:t>
                                        </m:r>
                                      </m:e>
                                      <m:sub>
                                        <m:r>
                                          <a:rPr lang="en-US" sz="1700" i="1">
                                            <a:latin typeface="Cambria Math"/>
                                          </a:rPr>
                                          <m:t>𝑖</m:t>
                                        </m:r>
                                      </m:sub>
                                    </m:sSub>
                                  </m:den>
                                </m:f>
                              </m:e>
                            </m:d>
                          </m:e>
                          <m:sup>
                            <m:r>
                              <a:rPr lang="en-US" sz="1700" i="1">
                                <a:latin typeface="Cambria Math"/>
                              </a:rPr>
                              <m:t>2</m:t>
                            </m:r>
                          </m:sup>
                        </m:sSup>
                      </m:e>
                    </m:nary>
                    <m:r>
                      <a:rPr lang="en-US" sz="1700" i="1">
                        <a:latin typeface="Cambria Math"/>
                      </a:rPr>
                      <m:t>+</m:t>
                    </m:r>
                    <m:sSup>
                      <m:sSupPr>
                        <m:ctrlPr>
                          <a:rPr lang="en-US" sz="1700" i="1">
                            <a:latin typeface="Cambria Math"/>
                          </a:rPr>
                        </m:ctrlPr>
                      </m:sSupPr>
                      <m:e>
                        <m:r>
                          <a:rPr lang="en-US" sz="1700" i="1">
                            <a:latin typeface="Cambria Math"/>
                          </a:rPr>
                          <m:t>𝜂</m:t>
                        </m:r>
                      </m:e>
                      <m:sup>
                        <m:r>
                          <a:rPr lang="en-US" sz="1700" i="1">
                            <a:latin typeface="Cambria Math"/>
                          </a:rPr>
                          <m:t>2</m:t>
                        </m:r>
                      </m:sup>
                    </m:sSup>
                    <m:nary>
                      <m:naryPr>
                        <m:chr m:val="∑"/>
                        <m:limLoc m:val="undOvr"/>
                        <m:ctrlPr>
                          <a:rPr lang="en-US" sz="1700" i="1">
                            <a:latin typeface="Cambria Math"/>
                          </a:rPr>
                        </m:ctrlPr>
                      </m:naryPr>
                      <m:sub>
                        <m:r>
                          <a:rPr lang="en-US" sz="1700" i="1">
                            <a:latin typeface="Cambria Math"/>
                          </a:rPr>
                          <m:t>𝑖</m:t>
                        </m:r>
                        <m:r>
                          <a:rPr lang="en-US" sz="1700" i="1">
                            <a:latin typeface="Cambria Math"/>
                          </a:rPr>
                          <m:t>=</m:t>
                        </m:r>
                        <m:sSub>
                          <m:sSubPr>
                            <m:ctrlPr>
                              <a:rPr lang="en-US" sz="1700" i="1">
                                <a:latin typeface="Cambria Math"/>
                              </a:rPr>
                            </m:ctrlPr>
                          </m:sSubPr>
                          <m:e>
                            <m:r>
                              <a:rPr lang="en-US" sz="1700" i="1">
                                <a:latin typeface="Cambria Math"/>
                              </a:rPr>
                              <m:t>𝑘</m:t>
                            </m:r>
                          </m:e>
                          <m:sub>
                            <m:r>
                              <a:rPr lang="en-US" sz="1700" i="1">
                                <a:latin typeface="Cambria Math"/>
                              </a:rPr>
                              <m:t>𝜂</m:t>
                            </m:r>
                          </m:sub>
                        </m:sSub>
                        <m:r>
                          <a:rPr lang="en-US" sz="1700" i="1">
                            <a:latin typeface="Cambria Math"/>
                          </a:rPr>
                          <m:t>+1 </m:t>
                        </m:r>
                      </m:sub>
                      <m:sup>
                        <m:r>
                          <a:rPr lang="en-US" sz="1700" i="1">
                            <a:latin typeface="Cambria Math"/>
                          </a:rPr>
                          <m:t>𝑘</m:t>
                        </m:r>
                      </m:sup>
                      <m:e>
                        <m:sSup>
                          <m:sSupPr>
                            <m:ctrlPr>
                              <a:rPr lang="en-US" sz="1700" i="1">
                                <a:latin typeface="Cambria Math"/>
                              </a:rPr>
                            </m:ctrlPr>
                          </m:sSupPr>
                          <m:e>
                            <m:d>
                              <m:dPr>
                                <m:ctrlPr>
                                  <a:rPr lang="en-US" sz="1700" i="1">
                                    <a:latin typeface="Cambria Math"/>
                                  </a:rPr>
                                </m:ctrlPr>
                              </m:dPr>
                              <m:e>
                                <m:f>
                                  <m:fPr>
                                    <m:ctrlPr>
                                      <a:rPr lang="en-US" sz="1700" i="1">
                                        <a:latin typeface="Cambria Math"/>
                                      </a:rPr>
                                    </m:ctrlPr>
                                  </m:fPr>
                                  <m:num>
                                    <m:r>
                                      <a:rPr lang="en-US" sz="1700" i="1">
                                        <a:latin typeface="Cambria Math"/>
                                      </a:rPr>
                                      <m:t>1</m:t>
                                    </m:r>
                                  </m:num>
                                  <m:den>
                                    <m:sSub>
                                      <m:sSubPr>
                                        <m:ctrlPr>
                                          <a:rPr lang="en-US" sz="1700" i="1">
                                            <a:latin typeface="Cambria Math"/>
                                          </a:rPr>
                                        </m:ctrlPr>
                                      </m:sSubPr>
                                      <m:e>
                                        <m:r>
                                          <a:rPr lang="en-US" sz="1700" i="1">
                                            <a:latin typeface="Cambria Math"/>
                                          </a:rPr>
                                          <m:t>𝜎</m:t>
                                        </m:r>
                                      </m:e>
                                      <m:sub>
                                        <m:r>
                                          <a:rPr lang="en-US" sz="1700" i="1">
                                            <a:latin typeface="Cambria Math"/>
                                          </a:rPr>
                                          <m:t>𝑖</m:t>
                                        </m:r>
                                      </m:sub>
                                    </m:sSub>
                                  </m:den>
                                </m:f>
                              </m:e>
                            </m:d>
                          </m:e>
                          <m:sup>
                            <m:r>
                              <a:rPr lang="en-US" sz="1700" i="1">
                                <a:latin typeface="Cambria Math"/>
                              </a:rPr>
                              <m:t>2</m:t>
                            </m:r>
                          </m:sup>
                        </m:sSup>
                      </m:e>
                    </m:nary>
                  </m:oMath>
                </a14:m>
                <a:endParaRPr lang="en-US" sz="1700" dirty="0" smtClean="0"/>
              </a:p>
              <a:p>
                <a:endParaRPr lang="en-US" sz="1700" dirty="0" smtClean="0"/>
              </a:p>
              <a:p>
                <a:endParaRPr lang="en-US" sz="1700" dirty="0"/>
              </a:p>
              <a:p>
                <a:endParaRPr lang="en-US" sz="1700" dirty="0" smtClean="0"/>
              </a:p>
              <a:p>
                <a:endParaRPr lang="en-US" sz="1700" dirty="0"/>
              </a:p>
              <a:p>
                <a:endParaRPr lang="en-US" sz="1700" dirty="0" smtClean="0"/>
              </a:p>
              <a:p>
                <a:endParaRPr lang="en-US" sz="1700" dirty="0"/>
              </a:p>
              <a:p>
                <a:pPr indent="0">
                  <a:buNone/>
                </a:pPr>
                <a:endParaRPr lang="en-US" sz="1700" dirty="0" smtClean="0"/>
              </a:p>
              <a:p>
                <a14:m>
                  <m:oMath xmlns:m="http://schemas.openxmlformats.org/officeDocument/2006/math">
                    <m:r>
                      <a:rPr lang="en-US" sz="1800" i="1">
                        <a:latin typeface="Cambria Math"/>
                      </a:rPr>
                      <m:t>𝑘</m:t>
                    </m:r>
                    <m:r>
                      <a:rPr lang="en-US" sz="1800" i="1">
                        <a:latin typeface="Cambria Math"/>
                      </a:rPr>
                      <m:t>&lt;</m:t>
                    </m:r>
                    <m:sSub>
                      <m:sSubPr>
                        <m:ctrlPr>
                          <a:rPr lang="en-US" sz="1800" i="1">
                            <a:latin typeface="Cambria Math"/>
                          </a:rPr>
                        </m:ctrlPr>
                      </m:sSubPr>
                      <m:e>
                        <m:r>
                          <a:rPr lang="en-US" sz="1800" i="1">
                            <a:latin typeface="Cambria Math"/>
                          </a:rPr>
                          <m:t>𝑘</m:t>
                        </m:r>
                      </m:e>
                      <m:sub>
                        <m:r>
                          <a:rPr lang="en-US" sz="1800" i="1">
                            <a:latin typeface="Cambria Math"/>
                          </a:rPr>
                          <m:t>𝜂</m:t>
                        </m:r>
                      </m:sub>
                    </m:sSub>
                    <m:r>
                      <a:rPr lang="en-US" sz="1800" i="1">
                        <a:latin typeface="Cambria Math"/>
                      </a:rPr>
                      <m:t>:          </m:t>
                    </m:r>
                    <m:sSubSup>
                      <m:sSubSupPr>
                        <m:ctrlPr>
                          <a:rPr lang="en-US" sz="1800" i="1">
                            <a:latin typeface="Cambria Math"/>
                          </a:rPr>
                        </m:ctrlPr>
                      </m:sSubSupPr>
                      <m:e>
                        <m:d>
                          <m:dPr>
                            <m:begChr m:val="‖"/>
                            <m:endChr m:val="‖"/>
                            <m:ctrlPr>
                              <a:rPr lang="en-US" sz="1800" i="1">
                                <a:latin typeface="Cambria Math"/>
                              </a:rPr>
                            </m:ctrlPr>
                          </m:dPr>
                          <m:e>
                            <m:r>
                              <a:rPr lang="en-US" sz="1800" i="1">
                                <a:latin typeface="Cambria Math"/>
                              </a:rPr>
                              <m:t>𝑏</m:t>
                            </m:r>
                            <m:r>
                              <a:rPr lang="en-US" sz="1800" i="1">
                                <a:latin typeface="Cambria Math"/>
                              </a:rPr>
                              <m:t>−</m:t>
                            </m:r>
                            <m:r>
                              <a:rPr lang="en-US" sz="1800" i="1">
                                <a:latin typeface="Cambria Math"/>
                              </a:rPr>
                              <m:t>𝐴</m:t>
                            </m:r>
                            <m:sSub>
                              <m:sSubPr>
                                <m:ctrlPr>
                                  <a:rPr lang="en-US" sz="1800" i="1">
                                    <a:latin typeface="Cambria Math"/>
                                  </a:rPr>
                                </m:ctrlPr>
                              </m:sSubPr>
                              <m:e>
                                <m:r>
                                  <a:rPr lang="en-US" sz="1800" i="1">
                                    <a:latin typeface="Cambria Math"/>
                                  </a:rPr>
                                  <m:t>𝑥</m:t>
                                </m:r>
                              </m:e>
                              <m:sub>
                                <m:r>
                                  <a:rPr lang="en-US" sz="1800" i="1">
                                    <a:latin typeface="Cambria Math"/>
                                  </a:rPr>
                                  <m:t>𝑘</m:t>
                                </m:r>
                              </m:sub>
                            </m:sSub>
                          </m:e>
                        </m:d>
                      </m:e>
                      <m:sub>
                        <m:r>
                          <a:rPr lang="en-US" sz="1800" i="1">
                            <a:latin typeface="Cambria Math"/>
                          </a:rPr>
                          <m:t>2</m:t>
                        </m:r>
                      </m:sub>
                      <m:sup>
                        <m:r>
                          <a:rPr lang="en-US" sz="1800" i="1">
                            <a:latin typeface="Cambria Math"/>
                          </a:rPr>
                          <m:t>2</m:t>
                        </m:r>
                      </m:sup>
                    </m:sSubSup>
                    <m:r>
                      <a:rPr lang="en-US" sz="1800" i="1">
                        <a:latin typeface="Cambria Math"/>
                      </a:rPr>
                      <m:t>≈</m:t>
                    </m:r>
                    <m:nary>
                      <m:naryPr>
                        <m:chr m:val="∑"/>
                        <m:limLoc m:val="undOvr"/>
                        <m:ctrlPr>
                          <a:rPr lang="en-US" sz="1800" i="1">
                            <a:latin typeface="Cambria Math"/>
                          </a:rPr>
                        </m:ctrlPr>
                      </m:naryPr>
                      <m:sub>
                        <m:r>
                          <a:rPr lang="en-US" sz="1800" i="1">
                            <a:latin typeface="Cambria Math"/>
                          </a:rPr>
                          <m:t>𝑖</m:t>
                        </m:r>
                        <m:r>
                          <a:rPr lang="en-US" sz="1800" i="1">
                            <a:latin typeface="Cambria Math"/>
                          </a:rPr>
                          <m:t>=</m:t>
                        </m:r>
                        <m:r>
                          <a:rPr lang="en-US" sz="1800" i="1">
                            <a:latin typeface="Cambria Math"/>
                          </a:rPr>
                          <m:t>𝑘</m:t>
                        </m:r>
                        <m:r>
                          <a:rPr lang="en-US" sz="1800" i="1">
                            <a:latin typeface="Cambria Math"/>
                          </a:rPr>
                          <m:t>+1</m:t>
                        </m:r>
                      </m:sub>
                      <m:sup>
                        <m:sSub>
                          <m:sSubPr>
                            <m:ctrlPr>
                              <a:rPr lang="en-US" sz="1800" i="1">
                                <a:latin typeface="Cambria Math"/>
                              </a:rPr>
                            </m:ctrlPr>
                          </m:sSubPr>
                          <m:e>
                            <m:r>
                              <a:rPr lang="en-US" sz="1800" i="1">
                                <a:latin typeface="Cambria Math"/>
                              </a:rPr>
                              <m:t>𝑘</m:t>
                            </m:r>
                          </m:e>
                          <m:sub>
                            <m:r>
                              <a:rPr lang="en-US" sz="1800" i="1">
                                <a:latin typeface="Cambria Math"/>
                              </a:rPr>
                              <m:t>𝜂</m:t>
                            </m:r>
                          </m:sub>
                        </m:sSub>
                      </m:sup>
                      <m:e>
                        <m:sSup>
                          <m:sSupPr>
                            <m:ctrlPr>
                              <a:rPr lang="en-US" sz="1800" i="1">
                                <a:latin typeface="Cambria Math"/>
                              </a:rPr>
                            </m:ctrlPr>
                          </m:sSupPr>
                          <m:e>
                            <m:d>
                              <m:dPr>
                                <m:ctrlPr>
                                  <a:rPr lang="en-US" sz="1800" i="1">
                                    <a:latin typeface="Cambria Math"/>
                                  </a:rPr>
                                </m:ctrlPr>
                              </m:dPr>
                              <m:e>
                                <m:sSubSup>
                                  <m:sSubSupPr>
                                    <m:ctrlPr>
                                      <a:rPr lang="en-US" sz="1800" i="1">
                                        <a:latin typeface="Cambria Math"/>
                                      </a:rPr>
                                    </m:ctrlPr>
                                  </m:sSubSupPr>
                                  <m:e>
                                    <m:r>
                                      <a:rPr lang="en-US" sz="1800" i="1">
                                        <a:latin typeface="Cambria Math"/>
                                      </a:rPr>
                                      <m:t>𝑢</m:t>
                                    </m:r>
                                  </m:e>
                                  <m:sub>
                                    <m:r>
                                      <a:rPr lang="en-US" sz="1800" i="1">
                                        <a:latin typeface="Cambria Math"/>
                                      </a:rPr>
                                      <m:t>𝑖</m:t>
                                    </m:r>
                                  </m:sub>
                                  <m:sup>
                                    <m:r>
                                      <a:rPr lang="en-US" sz="1800" i="1">
                                        <a:latin typeface="Cambria Math"/>
                                      </a:rPr>
                                      <m:t>𝑇</m:t>
                                    </m:r>
                                  </m:sup>
                                </m:sSubSup>
                                <m:sSup>
                                  <m:sSupPr>
                                    <m:ctrlPr>
                                      <a:rPr lang="en-US" sz="1800" i="1">
                                        <a:latin typeface="Cambria Math"/>
                                      </a:rPr>
                                    </m:ctrlPr>
                                  </m:sSupPr>
                                  <m:e>
                                    <m:r>
                                      <a:rPr lang="en-US" sz="1800" i="1">
                                        <a:latin typeface="Cambria Math"/>
                                      </a:rPr>
                                      <m:t>𝑏</m:t>
                                    </m:r>
                                  </m:e>
                                  <m:sup>
                                    <m:r>
                                      <a:rPr lang="en-US" sz="1800" i="1">
                                        <a:latin typeface="Cambria Math"/>
                                      </a:rPr>
                                      <m:t>𝑒𝑥𝑎𝑐𝑡</m:t>
                                    </m:r>
                                  </m:sup>
                                </m:sSup>
                              </m:e>
                            </m:d>
                          </m:e>
                          <m:sup>
                            <m:r>
                              <a:rPr lang="en-US" sz="1800" i="1">
                                <a:latin typeface="Cambria Math"/>
                              </a:rPr>
                              <m:t>2</m:t>
                            </m:r>
                          </m:sup>
                        </m:sSup>
                      </m:e>
                    </m:nary>
                  </m:oMath>
                </a14:m>
                <a:endParaRPr lang="en-US" sz="1800" dirty="0"/>
              </a:p>
              <a:p>
                <a14:m>
                  <m:oMath xmlns:m="http://schemas.openxmlformats.org/officeDocument/2006/math">
                    <m:r>
                      <a:rPr lang="en-US" sz="1800" i="1">
                        <a:latin typeface="Cambria Math"/>
                      </a:rPr>
                      <m:t>𝑘</m:t>
                    </m:r>
                    <m:r>
                      <a:rPr lang="en-US" sz="1800" i="1">
                        <a:latin typeface="Cambria Math"/>
                      </a:rPr>
                      <m:t>&gt;</m:t>
                    </m:r>
                    <m:sSub>
                      <m:sSubPr>
                        <m:ctrlPr>
                          <a:rPr lang="en-US" sz="1800" i="1">
                            <a:latin typeface="Cambria Math"/>
                          </a:rPr>
                        </m:ctrlPr>
                      </m:sSubPr>
                      <m:e>
                        <m:r>
                          <a:rPr lang="en-US" sz="1800" i="1">
                            <a:latin typeface="Cambria Math"/>
                          </a:rPr>
                          <m:t>𝑘</m:t>
                        </m:r>
                      </m:e>
                      <m:sub>
                        <m:r>
                          <a:rPr lang="en-US" sz="1800" i="1">
                            <a:latin typeface="Cambria Math"/>
                          </a:rPr>
                          <m:t>𝜂</m:t>
                        </m:r>
                      </m:sub>
                    </m:sSub>
                    <m:r>
                      <a:rPr lang="en-US" sz="1800" i="1">
                        <a:latin typeface="Cambria Math"/>
                      </a:rPr>
                      <m:t>:          </m:t>
                    </m:r>
                    <m:sSubSup>
                      <m:sSubSupPr>
                        <m:ctrlPr>
                          <a:rPr lang="en-US" sz="1800" i="1">
                            <a:latin typeface="Cambria Math"/>
                          </a:rPr>
                        </m:ctrlPr>
                      </m:sSubSupPr>
                      <m:e>
                        <m:d>
                          <m:dPr>
                            <m:begChr m:val="‖"/>
                            <m:endChr m:val="‖"/>
                            <m:ctrlPr>
                              <a:rPr lang="en-US" sz="1800" i="1">
                                <a:latin typeface="Cambria Math"/>
                              </a:rPr>
                            </m:ctrlPr>
                          </m:dPr>
                          <m:e>
                            <m:r>
                              <a:rPr lang="en-US" sz="1800" i="1">
                                <a:latin typeface="Cambria Math"/>
                              </a:rPr>
                              <m:t>𝑏</m:t>
                            </m:r>
                            <m:r>
                              <a:rPr lang="en-US" sz="1800" i="1">
                                <a:latin typeface="Cambria Math"/>
                              </a:rPr>
                              <m:t>−</m:t>
                            </m:r>
                            <m:r>
                              <a:rPr lang="en-US" sz="1800" i="1">
                                <a:latin typeface="Cambria Math"/>
                              </a:rPr>
                              <m:t>𝐴</m:t>
                            </m:r>
                            <m:sSub>
                              <m:sSubPr>
                                <m:ctrlPr>
                                  <a:rPr lang="en-US" sz="1800" i="1">
                                    <a:latin typeface="Cambria Math"/>
                                  </a:rPr>
                                </m:ctrlPr>
                              </m:sSubPr>
                              <m:e>
                                <m:r>
                                  <a:rPr lang="en-US" sz="1800" i="1">
                                    <a:latin typeface="Cambria Math"/>
                                  </a:rPr>
                                  <m:t>𝑥</m:t>
                                </m:r>
                              </m:e>
                              <m:sub>
                                <m:r>
                                  <a:rPr lang="en-US" sz="1800" i="1">
                                    <a:latin typeface="Cambria Math"/>
                                  </a:rPr>
                                  <m:t>𝑘</m:t>
                                </m:r>
                              </m:sub>
                            </m:sSub>
                          </m:e>
                        </m:d>
                      </m:e>
                      <m:sub>
                        <m:r>
                          <a:rPr lang="en-US" sz="1800" i="1">
                            <a:latin typeface="Cambria Math"/>
                          </a:rPr>
                          <m:t>2</m:t>
                        </m:r>
                      </m:sub>
                      <m:sup>
                        <m:r>
                          <a:rPr lang="en-US" sz="1800" i="1">
                            <a:latin typeface="Cambria Math"/>
                          </a:rPr>
                          <m:t>2</m:t>
                        </m:r>
                      </m:sup>
                    </m:sSubSup>
                    <m:r>
                      <a:rPr lang="en-US" sz="1800" i="1">
                        <a:latin typeface="Cambria Math"/>
                      </a:rPr>
                      <m:t>≈</m:t>
                    </m:r>
                    <m:d>
                      <m:dPr>
                        <m:ctrlPr>
                          <a:rPr lang="en-US" sz="1800" i="1">
                            <a:latin typeface="Cambria Math"/>
                          </a:rPr>
                        </m:ctrlPr>
                      </m:dPr>
                      <m:e>
                        <m:r>
                          <a:rPr lang="en-US" sz="1800" i="1">
                            <a:latin typeface="Cambria Math"/>
                          </a:rPr>
                          <m:t>𝑛</m:t>
                        </m:r>
                        <m:r>
                          <a:rPr lang="en-US" sz="1800" i="1">
                            <a:latin typeface="Cambria Math"/>
                          </a:rPr>
                          <m:t>−</m:t>
                        </m:r>
                        <m:r>
                          <a:rPr lang="en-US" sz="1800" i="1">
                            <a:latin typeface="Cambria Math"/>
                          </a:rPr>
                          <m:t>𝑘</m:t>
                        </m:r>
                      </m:e>
                    </m:d>
                    <m:sSup>
                      <m:sSupPr>
                        <m:ctrlPr>
                          <a:rPr lang="en-US" sz="1800" i="1">
                            <a:latin typeface="Cambria Math"/>
                          </a:rPr>
                        </m:ctrlPr>
                      </m:sSupPr>
                      <m:e>
                        <m:r>
                          <a:rPr lang="en-US" sz="1800" i="1">
                            <a:latin typeface="Cambria Math"/>
                          </a:rPr>
                          <m:t>𝜂</m:t>
                        </m:r>
                      </m:e>
                      <m:sup>
                        <m:r>
                          <a:rPr lang="en-US" sz="1800" i="1">
                            <a:latin typeface="Cambria Math"/>
                          </a:rPr>
                          <m:t>2</m:t>
                        </m:r>
                      </m:sup>
                    </m:sSup>
                  </m:oMath>
                </a14:m>
                <a:endParaRPr lang="en-US" sz="1800" dirty="0"/>
              </a:p>
              <a:p>
                <a:endParaRPr lang="en-US" sz="17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0" y="1112837"/>
                <a:ext cx="8229600" cy="4525963"/>
              </a:xfrm>
              <a:blipFill rotWithShape="1">
                <a:blip r:embed="rId3"/>
                <a:stretch>
                  <a:fillRect l="-593"/>
                </a:stretch>
              </a:blipFill>
            </p:spPr>
            <p:txBody>
              <a:bodyPr/>
              <a:lstStyle/>
              <a:p>
                <a:r>
                  <a:rPr lang="en-US">
                    <a:noFill/>
                  </a:rPr>
                  <a:t> </a:t>
                </a:r>
              </a:p>
            </p:txBody>
          </p:sp>
        </mc:Fallback>
      </mc:AlternateContent>
      <p:sp>
        <p:nvSpPr>
          <p:cNvPr id="4" name="TextBox 3"/>
          <p:cNvSpPr txBox="1"/>
          <p:nvPr/>
        </p:nvSpPr>
        <p:spPr>
          <a:xfrm>
            <a:off x="304800" y="1371600"/>
            <a:ext cx="1905000" cy="646331"/>
          </a:xfrm>
          <a:prstGeom prst="rect">
            <a:avLst/>
          </a:prstGeom>
          <a:noFill/>
        </p:spPr>
        <p:txBody>
          <a:bodyPr wrap="square" rtlCol="0">
            <a:spAutoFit/>
          </a:bodyPr>
          <a:lstStyle/>
          <a:p>
            <a:r>
              <a:rPr lang="en-US" dirty="0" smtClean="0"/>
              <a:t>Looking at solution norm:</a:t>
            </a:r>
            <a:endParaRPr lang="en-US" dirty="0"/>
          </a:p>
        </p:txBody>
      </p:sp>
      <p:sp>
        <p:nvSpPr>
          <p:cNvPr id="5" name="TextBox 4"/>
          <p:cNvSpPr txBox="1"/>
          <p:nvPr/>
        </p:nvSpPr>
        <p:spPr>
          <a:xfrm>
            <a:off x="304800" y="4114800"/>
            <a:ext cx="1752600" cy="646331"/>
          </a:xfrm>
          <a:prstGeom prst="rect">
            <a:avLst/>
          </a:prstGeom>
          <a:noFill/>
        </p:spPr>
        <p:txBody>
          <a:bodyPr wrap="square" rtlCol="0">
            <a:spAutoFit/>
          </a:bodyPr>
          <a:lstStyle/>
          <a:p>
            <a:r>
              <a:rPr lang="en-US" dirty="0" smtClean="0"/>
              <a:t>Looking at residual norm:</a:t>
            </a:r>
            <a:endParaRPr lang="en-US" dirty="0"/>
          </a:p>
        </p:txBody>
      </p:sp>
      <p:pic>
        <p:nvPicPr>
          <p:cNvPr id="6" name="Picture 5"/>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52429"/>
          <a:stretch/>
        </p:blipFill>
        <p:spPr>
          <a:xfrm>
            <a:off x="2521193" y="2209800"/>
            <a:ext cx="3803407" cy="1688686"/>
          </a:xfrm>
          <a:prstGeom prst="rect">
            <a:avLst/>
          </a:prstGeom>
        </p:spPr>
      </p:pic>
      <p:pic>
        <p:nvPicPr>
          <p:cNvPr id="7" name="Picture 6"/>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52716"/>
          <a:stretch/>
        </p:blipFill>
        <p:spPr>
          <a:xfrm>
            <a:off x="2590314" y="4800600"/>
            <a:ext cx="3772386" cy="1664801"/>
          </a:xfrm>
          <a:prstGeom prst="rect">
            <a:avLst/>
          </a:prstGeom>
        </p:spPr>
      </p:pic>
      <p:sp>
        <p:nvSpPr>
          <p:cNvPr id="8" name="Oval 7"/>
          <p:cNvSpPr/>
          <p:nvPr/>
        </p:nvSpPr>
        <p:spPr>
          <a:xfrm>
            <a:off x="4634598" y="3505200"/>
            <a:ext cx="155471" cy="155471"/>
          </a:xfrm>
          <a:prstGeom prst="ellipse">
            <a:avLst/>
          </a:prstGeom>
          <a:noFill/>
          <a:ln w="57150">
            <a:solidFill>
              <a:srgbClr val="52F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Oval 8"/>
          <p:cNvSpPr/>
          <p:nvPr/>
        </p:nvSpPr>
        <p:spPr>
          <a:xfrm>
            <a:off x="4634598" y="5905500"/>
            <a:ext cx="155471" cy="155471"/>
          </a:xfrm>
          <a:prstGeom prst="ellipse">
            <a:avLst/>
          </a:prstGeom>
          <a:noFill/>
          <a:ln w="57150">
            <a:solidFill>
              <a:srgbClr val="52F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mc:AlternateContent xmlns:mc="http://schemas.openxmlformats.org/markup-compatibility/2006" xmlns:a14="http://schemas.microsoft.com/office/drawing/2010/main">
        <mc:Choice Requires="a14">
          <p:sp>
            <p:nvSpPr>
              <p:cNvPr id="10" name="TextBox 9"/>
              <p:cNvSpPr txBox="1"/>
              <p:nvPr/>
            </p:nvSpPr>
            <p:spPr>
              <a:xfrm>
                <a:off x="6459047" y="5410200"/>
                <a:ext cx="1830437" cy="394019"/>
              </a:xfrm>
              <a:prstGeom prst="rect">
                <a:avLst/>
              </a:prstGeom>
              <a:noFill/>
            </p:spPr>
            <p:txBody>
              <a:bodyPr wrap="none" rtlCol="0">
                <a:spAutoFit/>
              </a:bodyPr>
              <a:lstStyle/>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𝑘</m:t>
                        </m:r>
                        <m:r>
                          <a:rPr lang="en-US" b="0" i="1" smtClean="0">
                            <a:solidFill>
                              <a:srgbClr val="FF0000"/>
                            </a:solidFill>
                            <a:latin typeface="Cambria Math"/>
                          </a:rPr>
                          <m:t>=</m:t>
                        </m:r>
                        <m:r>
                          <a:rPr lang="en-US" b="0" i="1" smtClean="0">
                            <a:solidFill>
                              <a:srgbClr val="FF0000"/>
                            </a:solidFill>
                            <a:latin typeface="Cambria Math"/>
                          </a:rPr>
                          <m:t>𝑘</m:t>
                        </m:r>
                      </m:e>
                      <m:sub>
                        <m:r>
                          <a:rPr lang="en-US" b="0" i="1" smtClean="0">
                            <a:solidFill>
                              <a:srgbClr val="FF0000"/>
                            </a:solidFill>
                            <a:latin typeface="Cambria Math"/>
                          </a:rPr>
                          <m:t>𝜂</m:t>
                        </m:r>
                      </m:sub>
                    </m:sSub>
                  </m:oMath>
                </a14:m>
                <a:r>
                  <a:rPr lang="en-US" dirty="0" smtClean="0">
                    <a:solidFill>
                      <a:srgbClr val="FF0000"/>
                    </a:solidFill>
                  </a:rPr>
                  <a:t> is optimal</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459047" y="5410200"/>
                <a:ext cx="1830437" cy="394019"/>
              </a:xfrm>
              <a:prstGeom prst="rect">
                <a:avLst/>
              </a:prstGeom>
              <a:blipFill rotWithShape="1">
                <a:blip r:embed="rId5"/>
                <a:stretch>
                  <a:fillRect t="-6250" r="-233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77000" y="2857133"/>
                <a:ext cx="1830437" cy="394019"/>
              </a:xfrm>
              <a:prstGeom prst="rect">
                <a:avLst/>
              </a:prstGeom>
              <a:noFill/>
            </p:spPr>
            <p:txBody>
              <a:bodyPr wrap="none" rtlCol="0">
                <a:spAutoFit/>
              </a:bodyPr>
              <a:lstStyle/>
              <a:p>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𝑘</m:t>
                        </m:r>
                        <m:r>
                          <a:rPr lang="en-US" b="0" i="1" smtClean="0">
                            <a:solidFill>
                              <a:srgbClr val="FF0000"/>
                            </a:solidFill>
                            <a:latin typeface="Cambria Math"/>
                          </a:rPr>
                          <m:t>=</m:t>
                        </m:r>
                        <m:r>
                          <a:rPr lang="en-US" b="0" i="1" smtClean="0">
                            <a:solidFill>
                              <a:srgbClr val="FF0000"/>
                            </a:solidFill>
                            <a:latin typeface="Cambria Math"/>
                          </a:rPr>
                          <m:t>𝑘</m:t>
                        </m:r>
                      </m:e>
                      <m:sub>
                        <m:r>
                          <a:rPr lang="en-US" b="0" i="1" smtClean="0">
                            <a:solidFill>
                              <a:srgbClr val="FF0000"/>
                            </a:solidFill>
                            <a:latin typeface="Cambria Math"/>
                          </a:rPr>
                          <m:t>𝜂</m:t>
                        </m:r>
                      </m:sub>
                    </m:sSub>
                  </m:oMath>
                </a14:m>
                <a:r>
                  <a:rPr lang="en-US" dirty="0" smtClean="0">
                    <a:solidFill>
                      <a:srgbClr val="FF0000"/>
                    </a:solidFill>
                  </a:rPr>
                  <a:t> is optimal</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77000" y="2857133"/>
                <a:ext cx="1830437" cy="394019"/>
              </a:xfrm>
              <a:prstGeom prst="rect">
                <a:avLst/>
              </a:prstGeom>
              <a:blipFill rotWithShape="1">
                <a:blip r:embed="rId6"/>
                <a:stretch>
                  <a:fillRect t="-6250" r="-2333" b="-20313"/>
                </a:stretch>
              </a:blipFill>
            </p:spPr>
            <p:txBody>
              <a:bodyPr/>
              <a:lstStyle/>
              <a:p>
                <a:r>
                  <a:rPr lang="en-US">
                    <a:noFill/>
                  </a:rPr>
                  <a:t> </a:t>
                </a:r>
              </a:p>
            </p:txBody>
          </p:sp>
        </mc:Fallback>
      </mc:AlternateContent>
    </p:spTree>
    <p:extLst>
      <p:ext uri="{BB962C8B-B14F-4D97-AF65-F5344CB8AC3E}">
        <p14:creationId xmlns:p14="http://schemas.microsoft.com/office/powerpoint/2010/main" val="369536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6" presetClass="emph" presetSubtype="0" autoRev="1" fill="hold" grpId="1" nodeType="withEffect">
                                  <p:stCondLst>
                                    <p:cond delay="0"/>
                                  </p:stCondLst>
                                  <p:childTnLst>
                                    <p:animScale>
                                      <p:cBhvr>
                                        <p:cTn id="48" dur="1000" fill="hold"/>
                                        <p:tgtEl>
                                          <p:spTgt spid="9"/>
                                        </p:tgtEl>
                                      </p:cBhvr>
                                      <p:by x="150000" y="150000"/>
                                    </p:animScale>
                                  </p:childTnLst>
                                </p:cTn>
                              </p:par>
                              <p:par>
                                <p:cTn id="49" presetID="6" presetClass="emph" presetSubtype="0" autoRev="1" fill="hold" grpId="1" nodeType="withEffect">
                                  <p:stCondLst>
                                    <p:cond delay="0"/>
                                  </p:stCondLst>
                                  <p:childTnLst>
                                    <p:animScale>
                                      <p:cBhvr>
                                        <p:cTn id="50" dur="1000" fill="hold"/>
                                        <p:tgtEl>
                                          <p:spTgt spid="8"/>
                                        </p:tgtEl>
                                      </p:cBhvr>
                                      <p:by x="150000" y="150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8" grpId="1" animBg="1"/>
      <p:bldP spid="9" grpId="0" animBg="1"/>
      <p:bldP spid="9" grpId="1"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28600"/>
                <a:ext cx="8229600" cy="685800"/>
              </a:xfrm>
            </p:spPr>
            <p:txBody>
              <a:bodyPr>
                <a:normAutofit fontScale="90000"/>
              </a:bodyPr>
              <a:lstStyle/>
              <a:p>
                <a:r>
                  <a:rPr lang="en-US" sz="4000" dirty="0" smtClean="0"/>
                  <a:t>How to Determine </a:t>
                </a:r>
                <a14:m>
                  <m:oMath xmlns:m="http://schemas.openxmlformats.org/officeDocument/2006/math">
                    <m:sSub>
                      <m:sSubPr>
                        <m:ctrlPr>
                          <a:rPr lang="en-US" sz="4000" b="1" i="1" smtClean="0">
                            <a:latin typeface="Cambria Math"/>
                          </a:rPr>
                        </m:ctrlPr>
                      </m:sSubPr>
                      <m:e>
                        <m:r>
                          <a:rPr lang="en-US" sz="4000" b="1" i="1" smtClean="0">
                            <a:latin typeface="Cambria Math"/>
                          </a:rPr>
                          <m:t>𝒌</m:t>
                        </m:r>
                      </m:e>
                      <m:sub>
                        <m:r>
                          <a:rPr lang="en-US" sz="4000" b="1" i="1" smtClean="0">
                            <a:latin typeface="Cambria Math"/>
                          </a:rPr>
                          <m:t>𝜼</m:t>
                        </m:r>
                      </m:sub>
                    </m:sSub>
                  </m:oMath>
                </a14:m>
                <a:endParaRPr lang="en-US" sz="4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28600"/>
                <a:ext cx="8229600" cy="685800"/>
              </a:xfrm>
              <a:blipFill rotWithShape="1">
                <a:blip r:embed="rId2"/>
                <a:stretch>
                  <a:fillRect t="-20536" b="-357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6800"/>
                <a:ext cx="8382000" cy="5486400"/>
              </a:xfrm>
            </p:spPr>
            <p:txBody>
              <a:bodyPr>
                <a:normAutofit/>
              </a:bodyPr>
              <a:lstStyle/>
              <a:p>
                <a:r>
                  <a:rPr lang="en-US" sz="2300" dirty="0" smtClean="0"/>
                  <a:t>Route 1: Locate that “transition point” in solution norm and residual norm</a:t>
                </a:r>
              </a:p>
              <a:p>
                <a:pPr lvl="1">
                  <a:spcAft>
                    <a:spcPts val="1800"/>
                  </a:spcAft>
                </a:pPr>
                <a:r>
                  <a:rPr lang="en-US" dirty="0" smtClean="0"/>
                  <a:t>More involved than it sounds: depends on many other factors such as decay rates and the problem </a:t>
                </a:r>
                <a:r>
                  <a:rPr lang="en-US" dirty="0" smtClean="0"/>
                  <a:t>scaling.</a:t>
                </a:r>
                <a:endParaRPr lang="en-US" dirty="0" smtClean="0"/>
              </a:p>
              <a:p>
                <a:r>
                  <a:rPr lang="en-US" sz="2300" dirty="0" smtClean="0"/>
                  <a:t>Route 2: Choose </a:t>
                </a:r>
                <a14:m>
                  <m:oMath xmlns:m="http://schemas.openxmlformats.org/officeDocument/2006/math">
                    <m:r>
                      <a:rPr lang="en-US" sz="2300" b="0" i="1" smtClean="0">
                        <a:latin typeface="Cambria Math"/>
                      </a:rPr>
                      <m:t>𝑘</m:t>
                    </m:r>
                  </m:oMath>
                </a14:m>
                <a:r>
                  <a:rPr lang="en-US" sz="2300" dirty="0" smtClean="0"/>
                  <a:t> such that residual norm equals </a:t>
                </a:r>
                <a14:m>
                  <m:oMath xmlns:m="http://schemas.openxmlformats.org/officeDocument/2006/math">
                    <m:sSup>
                      <m:sSupPr>
                        <m:ctrlPr>
                          <a:rPr lang="en-US" sz="2300" b="0" i="1" smtClean="0">
                            <a:latin typeface="Cambria Math"/>
                          </a:rPr>
                        </m:ctrlPr>
                      </m:sSupPr>
                      <m:e>
                        <m:d>
                          <m:dPr>
                            <m:ctrlPr>
                              <a:rPr lang="en-US" sz="2300" b="0" i="1" smtClean="0">
                                <a:latin typeface="Cambria Math"/>
                              </a:rPr>
                            </m:ctrlPr>
                          </m:dPr>
                          <m:e>
                            <m:r>
                              <a:rPr lang="en-US" sz="2300" b="0" i="1" smtClean="0">
                                <a:latin typeface="Cambria Math"/>
                              </a:rPr>
                              <m:t>𝑛</m:t>
                            </m:r>
                            <m:r>
                              <a:rPr lang="en-US" sz="2300" b="0" i="1" smtClean="0">
                                <a:latin typeface="Cambria Math"/>
                              </a:rPr>
                              <m:t>−</m:t>
                            </m:r>
                            <m:sSub>
                              <m:sSubPr>
                                <m:ctrlPr>
                                  <a:rPr lang="en-US" sz="2300" b="0" i="1" smtClean="0">
                                    <a:latin typeface="Cambria Math"/>
                                  </a:rPr>
                                </m:ctrlPr>
                              </m:sSubPr>
                              <m:e>
                                <m:r>
                                  <a:rPr lang="en-US" sz="2300" b="0" i="1" smtClean="0">
                                    <a:latin typeface="Cambria Math"/>
                                  </a:rPr>
                                  <m:t>𝑘</m:t>
                                </m:r>
                              </m:e>
                              <m:sub>
                                <m:r>
                                  <a:rPr lang="en-US" sz="2300" b="0" i="1" smtClean="0">
                                    <a:latin typeface="Cambria Math"/>
                                  </a:rPr>
                                  <m:t>𝜂</m:t>
                                </m:r>
                              </m:sub>
                            </m:sSub>
                          </m:e>
                        </m:d>
                      </m:e>
                      <m:sup>
                        <m:r>
                          <a:rPr lang="en-US" sz="2300" b="0" i="1" smtClean="0">
                            <a:latin typeface="Cambria Math"/>
                          </a:rPr>
                          <m:t>1/2</m:t>
                        </m:r>
                      </m:sup>
                    </m:sSup>
                    <m:r>
                      <a:rPr lang="en-US" sz="2300" b="0" i="1" smtClean="0">
                        <a:latin typeface="Cambria Math"/>
                      </a:rPr>
                      <m:t>𝜂</m:t>
                    </m:r>
                  </m:oMath>
                </a14:m>
                <a:endParaRPr lang="en-US" sz="2300" b="0" dirty="0" smtClean="0"/>
              </a:p>
              <a:p>
                <a:pPr lvl="1">
                  <a:spcAft>
                    <a:spcPts val="1800"/>
                  </a:spcAft>
                </a:pPr>
                <a14:m>
                  <m:oMath xmlns:m="http://schemas.openxmlformats.org/officeDocument/2006/math">
                    <m:sSub>
                      <m:sSubPr>
                        <m:ctrlPr>
                          <a:rPr lang="en-US" b="0" i="1" smtClean="0">
                            <a:latin typeface="Cambria Math"/>
                          </a:rPr>
                        </m:ctrlPr>
                      </m:sSubPr>
                      <m:e>
                        <m:r>
                          <a:rPr lang="en-US" b="0" i="1" smtClean="0">
                            <a:latin typeface="Cambria Math"/>
                          </a:rPr>
                          <m:t>𝑘</m:t>
                        </m:r>
                      </m:e>
                      <m:sub>
                        <m:r>
                          <a:rPr lang="en-US" b="0" i="1" smtClean="0">
                            <a:latin typeface="Cambria Math"/>
                          </a:rPr>
                          <m:t>𝜂</m:t>
                        </m:r>
                      </m:sub>
                    </m:sSub>
                  </m:oMath>
                </a14:m>
                <a:r>
                  <a:rPr lang="en-US" dirty="0" smtClean="0"/>
                  <a:t> is explicit in the criterion; very sensitive to quality of the estimated </a:t>
                </a:r>
                <a14:m>
                  <m:oMath xmlns:m="http://schemas.openxmlformats.org/officeDocument/2006/math">
                    <m:sSup>
                      <m:sSupPr>
                        <m:ctrlPr>
                          <a:rPr lang="en-US" i="1">
                            <a:latin typeface="Cambria Math"/>
                          </a:rPr>
                        </m:ctrlPr>
                      </m:sSupPr>
                      <m:e>
                        <m:d>
                          <m:dPr>
                            <m:ctrlPr>
                              <a:rPr lang="en-US" i="1">
                                <a:latin typeface="Cambria Math"/>
                              </a:rPr>
                            </m:ctrlPr>
                          </m:dPr>
                          <m:e>
                            <m:r>
                              <a:rPr lang="en-US" i="1">
                                <a:latin typeface="Cambria Math"/>
                              </a:rPr>
                              <m:t>𝑛</m:t>
                            </m:r>
                            <m:r>
                              <a:rPr lang="en-US" i="1">
                                <a:latin typeface="Cambria Math"/>
                              </a:rPr>
                              <m:t>−</m:t>
                            </m:r>
                            <m:sSub>
                              <m:sSubPr>
                                <m:ctrlPr>
                                  <a:rPr lang="en-US" i="1">
                                    <a:latin typeface="Cambria Math"/>
                                  </a:rPr>
                                </m:ctrlPr>
                              </m:sSubPr>
                              <m:e>
                                <m:r>
                                  <a:rPr lang="en-US" i="1">
                                    <a:latin typeface="Cambria Math"/>
                                  </a:rPr>
                                  <m:t>𝑘</m:t>
                                </m:r>
                              </m:e>
                              <m:sub>
                                <m:r>
                                  <a:rPr lang="en-US" i="1">
                                    <a:latin typeface="Cambria Math"/>
                                  </a:rPr>
                                  <m:t>𝜂</m:t>
                                </m:r>
                              </m:sub>
                            </m:sSub>
                          </m:e>
                        </m:d>
                      </m:e>
                      <m:sup>
                        <m:r>
                          <a:rPr lang="en-US" i="1">
                            <a:latin typeface="Cambria Math"/>
                          </a:rPr>
                          <m:t>1/2</m:t>
                        </m:r>
                      </m:sup>
                    </m:sSup>
                    <m:r>
                      <a:rPr lang="en-US" b="0" i="1" smtClean="0">
                        <a:latin typeface="Cambria Math"/>
                      </a:rPr>
                      <m:t>𝜂</m:t>
                    </m:r>
                  </m:oMath>
                </a14:m>
                <a:endParaRPr lang="en-US" dirty="0" smtClean="0"/>
              </a:p>
              <a:p>
                <a:r>
                  <a:rPr lang="en-US" sz="2300" dirty="0" smtClean="0"/>
                  <a:t>Route 3: Choose </a:t>
                </a:r>
                <a14:m>
                  <m:oMath xmlns:m="http://schemas.openxmlformats.org/officeDocument/2006/math">
                    <m:r>
                      <a:rPr lang="en-US" sz="2300" b="0" i="1" smtClean="0">
                        <a:latin typeface="Cambria Math"/>
                      </a:rPr>
                      <m:t>𝑘</m:t>
                    </m:r>
                  </m:oMath>
                </a14:m>
                <a:r>
                  <a:rPr lang="en-US" sz="2300" dirty="0" smtClean="0"/>
                  <a:t> such that residual norm equals </a:t>
                </a:r>
                <a14:m>
                  <m:oMath xmlns:m="http://schemas.openxmlformats.org/officeDocument/2006/math">
                    <m:sSub>
                      <m:sSubPr>
                        <m:ctrlPr>
                          <a:rPr lang="en-US" sz="2300" b="0" i="1" smtClean="0">
                            <a:latin typeface="Cambria Math"/>
                          </a:rPr>
                        </m:ctrlPr>
                      </m:sSubPr>
                      <m:e>
                        <m:d>
                          <m:dPr>
                            <m:begChr m:val="‖"/>
                            <m:endChr m:val="‖"/>
                            <m:ctrlPr>
                              <a:rPr lang="en-US" sz="2300" b="0" i="1" smtClean="0">
                                <a:latin typeface="Cambria Math"/>
                              </a:rPr>
                            </m:ctrlPr>
                          </m:dPr>
                          <m:e>
                            <m:r>
                              <a:rPr lang="en-US" sz="2300" b="0" i="1" smtClean="0">
                                <a:latin typeface="Cambria Math"/>
                              </a:rPr>
                              <m:t>𝑒</m:t>
                            </m:r>
                          </m:e>
                        </m:d>
                      </m:e>
                      <m:sub>
                        <m:r>
                          <a:rPr lang="en-US" sz="2300" b="0" i="1" smtClean="0">
                            <a:latin typeface="Cambria Math"/>
                          </a:rPr>
                          <m:t>2</m:t>
                        </m:r>
                      </m:sub>
                    </m:sSub>
                    <m:r>
                      <a:rPr lang="en-US" sz="2300" b="0" i="1" smtClean="0">
                        <a:latin typeface="Cambria Math"/>
                      </a:rPr>
                      <m:t>=</m:t>
                    </m:r>
                    <m:sSup>
                      <m:sSupPr>
                        <m:ctrlPr>
                          <a:rPr lang="en-US" sz="2300" b="0" i="1" smtClean="0">
                            <a:latin typeface="Cambria Math"/>
                          </a:rPr>
                        </m:ctrlPr>
                      </m:sSupPr>
                      <m:e>
                        <m:r>
                          <a:rPr lang="en-US" sz="2300" b="0" i="1" smtClean="0">
                            <a:latin typeface="Cambria Math"/>
                          </a:rPr>
                          <m:t>𝑛</m:t>
                        </m:r>
                      </m:e>
                      <m:sup>
                        <m:r>
                          <a:rPr lang="en-US" sz="2300" b="0" i="1" smtClean="0">
                            <a:latin typeface="Cambria Math"/>
                          </a:rPr>
                          <m:t>1/2</m:t>
                        </m:r>
                      </m:sup>
                    </m:sSup>
                    <m:r>
                      <a:rPr lang="en-US" sz="2300" b="0" i="1" smtClean="0">
                        <a:latin typeface="Cambria Math"/>
                      </a:rPr>
                      <m:t>𝜂</m:t>
                    </m:r>
                  </m:oMath>
                </a14:m>
                <a:r>
                  <a:rPr lang="en-US" sz="2300" dirty="0" smtClean="0"/>
                  <a:t>, which is the expected value of noise</a:t>
                </a:r>
              </a:p>
              <a:p>
                <a:pPr lvl="1"/>
                <a14:m>
                  <m:oMath xmlns:m="http://schemas.openxmlformats.org/officeDocument/2006/math">
                    <m:sSub>
                      <m:sSubPr>
                        <m:ctrlPr>
                          <a:rPr lang="en-US" i="1">
                            <a:latin typeface="Cambria Math"/>
                          </a:rPr>
                        </m:ctrlPr>
                      </m:sSubPr>
                      <m:e>
                        <m:d>
                          <m:dPr>
                            <m:begChr m:val="‖"/>
                            <m:endChr m:val="‖"/>
                            <m:ctrlPr>
                              <a:rPr lang="en-US" i="1">
                                <a:latin typeface="Cambria Math"/>
                              </a:rPr>
                            </m:ctrlPr>
                          </m:dPr>
                          <m:e>
                            <m:r>
                              <a:rPr lang="en-US" i="1">
                                <a:latin typeface="Cambria Math"/>
                              </a:rPr>
                              <m:t>𝑒</m:t>
                            </m:r>
                          </m:e>
                        </m:d>
                      </m:e>
                      <m:sub>
                        <m:r>
                          <a:rPr lang="en-US" i="1">
                            <a:latin typeface="Cambria Math"/>
                          </a:rPr>
                          <m:t>2</m:t>
                        </m:r>
                      </m:sub>
                    </m:sSub>
                  </m:oMath>
                </a14:m>
                <a:r>
                  <a:rPr lang="en-US" dirty="0" smtClean="0"/>
                  <a:t> is close to </a:t>
                </a:r>
                <a14:m>
                  <m:oMath xmlns:m="http://schemas.openxmlformats.org/officeDocument/2006/math">
                    <m:sSup>
                      <m:sSupPr>
                        <m:ctrlPr>
                          <a:rPr lang="en-US" i="1">
                            <a:latin typeface="Cambria Math"/>
                          </a:rPr>
                        </m:ctrlPr>
                      </m:sSupPr>
                      <m:e>
                        <m:d>
                          <m:dPr>
                            <m:ctrlPr>
                              <a:rPr lang="en-US" i="1">
                                <a:latin typeface="Cambria Math"/>
                              </a:rPr>
                            </m:ctrlPr>
                          </m:dPr>
                          <m:e>
                            <m:r>
                              <a:rPr lang="en-US" i="1">
                                <a:latin typeface="Cambria Math"/>
                              </a:rPr>
                              <m:t>𝑛</m:t>
                            </m:r>
                            <m:r>
                              <a:rPr lang="en-US" i="1">
                                <a:latin typeface="Cambria Math"/>
                              </a:rPr>
                              <m:t>−</m:t>
                            </m:r>
                            <m:sSub>
                              <m:sSubPr>
                                <m:ctrlPr>
                                  <a:rPr lang="en-US" i="1">
                                    <a:latin typeface="Cambria Math"/>
                                  </a:rPr>
                                </m:ctrlPr>
                              </m:sSubPr>
                              <m:e>
                                <m:r>
                                  <a:rPr lang="en-US" i="1">
                                    <a:latin typeface="Cambria Math"/>
                                  </a:rPr>
                                  <m:t>𝑘</m:t>
                                </m:r>
                              </m:e>
                              <m:sub>
                                <m:r>
                                  <a:rPr lang="en-US" i="1">
                                    <a:latin typeface="Cambria Math"/>
                                  </a:rPr>
                                  <m:t>𝜂</m:t>
                                </m:r>
                              </m:sub>
                            </m:sSub>
                          </m:e>
                        </m:d>
                      </m:e>
                      <m:sup>
                        <m:r>
                          <a:rPr lang="en-US" i="1">
                            <a:latin typeface="Cambria Math"/>
                          </a:rPr>
                          <m:t>1/2</m:t>
                        </m:r>
                      </m:sup>
                    </m:sSup>
                    <m:r>
                      <a:rPr lang="en-US" i="1">
                        <a:latin typeface="Cambria Math"/>
                      </a:rPr>
                      <m:t>𝜂</m:t>
                    </m:r>
                  </m:oMath>
                </a14:m>
                <a:r>
                  <a:rPr lang="en-US" dirty="0" smtClean="0"/>
                  <a:t> and easily computed given </a:t>
                </a:r>
                <a14:m>
                  <m:oMath xmlns:m="http://schemas.openxmlformats.org/officeDocument/2006/math">
                    <m:r>
                      <a:rPr lang="en-US" b="0" i="1" smtClean="0">
                        <a:latin typeface="Cambria Math"/>
                      </a:rPr>
                      <m:t>𝜂</m:t>
                    </m:r>
                  </m:oMath>
                </a14:m>
                <a:endParaRPr lang="en-US" dirty="0" smtClean="0"/>
              </a:p>
              <a:p>
                <a:pPr lvl="1"/>
                <a:r>
                  <a:rPr lang="en-US" dirty="0" smtClean="0"/>
                  <a:t>Choose </a:t>
                </a:r>
                <a14:m>
                  <m:oMath xmlns:m="http://schemas.openxmlformats.org/officeDocument/2006/math">
                    <m:r>
                      <a:rPr lang="en-US" b="0" i="1" smtClean="0">
                        <a:latin typeface="Cambria Math"/>
                      </a:rPr>
                      <m:t>𝑘</m:t>
                    </m:r>
                    <m:r>
                      <a:rPr lang="en-US" b="0" i="1" smtClean="0">
                        <a:latin typeface="Cambria Math"/>
                      </a:rPr>
                      <m:t>=</m:t>
                    </m:r>
                    <m:sSub>
                      <m:sSubPr>
                        <m:ctrlPr>
                          <a:rPr lang="en-US" b="0" i="1" smtClean="0">
                            <a:latin typeface="Cambria Math"/>
                          </a:rPr>
                        </m:ctrlPr>
                      </m:sSubPr>
                      <m:e>
                        <m:r>
                          <a:rPr lang="en-US" b="0" i="1" smtClean="0">
                            <a:latin typeface="Cambria Math"/>
                          </a:rPr>
                          <m:t>𝑘</m:t>
                        </m:r>
                      </m:e>
                      <m:sub>
                        <m:r>
                          <a:rPr lang="en-US" b="0" i="1" smtClean="0">
                            <a:latin typeface="Cambria Math"/>
                          </a:rPr>
                          <m:t>𝐷𝑃</m:t>
                        </m:r>
                      </m:sub>
                    </m:sSub>
                  </m:oMath>
                </a14:m>
                <a:r>
                  <a:rPr lang="en-US" dirty="0" smtClean="0"/>
                  <a:t> such that </a:t>
                </a:r>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sub>
                            </m:sSub>
                            <m:r>
                              <a:rPr lang="en-US" b="0" i="1" smtClean="0">
                                <a:latin typeface="Cambria Math"/>
                              </a:rPr>
                              <m:t>−</m:t>
                            </m:r>
                            <m:r>
                              <a:rPr lang="en-US" b="0" i="1" smtClean="0">
                                <a:latin typeface="Cambria Math"/>
                              </a:rPr>
                              <m:t>𝑏</m:t>
                            </m:r>
                          </m:e>
                        </m:d>
                      </m:e>
                      <m:sub>
                        <m:r>
                          <a:rPr lang="en-US" b="0" i="1" smtClean="0">
                            <a:latin typeface="Cambria Math"/>
                          </a:rPr>
                          <m:t>2</m:t>
                        </m:r>
                      </m:sub>
                    </m:sSub>
                    <m:r>
                      <a:rPr lang="en-US" b="0" i="1" smtClean="0">
                        <a:latin typeface="Cambria Math"/>
                      </a:rPr>
                      <m:t>≥</m:t>
                    </m:r>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𝑒</m:t>
                            </m:r>
                          </m:e>
                        </m:d>
                      </m:e>
                      <m:sub>
                        <m:r>
                          <a:rPr lang="en-US" b="0" i="1" smtClean="0">
                            <a:latin typeface="Cambria Math"/>
                          </a:rPr>
                          <m:t>2</m:t>
                        </m:r>
                      </m:sub>
                    </m:sSub>
                    <m:r>
                      <a:rPr lang="en-US" b="0" i="1" smtClean="0">
                        <a:latin typeface="Cambria Math"/>
                      </a:rPr>
                      <m:t>≥</m:t>
                    </m:r>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𝑘</m:t>
                                </m:r>
                                <m:r>
                                  <a:rPr lang="en-US" b="0" i="1" smtClean="0">
                                    <a:latin typeface="Cambria Math"/>
                                  </a:rPr>
                                  <m:t>+1</m:t>
                                </m:r>
                              </m:sub>
                            </m:sSub>
                            <m:r>
                              <a:rPr lang="en-US" b="0" i="1" smtClean="0">
                                <a:latin typeface="Cambria Math"/>
                              </a:rPr>
                              <m:t>−</m:t>
                            </m:r>
                            <m:r>
                              <a:rPr lang="en-US" b="0" i="1" smtClean="0">
                                <a:latin typeface="Cambria Math"/>
                              </a:rPr>
                              <m:t>𝑏</m:t>
                            </m:r>
                          </m:e>
                        </m:d>
                      </m:e>
                      <m:sub>
                        <m:r>
                          <a:rPr lang="en-US" b="0" i="1" smtClean="0">
                            <a:latin typeface="Cambria Math"/>
                          </a:rPr>
                          <m:t>2</m:t>
                        </m:r>
                      </m:sub>
                    </m:sSub>
                  </m:oMath>
                </a14:m>
                <a:endParaRPr lang="en-US" dirty="0" smtClean="0"/>
              </a:p>
              <a:p>
                <a:pPr lvl="1"/>
                <a:r>
                  <a:rPr lang="en-US" dirty="0" smtClean="0"/>
                  <a:t>Choose </a:t>
                </a:r>
                <a14:m>
                  <m:oMath xmlns:m="http://schemas.openxmlformats.org/officeDocument/2006/math">
                    <m:r>
                      <a:rPr lang="en-US" b="0" i="1" smtClean="0">
                        <a:latin typeface="Cambria Math"/>
                      </a:rPr>
                      <m:t>𝜆</m:t>
                    </m:r>
                    <m:r>
                      <a:rPr lang="en-US" b="0" i="1" smtClean="0">
                        <a:latin typeface="Cambria Math"/>
                      </a:rPr>
                      <m:t>=</m:t>
                    </m:r>
                    <m:sSub>
                      <m:sSubPr>
                        <m:ctrlPr>
                          <a:rPr lang="en-US" b="0" i="1" smtClean="0">
                            <a:latin typeface="Cambria Math"/>
                          </a:rPr>
                        </m:ctrlPr>
                      </m:sSubPr>
                      <m:e>
                        <m:r>
                          <a:rPr lang="en-US" b="0" i="1" smtClean="0">
                            <a:latin typeface="Cambria Math"/>
                          </a:rPr>
                          <m:t>𝜆</m:t>
                        </m:r>
                      </m:e>
                      <m:sub>
                        <m:r>
                          <a:rPr lang="en-US" b="0" i="1" smtClean="0">
                            <a:latin typeface="Cambria Math"/>
                          </a:rPr>
                          <m:t>𝐷𝑃</m:t>
                        </m:r>
                      </m:sub>
                    </m:sSub>
                  </m:oMath>
                </a14:m>
                <a:r>
                  <a:rPr lang="en-US" dirty="0" smtClean="0"/>
                  <a:t> such that </a:t>
                </a:r>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𝐴</m:t>
                            </m:r>
                            <m:sSub>
                              <m:sSubPr>
                                <m:ctrlPr>
                                  <a:rPr lang="en-US" b="0" i="1" smtClean="0">
                                    <a:latin typeface="Cambria Math"/>
                                  </a:rPr>
                                </m:ctrlPr>
                              </m:sSubPr>
                              <m:e>
                                <m:r>
                                  <a:rPr lang="en-US" b="0" i="1" smtClean="0">
                                    <a:latin typeface="Cambria Math"/>
                                  </a:rPr>
                                  <m:t>𝑥</m:t>
                                </m:r>
                              </m:e>
                              <m:sub>
                                <m:r>
                                  <a:rPr lang="en-US" b="0" i="1" smtClean="0">
                                    <a:latin typeface="Cambria Math"/>
                                  </a:rPr>
                                  <m:t>𝜆</m:t>
                                </m:r>
                              </m:sub>
                            </m:sSub>
                            <m:r>
                              <a:rPr lang="en-US" b="0" i="1" smtClean="0">
                                <a:latin typeface="Cambria Math"/>
                              </a:rPr>
                              <m:t>−</m:t>
                            </m:r>
                            <m:r>
                              <a:rPr lang="en-US" b="0" i="1" smtClean="0">
                                <a:latin typeface="Cambria Math"/>
                              </a:rPr>
                              <m:t>𝑏</m:t>
                            </m:r>
                          </m:e>
                        </m:d>
                      </m:e>
                      <m:sub>
                        <m:r>
                          <a:rPr lang="en-US" b="0" i="1" smtClean="0">
                            <a:latin typeface="Cambria Math"/>
                          </a:rPr>
                          <m:t>2</m:t>
                        </m:r>
                      </m:sub>
                    </m:sSub>
                    <m:r>
                      <a:rPr lang="en-US" b="0" i="1" smtClean="0">
                        <a:latin typeface="Cambria Math"/>
                      </a:rPr>
                      <m:t>=</m:t>
                    </m:r>
                    <m:sSub>
                      <m:sSubPr>
                        <m:ctrlPr>
                          <a:rPr lang="en-US" b="0" i="1" smtClean="0">
                            <a:latin typeface="Cambria Math"/>
                          </a:rPr>
                        </m:ctrlPr>
                      </m:sSubPr>
                      <m:e>
                        <m:d>
                          <m:dPr>
                            <m:begChr m:val="‖"/>
                            <m:endChr m:val="‖"/>
                            <m:ctrlPr>
                              <a:rPr lang="en-US" b="0" i="1" smtClean="0">
                                <a:latin typeface="Cambria Math"/>
                              </a:rPr>
                            </m:ctrlPr>
                          </m:dPr>
                          <m:e>
                            <m:r>
                              <a:rPr lang="en-US" b="0" i="1" smtClean="0">
                                <a:latin typeface="Cambria Math"/>
                              </a:rPr>
                              <m:t>𝑒</m:t>
                            </m:r>
                          </m:e>
                        </m:d>
                      </m:e>
                      <m:sub>
                        <m:r>
                          <a:rPr lang="en-US" b="0" i="1" smtClean="0">
                            <a:latin typeface="Cambria Math"/>
                          </a:rPr>
                          <m:t>2</m:t>
                        </m:r>
                      </m:sub>
                    </m:sSub>
                  </m:oMath>
                </a14:m>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382000" cy="5486400"/>
              </a:xfrm>
              <a:blipFill rotWithShape="1">
                <a:blip r:embed="rId3"/>
                <a:stretch>
                  <a:fillRect l="-1600" t="-778" r="-582"/>
                </a:stretch>
              </a:blipFill>
            </p:spPr>
            <p:txBody>
              <a:bodyPr/>
              <a:lstStyle/>
              <a:p>
                <a:r>
                  <a:rPr lang="en-US">
                    <a:noFill/>
                  </a:rPr>
                  <a:t> </a:t>
                </a:r>
              </a:p>
            </p:txBody>
          </p:sp>
        </mc:Fallback>
      </mc:AlternateContent>
      <p:grpSp>
        <p:nvGrpSpPr>
          <p:cNvPr id="14" name="Group 13"/>
          <p:cNvGrpSpPr/>
          <p:nvPr/>
        </p:nvGrpSpPr>
        <p:grpSpPr>
          <a:xfrm>
            <a:off x="762000" y="1117600"/>
            <a:ext cx="914400" cy="381000"/>
            <a:chOff x="762000" y="1066800"/>
            <a:chExt cx="914400" cy="381000"/>
          </a:xfrm>
        </p:grpSpPr>
        <p:cxnSp>
          <p:nvCxnSpPr>
            <p:cNvPr id="6" name="Straight Connector 5"/>
            <p:cNvCxnSpPr/>
            <p:nvPr/>
          </p:nvCxnSpPr>
          <p:spPr>
            <a:xfrm>
              <a:off x="762000" y="1066800"/>
              <a:ext cx="914400" cy="381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38200" y="1066800"/>
              <a:ext cx="838200" cy="381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62000" y="2819400"/>
            <a:ext cx="914400" cy="381000"/>
            <a:chOff x="762000" y="1066800"/>
            <a:chExt cx="914400" cy="381000"/>
          </a:xfrm>
        </p:grpSpPr>
        <p:cxnSp>
          <p:nvCxnSpPr>
            <p:cNvPr id="16" name="Straight Connector 15"/>
            <p:cNvCxnSpPr/>
            <p:nvPr/>
          </p:nvCxnSpPr>
          <p:spPr>
            <a:xfrm>
              <a:off x="762000" y="1066800"/>
              <a:ext cx="914400" cy="381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38200" y="1066800"/>
              <a:ext cx="838200" cy="381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04800" y="3953470"/>
            <a:ext cx="838200" cy="923330"/>
          </a:xfrm>
          <a:prstGeom prst="rect">
            <a:avLst/>
          </a:prstGeom>
          <a:noFill/>
        </p:spPr>
        <p:txBody>
          <a:bodyPr wrap="square" rtlCol="0">
            <a:spAutoFit/>
          </a:bodyPr>
          <a:lstStyle/>
          <a:p>
            <a:r>
              <a:rPr lang="en-US" sz="5400" dirty="0" smtClean="0">
                <a:solidFill>
                  <a:srgbClr val="00B050"/>
                </a:solidFill>
                <a:sym typeface="Wingdings"/>
              </a:rPr>
              <a:t></a:t>
            </a:r>
            <a:endParaRPr lang="en-US" dirty="0">
              <a:solidFill>
                <a:srgbClr val="00B050"/>
              </a:solidFill>
            </a:endParaRPr>
          </a:p>
        </p:txBody>
      </p:sp>
    </p:spTree>
    <p:extLst>
      <p:ext uri="{BB962C8B-B14F-4D97-AF65-F5344CB8AC3E}">
        <p14:creationId xmlns:p14="http://schemas.microsoft.com/office/powerpoint/2010/main" val="49127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1142</TotalTime>
  <Words>1932</Words>
  <Application>Microsoft Office PowerPoint</Application>
  <PresentationFormat>On-screen Show (4:3)</PresentationFormat>
  <Paragraphs>199</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Human</vt:lpstr>
      <vt:lpstr>Choosing the Regularization Parameter</vt:lpstr>
      <vt:lpstr>Outline of Presentation</vt:lpstr>
      <vt:lpstr>Introduction &amp; Motivation</vt:lpstr>
      <vt:lpstr>Regularization &amp; Regularization Parameter</vt:lpstr>
      <vt:lpstr>The Discrepancy Principle (Simple, but Dangerous)</vt:lpstr>
      <vt:lpstr>Premise</vt:lpstr>
      <vt:lpstr>Candidate for the Optimal k</vt:lpstr>
      <vt:lpstr>Solution’s Behavior around k_η</vt:lpstr>
      <vt:lpstr>How to Determine k_η</vt:lpstr>
      <vt:lpstr>“Simple, But Dangerous”</vt:lpstr>
      <vt:lpstr>The L-Curve Criterion (Intuitive, but Non-Converging)</vt:lpstr>
      <vt:lpstr>L-Curve Criterion</vt:lpstr>
      <vt:lpstr>L-Curve Criterion</vt:lpstr>
      <vt:lpstr>L-Curve Criterion</vt:lpstr>
      <vt:lpstr>PowerPoint Presentation</vt:lpstr>
      <vt:lpstr>PowerPoint Presentation</vt:lpstr>
      <vt:lpstr>PowerPoint Presentation</vt:lpstr>
      <vt:lpstr>L-Curve Criterion</vt:lpstr>
      <vt:lpstr>L-Curve Criterion</vt:lpstr>
      <vt:lpstr>L-Curve Criterion</vt:lpstr>
      <vt:lpstr>L-Curve Criterion</vt:lpstr>
      <vt:lpstr>Generalized Cross Validation (The Statistician’s Choice)</vt:lpstr>
      <vt:lpstr>Generalized Cross Validation</vt:lpstr>
      <vt:lpstr>Generalized Cross Validation</vt:lpstr>
      <vt:lpstr>Generalized Cross Validation</vt:lpstr>
      <vt:lpstr>Generalized Cross Validation</vt:lpstr>
      <vt:lpstr>Numerical Example</vt:lpstr>
      <vt:lpstr>PowerPoint Presentation</vt:lpstr>
      <vt:lpstr>Recap &amp; Conclusion</vt:lpstr>
      <vt:lpstr>Recap</vt:lpstr>
      <vt:lpstr>Conclusion</vt:lpstr>
    </vt:vector>
  </TitlesOfParts>
  <Company>Wake Forest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wfut612008</dc:creator>
  <cp:lastModifiedBy>wfut612008</cp:lastModifiedBy>
  <cp:revision>95</cp:revision>
  <dcterms:created xsi:type="dcterms:W3CDTF">2012-04-03T21:43:47Z</dcterms:created>
  <dcterms:modified xsi:type="dcterms:W3CDTF">2012-04-12T01:36:45Z</dcterms:modified>
</cp:coreProperties>
</file>