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61" r:id="rId5"/>
    <p:sldId id="263" r:id="rId6"/>
    <p:sldId id="265" r:id="rId7"/>
    <p:sldId id="264" r:id="rId8"/>
    <p:sldId id="262" r:id="rId9"/>
    <p:sldId id="270"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87" d="100"/>
          <a:sy n="87" d="100"/>
        </p:scale>
        <p:origin x="-10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2702B0-B3EC-4D4C-8846-7A3F41E4391C}" type="datetimeFigureOut">
              <a:rPr lang="en-US" smtClean="0"/>
              <a:t>4/11/2012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994AC2-78A6-43EB-BD82-D54CD432D8EB}" type="slidenum">
              <a:rPr lang="en-US" smtClean="0"/>
              <a:t>‹#›</a:t>
            </a:fld>
            <a:endParaRPr lang="en-US"/>
          </a:p>
        </p:txBody>
      </p:sp>
    </p:spTree>
    <p:extLst>
      <p:ext uri="{BB962C8B-B14F-4D97-AF65-F5344CB8AC3E}">
        <p14:creationId xmlns:p14="http://schemas.microsoft.com/office/powerpoint/2010/main" val="19213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94AC2-78A6-43EB-BD82-D54CD432D8EB}" type="slidenum">
              <a:rPr lang="en-US" smtClean="0"/>
              <a:t>2</a:t>
            </a:fld>
            <a:endParaRPr lang="en-US"/>
          </a:p>
        </p:txBody>
      </p:sp>
    </p:spTree>
    <p:extLst>
      <p:ext uri="{BB962C8B-B14F-4D97-AF65-F5344CB8AC3E}">
        <p14:creationId xmlns:p14="http://schemas.microsoft.com/office/powerpoint/2010/main" val="869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94AC2-78A6-43EB-BD82-D54CD432D8EB}" type="slidenum">
              <a:rPr lang="en-US" smtClean="0"/>
              <a:t>4</a:t>
            </a:fld>
            <a:endParaRPr lang="en-US"/>
          </a:p>
        </p:txBody>
      </p:sp>
    </p:spTree>
    <p:extLst>
      <p:ext uri="{BB962C8B-B14F-4D97-AF65-F5344CB8AC3E}">
        <p14:creationId xmlns:p14="http://schemas.microsoft.com/office/powerpoint/2010/main" val="344692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smtClean="0"/>
              <a:t>L-Curve Criterion</a:t>
            </a:r>
            <a:endParaRPr lang="en-US" sz="6000" dirty="0"/>
          </a:p>
        </p:txBody>
      </p:sp>
      <p:sp>
        <p:nvSpPr>
          <p:cNvPr id="3" name="Subtitle 2"/>
          <p:cNvSpPr>
            <a:spLocks noGrp="1"/>
          </p:cNvSpPr>
          <p:nvPr>
            <p:ph type="subTitle" idx="1"/>
          </p:nvPr>
        </p:nvSpPr>
        <p:spPr>
          <a:xfrm>
            <a:off x="1295400" y="1295400"/>
            <a:ext cx="6400800" cy="1752600"/>
          </a:xfrm>
        </p:spPr>
        <p:txBody>
          <a:bodyPr>
            <a:normAutofit/>
          </a:bodyPr>
          <a:lstStyle/>
          <a:p>
            <a:r>
              <a:rPr lang="en-US" sz="4800" dirty="0" smtClean="0"/>
              <a:t>Part 2</a:t>
            </a:r>
            <a:endParaRPr lang="en-US" sz="4800" dirty="0"/>
          </a:p>
        </p:txBody>
      </p:sp>
    </p:spTree>
    <p:extLst>
      <p:ext uri="{BB962C8B-B14F-4D97-AF65-F5344CB8AC3E}">
        <p14:creationId xmlns:p14="http://schemas.microsoft.com/office/powerpoint/2010/main" val="676904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2. If </a:t>
                </a:r>
                <a:r>
                  <a:rPr lang="en-US" dirty="0"/>
                  <a:t>we let the noise go to zero, then it has been shown that the regularization parameter </a:t>
                </a:r>
                <a14:m>
                  <m:oMath xmlns:m="http://schemas.openxmlformats.org/officeDocument/2006/math">
                    <m:r>
                      <a:rPr lang="en-US" i="1">
                        <a:latin typeface="Cambria Math"/>
                      </a:rPr>
                      <m:t>𝜆</m:t>
                    </m:r>
                  </m:oMath>
                </a14:m>
                <a:r>
                  <a:rPr lang="en-US" dirty="0"/>
                  <a:t> tends to diverge from the optimal one. Fortunately, there is a rare situation in </a:t>
                </a:r>
                <a:r>
                  <a:rPr lang="en-US" dirty="0" err="1"/>
                  <a:t>practise</a:t>
                </a:r>
                <a:r>
                  <a:rPr lang="en-US" dirty="0"/>
                  <a:t>.</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667"/>
                </a:stretch>
              </a:blipFill>
            </p:spPr>
            <p:txBody>
              <a:bodyPr/>
              <a:lstStyle/>
              <a:p>
                <a:r>
                  <a:rPr lang="en-US">
                    <a:noFill/>
                  </a:rPr>
                  <a:t> </a:t>
                </a:r>
              </a:p>
            </p:txBody>
          </p:sp>
        </mc:Fallback>
      </mc:AlternateContent>
    </p:spTree>
    <p:extLst>
      <p:ext uri="{BB962C8B-B14F-4D97-AF65-F5344CB8AC3E}">
        <p14:creationId xmlns:p14="http://schemas.microsoft.com/office/powerpoint/2010/main" val="2020452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L-Curve Criterion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combine </a:t>
                </a:r>
                <a:r>
                  <a:rPr lang="en-US" b="1" dirty="0" err="1"/>
                  <a:t>Tikhonov</a:t>
                </a:r>
                <a:r>
                  <a:rPr lang="en-US" dirty="0"/>
                  <a:t> </a:t>
                </a:r>
                <a:r>
                  <a:rPr lang="en-US" dirty="0" smtClean="0"/>
                  <a:t>and </a:t>
                </a:r>
                <a:r>
                  <a:rPr lang="en-US" dirty="0"/>
                  <a:t>the </a:t>
                </a:r>
                <a:r>
                  <a:rPr lang="en-US" b="1" dirty="0"/>
                  <a:t>TSVD</a:t>
                </a:r>
                <a:r>
                  <a:rPr lang="en-US" dirty="0"/>
                  <a:t> </a:t>
                </a:r>
                <a:r>
                  <a:rPr lang="en-US" dirty="0" smtClean="0"/>
                  <a:t>together: </a:t>
                </a:r>
              </a:p>
              <a:p>
                <a:pPr marL="0" indent="0">
                  <a:buNone/>
                </a:pPr>
                <a:endParaRPr lang="en-US" dirty="0" smtClean="0"/>
              </a:p>
              <a:p>
                <a:pPr marL="0" indent="0">
                  <a:buNone/>
                </a:pPr>
                <a14:m>
                  <m:oMathPara xmlns:m="http://schemas.openxmlformats.org/officeDocument/2006/math">
                    <m:oMathParaPr>
                      <m:jc m:val="center"/>
                    </m:oMathParaPr>
                    <m:oMath xmlns:m="http://schemas.openxmlformats.org/officeDocument/2006/math">
                      <m:r>
                        <a:rPr lang="en-US" i="1"/>
                        <m:t>𝐹</m:t>
                      </m:r>
                      <m:r>
                        <a:rPr lang="en-US" i="1"/>
                        <m:t>=</m:t>
                      </m:r>
                      <m:d>
                        <m:dPr>
                          <m:ctrlPr>
                            <a:rPr lang="en-US" i="1"/>
                          </m:ctrlPr>
                        </m:dPr>
                        <m:e>
                          <m:m>
                            <m:mPr>
                              <m:mcs>
                                <m:mc>
                                  <m:mcPr>
                                    <m:count m:val="3"/>
                                    <m:mcJc m:val="center"/>
                                  </m:mcPr>
                                </m:mc>
                              </m:mcs>
                              <m:ctrlPr>
                                <a:rPr lang="en-US" i="1"/>
                              </m:ctrlPr>
                            </m:mPr>
                            <m:mr>
                              <m:e>
                                <m:sSub>
                                  <m:sSubPr>
                                    <m:ctrlPr>
                                      <a:rPr lang="en-US" i="1"/>
                                    </m:ctrlPr>
                                  </m:sSubPr>
                                  <m:e>
                                    <m:r>
                                      <a:rPr lang="en-US" i="1"/>
                                      <m:t>𝑓</m:t>
                                    </m:r>
                                  </m:e>
                                  <m:sub>
                                    <m:r>
                                      <a:rPr lang="en-US" i="1"/>
                                      <m:t>1</m:t>
                                    </m:r>
                                  </m:sub>
                                </m:sSub>
                              </m:e>
                              <m:e/>
                              <m:e/>
                            </m:mr>
                            <m:mr>
                              <m:e/>
                              <m:e>
                                <m:r>
                                  <a:rPr lang="en-US" i="1"/>
                                  <m:t>⋱</m:t>
                                </m:r>
                              </m:e>
                              <m:e/>
                            </m:mr>
                            <m:mr>
                              <m:e/>
                              <m:e/>
                              <m:e>
                                <m:sSub>
                                  <m:sSubPr>
                                    <m:ctrlPr>
                                      <a:rPr lang="en-US" i="1"/>
                                    </m:ctrlPr>
                                  </m:sSubPr>
                                  <m:e>
                                    <m:r>
                                      <a:rPr lang="en-US" i="1"/>
                                      <m:t>𝑓</m:t>
                                    </m:r>
                                  </m:e>
                                  <m:sub>
                                    <m:r>
                                      <a:rPr lang="en-US" i="1"/>
                                      <m:t>𝑛</m:t>
                                    </m:r>
                                  </m:sub>
                                </m:sSub>
                              </m:e>
                            </m:mr>
                          </m:m>
                        </m:e>
                      </m:d>
                    </m:oMath>
                  </m:oMathPara>
                </a14:m>
                <a:endParaRPr lang="en-US" dirty="0" smtClean="0"/>
              </a:p>
              <a:p>
                <a:pPr marL="0" indent="0">
                  <a:buNone/>
                </a:pPr>
                <a:r>
                  <a:rPr lang="en-US" dirty="0" smtClean="0"/>
                  <a:t>The filter </a:t>
                </a:r>
                <a:r>
                  <a:rPr lang="en-US" dirty="0"/>
                  <a:t>factors </a:t>
                </a:r>
                <a14:m>
                  <m:oMath xmlns:m="http://schemas.openxmlformats.org/officeDocument/2006/math">
                    <m:sSub>
                      <m:sSubPr>
                        <m:ctrlPr>
                          <a:rPr lang="en-US" i="1"/>
                        </m:ctrlPr>
                      </m:sSubPr>
                      <m:e>
                        <m:r>
                          <a:rPr lang="en-US" i="1"/>
                          <m:t>𝑓</m:t>
                        </m:r>
                      </m:e>
                      <m:sub>
                        <m:r>
                          <a:rPr lang="en-US" i="1"/>
                          <m:t>𝑖</m:t>
                        </m:r>
                      </m:sub>
                    </m:sSub>
                    <m:r>
                      <a:rPr lang="en-US" i="1"/>
                      <m:t>=</m:t>
                    </m:r>
                    <m:f>
                      <m:fPr>
                        <m:ctrlPr>
                          <a:rPr lang="en-US" i="1"/>
                        </m:ctrlPr>
                      </m:fPr>
                      <m:num>
                        <m:sSubSup>
                          <m:sSubSupPr>
                            <m:ctrlPr>
                              <a:rPr lang="en-US" i="1"/>
                            </m:ctrlPr>
                          </m:sSubSupPr>
                          <m:e>
                            <m:r>
                              <a:rPr lang="en-US" i="1"/>
                              <m:t>𝜎</m:t>
                            </m:r>
                          </m:e>
                          <m:sub>
                            <m:r>
                              <a:rPr lang="en-US" i="1"/>
                              <m:t>𝑖</m:t>
                            </m:r>
                          </m:sub>
                          <m:sup>
                            <m:r>
                              <a:rPr lang="en-US" i="1"/>
                              <m:t>2</m:t>
                            </m:r>
                          </m:sup>
                        </m:sSubSup>
                      </m:num>
                      <m:den>
                        <m:sSubSup>
                          <m:sSubSupPr>
                            <m:ctrlPr>
                              <a:rPr lang="en-US" i="1"/>
                            </m:ctrlPr>
                          </m:sSubSupPr>
                          <m:e>
                            <m:r>
                              <a:rPr lang="en-US" i="1"/>
                              <m:t>𝜎</m:t>
                            </m:r>
                          </m:e>
                          <m:sub>
                            <m:r>
                              <a:rPr lang="en-US" i="1"/>
                              <m:t>𝑖</m:t>
                            </m:r>
                          </m:sub>
                          <m:sup>
                            <m:r>
                              <a:rPr lang="en-US" i="1"/>
                              <m:t>2</m:t>
                            </m:r>
                          </m:sup>
                        </m:sSubSup>
                        <m:r>
                          <a:rPr lang="en-US" i="1"/>
                          <m:t>++</m:t>
                        </m:r>
                        <m:sSubSup>
                          <m:sSubSupPr>
                            <m:ctrlPr>
                              <a:rPr lang="en-US" i="1"/>
                            </m:ctrlPr>
                          </m:sSubSupPr>
                          <m:e>
                            <m:r>
                              <a:rPr lang="en-US" i="1"/>
                              <m:t>𝜆</m:t>
                            </m:r>
                          </m:e>
                          <m:sub>
                            <m:r>
                              <a:rPr lang="en-US" i="1"/>
                              <m:t>𝑖</m:t>
                            </m:r>
                          </m:sub>
                          <m:sup>
                            <m:r>
                              <a:rPr lang="en-US" i="1"/>
                              <m:t>2</m:t>
                            </m:r>
                          </m:sup>
                        </m:sSubSup>
                      </m:den>
                    </m:f>
                  </m:oMath>
                </a14:m>
                <a:r>
                  <a:rPr lang="en-US" dirty="0"/>
                  <a:t> for </a:t>
                </a:r>
                <a:r>
                  <a:rPr lang="en-US" dirty="0" err="1" smtClean="0"/>
                  <a:t>Tikhonov</a:t>
                </a:r>
                <a:r>
                  <a:rPr lang="en-US" dirty="0" smtClean="0"/>
                  <a:t> and</a:t>
                </a:r>
                <a:endParaRPr lang="en-US" dirty="0"/>
              </a:p>
              <a:p>
                <a:pPr marL="0" indent="0">
                  <a:buNone/>
                </a:pPr>
                <a14:m>
                  <m:oMath xmlns:m="http://schemas.openxmlformats.org/officeDocument/2006/math">
                    <m:sSub>
                      <m:sSubPr>
                        <m:ctrlPr>
                          <a:rPr lang="en-US" i="1"/>
                        </m:ctrlPr>
                      </m:sSubPr>
                      <m:e>
                        <m:r>
                          <a:rPr lang="en-US" i="1"/>
                          <m:t>𝑓</m:t>
                        </m:r>
                      </m:e>
                      <m:sub>
                        <m:r>
                          <a:rPr lang="en-US" i="1"/>
                          <m:t>𝑖</m:t>
                        </m:r>
                      </m:sub>
                    </m:sSub>
                    <m:r>
                      <a:rPr lang="en-US" i="1"/>
                      <m:t>=1 </m:t>
                    </m:r>
                    <m:r>
                      <a:rPr lang="en-US" i="1"/>
                      <m:t>𝑜𝑟</m:t>
                    </m:r>
                    <m:r>
                      <a:rPr lang="en-US" i="1"/>
                      <m:t> 0</m:t>
                    </m:r>
                  </m:oMath>
                </a14:m>
                <a:r>
                  <a:rPr lang="en-US" dirty="0"/>
                  <a:t> for TSVD</a:t>
                </a:r>
                <a:r>
                  <a:rPr lang="en-US" dirty="0" smtClean="0"/>
                  <a:t>.</a:t>
                </a:r>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852" t="-1752" b="-2965"/>
                </a:stretch>
              </a:blipFill>
            </p:spPr>
            <p:txBody>
              <a:bodyPr/>
              <a:lstStyle/>
              <a:p>
                <a:r>
                  <a:rPr lang="en-US">
                    <a:noFill/>
                  </a:rPr>
                  <a:t> </a:t>
                </a:r>
              </a:p>
            </p:txBody>
          </p:sp>
        </mc:Fallback>
      </mc:AlternateContent>
    </p:spTree>
    <p:extLst>
      <p:ext uri="{BB962C8B-B14F-4D97-AF65-F5344CB8AC3E}">
        <p14:creationId xmlns:p14="http://schemas.microsoft.com/office/powerpoint/2010/main" val="125792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pPr/>
                <a:r>
                  <a:rPr lang="en-US" dirty="0" smtClean="0"/>
                  <a:t>Compute:</a:t>
                </a:r>
              </a:p>
              <a:p>
                <a:pPr marL="0" indent="0">
                  <a:buNone/>
                </a:pPr>
                <a14:m>
                  <m:oMathPara xmlns:m="http://schemas.openxmlformats.org/officeDocument/2006/math">
                    <m:oMathParaPr>
                      <m:jc m:val="left"/>
                    </m:oMathParaPr>
                    <m:oMath xmlns:m="http://schemas.openxmlformats.org/officeDocument/2006/math">
                      <m:sSup>
                        <m:sSupPr>
                          <m:ctrlPr>
                            <a:rPr lang="en-US" i="1" smtClean="0"/>
                          </m:ctrlPr>
                        </m:sSupPr>
                        <m:e>
                          <m:r>
                            <a:rPr lang="en-US" i="1"/>
                            <m:t>𝑥</m:t>
                          </m:r>
                        </m:e>
                        <m:sup>
                          <m:r>
                            <a:rPr lang="en-US" i="1"/>
                            <m:t>𝑟𝑒𝑔</m:t>
                          </m:r>
                        </m:sup>
                      </m:sSup>
                      <m:r>
                        <a:rPr lang="en-US" i="1"/>
                        <m:t>−</m:t>
                      </m:r>
                      <m:sSup>
                        <m:sSupPr>
                          <m:ctrlPr>
                            <a:rPr lang="en-US" i="1"/>
                          </m:ctrlPr>
                        </m:sSupPr>
                        <m:e>
                          <m:r>
                            <a:rPr lang="en-US" i="1"/>
                            <m:t>𝑥</m:t>
                          </m:r>
                        </m:e>
                        <m:sup>
                          <m:r>
                            <a:rPr lang="en-US" i="1"/>
                            <m:t>𝑒𝑥𝑎𝑐𝑡</m:t>
                          </m:r>
                        </m:sup>
                      </m:sSup>
                    </m:oMath>
                  </m:oMathPara>
                </a14:m>
                <a:endParaRPr lang="en-US" i="1" dirty="0" smtClean="0"/>
              </a:p>
              <a:p>
                <a:pPr marL="0" indent="0">
                  <a:buNone/>
                </a:pPr>
                <a14:m>
                  <m:oMathPara xmlns:m="http://schemas.openxmlformats.org/officeDocument/2006/math">
                    <m:oMathParaPr>
                      <m:jc m:val="left"/>
                    </m:oMathParaPr>
                    <m:oMath xmlns:m="http://schemas.openxmlformats.org/officeDocument/2006/math">
                      <m:r>
                        <a:rPr lang="en-US" i="1"/>
                        <m:t>=</m:t>
                      </m:r>
                      <m:r>
                        <a:rPr lang="en-US" i="1"/>
                        <m:t>𝑉𝐹</m:t>
                      </m:r>
                      <m:sSup>
                        <m:sSupPr>
                          <m:ctrlPr>
                            <a:rPr lang="en-US" i="1"/>
                          </m:ctrlPr>
                        </m:sSupPr>
                        <m:e>
                          <m:r>
                            <m:rPr>
                              <m:sty m:val="p"/>
                            </m:rPr>
                            <a:rPr lang="en-US"/>
                            <m:t>Σ</m:t>
                          </m:r>
                        </m:e>
                        <m:sup>
                          <m:r>
                            <a:rPr lang="en-US" i="1"/>
                            <m:t>−1</m:t>
                          </m:r>
                        </m:sup>
                      </m:sSup>
                      <m:sSup>
                        <m:sSupPr>
                          <m:ctrlPr>
                            <a:rPr lang="en-US" i="1"/>
                          </m:ctrlPr>
                        </m:sSupPr>
                        <m:e>
                          <m:r>
                            <a:rPr lang="en-US" i="1"/>
                            <m:t>𝑈</m:t>
                          </m:r>
                        </m:e>
                        <m:sup>
                          <m:r>
                            <a:rPr lang="en-US" i="1"/>
                            <m:t>𝑇</m:t>
                          </m:r>
                        </m:sup>
                      </m:sSup>
                      <m:r>
                        <a:rPr lang="en-US" i="1"/>
                        <m:t>𝑏</m:t>
                      </m:r>
                      <m:r>
                        <a:rPr lang="en-US" i="1"/>
                        <m:t>−</m:t>
                      </m:r>
                      <m:sSup>
                        <m:sSupPr>
                          <m:ctrlPr>
                            <a:rPr lang="en-US" i="1"/>
                          </m:ctrlPr>
                        </m:sSupPr>
                        <m:e>
                          <m:r>
                            <a:rPr lang="en-US" i="1"/>
                            <m:t>𝑥</m:t>
                          </m:r>
                        </m:e>
                        <m:sup>
                          <m:r>
                            <a:rPr lang="en-US" i="1"/>
                            <m:t>𝑒𝑥𝑎𝑐𝑡</m:t>
                          </m:r>
                        </m:sup>
                      </m:sSup>
                    </m:oMath>
                  </m:oMathPara>
                </a14:m>
                <a:endParaRPr lang="en-US" i="1" dirty="0" smtClean="0"/>
              </a:p>
              <a:p>
                <a:pPr marL="0" indent="0">
                  <a:buNone/>
                </a:pPr>
                <a14:m>
                  <m:oMathPara xmlns:m="http://schemas.openxmlformats.org/officeDocument/2006/math">
                    <m:oMathParaPr>
                      <m:jc m:val="left"/>
                    </m:oMathParaPr>
                    <m:oMath xmlns:m="http://schemas.openxmlformats.org/officeDocument/2006/math">
                      <m:sSup>
                        <m:sSupPr>
                          <m:ctrlPr>
                            <a:rPr lang="en-US" i="1"/>
                          </m:ctrlPr>
                        </m:sSupPr>
                        <m:e>
                          <m:r>
                            <a:rPr lang="en-US" b="0" i="1" smtClean="0">
                              <a:latin typeface="Cambria Math"/>
                            </a:rPr>
                            <m:t>=</m:t>
                          </m:r>
                          <m:r>
                            <a:rPr lang="en-US" i="1">
                              <a:latin typeface="Cambria Math"/>
                            </a:rPr>
                            <m:t>𝑉𝐹</m:t>
                          </m:r>
                          <m:sSup>
                            <m:sSupPr>
                              <m:ctrlPr>
                                <a:rPr lang="en-US" i="1">
                                  <a:latin typeface="Cambria Math"/>
                                </a:rPr>
                              </m:ctrlPr>
                            </m:sSupPr>
                            <m:e>
                              <m:r>
                                <m:rPr>
                                  <m:sty m:val="p"/>
                                </m:rPr>
                                <a:rPr lang="en-US">
                                  <a:latin typeface="Cambria Math"/>
                                </a:rPr>
                                <m:t>Σ</m:t>
                              </m:r>
                            </m:e>
                            <m:sup>
                              <m:r>
                                <a:rPr lang="en-US" i="1">
                                  <a:latin typeface="Cambria Math"/>
                                </a:rPr>
                                <m:t>−1</m:t>
                              </m:r>
                            </m:sup>
                          </m:sSup>
                          <m:sSup>
                            <m:sSupPr>
                              <m:ctrlPr>
                                <a:rPr lang="en-US" i="1">
                                  <a:latin typeface="Cambria Math"/>
                                </a:rPr>
                              </m:ctrlPr>
                            </m:sSupPr>
                            <m:e>
                              <m:r>
                                <a:rPr lang="en-US" i="1">
                                  <a:latin typeface="Cambria Math"/>
                                </a:rPr>
                                <m:t>𝑈</m:t>
                              </m:r>
                            </m:e>
                            <m:sup>
                              <m:r>
                                <a:rPr lang="en-US" i="1">
                                  <a:latin typeface="Cambria Math"/>
                                </a:rPr>
                                <m:t>𝑇</m:t>
                              </m:r>
                            </m:sup>
                          </m:sSup>
                          <m:r>
                            <a:rPr lang="en-US" b="0" i="1" smtClean="0">
                              <a:latin typeface="Cambria Math"/>
                            </a:rPr>
                            <m:t>(</m:t>
                          </m:r>
                          <m:r>
                            <a:rPr lang="en-US" i="1"/>
                            <m:t>𝐴𝑥</m:t>
                          </m:r>
                        </m:e>
                        <m:sup>
                          <m:r>
                            <a:rPr lang="en-US" i="1"/>
                            <m:t>𝑒𝑥𝑎</m:t>
                          </m:r>
                          <m:r>
                            <a:rPr lang="en-US" b="0" i="1" smtClean="0">
                              <a:latin typeface="Cambria Math"/>
                            </a:rPr>
                            <m:t>𝑐</m:t>
                          </m:r>
                          <m:r>
                            <a:rPr lang="en-US" i="1"/>
                            <m:t>𝑡</m:t>
                          </m:r>
                        </m:sup>
                      </m:sSup>
                      <m:r>
                        <a:rPr lang="en-US" i="1"/>
                        <m:t>+</m:t>
                      </m:r>
                      <m:r>
                        <a:rPr lang="en-US" i="1"/>
                        <m:t>𝑒</m:t>
                      </m:r>
                      <m:r>
                        <a:rPr lang="en-US" b="0" i="1" smtClean="0">
                          <a:latin typeface="Cambria Math"/>
                        </a:rPr>
                        <m:t>)−</m:t>
                      </m:r>
                      <m:sSup>
                        <m:sSupPr>
                          <m:ctrlPr>
                            <a:rPr lang="en-US" i="1">
                              <a:latin typeface="Cambria Math"/>
                            </a:rPr>
                          </m:ctrlPr>
                        </m:sSupPr>
                        <m:e>
                          <m:r>
                            <a:rPr lang="en-US" i="1">
                              <a:latin typeface="Cambria Math"/>
                            </a:rPr>
                            <m:t>𝑥</m:t>
                          </m:r>
                        </m:e>
                        <m:sup>
                          <m:r>
                            <a:rPr lang="en-US" i="1">
                              <a:latin typeface="Cambria Math"/>
                            </a:rPr>
                            <m:t>𝑒𝑥𝑎𝑐𝑡</m:t>
                          </m:r>
                        </m:sup>
                      </m:sSup>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m:t>=</m:t>
                      </m:r>
                      <m:r>
                        <a:rPr lang="en-US" i="1"/>
                        <m:t>𝑉𝐹</m:t>
                      </m:r>
                      <m:sSup>
                        <m:sSupPr>
                          <m:ctrlPr>
                            <a:rPr lang="en-US" i="1"/>
                          </m:ctrlPr>
                        </m:sSupPr>
                        <m:e>
                          <m:r>
                            <m:rPr>
                              <m:sty m:val="p"/>
                            </m:rPr>
                            <a:rPr lang="en-US"/>
                            <m:t>Σ</m:t>
                          </m:r>
                        </m:e>
                        <m:sup>
                          <m:r>
                            <a:rPr lang="en-US" i="1"/>
                            <m:t>−1</m:t>
                          </m:r>
                        </m:sup>
                      </m:sSup>
                      <m:sSup>
                        <m:sSupPr>
                          <m:ctrlPr>
                            <a:rPr lang="en-US" i="1"/>
                          </m:ctrlPr>
                        </m:sSupPr>
                        <m:e>
                          <m:r>
                            <a:rPr lang="en-US" i="1"/>
                            <m:t>𝑈</m:t>
                          </m:r>
                        </m:e>
                        <m:sup>
                          <m:r>
                            <a:rPr lang="en-US" i="1"/>
                            <m:t>𝑇</m:t>
                          </m:r>
                        </m:sup>
                      </m:sSup>
                      <m:r>
                        <a:rPr lang="en-US" i="1"/>
                        <m:t>𝐴</m:t>
                      </m:r>
                      <m:sSup>
                        <m:sSupPr>
                          <m:ctrlPr>
                            <a:rPr lang="en-US" i="1"/>
                          </m:ctrlPr>
                        </m:sSupPr>
                        <m:e>
                          <m:r>
                            <a:rPr lang="en-US" i="1"/>
                            <m:t>𝑥</m:t>
                          </m:r>
                        </m:e>
                        <m:sup>
                          <m:r>
                            <a:rPr lang="en-US" i="1"/>
                            <m:t>𝑒𝑥𝑎𝑐𝑡</m:t>
                          </m:r>
                        </m:sup>
                      </m:sSup>
                      <m:r>
                        <a:rPr lang="en-US" i="1"/>
                        <m:t>+</m:t>
                      </m:r>
                      <m:r>
                        <a:rPr lang="en-US" i="1"/>
                        <m:t>𝑉𝐹</m:t>
                      </m:r>
                      <m:sSup>
                        <m:sSupPr>
                          <m:ctrlPr>
                            <a:rPr lang="en-US" i="1"/>
                          </m:ctrlPr>
                        </m:sSupPr>
                        <m:e>
                          <m:r>
                            <m:rPr>
                              <m:sty m:val="p"/>
                            </m:rPr>
                            <a:rPr lang="en-US"/>
                            <m:t>Σ</m:t>
                          </m:r>
                        </m:e>
                        <m:sup>
                          <m:r>
                            <a:rPr lang="en-US" i="1"/>
                            <m:t>−1</m:t>
                          </m:r>
                        </m:sup>
                      </m:sSup>
                      <m:sSup>
                        <m:sSupPr>
                          <m:ctrlPr>
                            <a:rPr lang="en-US" i="1"/>
                          </m:ctrlPr>
                        </m:sSupPr>
                        <m:e>
                          <m:r>
                            <a:rPr lang="en-US" i="1"/>
                            <m:t>𝑈</m:t>
                          </m:r>
                        </m:e>
                        <m:sup>
                          <m:r>
                            <a:rPr lang="en-US" i="1"/>
                            <m:t>𝑇</m:t>
                          </m:r>
                        </m:sup>
                      </m:sSup>
                      <m:r>
                        <a:rPr lang="en-US" i="1"/>
                        <m:t>𝑒</m:t>
                      </m:r>
                      <m:r>
                        <a:rPr lang="en-US" i="1"/>
                        <m:t>−</m:t>
                      </m:r>
                      <m:sSup>
                        <m:sSupPr>
                          <m:ctrlPr>
                            <a:rPr lang="en-US" i="1"/>
                          </m:ctrlPr>
                        </m:sSupPr>
                        <m:e>
                          <m:r>
                            <a:rPr lang="en-US" i="1"/>
                            <m:t>𝑥</m:t>
                          </m:r>
                        </m:e>
                        <m:sup>
                          <m:r>
                            <a:rPr lang="en-US" i="1"/>
                            <m:t>𝑒𝑥𝑎𝑐𝑡</m:t>
                          </m:r>
                        </m:sup>
                      </m:sSup>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m:t>=</m:t>
                      </m:r>
                      <m:r>
                        <a:rPr lang="en-US" i="1"/>
                        <m:t>𝑉</m:t>
                      </m:r>
                      <m:d>
                        <m:dPr>
                          <m:ctrlPr>
                            <a:rPr lang="en-US" i="1">
                              <a:latin typeface="Cambria Math"/>
                            </a:rPr>
                          </m:ctrlPr>
                        </m:dPr>
                        <m:e>
                          <m:r>
                            <a:rPr lang="en-US" i="1"/>
                            <m:t>𝐹</m:t>
                          </m:r>
                          <m:r>
                            <a:rPr lang="en-US" i="1"/>
                            <m:t>−1</m:t>
                          </m:r>
                        </m:e>
                      </m:d>
                      <m:sSup>
                        <m:sSupPr>
                          <m:ctrlPr>
                            <a:rPr lang="en-US" i="1"/>
                          </m:ctrlPr>
                        </m:sSupPr>
                        <m:e>
                          <m:r>
                            <a:rPr lang="en-US" i="1"/>
                            <m:t>𝑉</m:t>
                          </m:r>
                        </m:e>
                        <m:sup>
                          <m:r>
                            <a:rPr lang="en-US" i="1"/>
                            <m:t>𝑇</m:t>
                          </m:r>
                        </m:sup>
                      </m:sSup>
                      <m:sSup>
                        <m:sSupPr>
                          <m:ctrlPr>
                            <a:rPr lang="en-US" i="1"/>
                          </m:ctrlPr>
                        </m:sSupPr>
                        <m:e>
                          <m:r>
                            <a:rPr lang="en-US" i="1"/>
                            <m:t>𝑥</m:t>
                          </m:r>
                        </m:e>
                        <m:sup>
                          <m:r>
                            <a:rPr lang="en-US" i="1"/>
                            <m:t>𝑒𝑥𝑎𝑐𝑡</m:t>
                          </m:r>
                        </m:sup>
                      </m:sSup>
                      <m:r>
                        <a:rPr lang="en-US" i="1"/>
                        <m:t>+</m:t>
                      </m:r>
                      <m:r>
                        <a:rPr lang="en-US" i="1"/>
                        <m:t>𝑉𝐹</m:t>
                      </m:r>
                      <m:sSup>
                        <m:sSupPr>
                          <m:ctrlPr>
                            <a:rPr lang="en-US" i="1"/>
                          </m:ctrlPr>
                        </m:sSupPr>
                        <m:e>
                          <m:r>
                            <m:rPr>
                              <m:sty m:val="p"/>
                            </m:rPr>
                            <a:rPr lang="en-US"/>
                            <m:t>Σ</m:t>
                          </m:r>
                        </m:e>
                        <m:sup>
                          <m:r>
                            <a:rPr lang="en-US" i="1"/>
                            <m:t>−1</m:t>
                          </m:r>
                        </m:sup>
                      </m:sSup>
                      <m:sSup>
                        <m:sSupPr>
                          <m:ctrlPr>
                            <a:rPr lang="en-US" i="1"/>
                          </m:ctrlPr>
                        </m:sSupPr>
                        <m:e>
                          <m:r>
                            <a:rPr lang="en-US" i="1"/>
                            <m:t>𝑈</m:t>
                          </m:r>
                        </m:e>
                        <m:sup>
                          <m:r>
                            <a:rPr lang="en-US" i="1"/>
                            <m:t>𝑇</m:t>
                          </m:r>
                        </m:sup>
                      </m:sSup>
                      <m:r>
                        <a:rPr lang="en-US" i="1"/>
                        <m:t>𝑒</m:t>
                      </m:r>
                    </m:oMath>
                  </m:oMathPara>
                </a14:m>
                <a:endParaRPr lang="en-US" i="1" dirty="0" smtClean="0"/>
              </a:p>
              <a:p>
                <a:pPr marL="0" indent="0">
                  <a:buNone/>
                </a:pPr>
                <a14:m>
                  <m:oMath xmlns:m="http://schemas.openxmlformats.org/officeDocument/2006/math">
                    <m:r>
                      <m:rPr>
                        <m:sty m:val="p"/>
                      </m:rPr>
                      <a:rPr lang="en-US"/>
                      <m:t>Δ</m:t>
                    </m:r>
                    <m:sSub>
                      <m:sSubPr>
                        <m:ctrlPr>
                          <a:rPr lang="en-US" i="1"/>
                        </m:ctrlPr>
                      </m:sSubPr>
                      <m:e>
                        <m:r>
                          <a:rPr lang="en-US" i="1"/>
                          <m:t>𝑥</m:t>
                        </m:r>
                      </m:e>
                      <m:sub>
                        <m:r>
                          <a:rPr lang="en-US" i="1"/>
                          <m:t>𝑏𝑖𝑎𝑠</m:t>
                        </m:r>
                      </m:sub>
                    </m:sSub>
                    <m:r>
                      <a:rPr lang="en-US" i="1"/>
                      <m:t>=</m:t>
                    </m:r>
                    <m:r>
                      <a:rPr lang="en-US" i="1"/>
                      <m:t>𝑉</m:t>
                    </m:r>
                    <m:r>
                      <a:rPr lang="en-US" i="1"/>
                      <m:t>(</m:t>
                    </m:r>
                    <m:r>
                      <a:rPr lang="en-US" i="1"/>
                      <m:t>𝐹</m:t>
                    </m:r>
                    <m:r>
                      <a:rPr lang="en-US" i="1"/>
                      <m:t>−1)</m:t>
                    </m:r>
                    <m:sSup>
                      <m:sSupPr>
                        <m:ctrlPr>
                          <a:rPr lang="en-US" i="1"/>
                        </m:ctrlPr>
                      </m:sSupPr>
                      <m:e>
                        <m:r>
                          <a:rPr lang="en-US" i="1"/>
                          <m:t>𝑉</m:t>
                        </m:r>
                      </m:e>
                      <m:sup>
                        <m:r>
                          <a:rPr lang="en-US" i="1"/>
                          <m:t>𝑇</m:t>
                        </m:r>
                      </m:sup>
                    </m:sSup>
                    <m:sSup>
                      <m:sSupPr>
                        <m:ctrlPr>
                          <a:rPr lang="en-US" i="1"/>
                        </m:ctrlPr>
                      </m:sSupPr>
                      <m:e>
                        <m:r>
                          <a:rPr lang="en-US" i="1"/>
                          <m:t>𝑥</m:t>
                        </m:r>
                      </m:e>
                      <m:sup>
                        <m:r>
                          <a:rPr lang="en-US" i="1"/>
                          <m:t>𝑒𝑥𝑎𝑐𝑡</m:t>
                        </m:r>
                      </m:sup>
                    </m:sSup>
                  </m:oMath>
                </a14:m>
                <a:r>
                  <a:rPr lang="en-US" dirty="0"/>
                  <a:t> is called the </a:t>
                </a:r>
                <a:r>
                  <a:rPr lang="en-US" b="1" dirty="0"/>
                  <a:t>regularization error </a:t>
                </a:r>
                <a:endParaRPr lang="en-US" b="1" dirty="0" smtClean="0"/>
              </a:p>
              <a:p>
                <a:pPr marL="0" indent="0">
                  <a:buNone/>
                </a:pPr>
                <a14:m>
                  <m:oMath xmlns:m="http://schemas.openxmlformats.org/officeDocument/2006/math">
                    <m:r>
                      <m:rPr>
                        <m:sty m:val="p"/>
                      </m:rPr>
                      <a:rPr lang="en-US"/>
                      <m:t>Δ</m:t>
                    </m:r>
                    <m:sSub>
                      <m:sSubPr>
                        <m:ctrlPr>
                          <a:rPr lang="en-US" i="1"/>
                        </m:ctrlPr>
                      </m:sSubPr>
                      <m:e>
                        <m:r>
                          <a:rPr lang="en-US" i="1"/>
                          <m:t>𝑥</m:t>
                        </m:r>
                      </m:e>
                      <m:sub>
                        <m:r>
                          <a:rPr lang="en-US" i="1"/>
                          <m:t>𝑝𝑒𝑟𝑡</m:t>
                        </m:r>
                      </m:sub>
                    </m:sSub>
                    <m:r>
                      <a:rPr lang="en-US" i="1"/>
                      <m:t>=</m:t>
                    </m:r>
                    <m:r>
                      <a:rPr lang="en-US" i="1"/>
                      <m:t>𝑉𝐹</m:t>
                    </m:r>
                    <m:sSup>
                      <m:sSupPr>
                        <m:ctrlPr>
                          <a:rPr lang="en-US" i="1"/>
                        </m:ctrlPr>
                      </m:sSupPr>
                      <m:e>
                        <m:r>
                          <m:rPr>
                            <m:sty m:val="p"/>
                          </m:rPr>
                          <a:rPr lang="en-US"/>
                          <m:t>Σ</m:t>
                        </m:r>
                      </m:e>
                      <m:sup>
                        <m:r>
                          <a:rPr lang="en-US" i="1"/>
                          <m:t>−1</m:t>
                        </m:r>
                      </m:sup>
                    </m:sSup>
                    <m:sSup>
                      <m:sSupPr>
                        <m:ctrlPr>
                          <a:rPr lang="en-US" i="1"/>
                        </m:ctrlPr>
                      </m:sSupPr>
                      <m:e>
                        <m:r>
                          <a:rPr lang="en-US" i="1"/>
                          <m:t>𝑈</m:t>
                        </m:r>
                      </m:e>
                      <m:sup>
                        <m:r>
                          <a:rPr lang="en-US" i="1"/>
                          <m:t>𝑇</m:t>
                        </m:r>
                      </m:sup>
                    </m:sSup>
                    <m:r>
                      <a:rPr lang="en-US" i="1"/>
                      <m:t>𝑒</m:t>
                    </m:r>
                  </m:oMath>
                </a14:m>
                <a:r>
                  <a:rPr lang="en-US" dirty="0"/>
                  <a:t> is called the </a:t>
                </a:r>
                <a:r>
                  <a:rPr lang="en-US" b="1" dirty="0"/>
                  <a:t>perturbation error</a:t>
                </a:r>
                <a:r>
                  <a:rPr lang="en-US" dirty="0"/>
                  <a:t>.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a:stretch>
              </a:blipFill>
            </p:spPr>
            <p:txBody>
              <a:bodyPr/>
              <a:lstStyle/>
              <a:p>
                <a:r>
                  <a:rPr lang="en-US">
                    <a:noFill/>
                  </a:rPr>
                  <a:t> </a:t>
                </a:r>
              </a:p>
            </p:txBody>
          </p:sp>
        </mc:Fallback>
      </mc:AlternateContent>
    </p:spTree>
    <p:extLst>
      <p:ext uri="{BB962C8B-B14F-4D97-AF65-F5344CB8AC3E}">
        <p14:creationId xmlns:p14="http://schemas.microsoft.com/office/powerpoint/2010/main" val="28572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Analysis</a:t>
                </a:r>
              </a:p>
              <a:p>
                <a:pPr marL="0" indent="0">
                  <a:buNone/>
                </a:pPr>
                <a:r>
                  <a:rPr lang="en-US" dirty="0"/>
                  <a:t>If </a:t>
                </a:r>
                <a14:m>
                  <m:oMath xmlns:m="http://schemas.openxmlformats.org/officeDocument/2006/math">
                    <m:r>
                      <a:rPr lang="en-US" i="1"/>
                      <m:t>𝜆</m:t>
                    </m:r>
                  </m:oMath>
                </a14:m>
                <a:r>
                  <a:rPr lang="en-US" dirty="0"/>
                  <a:t> </a:t>
                </a:r>
                <a:r>
                  <a:rPr lang="en-US" dirty="0" smtClean="0"/>
                  <a:t>is </a:t>
                </a:r>
                <a:r>
                  <a:rPr lang="en-US" dirty="0"/>
                  <a:t>very </a:t>
                </a:r>
                <a:r>
                  <a:rPr lang="en-US" dirty="0" smtClean="0"/>
                  <a:t>small,</a:t>
                </a:r>
                <a14:m>
                  <m:oMath xmlns:m="http://schemas.openxmlformats.org/officeDocument/2006/math">
                    <m:r>
                      <a:rPr lang="en-US" b="0" i="0" smtClean="0">
                        <a:latin typeface="Cambria Math"/>
                      </a:rPr>
                      <m:t>   </m:t>
                    </m:r>
                    <m:sSub>
                      <m:sSubPr>
                        <m:ctrlPr>
                          <a:rPr lang="en-US" i="1"/>
                        </m:ctrlPr>
                      </m:sSubPr>
                      <m:e>
                        <m:r>
                          <a:rPr lang="en-US" i="1"/>
                          <m:t>𝑓</m:t>
                        </m:r>
                      </m:e>
                      <m:sub>
                        <m:r>
                          <a:rPr lang="en-US" i="1"/>
                          <m:t>𝑖</m:t>
                        </m:r>
                      </m:sub>
                    </m:sSub>
                    <m:r>
                      <a:rPr lang="en-US" i="1"/>
                      <m:t>≈1 ∀ </m:t>
                    </m:r>
                    <m:r>
                      <a:rPr lang="en-US" i="1"/>
                      <m:t>𝑖</m:t>
                    </m:r>
                  </m:oMath>
                </a14:m>
                <a:r>
                  <a:rPr lang="en-US" dirty="0"/>
                  <a:t> , hence </a:t>
                </a:r>
                <a14:m>
                  <m:oMath xmlns:m="http://schemas.openxmlformats.org/officeDocument/2006/math">
                    <m:r>
                      <a:rPr lang="en-US" i="1"/>
                      <m:t>𝐹</m:t>
                    </m:r>
                    <m:r>
                      <a:rPr lang="en-US"/>
                      <m:t>≈</m:t>
                    </m:r>
                    <m:r>
                      <a:rPr lang="en-US" i="1" smtClean="0">
                        <a:solidFill>
                          <a:schemeClr val="tx1"/>
                        </a:solidFill>
                      </a:rPr>
                      <m:t>𝐼</m:t>
                    </m:r>
                  </m:oMath>
                </a14:m>
                <a:r>
                  <a:rPr lang="en-US" dirty="0"/>
                  <a:t> and </a:t>
                </a:r>
                <a14:m>
                  <m:oMath xmlns:m="http://schemas.openxmlformats.org/officeDocument/2006/math">
                    <m:r>
                      <m:rPr>
                        <m:sty m:val="p"/>
                      </m:rPr>
                      <a:rPr lang="en-US"/>
                      <m:t>Δ</m:t>
                    </m:r>
                    <m:sSub>
                      <m:sSubPr>
                        <m:ctrlPr>
                          <a:rPr lang="en-US" i="1"/>
                        </m:ctrlPr>
                      </m:sSubPr>
                      <m:e>
                        <m:r>
                          <a:rPr lang="en-US" i="1"/>
                          <m:t>𝑥</m:t>
                        </m:r>
                      </m:e>
                      <m:sub>
                        <m:r>
                          <a:rPr lang="en-US" i="1"/>
                          <m:t>𝑏𝑖𝑎𝑠</m:t>
                        </m:r>
                      </m:sub>
                    </m:sSub>
                  </m:oMath>
                </a14:m>
                <a:r>
                  <a:rPr lang="en-US" dirty="0"/>
                  <a:t> is small but the perturbation error </a:t>
                </a:r>
                <a14:m>
                  <m:oMath xmlns:m="http://schemas.openxmlformats.org/officeDocument/2006/math">
                    <m:r>
                      <m:rPr>
                        <m:sty m:val="p"/>
                      </m:rPr>
                      <a:rPr lang="en-US"/>
                      <m:t>Δ</m:t>
                    </m:r>
                    <m:sSub>
                      <m:sSubPr>
                        <m:ctrlPr>
                          <a:rPr lang="en-US" i="1"/>
                        </m:ctrlPr>
                      </m:sSubPr>
                      <m:e>
                        <m:r>
                          <a:rPr lang="en-US" i="1"/>
                          <m:t>𝑥</m:t>
                        </m:r>
                      </m:e>
                      <m:sub>
                        <m:r>
                          <a:rPr lang="en-US" i="1"/>
                          <m:t>𝑝𝑒𝑟𝑡</m:t>
                        </m:r>
                      </m:sub>
                    </m:sSub>
                  </m:oMath>
                </a14:m>
                <a:r>
                  <a:rPr lang="en-US" dirty="0"/>
                  <a:t> </a:t>
                </a:r>
                <a:r>
                  <a:rPr lang="en-US" dirty="0" smtClean="0"/>
                  <a:t>is </a:t>
                </a:r>
                <a:r>
                  <a:rPr lang="en-US" dirty="0"/>
                  <a:t>large because </a:t>
                </a:r>
                <a:endParaRPr lang="en-US" dirty="0" smtClean="0"/>
              </a:p>
              <a:p>
                <a:pPr marL="0" indent="0">
                  <a:buNone/>
                </a:pPr>
                <a:r>
                  <a:rPr lang="en-US" dirty="0" smtClean="0"/>
                  <a:t>If </a:t>
                </a:r>
                <a14:m>
                  <m:oMath xmlns:m="http://schemas.openxmlformats.org/officeDocument/2006/math">
                    <m:r>
                      <a:rPr lang="en-US" i="1"/>
                      <m:t>𝜆</m:t>
                    </m:r>
                  </m:oMath>
                </a14:m>
                <a:r>
                  <a:rPr lang="en-US" dirty="0"/>
                  <a:t> is very </a:t>
                </a:r>
                <a:r>
                  <a:rPr lang="en-US" dirty="0" smtClean="0"/>
                  <a:t>large, the </a:t>
                </a:r>
                <a:r>
                  <a:rPr lang="en-US" dirty="0"/>
                  <a:t>perturbation error </a:t>
                </a:r>
                <a14:m>
                  <m:oMath xmlns:m="http://schemas.openxmlformats.org/officeDocument/2006/math">
                    <m:r>
                      <m:rPr>
                        <m:sty m:val="p"/>
                      </m:rPr>
                      <a:rPr lang="en-US"/>
                      <m:t>Δ</m:t>
                    </m:r>
                    <m:sSub>
                      <m:sSubPr>
                        <m:ctrlPr>
                          <a:rPr lang="en-US" i="1"/>
                        </m:ctrlPr>
                      </m:sSubPr>
                      <m:e>
                        <m:r>
                          <a:rPr lang="en-US" i="1"/>
                          <m:t>𝑥</m:t>
                        </m:r>
                      </m:e>
                      <m:sub>
                        <m:r>
                          <a:rPr lang="en-US" i="1"/>
                          <m:t>𝑝𝑒𝑟𝑡</m:t>
                        </m:r>
                      </m:sub>
                    </m:sSub>
                  </m:oMath>
                </a14:m>
                <a:r>
                  <a:rPr lang="en-US" dirty="0"/>
                  <a:t> will be small, </a:t>
                </a:r>
                <a:r>
                  <a:rPr lang="en-US" dirty="0" smtClean="0"/>
                  <a:t>but the </a:t>
                </a:r>
                <a:r>
                  <a:rPr lang="en-US" dirty="0"/>
                  <a:t>regularization error will be large. </a:t>
                </a:r>
                <a:endParaRPr lang="en-US" dirty="0" smtClean="0"/>
              </a:p>
              <a:p>
                <a:r>
                  <a:rPr lang="en-US" dirty="0"/>
                  <a:t>Goal:</a:t>
                </a:r>
              </a:p>
              <a:p>
                <a:pPr marL="0" indent="0">
                  <a:buNone/>
                </a:pPr>
                <a:r>
                  <a:rPr lang="en-US" dirty="0"/>
                  <a:t>C</a:t>
                </a:r>
                <a:r>
                  <a:rPr lang="en-US" dirty="0"/>
                  <a:t>hoose a  </a:t>
                </a:r>
                <a14:m>
                  <m:oMath xmlns:m="http://schemas.openxmlformats.org/officeDocument/2006/math">
                    <m:r>
                      <m:rPr>
                        <m:sty m:val="p"/>
                      </m:rPr>
                      <a:rPr lang="en-US">
                        <a:latin typeface="Cambria Math"/>
                      </a:rPr>
                      <m:t>λ</m:t>
                    </m:r>
                  </m:oMath>
                </a14:m>
                <a:r>
                  <a:rPr lang="en-US" dirty="0"/>
                  <a:t> </a:t>
                </a:r>
                <a:r>
                  <a:rPr lang="en-US" dirty="0"/>
                  <a:t> </a:t>
                </a:r>
                <a:r>
                  <a:rPr lang="en-US" dirty="0"/>
                  <a:t>to balance the size of two error terms </a:t>
                </a: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𝑥</m:t>
                        </m:r>
                      </m:e>
                      <m:sub>
                        <m:r>
                          <a:rPr lang="en-US" i="1">
                            <a:latin typeface="Cambria Math"/>
                          </a:rPr>
                          <m:t>𝑏𝑖𝑎𝑠</m:t>
                        </m:r>
                      </m:sub>
                    </m:sSub>
                  </m:oMath>
                </a14:m>
                <a:r>
                  <a:rPr lang="en-US" dirty="0"/>
                  <a:t> and  </a:t>
                </a: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𝑥</m:t>
                        </m:r>
                      </m:e>
                      <m:sub>
                        <m:r>
                          <a:rPr lang="en-US" i="1">
                            <a:latin typeface="Cambria Math"/>
                          </a:rPr>
                          <m:t>𝑝𝑒𝑟𝑡</m:t>
                        </m:r>
                      </m:sub>
                    </m:sSub>
                  </m:oMath>
                </a14:m>
                <a:r>
                  <a:rPr lang="en-US" dirty="0"/>
                  <a:t>. </a:t>
                </a:r>
              </a:p>
              <a:p>
                <a:pPr marL="0" indent="0">
                  <a:buNone/>
                </a:pPr>
                <a:endParaRPr lang="en-US" dirty="0"/>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704" t="-2695"/>
                </a:stretch>
              </a:blipFill>
            </p:spPr>
            <p:txBody>
              <a:bodyPr/>
              <a:lstStyle/>
              <a:p>
                <a:r>
                  <a:rPr lang="en-US">
                    <a:noFill/>
                  </a:rPr>
                  <a:t> </a:t>
                </a:r>
              </a:p>
            </p:txBody>
          </p:sp>
        </mc:Fallback>
      </mc:AlternateContent>
    </p:spTree>
    <p:extLst>
      <p:ext uri="{BB962C8B-B14F-4D97-AF65-F5344CB8AC3E}">
        <p14:creationId xmlns:p14="http://schemas.microsoft.com/office/powerpoint/2010/main" val="309441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Conclusion (intuitive)</a:t>
                </a:r>
              </a:p>
              <a:p>
                <a:pPr marL="0" indent="0">
                  <a:buNone/>
                </a:pPr>
                <a:r>
                  <a:rPr lang="en-US" dirty="0"/>
                  <a:t>Parr I: flat, because of regularization error dominates</a:t>
                </a:r>
              </a:p>
              <a:p>
                <a:pPr marL="0" indent="0">
                  <a:buNone/>
                </a:pPr>
                <a:r>
                  <a:rPr lang="en-US" dirty="0"/>
                  <a:t>P</a:t>
                </a:r>
                <a:r>
                  <a:rPr lang="en-US" dirty="0" smtClean="0"/>
                  <a:t>art </a:t>
                </a:r>
                <a:r>
                  <a:rPr lang="en-US" dirty="0"/>
                  <a:t>II: vertical, because of perturbation error </a:t>
                </a:r>
                <a:r>
                  <a:rPr lang="en-US" dirty="0" smtClean="0"/>
                  <a:t>dominates</a:t>
                </a:r>
              </a:p>
              <a:p>
                <a:r>
                  <a:rPr lang="en-US" dirty="0" smtClean="0"/>
                  <a:t>Goal:</a:t>
                </a:r>
              </a:p>
              <a:p>
                <a:pPr marL="0" indent="0">
                  <a:buNone/>
                </a:pPr>
                <a:r>
                  <a:rPr lang="en-US" dirty="0"/>
                  <a:t>choose a value </a:t>
                </a:r>
                <a14:m>
                  <m:oMath xmlns:m="http://schemas.openxmlformats.org/officeDocument/2006/math">
                    <m:r>
                      <m:rPr>
                        <m:sty m:val="p"/>
                      </m:rPr>
                      <a:rPr lang="en-US"/>
                      <m:t>λ</m:t>
                    </m:r>
                  </m:oMath>
                </a14:m>
                <a:r>
                  <a:rPr lang="en-US" dirty="0"/>
                  <a:t> that corresponds to the L-curve’s corner</a:t>
                </a:r>
                <a:endParaRPr lang="en-US" dirty="0" smtClean="0"/>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b="-1213"/>
                </a:stretch>
              </a:blipFill>
            </p:spPr>
            <p:txBody>
              <a:bodyPr/>
              <a:lstStyle/>
              <a:p>
                <a:r>
                  <a:rPr lang="en-US">
                    <a:noFill/>
                  </a:rPr>
                  <a:t> </a:t>
                </a:r>
              </a:p>
            </p:txBody>
          </p:sp>
        </mc:Fallback>
      </mc:AlternateContent>
    </p:spTree>
    <p:extLst>
      <p:ext uri="{BB962C8B-B14F-4D97-AF65-F5344CB8AC3E}">
        <p14:creationId xmlns:p14="http://schemas.microsoft.com/office/powerpoint/2010/main" val="2359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80">
                                          <p:stCondLst>
                                            <p:cond delay="0"/>
                                          </p:stCondLst>
                                        </p:cTn>
                                        <p:tgtEl>
                                          <p:spTgt spid="3">
                                            <p:txEl>
                                              <p:pRg st="4" end="4"/>
                                            </p:txEl>
                                          </p:spTgt>
                                        </p:tgtEl>
                                      </p:cBhvr>
                                    </p:animEffect>
                                    <p:anim calcmode="lin" valueType="num">
                                      <p:cBhvr>
                                        <p:cTn id="2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4" end="4"/>
                                            </p:txEl>
                                          </p:spTgt>
                                        </p:tgtEl>
                                      </p:cBhvr>
                                      <p:to x="100000" y="60000"/>
                                    </p:animScale>
                                    <p:animScale>
                                      <p:cBhvr>
                                        <p:cTn id="30" dur="166" decel="50000">
                                          <p:stCondLst>
                                            <p:cond delay="676"/>
                                          </p:stCondLst>
                                        </p:cTn>
                                        <p:tgtEl>
                                          <p:spTgt spid="3">
                                            <p:txEl>
                                              <p:pRg st="4" end="4"/>
                                            </p:txEl>
                                          </p:spTgt>
                                        </p:tgtEl>
                                      </p:cBhvr>
                                      <p:to x="100000" y="100000"/>
                                    </p:animScale>
                                    <p:animScale>
                                      <p:cBhvr>
                                        <p:cTn id="31" dur="26">
                                          <p:stCondLst>
                                            <p:cond delay="1312"/>
                                          </p:stCondLst>
                                        </p:cTn>
                                        <p:tgtEl>
                                          <p:spTgt spid="3">
                                            <p:txEl>
                                              <p:pRg st="4" end="4"/>
                                            </p:txEl>
                                          </p:spTgt>
                                        </p:tgtEl>
                                      </p:cBhvr>
                                      <p:to x="100000" y="80000"/>
                                    </p:animScale>
                                    <p:animScale>
                                      <p:cBhvr>
                                        <p:cTn id="32" dur="166" decel="50000">
                                          <p:stCondLst>
                                            <p:cond delay="1338"/>
                                          </p:stCondLst>
                                        </p:cTn>
                                        <p:tgtEl>
                                          <p:spTgt spid="3">
                                            <p:txEl>
                                              <p:pRg st="4" end="4"/>
                                            </p:txEl>
                                          </p:spTgt>
                                        </p:tgtEl>
                                      </p:cBhvr>
                                      <p:to x="100000" y="100000"/>
                                    </p:animScale>
                                    <p:animScale>
                                      <p:cBhvr>
                                        <p:cTn id="33" dur="26">
                                          <p:stCondLst>
                                            <p:cond delay="1642"/>
                                          </p:stCondLst>
                                        </p:cTn>
                                        <p:tgtEl>
                                          <p:spTgt spid="3">
                                            <p:txEl>
                                              <p:pRg st="4" end="4"/>
                                            </p:txEl>
                                          </p:spTgt>
                                        </p:tgtEl>
                                      </p:cBhvr>
                                      <p:to x="100000" y="90000"/>
                                    </p:animScale>
                                    <p:animScale>
                                      <p:cBhvr>
                                        <p:cTn id="34" dur="166" decel="50000">
                                          <p:stCondLst>
                                            <p:cond delay="1668"/>
                                          </p:stCondLst>
                                        </p:cTn>
                                        <p:tgtEl>
                                          <p:spTgt spid="3">
                                            <p:txEl>
                                              <p:pRg st="4" end="4"/>
                                            </p:txEl>
                                          </p:spTgt>
                                        </p:tgtEl>
                                      </p:cBhvr>
                                      <p:to x="100000" y="100000"/>
                                    </p:animScale>
                                    <p:animScale>
                                      <p:cBhvr>
                                        <p:cTn id="35" dur="26">
                                          <p:stCondLst>
                                            <p:cond delay="1808"/>
                                          </p:stCondLst>
                                        </p:cTn>
                                        <p:tgtEl>
                                          <p:spTgt spid="3">
                                            <p:txEl>
                                              <p:pRg st="4" end="4"/>
                                            </p:txEl>
                                          </p:spTgt>
                                        </p:tgtEl>
                                      </p:cBhvr>
                                      <p:to x="100000" y="95000"/>
                                    </p:animScale>
                                    <p:animScale>
                                      <p:cBhvr>
                                        <p:cTn id="3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consider the L-curve for </a:t>
                </a:r>
                <a:r>
                  <a:rPr lang="en-US" b="1" dirty="0" err="1" smtClean="0"/>
                  <a:t>Tikhonov</a:t>
                </a:r>
                <a:r>
                  <a:rPr lang="en-US" dirty="0" smtClean="0"/>
                  <a:t> in log-log system:</a:t>
                </a:r>
              </a:p>
              <a:p>
                <a:pPr marL="0" indent="0">
                  <a:buNone/>
                </a:pPr>
                <a:r>
                  <a:rPr lang="en-US" dirty="0" smtClean="0"/>
                  <a:t>1. Introduce </a:t>
                </a:r>
                <a:r>
                  <a:rPr lang="en-US" dirty="0"/>
                  <a:t>the quantities </a:t>
                </a:r>
                <a:r>
                  <a:rPr lang="en-US" dirty="0" smtClean="0"/>
                  <a:t>:</a:t>
                </a:r>
              </a:p>
              <a:p>
                <a:pPr marL="0" indent="0" algn="ctr">
                  <a:buNone/>
                </a:pPr>
                <a14:m>
                  <m:oMath xmlns:m="http://schemas.openxmlformats.org/officeDocument/2006/math">
                    <m:acc>
                      <m:accPr>
                        <m:chr m:val="̂"/>
                        <m:ctrlPr>
                          <a:rPr lang="en-US" i="1"/>
                        </m:ctrlPr>
                      </m:accPr>
                      <m:e>
                        <m:r>
                          <a:rPr lang="en-US" i="1"/>
                          <m:t>𝜉</m:t>
                        </m:r>
                      </m:e>
                    </m:acc>
                    <m:r>
                      <a:rPr lang="en-US" i="1"/>
                      <m:t>=</m:t>
                    </m:r>
                    <m:func>
                      <m:funcPr>
                        <m:ctrlPr>
                          <a:rPr lang="en-US" i="1"/>
                        </m:ctrlPr>
                      </m:funcPr>
                      <m:fName>
                        <m:r>
                          <m:rPr>
                            <m:sty m:val="p"/>
                          </m:rPr>
                          <a:rPr lang="en-US"/>
                          <m:t>log</m:t>
                        </m:r>
                      </m:fName>
                      <m:e>
                        <m:sSubSup>
                          <m:sSubSupPr>
                            <m:ctrlPr>
                              <a:rPr lang="en-US" i="1"/>
                            </m:ctrlPr>
                          </m:sSubSupPr>
                          <m:e>
                            <m:d>
                              <m:dPr>
                                <m:begChr m:val="‖"/>
                                <m:endChr m:val="‖"/>
                                <m:ctrlPr>
                                  <a:rPr lang="en-US" i="1"/>
                                </m:ctrlPr>
                              </m:dPr>
                              <m:e>
                                <m:sSub>
                                  <m:sSubPr>
                                    <m:ctrlPr>
                                      <a:rPr lang="en-US" i="1"/>
                                    </m:ctrlPr>
                                  </m:sSubPr>
                                  <m:e>
                                    <m:r>
                                      <a:rPr lang="en-US" i="1"/>
                                      <m:t>𝑥</m:t>
                                    </m:r>
                                  </m:e>
                                  <m:sub>
                                    <m:r>
                                      <a:rPr lang="en-US" i="1"/>
                                      <m:t>𝜆</m:t>
                                    </m:r>
                                  </m:sub>
                                </m:sSub>
                              </m:e>
                            </m:d>
                          </m:e>
                          <m:sub>
                            <m:r>
                              <a:rPr lang="en-US" i="1"/>
                              <m:t>2</m:t>
                            </m:r>
                          </m:sub>
                          <m:sup>
                            <m:r>
                              <a:rPr lang="en-US" i="1"/>
                              <m:t>2</m:t>
                            </m:r>
                          </m:sup>
                        </m:sSubSup>
                      </m:e>
                    </m:func>
                  </m:oMath>
                </a14:m>
                <a:r>
                  <a:rPr lang="en-US" dirty="0"/>
                  <a:t> and </a:t>
                </a:r>
                <a14:m>
                  <m:oMath xmlns:m="http://schemas.openxmlformats.org/officeDocument/2006/math">
                    <m:acc>
                      <m:accPr>
                        <m:chr m:val="̂"/>
                        <m:ctrlPr>
                          <a:rPr lang="en-US" i="1"/>
                        </m:ctrlPr>
                      </m:accPr>
                      <m:e>
                        <m:r>
                          <a:rPr lang="en-US" i="1"/>
                          <m:t>𝜌</m:t>
                        </m:r>
                      </m:e>
                    </m:acc>
                    <m:r>
                      <a:rPr lang="en-US" i="1"/>
                      <m:t>=</m:t>
                    </m:r>
                    <m:func>
                      <m:funcPr>
                        <m:ctrlPr>
                          <a:rPr lang="en-US" i="1"/>
                        </m:ctrlPr>
                      </m:funcPr>
                      <m:fName>
                        <m:r>
                          <m:rPr>
                            <m:sty m:val="p"/>
                          </m:rPr>
                          <a:rPr lang="en-US"/>
                          <m:t>log</m:t>
                        </m:r>
                      </m:fName>
                      <m:e>
                        <m:sSubSup>
                          <m:sSubSupPr>
                            <m:ctrlPr>
                              <a:rPr lang="en-US" i="1"/>
                            </m:ctrlPr>
                          </m:sSubSupPr>
                          <m:e>
                            <m:d>
                              <m:dPr>
                                <m:begChr m:val="‖"/>
                                <m:endChr m:val="‖"/>
                                <m:ctrlPr>
                                  <a:rPr lang="en-US" i="1"/>
                                </m:ctrlPr>
                              </m:dPr>
                              <m:e>
                                <m:r>
                                  <a:rPr lang="en-US" i="1"/>
                                  <m:t>𝐴</m:t>
                                </m:r>
                                <m:sSub>
                                  <m:sSubPr>
                                    <m:ctrlPr>
                                      <a:rPr lang="en-US" i="1"/>
                                    </m:ctrlPr>
                                  </m:sSubPr>
                                  <m:e>
                                    <m:r>
                                      <a:rPr lang="en-US" i="1"/>
                                      <m:t>𝑥</m:t>
                                    </m:r>
                                  </m:e>
                                  <m:sub>
                                    <m:r>
                                      <a:rPr lang="en-US" i="1"/>
                                      <m:t>𝜆</m:t>
                                    </m:r>
                                  </m:sub>
                                </m:sSub>
                                <m:r>
                                  <a:rPr lang="en-US" i="1"/>
                                  <m:t>−</m:t>
                                </m:r>
                                <m:r>
                                  <a:rPr lang="en-US" i="1"/>
                                  <m:t>𝑏</m:t>
                                </m:r>
                              </m:e>
                            </m:d>
                          </m:e>
                          <m:sub>
                            <m:r>
                              <a:rPr lang="en-US" i="1"/>
                              <m:t>2</m:t>
                            </m:r>
                          </m:sub>
                          <m:sup>
                            <m:r>
                              <a:rPr lang="en-US" i="1"/>
                              <m:t>2</m:t>
                            </m:r>
                          </m:sup>
                        </m:sSubSup>
                      </m:e>
                    </m:func>
                  </m:oMath>
                </a14:m>
                <a:endParaRPr lang="en-US" dirty="0" smtClean="0"/>
              </a:p>
              <a:p>
                <a:pPr marL="0" indent="0">
                  <a:buNone/>
                </a:pPr>
                <a:r>
                  <a:rPr lang="en-US" dirty="0" smtClean="0"/>
                  <a:t>Then </a:t>
                </a:r>
                <a:r>
                  <a:rPr lang="en-US" dirty="0"/>
                  <a:t>L-curve is given by </a:t>
                </a:r>
                <a14:m>
                  <m:oMath xmlns:m="http://schemas.openxmlformats.org/officeDocument/2006/math">
                    <m:r>
                      <a:rPr lang="en-US" i="1"/>
                      <m:t>(</m:t>
                    </m:r>
                    <m:f>
                      <m:fPr>
                        <m:ctrlPr>
                          <a:rPr lang="en-US" i="1"/>
                        </m:ctrlPr>
                      </m:fPr>
                      <m:num>
                        <m:r>
                          <a:rPr lang="en-US" i="1"/>
                          <m:t>1</m:t>
                        </m:r>
                      </m:num>
                      <m:den>
                        <m:r>
                          <a:rPr lang="en-US" i="1"/>
                          <m:t>2</m:t>
                        </m:r>
                      </m:den>
                    </m:f>
                    <m:acc>
                      <m:accPr>
                        <m:chr m:val="̂"/>
                        <m:ctrlPr>
                          <a:rPr lang="en-US" i="1"/>
                        </m:ctrlPr>
                      </m:accPr>
                      <m:e>
                        <m:r>
                          <a:rPr lang="en-US" i="1"/>
                          <m:t>𝜌</m:t>
                        </m:r>
                      </m:e>
                    </m:acc>
                    <m:r>
                      <a:rPr lang="en-US" i="1"/>
                      <m:t>, </m:t>
                    </m:r>
                    <m:f>
                      <m:fPr>
                        <m:ctrlPr>
                          <a:rPr lang="en-US" i="1"/>
                        </m:ctrlPr>
                      </m:fPr>
                      <m:num>
                        <m:r>
                          <a:rPr lang="en-US" i="1"/>
                          <m:t>1</m:t>
                        </m:r>
                      </m:num>
                      <m:den>
                        <m:r>
                          <a:rPr lang="en-US" i="1"/>
                          <m:t>2</m:t>
                        </m:r>
                      </m:den>
                    </m:f>
                    <m:acc>
                      <m:accPr>
                        <m:chr m:val="̂"/>
                        <m:ctrlPr>
                          <a:rPr lang="en-US" i="1"/>
                        </m:ctrlPr>
                      </m:accPr>
                      <m:e>
                        <m:r>
                          <a:rPr lang="en-US" i="1"/>
                          <m:t>𝜉</m:t>
                        </m:r>
                      </m:e>
                    </m:acc>
                    <m:r>
                      <a:rPr lang="en-US" i="1"/>
                      <m:t>)</m:t>
                    </m:r>
                  </m:oMath>
                </a14:m>
                <a:r>
                  <a:rPr lang="en-US" dirty="0"/>
                  <a:t>. </a:t>
                </a:r>
              </a:p>
              <a:p>
                <a:pPr marL="0" indent="0">
                  <a:buNone/>
                </a:pPr>
                <a:r>
                  <a:rPr lang="en-US" dirty="0" smtClean="0"/>
                  <a:t>2. The curvature of a curve is defined by </a:t>
                </a:r>
                <a:endParaRPr lang="en-US" dirty="0"/>
              </a:p>
              <a:p>
                <a:pPr marL="0" indent="0">
                  <a:buNone/>
                </a:pPr>
                <a14:m>
                  <m:oMathPara xmlns:m="http://schemas.openxmlformats.org/officeDocument/2006/math">
                    <m:oMathParaPr>
                      <m:jc m:val="center"/>
                    </m:oMathParaPr>
                    <m:oMath xmlns:m="http://schemas.openxmlformats.org/officeDocument/2006/math">
                      <m:acc>
                        <m:accPr>
                          <m:chr m:val="̂"/>
                          <m:ctrlPr>
                            <a:rPr lang="en-US" i="1"/>
                          </m:ctrlPr>
                        </m:accPr>
                        <m:e>
                          <m:r>
                            <a:rPr lang="en-US" i="1"/>
                            <m:t>𝑐</m:t>
                          </m:r>
                        </m:e>
                      </m:acc>
                      <m:r>
                        <a:rPr lang="en-US" i="1"/>
                        <m:t>=2</m:t>
                      </m:r>
                      <m:f>
                        <m:fPr>
                          <m:ctrlPr>
                            <a:rPr lang="en-US" i="1"/>
                          </m:ctrlPr>
                        </m:fPr>
                        <m:num>
                          <m:sSup>
                            <m:sSupPr>
                              <m:ctrlPr>
                                <a:rPr lang="en-US" i="1"/>
                              </m:ctrlPr>
                            </m:sSupPr>
                            <m:e>
                              <m:acc>
                                <m:accPr>
                                  <m:chr m:val="̂"/>
                                  <m:ctrlPr>
                                    <a:rPr lang="en-US" i="1"/>
                                  </m:ctrlPr>
                                </m:accPr>
                                <m:e>
                                  <m:r>
                                    <a:rPr lang="en-US" i="1"/>
                                    <m:t>𝜌</m:t>
                                  </m:r>
                                </m:e>
                              </m:acc>
                            </m:e>
                            <m:sup>
                              <m:r>
                                <a:rPr lang="en-US" i="1"/>
                                <m:t>′</m:t>
                              </m:r>
                            </m:sup>
                          </m:sSup>
                          <m:sSup>
                            <m:sSupPr>
                              <m:ctrlPr>
                                <a:rPr lang="en-US" i="1"/>
                              </m:ctrlPr>
                            </m:sSupPr>
                            <m:e>
                              <m:acc>
                                <m:accPr>
                                  <m:chr m:val="̂"/>
                                  <m:ctrlPr>
                                    <a:rPr lang="en-US" i="1"/>
                                  </m:ctrlPr>
                                </m:accPr>
                                <m:e>
                                  <m:r>
                                    <a:rPr lang="en-US" i="1"/>
                                    <m:t>𝜉</m:t>
                                  </m:r>
                                </m:e>
                              </m:acc>
                            </m:e>
                            <m:sup>
                              <m:r>
                                <a:rPr lang="en-US" i="1"/>
                                <m:t>′′</m:t>
                              </m:r>
                            </m:sup>
                          </m:sSup>
                          <m:r>
                            <a:rPr lang="en-US" i="1"/>
                            <m:t>−</m:t>
                          </m:r>
                          <m:sSup>
                            <m:sSupPr>
                              <m:ctrlPr>
                                <a:rPr lang="en-US" i="1"/>
                              </m:ctrlPr>
                            </m:sSupPr>
                            <m:e>
                              <m:acc>
                                <m:accPr>
                                  <m:chr m:val="̂"/>
                                  <m:ctrlPr>
                                    <a:rPr lang="en-US" i="1"/>
                                  </m:ctrlPr>
                                </m:accPr>
                                <m:e>
                                  <m:r>
                                    <a:rPr lang="en-US" i="1"/>
                                    <m:t>𝜌</m:t>
                                  </m:r>
                                </m:e>
                              </m:acc>
                            </m:e>
                            <m:sup>
                              <m:r>
                                <a:rPr lang="en-US" i="1"/>
                                <m:t>′′</m:t>
                              </m:r>
                            </m:sup>
                          </m:sSup>
                          <m:sSup>
                            <m:sSupPr>
                              <m:ctrlPr>
                                <a:rPr lang="en-US" i="1"/>
                              </m:ctrlPr>
                            </m:sSupPr>
                            <m:e>
                              <m:acc>
                                <m:accPr>
                                  <m:chr m:val="̂"/>
                                  <m:ctrlPr>
                                    <a:rPr lang="en-US" i="1"/>
                                  </m:ctrlPr>
                                </m:accPr>
                                <m:e>
                                  <m:r>
                                    <a:rPr lang="en-US" i="1"/>
                                    <m:t>𝜉</m:t>
                                  </m:r>
                                </m:e>
                              </m:acc>
                            </m:e>
                            <m:sup>
                              <m:r>
                                <a:rPr lang="en-US" i="1"/>
                                <m:t>′</m:t>
                              </m:r>
                            </m:sup>
                          </m:sSup>
                        </m:num>
                        <m:den>
                          <m:r>
                            <a:rPr lang="en-US" i="1"/>
                            <m:t>(</m:t>
                          </m:r>
                          <m:sSup>
                            <m:sSupPr>
                              <m:ctrlPr>
                                <a:rPr lang="en-US" i="1"/>
                              </m:ctrlPr>
                            </m:sSupPr>
                            <m:e>
                              <m:sSup>
                                <m:sSupPr>
                                  <m:ctrlPr>
                                    <a:rPr lang="en-US" i="1"/>
                                  </m:ctrlPr>
                                </m:sSupPr>
                                <m:e>
                                  <m:r>
                                    <a:rPr lang="en-US" i="1"/>
                                    <m:t>(</m:t>
                                  </m:r>
                                  <m:sSup>
                                    <m:sSupPr>
                                      <m:ctrlPr>
                                        <a:rPr lang="en-US" i="1"/>
                                      </m:ctrlPr>
                                    </m:sSupPr>
                                    <m:e>
                                      <m:acc>
                                        <m:accPr>
                                          <m:chr m:val="̂"/>
                                          <m:ctrlPr>
                                            <a:rPr lang="en-US" i="1"/>
                                          </m:ctrlPr>
                                        </m:accPr>
                                        <m:e>
                                          <m:r>
                                            <a:rPr lang="en-US" i="1"/>
                                            <m:t>𝜌</m:t>
                                          </m:r>
                                        </m:e>
                                      </m:acc>
                                    </m:e>
                                    <m:sup>
                                      <m:r>
                                        <a:rPr lang="en-US" i="1"/>
                                        <m:t>′</m:t>
                                      </m:r>
                                    </m:sup>
                                  </m:sSup>
                                  <m:r>
                                    <a:rPr lang="en-US" i="1"/>
                                    <m:t>)</m:t>
                                  </m:r>
                                </m:e>
                                <m:sup>
                                  <m:r>
                                    <a:rPr lang="en-US" i="1"/>
                                    <m:t>2</m:t>
                                  </m:r>
                                </m:sup>
                              </m:sSup>
                              <m:r>
                                <a:rPr lang="en-US" i="1"/>
                                <m:t>+</m:t>
                              </m:r>
                              <m:sSup>
                                <m:sSupPr>
                                  <m:ctrlPr>
                                    <a:rPr lang="en-US" i="1"/>
                                  </m:ctrlPr>
                                </m:sSupPr>
                                <m:e>
                                  <m:r>
                                    <a:rPr lang="en-US" i="1"/>
                                    <m:t>(</m:t>
                                  </m:r>
                                  <m:acc>
                                    <m:accPr>
                                      <m:chr m:val="̂"/>
                                      <m:ctrlPr>
                                        <a:rPr lang="en-US" i="1"/>
                                      </m:ctrlPr>
                                    </m:accPr>
                                    <m:e>
                                      <m:r>
                                        <a:rPr lang="en-US" i="1"/>
                                        <m:t>𝜉</m:t>
                                      </m:r>
                                    </m:e>
                                  </m:acc>
                                  <m:r>
                                    <a:rPr lang="en-US" i="1"/>
                                    <m:t>)</m:t>
                                  </m:r>
                                </m:e>
                                <m:sup>
                                  <m:r>
                                    <a:rPr lang="en-US" i="1"/>
                                    <m:t>2</m:t>
                                  </m:r>
                                </m:sup>
                              </m:sSup>
                              <m:r>
                                <a:rPr lang="en-US" i="1"/>
                                <m:t>)</m:t>
                              </m:r>
                            </m:e>
                            <m:sup>
                              <m:r>
                                <a:rPr lang="en-US" i="1"/>
                                <m:t>3/2</m:t>
                              </m:r>
                            </m:sup>
                          </m:sSup>
                        </m:den>
                      </m:f>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3504"/>
                </a:stretch>
              </a:blipFill>
            </p:spPr>
            <p:txBody>
              <a:bodyPr/>
              <a:lstStyle/>
              <a:p>
                <a:r>
                  <a:rPr lang="en-US">
                    <a:noFill/>
                  </a:rPr>
                  <a:t> </a:t>
                </a:r>
              </a:p>
            </p:txBody>
          </p:sp>
        </mc:Fallback>
      </mc:AlternateContent>
    </p:spTree>
    <p:extLst>
      <p:ext uri="{BB962C8B-B14F-4D97-AF65-F5344CB8AC3E}">
        <p14:creationId xmlns:p14="http://schemas.microsoft.com/office/powerpoint/2010/main" val="926634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3. </a:t>
                </a:r>
                <a:r>
                  <a:rPr lang="en-US" sz="2400" dirty="0" smtClean="0"/>
                  <a:t>By </a:t>
                </a:r>
                <a14:m>
                  <m:oMath xmlns:m="http://schemas.openxmlformats.org/officeDocument/2006/math">
                    <m:sSup>
                      <m:sSupPr>
                        <m:ctrlPr>
                          <a:rPr lang="en-US" sz="2400" i="1"/>
                        </m:ctrlPr>
                      </m:sSupPr>
                      <m:e>
                        <m:acc>
                          <m:accPr>
                            <m:chr m:val="̂"/>
                            <m:ctrlPr>
                              <a:rPr lang="en-US" sz="2400" i="1"/>
                            </m:ctrlPr>
                          </m:accPr>
                          <m:e>
                            <m:r>
                              <a:rPr lang="en-US" sz="2400" i="1"/>
                              <m:t>𝜉</m:t>
                            </m:r>
                          </m:e>
                        </m:acc>
                      </m:e>
                      <m:sup>
                        <m:r>
                          <a:rPr lang="en-US" sz="2400" i="1"/>
                          <m:t>′</m:t>
                        </m:r>
                      </m:sup>
                    </m:sSup>
                    <m:r>
                      <a:rPr lang="en-US" sz="2400" i="1"/>
                      <m:t>=</m:t>
                    </m:r>
                    <m:f>
                      <m:fPr>
                        <m:ctrlPr>
                          <a:rPr lang="en-US" sz="2400" i="1"/>
                        </m:ctrlPr>
                      </m:fPr>
                      <m:num>
                        <m:sSup>
                          <m:sSupPr>
                            <m:ctrlPr>
                              <a:rPr lang="en-US" sz="2400" i="1"/>
                            </m:ctrlPr>
                          </m:sSupPr>
                          <m:e>
                            <m:r>
                              <a:rPr lang="en-US" sz="2400" i="1"/>
                              <m:t>𝜉</m:t>
                            </m:r>
                          </m:e>
                          <m:sup>
                            <m:r>
                              <a:rPr lang="en-US" sz="2400" i="1"/>
                              <m:t>′</m:t>
                            </m:r>
                          </m:sup>
                        </m:sSup>
                      </m:num>
                      <m:den>
                        <m:r>
                          <a:rPr lang="en-US" sz="2400" i="1"/>
                          <m:t>𝜉</m:t>
                        </m:r>
                      </m:den>
                    </m:f>
                  </m:oMath>
                </a14:m>
                <a:r>
                  <a:rPr lang="en-US" sz="2400" dirty="0" smtClean="0"/>
                  <a:t>,</a:t>
                </a:r>
                <a:r>
                  <a:rPr lang="en-US" sz="2400" dirty="0"/>
                  <a:t> </a:t>
                </a:r>
                <a14:m>
                  <m:oMath xmlns:m="http://schemas.openxmlformats.org/officeDocument/2006/math">
                    <m:sSup>
                      <m:sSupPr>
                        <m:ctrlPr>
                          <a:rPr lang="en-US" sz="2400" i="1"/>
                        </m:ctrlPr>
                      </m:sSupPr>
                      <m:e>
                        <m:acc>
                          <m:accPr>
                            <m:chr m:val="̂"/>
                            <m:ctrlPr>
                              <a:rPr lang="en-US" sz="2400" i="1"/>
                            </m:ctrlPr>
                          </m:accPr>
                          <m:e>
                            <m:r>
                              <a:rPr lang="en-US" sz="2400" i="1"/>
                              <m:t>𝜌</m:t>
                            </m:r>
                          </m:e>
                        </m:acc>
                      </m:e>
                      <m:sup>
                        <m:r>
                          <a:rPr lang="en-US" sz="2400" i="1"/>
                          <m:t>′</m:t>
                        </m:r>
                      </m:sup>
                    </m:sSup>
                    <m:r>
                      <a:rPr lang="en-US" sz="2400" i="1"/>
                      <m:t>=</m:t>
                    </m:r>
                    <m:f>
                      <m:fPr>
                        <m:ctrlPr>
                          <a:rPr lang="en-US" sz="2400" i="1"/>
                        </m:ctrlPr>
                      </m:fPr>
                      <m:num>
                        <m:sSup>
                          <m:sSupPr>
                            <m:ctrlPr>
                              <a:rPr lang="en-US" sz="2400" i="1"/>
                            </m:ctrlPr>
                          </m:sSupPr>
                          <m:e>
                            <m:r>
                              <a:rPr lang="en-US" sz="2400" i="1"/>
                              <m:t>𝜌</m:t>
                            </m:r>
                          </m:e>
                          <m:sup>
                            <m:r>
                              <a:rPr lang="en-US" sz="2400" i="1"/>
                              <m:t>′</m:t>
                            </m:r>
                          </m:sup>
                        </m:sSup>
                      </m:num>
                      <m:den>
                        <m:r>
                          <a:rPr lang="en-US" sz="2400" i="1"/>
                          <m:t>𝜌</m:t>
                        </m:r>
                      </m:den>
                    </m:f>
                  </m:oMath>
                </a14:m>
                <a:r>
                  <a:rPr lang="en-US" sz="2400" dirty="0" smtClean="0"/>
                  <a:t>, </a:t>
                </a:r>
                <a14:m>
                  <m:oMath xmlns:m="http://schemas.openxmlformats.org/officeDocument/2006/math">
                    <m:sSup>
                      <m:sSupPr>
                        <m:ctrlPr>
                          <a:rPr lang="en-US" sz="2400" i="1"/>
                        </m:ctrlPr>
                      </m:sSupPr>
                      <m:e>
                        <m:acc>
                          <m:accPr>
                            <m:chr m:val="̂"/>
                            <m:ctrlPr>
                              <a:rPr lang="en-US" sz="2400" i="1"/>
                            </m:ctrlPr>
                          </m:accPr>
                          <m:e>
                            <m:r>
                              <a:rPr lang="en-US" sz="2400" i="1"/>
                              <m:t>𝜉</m:t>
                            </m:r>
                          </m:e>
                        </m:acc>
                      </m:e>
                      <m:sup>
                        <m:r>
                          <a:rPr lang="en-US" sz="2400" i="1"/>
                          <m:t>′′</m:t>
                        </m:r>
                      </m:sup>
                    </m:sSup>
                    <m:r>
                      <a:rPr lang="en-US" sz="2400" i="1"/>
                      <m:t>=</m:t>
                    </m:r>
                    <m:f>
                      <m:fPr>
                        <m:ctrlPr>
                          <a:rPr lang="en-US" sz="2400" i="1"/>
                        </m:ctrlPr>
                      </m:fPr>
                      <m:num>
                        <m:sSup>
                          <m:sSupPr>
                            <m:ctrlPr>
                              <a:rPr lang="en-US" sz="2400" i="1"/>
                            </m:ctrlPr>
                          </m:sSupPr>
                          <m:e>
                            <m:r>
                              <a:rPr lang="en-US" sz="2400" i="1"/>
                              <m:t>𝜉</m:t>
                            </m:r>
                          </m:e>
                          <m:sup>
                            <m:r>
                              <a:rPr lang="en-US" sz="2400" i="1"/>
                              <m:t>′′</m:t>
                            </m:r>
                          </m:sup>
                        </m:sSup>
                        <m:r>
                          <a:rPr lang="en-US" sz="2400" i="1"/>
                          <m:t>𝜉</m:t>
                        </m:r>
                        <m:r>
                          <a:rPr lang="en-US" sz="2400" i="1"/>
                          <m:t>−</m:t>
                        </m:r>
                        <m:sSup>
                          <m:sSupPr>
                            <m:ctrlPr>
                              <a:rPr lang="en-US" sz="2400" i="1"/>
                            </m:ctrlPr>
                          </m:sSupPr>
                          <m:e>
                            <m:r>
                              <a:rPr lang="en-US" sz="2400" i="1"/>
                              <m:t>(</m:t>
                            </m:r>
                            <m:sSup>
                              <m:sSupPr>
                                <m:ctrlPr>
                                  <a:rPr lang="en-US" sz="2400" i="1"/>
                                </m:ctrlPr>
                              </m:sSupPr>
                              <m:e>
                                <m:r>
                                  <a:rPr lang="en-US" sz="2400" i="1"/>
                                  <m:t>𝜉</m:t>
                                </m:r>
                              </m:e>
                              <m:sup>
                                <m:r>
                                  <a:rPr lang="en-US" sz="2400" i="1"/>
                                  <m:t>′</m:t>
                                </m:r>
                              </m:sup>
                            </m:sSup>
                            <m:r>
                              <a:rPr lang="en-US" sz="2400" i="1"/>
                              <m:t>)</m:t>
                            </m:r>
                          </m:e>
                          <m:sup>
                            <m:r>
                              <a:rPr lang="en-US" sz="2400" i="1"/>
                              <m:t>2</m:t>
                            </m:r>
                          </m:sup>
                        </m:sSup>
                      </m:num>
                      <m:den>
                        <m:sSup>
                          <m:sSupPr>
                            <m:ctrlPr>
                              <a:rPr lang="en-US" sz="2400" i="1"/>
                            </m:ctrlPr>
                          </m:sSupPr>
                          <m:e>
                            <m:r>
                              <a:rPr lang="en-US" sz="2400" i="1"/>
                              <m:t>𝜉</m:t>
                            </m:r>
                          </m:e>
                          <m:sup>
                            <m:r>
                              <a:rPr lang="en-US" sz="2400" i="1"/>
                              <m:t>2</m:t>
                            </m:r>
                          </m:sup>
                        </m:sSup>
                      </m:den>
                    </m:f>
                  </m:oMath>
                </a14:m>
                <a:r>
                  <a:rPr lang="en-US" sz="2400" dirty="0"/>
                  <a:t> and </a:t>
                </a:r>
                <a14:m>
                  <m:oMath xmlns:m="http://schemas.openxmlformats.org/officeDocument/2006/math">
                    <m:sSup>
                      <m:sSupPr>
                        <m:ctrlPr>
                          <a:rPr lang="en-US" sz="2400" i="1"/>
                        </m:ctrlPr>
                      </m:sSupPr>
                      <m:e>
                        <m:acc>
                          <m:accPr>
                            <m:chr m:val="̂"/>
                            <m:ctrlPr>
                              <a:rPr lang="en-US" sz="2400" i="1"/>
                            </m:ctrlPr>
                          </m:accPr>
                          <m:e>
                            <m:r>
                              <a:rPr lang="en-US" sz="2400" i="1"/>
                              <m:t>𝜌</m:t>
                            </m:r>
                          </m:e>
                        </m:acc>
                      </m:e>
                      <m:sup>
                        <m:r>
                          <a:rPr lang="en-US" sz="2400" i="1"/>
                          <m:t>′′</m:t>
                        </m:r>
                      </m:sup>
                    </m:sSup>
                    <m:r>
                      <a:rPr lang="en-US" sz="2400" i="1"/>
                      <m:t>=</m:t>
                    </m:r>
                    <m:f>
                      <m:fPr>
                        <m:ctrlPr>
                          <a:rPr lang="en-US" sz="2400" i="1"/>
                        </m:ctrlPr>
                      </m:fPr>
                      <m:num>
                        <m:sSup>
                          <m:sSupPr>
                            <m:ctrlPr>
                              <a:rPr lang="en-US" sz="2400" i="1"/>
                            </m:ctrlPr>
                          </m:sSupPr>
                          <m:e>
                            <m:r>
                              <a:rPr lang="en-US" sz="2400" i="1"/>
                              <m:t>𝜌</m:t>
                            </m:r>
                          </m:e>
                          <m:sup>
                            <m:r>
                              <a:rPr lang="en-US" sz="2400" i="1"/>
                              <m:t>′′</m:t>
                            </m:r>
                          </m:sup>
                        </m:sSup>
                        <m:r>
                          <a:rPr lang="en-US" sz="2400" i="1"/>
                          <m:t>𝜌</m:t>
                        </m:r>
                        <m:r>
                          <a:rPr lang="en-US" sz="2400" i="1"/>
                          <m:t>−</m:t>
                        </m:r>
                        <m:sSup>
                          <m:sSupPr>
                            <m:ctrlPr>
                              <a:rPr lang="en-US" sz="2400" i="1"/>
                            </m:ctrlPr>
                          </m:sSupPr>
                          <m:e>
                            <m:r>
                              <a:rPr lang="en-US" sz="2400" i="1"/>
                              <m:t>(</m:t>
                            </m:r>
                            <m:sSup>
                              <m:sSupPr>
                                <m:ctrlPr>
                                  <a:rPr lang="en-US" sz="2400" i="1"/>
                                </m:ctrlPr>
                              </m:sSupPr>
                              <m:e>
                                <m:r>
                                  <a:rPr lang="en-US" sz="2400" i="1"/>
                                  <m:t>𝜌</m:t>
                                </m:r>
                              </m:e>
                              <m:sup>
                                <m:r>
                                  <a:rPr lang="en-US" sz="2400" i="1"/>
                                  <m:t>′</m:t>
                                </m:r>
                              </m:sup>
                            </m:sSup>
                            <m:r>
                              <a:rPr lang="en-US" sz="2400" i="1"/>
                              <m:t>)</m:t>
                            </m:r>
                          </m:e>
                          <m:sup>
                            <m:r>
                              <a:rPr lang="en-US" sz="2400" i="1"/>
                              <m:t>2</m:t>
                            </m:r>
                          </m:sup>
                        </m:sSup>
                      </m:num>
                      <m:den>
                        <m:sSup>
                          <m:sSupPr>
                            <m:ctrlPr>
                              <a:rPr lang="en-US" sz="2400" i="1"/>
                            </m:ctrlPr>
                          </m:sSupPr>
                          <m:e>
                            <m:r>
                              <a:rPr lang="en-US" sz="2400" i="1"/>
                              <m:t>𝜌</m:t>
                            </m:r>
                          </m:e>
                          <m:sup>
                            <m:r>
                              <a:rPr lang="en-US" sz="2400" i="1"/>
                              <m:t>2</m:t>
                            </m:r>
                          </m:sup>
                        </m:sSup>
                      </m:den>
                    </m:f>
                  </m:oMath>
                </a14:m>
                <a:r>
                  <a:rPr lang="en-US" sz="2400" dirty="0" smtClean="0"/>
                  <a:t>, we have:</a:t>
                </a:r>
                <a:endParaRPr lang="en-US" sz="2400" dirty="0"/>
              </a:p>
              <a:p>
                <a:pPr marL="0" indent="0">
                  <a:buNone/>
                </a:pPr>
                <a:endParaRPr lang="en-US" dirty="0" smtClean="0"/>
              </a:p>
              <a:p>
                <a:pPr marL="0" indent="0" algn="ctr">
                  <a:buNone/>
                </a:pPr>
                <a:r>
                  <a:rPr lang="en-US" dirty="0" smtClean="0"/>
                  <a:t>	</a:t>
                </a:r>
                <a14:m>
                  <m:oMath xmlns:m="http://schemas.openxmlformats.org/officeDocument/2006/math">
                    <m:acc>
                      <m:accPr>
                        <m:chr m:val="̂"/>
                        <m:ctrlPr>
                          <a:rPr lang="en-US" i="1"/>
                        </m:ctrlPr>
                      </m:accPr>
                      <m:e>
                        <m:r>
                          <a:rPr lang="en-US" i="1"/>
                          <m:t>𝑐</m:t>
                        </m:r>
                      </m:e>
                    </m:acc>
                    <m:r>
                      <a:rPr lang="en-US" i="1"/>
                      <m:t>=2</m:t>
                    </m:r>
                    <m:f>
                      <m:fPr>
                        <m:ctrlPr>
                          <a:rPr lang="en-US" i="1"/>
                        </m:ctrlPr>
                      </m:fPr>
                      <m:num>
                        <m:r>
                          <a:rPr lang="en-US" i="1" smtClean="0">
                            <a:latin typeface="Cambria Math"/>
                            <a:ea typeface="Cambria Math"/>
                          </a:rPr>
                          <m:t>𝜌𝜉</m:t>
                        </m:r>
                      </m:num>
                      <m:den>
                        <m:sSup>
                          <m:sSupPr>
                            <m:ctrlPr>
                              <a:rPr lang="en-US" i="1"/>
                            </m:ctrlPr>
                          </m:sSupPr>
                          <m:e>
                            <m:r>
                              <a:rPr lang="en-US" i="1"/>
                              <m:t>𝜉</m:t>
                            </m:r>
                          </m:e>
                          <m:sup>
                            <m:r>
                              <a:rPr lang="en-US" i="1"/>
                              <m:t>′</m:t>
                            </m:r>
                          </m:sup>
                        </m:sSup>
                      </m:den>
                    </m:f>
                    <m:f>
                      <m:fPr>
                        <m:ctrlPr>
                          <a:rPr lang="en-US" i="1"/>
                        </m:ctrlPr>
                      </m:fPr>
                      <m:num>
                        <m:sSup>
                          <m:sSupPr>
                            <m:ctrlPr>
                              <a:rPr lang="en-US" i="1"/>
                            </m:ctrlPr>
                          </m:sSupPr>
                          <m:e>
                            <m:r>
                              <a:rPr lang="en-US" i="1"/>
                              <m:t>𝜆</m:t>
                            </m:r>
                          </m:e>
                          <m:sup>
                            <m:r>
                              <a:rPr lang="en-US" i="1"/>
                              <m:t>2</m:t>
                            </m:r>
                          </m:sup>
                        </m:sSup>
                        <m:sSup>
                          <m:sSupPr>
                            <m:ctrlPr>
                              <a:rPr lang="en-US" i="1"/>
                            </m:ctrlPr>
                          </m:sSupPr>
                          <m:e>
                            <m:r>
                              <a:rPr lang="en-US" i="1"/>
                              <m:t>𝜉</m:t>
                            </m:r>
                          </m:e>
                          <m:sup>
                            <m:r>
                              <a:rPr lang="en-US" i="1"/>
                              <m:t>′</m:t>
                            </m:r>
                          </m:sup>
                        </m:sSup>
                        <m:r>
                          <a:rPr lang="en-US" i="1"/>
                          <m:t>𝜌</m:t>
                        </m:r>
                        <m:r>
                          <a:rPr lang="en-US" i="1"/>
                          <m:t>+2</m:t>
                        </m:r>
                        <m:r>
                          <a:rPr lang="en-US" i="1"/>
                          <m:t>𝜆𝜉𝜌</m:t>
                        </m:r>
                        <m:r>
                          <a:rPr lang="en-US" i="1"/>
                          <m:t>+</m:t>
                        </m:r>
                        <m:sSup>
                          <m:sSupPr>
                            <m:ctrlPr>
                              <a:rPr lang="en-US" i="1"/>
                            </m:ctrlPr>
                          </m:sSupPr>
                          <m:e>
                            <m:r>
                              <a:rPr lang="en-US" i="1"/>
                              <m:t>𝜆</m:t>
                            </m:r>
                          </m:e>
                          <m:sup>
                            <m:r>
                              <a:rPr lang="en-US" i="1"/>
                              <m:t>4</m:t>
                            </m:r>
                          </m:sup>
                        </m:sSup>
                        <m:r>
                          <a:rPr lang="en-US" i="1"/>
                          <m:t>𝜉</m:t>
                        </m:r>
                        <m:sSup>
                          <m:sSupPr>
                            <m:ctrlPr>
                              <a:rPr lang="en-US" i="1"/>
                            </m:ctrlPr>
                          </m:sSupPr>
                          <m:e>
                            <m:r>
                              <a:rPr lang="en-US" i="1"/>
                              <m:t>𝜉</m:t>
                            </m:r>
                          </m:e>
                          <m:sup>
                            <m:r>
                              <a:rPr lang="en-US" i="1"/>
                              <m:t>′</m:t>
                            </m:r>
                          </m:sup>
                        </m:sSup>
                      </m:num>
                      <m:den>
                        <m:r>
                          <a:rPr lang="en-US" i="1"/>
                          <m:t>(</m:t>
                        </m:r>
                        <m:sSup>
                          <m:sSupPr>
                            <m:ctrlPr>
                              <a:rPr lang="en-US" i="1"/>
                            </m:ctrlPr>
                          </m:sSupPr>
                          <m:e>
                            <m:r>
                              <a:rPr lang="en-US" i="1"/>
                              <m:t>𝜆</m:t>
                            </m:r>
                          </m:e>
                          <m:sup>
                            <m:r>
                              <a:rPr lang="en-US" i="1"/>
                              <m:t>2</m:t>
                            </m:r>
                          </m:sup>
                        </m:sSup>
                        <m:sSup>
                          <m:sSupPr>
                            <m:ctrlPr>
                              <a:rPr lang="en-US" i="1"/>
                            </m:ctrlPr>
                          </m:sSupPr>
                          <m:e>
                            <m:r>
                              <a:rPr lang="en-US" i="1"/>
                              <m:t>𝜉</m:t>
                            </m:r>
                          </m:e>
                          <m:sup>
                            <m:r>
                              <a:rPr lang="en-US" i="1"/>
                              <m:t>2</m:t>
                            </m:r>
                          </m:sup>
                        </m:sSup>
                        <m:sSup>
                          <m:sSupPr>
                            <m:ctrlPr>
                              <a:rPr lang="en-US" i="1"/>
                            </m:ctrlPr>
                          </m:sSupPr>
                          <m:e>
                            <m:r>
                              <a:rPr lang="en-US" i="1"/>
                              <m:t>+</m:t>
                            </m:r>
                            <m:sSup>
                              <m:sSupPr>
                                <m:ctrlPr>
                                  <a:rPr lang="en-US" i="1"/>
                                </m:ctrlPr>
                              </m:sSupPr>
                              <m:e>
                                <m:r>
                                  <a:rPr lang="en-US" i="1"/>
                                  <m:t>𝜌</m:t>
                                </m:r>
                              </m:e>
                              <m:sup>
                                <m:r>
                                  <a:rPr lang="en-US" i="1"/>
                                  <m:t>2</m:t>
                                </m:r>
                              </m:sup>
                            </m:sSup>
                            <m:r>
                              <a:rPr lang="en-US" i="1"/>
                              <m:t>)</m:t>
                            </m:r>
                          </m:e>
                          <m:sup>
                            <m:r>
                              <a:rPr lang="en-US" i="1"/>
                              <m:t>3/2</m:t>
                            </m:r>
                          </m:sup>
                        </m:sSup>
                      </m:den>
                    </m:f>
                  </m:oMath>
                </a14:m>
                <a:endParaRPr lang="en-US" dirty="0" smtClean="0"/>
              </a:p>
              <a:p>
                <a:pPr marL="0" indent="0" algn="ctr">
                  <a:buNone/>
                </a:pPr>
                <a:endParaRPr lang="en-US" dirty="0"/>
              </a:p>
              <a:p>
                <a:r>
                  <a:rPr lang="en-US" dirty="0"/>
                  <a:t>Conclusion: choose </a:t>
                </a:r>
                <a14:m>
                  <m:oMath xmlns:m="http://schemas.openxmlformats.org/officeDocument/2006/math">
                    <m:r>
                      <a:rPr lang="en-US" i="1"/>
                      <m:t>𝜆</m:t>
                    </m:r>
                    <m:r>
                      <a:rPr lang="en-US" i="1"/>
                      <m:t>=</m:t>
                    </m:r>
                    <m:sSub>
                      <m:sSubPr>
                        <m:ctrlPr>
                          <a:rPr lang="en-US" i="1"/>
                        </m:ctrlPr>
                      </m:sSubPr>
                      <m:e>
                        <m:r>
                          <a:rPr lang="en-US" i="1"/>
                          <m:t>𝜆</m:t>
                        </m:r>
                      </m:e>
                      <m:sub>
                        <m:r>
                          <a:rPr lang="en-US" i="1"/>
                          <m:t>𝐿</m:t>
                        </m:r>
                      </m:sub>
                    </m:sSub>
                  </m:oMath>
                </a14:m>
                <a:r>
                  <a:rPr lang="en-US" dirty="0"/>
                  <a:t> such that the curvature  </a:t>
                </a:r>
                <a14:m>
                  <m:oMath xmlns:m="http://schemas.openxmlformats.org/officeDocument/2006/math">
                    <m:acc>
                      <m:accPr>
                        <m:chr m:val="̂"/>
                        <m:ctrlPr>
                          <a:rPr lang="en-US" i="1"/>
                        </m:ctrlPr>
                      </m:accPr>
                      <m:e>
                        <m:r>
                          <a:rPr lang="en-US" i="1"/>
                          <m:t>𝑐</m:t>
                        </m:r>
                      </m:e>
                    </m:acc>
                  </m:oMath>
                </a14:m>
                <a:r>
                  <a:rPr lang="en-US" dirty="0"/>
                  <a:t> is maximum.</a:t>
                </a:r>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US">
                    <a:noFill/>
                  </a:rPr>
                  <a:t> </a:t>
                </a:r>
              </a:p>
            </p:txBody>
          </p:sp>
        </mc:Fallback>
      </mc:AlternateContent>
    </p:spTree>
    <p:extLst>
      <p:ext uri="{BB962C8B-B14F-4D97-AF65-F5344CB8AC3E}">
        <p14:creationId xmlns:p14="http://schemas.microsoft.com/office/powerpoint/2010/main" val="107895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For </a:t>
                </a:r>
                <a:r>
                  <a:rPr lang="en-US" b="1" dirty="0" smtClean="0"/>
                  <a:t>TSVD</a:t>
                </a:r>
                <a:r>
                  <a:rPr lang="en-US" dirty="0" smtClean="0"/>
                  <a:t>:</a:t>
                </a:r>
              </a:p>
              <a:p>
                <a:pPr marL="0" indent="0">
                  <a:buNone/>
                </a:pPr>
                <a:r>
                  <a:rPr lang="en-US" dirty="0" smtClean="0"/>
                  <a:t>The </a:t>
                </a:r>
                <a:r>
                  <a:rPr lang="en-US" dirty="0"/>
                  <a:t>discussion above is not valid because the set of solutions is finite. But it still often makes good sense to locate the TSVD solution at the overall corner of the discrete </a:t>
                </a:r>
                <a:r>
                  <a:rPr lang="en-US" dirty="0" smtClean="0"/>
                  <a:t>L-curve</a:t>
                </a:r>
              </a:p>
              <a:p>
                <a:r>
                  <a:rPr lang="en-US" dirty="0" smtClean="0"/>
                  <a:t>Goal:</a:t>
                </a:r>
              </a:p>
              <a:p>
                <a:pPr marL="0" indent="0">
                  <a:buNone/>
                </a:pPr>
                <a:r>
                  <a:rPr lang="en-US" dirty="0"/>
                  <a:t>choose </a:t>
                </a:r>
                <a14:m>
                  <m:oMath xmlns:m="http://schemas.openxmlformats.org/officeDocument/2006/math">
                    <m:r>
                      <a:rPr lang="en-US" i="1"/>
                      <m:t>𝑘</m:t>
                    </m:r>
                    <m:r>
                      <a:rPr lang="en-US" i="1"/>
                      <m:t>=</m:t>
                    </m:r>
                    <m:sSub>
                      <m:sSubPr>
                        <m:ctrlPr>
                          <a:rPr lang="en-US" i="1"/>
                        </m:ctrlPr>
                      </m:sSubPr>
                      <m:e>
                        <m:r>
                          <a:rPr lang="en-US" i="1"/>
                          <m:t>𝑘</m:t>
                        </m:r>
                      </m:e>
                      <m:sub>
                        <m:r>
                          <a:rPr lang="en-US" i="1"/>
                          <m:t>𝐿</m:t>
                        </m:r>
                      </m:sub>
                    </m:sSub>
                  </m:oMath>
                </a14:m>
                <a:r>
                  <a:rPr lang="en-US" dirty="0"/>
                  <a:t> at the overall corner of the discrete L-curve.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889"/>
                </a:stretch>
              </a:blipFill>
            </p:spPr>
            <p:txBody>
              <a:bodyPr/>
              <a:lstStyle/>
              <a:p>
                <a:r>
                  <a:rPr lang="en-US">
                    <a:noFill/>
                  </a:rPr>
                  <a:t> </a:t>
                </a:r>
              </a:p>
            </p:txBody>
          </p:sp>
        </mc:Fallback>
      </mc:AlternateContent>
    </p:spTree>
    <p:extLst>
      <p:ext uri="{BB962C8B-B14F-4D97-AF65-F5344CB8AC3E}">
        <p14:creationId xmlns:p14="http://schemas.microsoft.com/office/powerpoint/2010/main" val="2629405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Exceptions</a:t>
                </a:r>
              </a:p>
              <a:p>
                <a:pPr marL="0" indent="0">
                  <a:buNone/>
                </a:pPr>
                <a:r>
                  <a:rPr lang="en-US" dirty="0" smtClean="0"/>
                  <a:t>1. </a:t>
                </a:r>
                <a:r>
                  <a:rPr lang="en-US" dirty="0"/>
                  <a:t>When the SVD components </a:t>
                </a:r>
                <a14:m>
                  <m:oMath xmlns:m="http://schemas.openxmlformats.org/officeDocument/2006/math">
                    <m:sSubSup>
                      <m:sSubSupPr>
                        <m:ctrlPr>
                          <a:rPr lang="en-US" i="1"/>
                        </m:ctrlPr>
                      </m:sSubSupPr>
                      <m:e>
                        <m:r>
                          <m:rPr>
                            <m:sty m:val="p"/>
                          </m:rPr>
                          <a:rPr lang="en-US"/>
                          <m:t>v</m:t>
                        </m:r>
                      </m:e>
                      <m:sub>
                        <m:r>
                          <a:rPr lang="en-US" i="1"/>
                          <m:t>𝑖</m:t>
                        </m:r>
                      </m:sub>
                      <m:sup>
                        <m:r>
                          <a:rPr lang="en-US" i="1"/>
                          <m:t>𝑇</m:t>
                        </m:r>
                      </m:sup>
                    </m:sSubSup>
                    <m:sSup>
                      <m:sSupPr>
                        <m:ctrlPr>
                          <a:rPr lang="en-US" i="1"/>
                        </m:ctrlPr>
                      </m:sSupPr>
                      <m:e>
                        <m:r>
                          <a:rPr lang="en-US" i="1"/>
                          <m:t>𝑥</m:t>
                        </m:r>
                      </m:e>
                      <m:sup>
                        <m:r>
                          <a:rPr lang="en-US" i="1"/>
                          <m:t>𝑒𝑥𝑎𝑐𝑡</m:t>
                        </m:r>
                      </m:sup>
                    </m:sSup>
                  </m:oMath>
                </a14:m>
                <a:r>
                  <a:rPr lang="en-US" dirty="0"/>
                  <a:t> of the exact solution decay fast to zero, the L-curve’s corner is typically at the point where the solution norm starts to increase dramatically, but for very smooth solutions this happens when we have included too many noisy components, and hence </a:t>
                </a:r>
                <a14:m>
                  <m:oMath xmlns:m="http://schemas.openxmlformats.org/officeDocument/2006/math">
                    <m:sSub>
                      <m:sSubPr>
                        <m:ctrlPr>
                          <a:rPr lang="en-US" i="1"/>
                        </m:ctrlPr>
                      </m:sSubPr>
                      <m:e>
                        <m:r>
                          <m:rPr>
                            <m:sty m:val="p"/>
                          </m:rPr>
                          <a:rPr lang="en-US"/>
                          <m:t>λ</m:t>
                        </m:r>
                      </m:e>
                      <m:sub>
                        <m:r>
                          <a:rPr lang="en-US" i="1"/>
                          <m:t>𝐿</m:t>
                        </m:r>
                      </m:sub>
                    </m:sSub>
                  </m:oMath>
                </a14:m>
                <a:r>
                  <a:rPr lang="en-US" dirty="0"/>
                  <a:t> will lead to an under-regularized solution</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830" r="-1778"/>
                </a:stretch>
              </a:blipFill>
            </p:spPr>
            <p:txBody>
              <a:bodyPr/>
              <a:lstStyle/>
              <a:p>
                <a:r>
                  <a:rPr lang="en-US">
                    <a:noFill/>
                  </a:rPr>
                  <a:t> </a:t>
                </a:r>
              </a:p>
            </p:txBody>
          </p:sp>
        </mc:Fallback>
      </mc:AlternateContent>
    </p:spTree>
    <p:extLst>
      <p:ext uri="{BB962C8B-B14F-4D97-AF65-F5344CB8AC3E}">
        <p14:creationId xmlns:p14="http://schemas.microsoft.com/office/powerpoint/2010/main" val="2067290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705</Words>
  <Application>Microsoft Office PowerPoint</Application>
  <PresentationFormat>On-screen Show (4:3)</PresentationFormat>
  <Paragraphs>55</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L-Curve Criterion</vt:lpstr>
      <vt:lpstr>L-Curve Criterion</vt:lpstr>
      <vt:lpstr>L-Curve Criterion</vt:lpstr>
      <vt:lpstr>L-Curve Criterion</vt:lpstr>
      <vt:lpstr>L-Curve Criterion</vt:lpstr>
      <vt:lpstr>L-Curve Criterion</vt:lpstr>
      <vt:lpstr>L-Curve Criterion</vt:lpstr>
      <vt:lpstr>L-Curve Criterion</vt:lpstr>
      <vt:lpstr>L-Curve Criterion</vt:lpstr>
      <vt:lpstr>L-Curve Criterion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Wei, Shuowen</dc:creator>
  <cp:lastModifiedBy>WFUT4102010</cp:lastModifiedBy>
  <cp:revision>18</cp:revision>
  <dcterms:created xsi:type="dcterms:W3CDTF">2006-08-16T00:00:00Z</dcterms:created>
  <dcterms:modified xsi:type="dcterms:W3CDTF">2012-04-11T19:41:26Z</dcterms:modified>
</cp:coreProperties>
</file>