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1"/>
  </p:sldMasterIdLst>
  <p:notesMasterIdLst>
    <p:notesMasterId r:id="rId25"/>
  </p:notesMasterIdLst>
  <p:sldIdLst>
    <p:sldId id="257" r:id="rId2"/>
    <p:sldId id="262" r:id="rId3"/>
    <p:sldId id="263" r:id="rId4"/>
    <p:sldId id="259" r:id="rId5"/>
    <p:sldId id="267" r:id="rId6"/>
    <p:sldId id="260" r:id="rId7"/>
    <p:sldId id="295" r:id="rId8"/>
    <p:sldId id="261" r:id="rId9"/>
    <p:sldId id="269" r:id="rId10"/>
    <p:sldId id="268" r:id="rId11"/>
    <p:sldId id="274" r:id="rId12"/>
    <p:sldId id="276" r:id="rId13"/>
    <p:sldId id="278" r:id="rId14"/>
    <p:sldId id="285" r:id="rId15"/>
    <p:sldId id="286" r:id="rId16"/>
    <p:sldId id="287" r:id="rId17"/>
    <p:sldId id="288" r:id="rId18"/>
    <p:sldId id="289" r:id="rId19"/>
    <p:sldId id="290" r:id="rId20"/>
    <p:sldId id="291" r:id="rId21"/>
    <p:sldId id="292" r:id="rId22"/>
    <p:sldId id="293" r:id="rId23"/>
    <p:sldId id="294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84" autoAdjust="0"/>
    <p:restoredTop sz="94676" autoAdjust="0"/>
  </p:normalViewPr>
  <p:slideViewPr>
    <p:cSldViewPr>
      <p:cViewPr>
        <p:scale>
          <a:sx n="90" d="100"/>
          <a:sy n="90" d="100"/>
        </p:scale>
        <p:origin x="-1038" y="-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BC5B9D-8C84-42EC-AEA8-F8F7E4812C00}" type="datetimeFigureOut">
              <a:rPr lang="en-US" smtClean="0"/>
              <a:t>12/6/2011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17A1F6-F726-4B76-B899-4C5D881F6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224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Remind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B43015-F272-4520-9202-E72D5AC8FEA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8498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will</a:t>
            </a:r>
            <a:r>
              <a:rPr lang="en-US" baseline="0" dirty="0" smtClean="0"/>
              <a:t> discuss 3 cases about the original matrix A.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B43015-F272-4520-9202-E72D5AC8FEA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3409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B43015-F272-4520-9202-E72D5AC8FEA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8452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B43015-F272-4520-9202-E72D5AC8FEA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8452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B43015-F272-4520-9202-E72D5AC8FEA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8452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 USE QR TO GET THE ORTHOGONAL MATRIX</a:t>
            </a:r>
            <a:r>
              <a:rPr lang="en-US" baseline="0" dirty="0" smtClean="0"/>
              <a:t> Q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B43015-F272-4520-9202-E72D5AC8FEA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8452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337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822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933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239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326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226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1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841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496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124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399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217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52400"/>
            <a:ext cx="8229600" cy="64770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b="1" dirty="0"/>
              <a:t>Finding Structure with Randomness:</a:t>
            </a:r>
            <a:br>
              <a:rPr lang="en-US" sz="4000" b="1" dirty="0"/>
            </a:br>
            <a:r>
              <a:rPr lang="en-US" sz="4000" b="1" dirty="0"/>
              <a:t>Probabilistic Algorithms for</a:t>
            </a:r>
            <a:br>
              <a:rPr lang="en-US" sz="4000" b="1" dirty="0"/>
            </a:br>
            <a:r>
              <a:rPr lang="en-US" sz="4000" b="1" dirty="0"/>
              <a:t>Constructing Approximate</a:t>
            </a:r>
            <a:br>
              <a:rPr lang="en-US" sz="4000" b="1" dirty="0"/>
            </a:br>
            <a:r>
              <a:rPr lang="en-US" sz="4000" b="1" dirty="0"/>
              <a:t>Matrix </a:t>
            </a:r>
            <a:r>
              <a:rPr lang="en-US" sz="4000" b="1" dirty="0" smtClean="0"/>
              <a:t>Decompositions</a:t>
            </a:r>
          </a:p>
          <a:p>
            <a:pPr marL="0" indent="0" algn="ctr">
              <a:buNone/>
            </a:pPr>
            <a:r>
              <a:rPr lang="en-US" sz="4000" dirty="0" smtClean="0"/>
              <a:t>By </a:t>
            </a:r>
          </a:p>
          <a:p>
            <a:pPr marL="0" indent="0" algn="ctr">
              <a:buNone/>
            </a:pPr>
            <a:r>
              <a:rPr lang="en-US" sz="4000" dirty="0" smtClean="0"/>
              <a:t>N. </a:t>
            </a:r>
            <a:r>
              <a:rPr lang="en-US" sz="4000" dirty="0" err="1" smtClean="0"/>
              <a:t>Halko</a:t>
            </a:r>
            <a:endParaRPr lang="en-US" sz="4000" dirty="0" smtClean="0"/>
          </a:p>
          <a:p>
            <a:pPr marL="0" indent="0" algn="ctr">
              <a:buNone/>
            </a:pPr>
            <a:r>
              <a:rPr lang="en-US" sz="4000" dirty="0" smtClean="0"/>
              <a:t>P.G </a:t>
            </a:r>
            <a:r>
              <a:rPr lang="en-US" sz="4000" dirty="0" err="1" smtClean="0"/>
              <a:t>Martinsson</a:t>
            </a:r>
            <a:endParaRPr lang="en-US" sz="4000" dirty="0"/>
          </a:p>
          <a:p>
            <a:pPr marL="0" indent="0" algn="ctr">
              <a:buNone/>
            </a:pPr>
            <a:r>
              <a:rPr lang="en-US" sz="4000" dirty="0" smtClean="0"/>
              <a:t>J.A. </a:t>
            </a:r>
            <a:r>
              <a:rPr lang="en-US" sz="4000" dirty="0" err="1" smtClean="0"/>
              <a:t>Tropp</a:t>
            </a:r>
            <a:endParaRPr lang="en-US" sz="4000" dirty="0" smtClean="0"/>
          </a:p>
          <a:p>
            <a:pPr marL="0" indent="0">
              <a:buNone/>
            </a:pPr>
            <a:r>
              <a:rPr lang="en-US" sz="4000" dirty="0" smtClean="0"/>
              <a:t>Presented by Rene and </a:t>
            </a:r>
            <a:r>
              <a:rPr lang="en-US" sz="4000" dirty="0" err="1" smtClean="0"/>
              <a:t>Shuowen</a:t>
            </a:r>
            <a:endParaRPr lang="en-US" sz="4000" dirty="0" smtClean="0"/>
          </a:p>
        </p:txBody>
      </p:sp>
    </p:spTree>
    <p:extLst>
      <p:ext uri="{BB962C8B-B14F-4D97-AF65-F5344CB8AC3E}">
        <p14:creationId xmlns:p14="http://schemas.microsoft.com/office/powerpoint/2010/main" val="520492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Matrix Approximation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 </a:t>
            </a:r>
            <a:r>
              <a:rPr lang="en-US" dirty="0"/>
              <a:t>task of computing a </a:t>
            </a:r>
            <a:r>
              <a:rPr lang="en-US" dirty="0" smtClean="0"/>
              <a:t>low-rank approximation </a:t>
            </a:r>
            <a:r>
              <a:rPr lang="en-US" dirty="0"/>
              <a:t>to a given matrix can be split naturally into two computational </a:t>
            </a:r>
            <a:r>
              <a:rPr lang="en-US" dirty="0" smtClean="0"/>
              <a:t>stages:</a:t>
            </a:r>
            <a:endParaRPr lang="en-US" dirty="0"/>
          </a:p>
          <a:p>
            <a:r>
              <a:rPr lang="en-US" dirty="0" smtClean="0"/>
              <a:t>The ﬁrst is </a:t>
            </a:r>
            <a:r>
              <a:rPr lang="en-US" dirty="0"/>
              <a:t>to construct a low-dimensional subspace that captures the action of </a:t>
            </a:r>
            <a:r>
              <a:rPr lang="en-US" dirty="0" smtClean="0"/>
              <a:t>the matrix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second is to restrict the matrix to </a:t>
            </a:r>
            <a:r>
              <a:rPr lang="en-US" dirty="0" smtClean="0"/>
              <a:t>the subspace </a:t>
            </a:r>
            <a:r>
              <a:rPr lang="en-US" dirty="0"/>
              <a:t>and then compute </a:t>
            </a:r>
            <a:r>
              <a:rPr lang="en-US" dirty="0" smtClean="0"/>
              <a:t>standard </a:t>
            </a:r>
            <a:r>
              <a:rPr lang="en-US" dirty="0"/>
              <a:t>factorization (QR, SVD, etc.) of the reduced matrix. To be slightly </a:t>
            </a:r>
            <a:r>
              <a:rPr lang="en-US" dirty="0" smtClean="0"/>
              <a:t>more formal</a:t>
            </a:r>
            <a:r>
              <a:rPr lang="en-US" dirty="0"/>
              <a:t>, we subdivide the </a:t>
            </a:r>
            <a:r>
              <a:rPr lang="en-US" dirty="0" smtClean="0"/>
              <a:t>computation </a:t>
            </a:r>
            <a:r>
              <a:rPr lang="en-US" dirty="0"/>
              <a:t>as </a:t>
            </a:r>
            <a:r>
              <a:rPr lang="en-US" dirty="0" smtClean="0"/>
              <a:t>follows: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486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Approximation Framework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b="1" dirty="0"/>
              <a:t>Stage A</a:t>
            </a:r>
            <a:r>
              <a:rPr lang="en-US" dirty="0"/>
              <a:t>: Compute an approximate basis for the range of the input matrix A</a:t>
            </a:r>
            <a:r>
              <a:rPr lang="en-US" dirty="0" smtClean="0"/>
              <a:t>. In other </a:t>
            </a:r>
            <a:r>
              <a:rPr lang="en-US" dirty="0"/>
              <a:t>words, we require a matrix Q for which</a:t>
            </a:r>
          </a:p>
          <a:p>
            <a:r>
              <a:rPr lang="en-US" dirty="0" smtClean="0"/>
              <a:t>Q </a:t>
            </a:r>
            <a:r>
              <a:rPr lang="en-US" dirty="0"/>
              <a:t>has orthonormal columns and A ≈ </a:t>
            </a:r>
            <a:r>
              <a:rPr lang="en-US" dirty="0" smtClean="0"/>
              <a:t>QQ</a:t>
            </a:r>
            <a:r>
              <a:rPr lang="en-US" dirty="0"/>
              <a:t>*</a:t>
            </a:r>
            <a:r>
              <a:rPr lang="en-US" dirty="0" smtClean="0"/>
              <a:t>A              (</a:t>
            </a:r>
            <a:r>
              <a:rPr lang="en-US" dirty="0"/>
              <a:t>1.2) </a:t>
            </a:r>
            <a:endParaRPr lang="en-US" dirty="0" smtClean="0"/>
          </a:p>
          <a:p>
            <a:r>
              <a:rPr lang="en-US" dirty="0" smtClean="0"/>
              <a:t>We </a:t>
            </a:r>
            <a:r>
              <a:rPr lang="en-US" dirty="0"/>
              <a:t>would like the basis matrix Q to contain as few columns as possible, but it </a:t>
            </a:r>
            <a:r>
              <a:rPr lang="en-US" dirty="0" smtClean="0"/>
              <a:t>is even </a:t>
            </a:r>
            <a:r>
              <a:rPr lang="en-US" dirty="0"/>
              <a:t>more important to have an accurate approximation of the input matrix.</a:t>
            </a:r>
          </a:p>
          <a:p>
            <a:r>
              <a:rPr lang="en-US" b="1" dirty="0"/>
              <a:t>Stage B: </a:t>
            </a:r>
            <a:r>
              <a:rPr lang="en-US" dirty="0"/>
              <a:t>Given a matrix Q that satisﬁes (1.2), we use Q to help compute </a:t>
            </a:r>
            <a:r>
              <a:rPr lang="en-US" dirty="0" smtClean="0"/>
              <a:t>a standard </a:t>
            </a:r>
            <a:r>
              <a:rPr lang="en-US" dirty="0"/>
              <a:t>factorization (QR, SVD, etc.) of A.</a:t>
            </a:r>
          </a:p>
        </p:txBody>
      </p:sp>
    </p:spTree>
    <p:extLst>
      <p:ext uri="{BB962C8B-B14F-4D97-AF65-F5344CB8AC3E}">
        <p14:creationId xmlns:p14="http://schemas.microsoft.com/office/powerpoint/2010/main" val="3910300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Matrix Approximation Framework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en-US" dirty="0" smtClean="0"/>
              <a:t>It may </a:t>
            </a:r>
            <a:r>
              <a:rPr lang="en-US" dirty="0"/>
              <a:t>not be clear why the output from Stage </a:t>
            </a:r>
            <a:r>
              <a:rPr lang="en-US" dirty="0" smtClean="0"/>
              <a:t>A facilitates </a:t>
            </a:r>
            <a:r>
              <a:rPr lang="en-US" dirty="0"/>
              <a:t>our job in Stage B. Let us illustrate by describing how to obtain an </a:t>
            </a:r>
            <a:r>
              <a:rPr lang="en-US" dirty="0" smtClean="0"/>
              <a:t>approximate </a:t>
            </a:r>
            <a:r>
              <a:rPr lang="en-US" dirty="0"/>
              <a:t>SVD of the input matrix A given a matrix Q that satisﬁes (1.2). </a:t>
            </a:r>
            <a:r>
              <a:rPr lang="en-US" dirty="0" smtClean="0"/>
              <a:t>More precisely</a:t>
            </a:r>
            <a:r>
              <a:rPr lang="en-US" dirty="0"/>
              <a:t>, we wish to compute matrices U and V with orthonormal columns and </a:t>
            </a:r>
            <a:r>
              <a:rPr lang="en-US" dirty="0" smtClean="0"/>
              <a:t>a nonnegative</a:t>
            </a:r>
            <a:r>
              <a:rPr lang="en-US" dirty="0"/>
              <a:t>, diagonal matrix Σ such that </a:t>
            </a:r>
            <a:r>
              <a:rPr lang="en-US" dirty="0" smtClean="0"/>
              <a:t>A </a:t>
            </a:r>
            <a:r>
              <a:rPr lang="en-US" dirty="0"/>
              <a:t>≈ </a:t>
            </a:r>
            <a:r>
              <a:rPr lang="en-US" dirty="0" smtClean="0"/>
              <a:t>UΣV*. </a:t>
            </a:r>
            <a:r>
              <a:rPr lang="en-US" dirty="0"/>
              <a:t>This goal is achieved </a:t>
            </a:r>
            <a:r>
              <a:rPr lang="en-US" dirty="0" smtClean="0"/>
              <a:t>after three </a:t>
            </a:r>
            <a:r>
              <a:rPr lang="en-US" dirty="0"/>
              <a:t>simple steps:</a:t>
            </a:r>
          </a:p>
          <a:p>
            <a:pPr algn="just"/>
            <a:r>
              <a:rPr lang="en-US" dirty="0"/>
              <a:t>1. Form </a:t>
            </a:r>
            <a:r>
              <a:rPr lang="en-US" dirty="0" smtClean="0"/>
              <a:t>B=Q</a:t>
            </a:r>
            <a:r>
              <a:rPr lang="en-US" dirty="0"/>
              <a:t>∗A, which yields the low-rank factorization A ≈ QB.</a:t>
            </a:r>
          </a:p>
          <a:p>
            <a:pPr algn="just"/>
            <a:r>
              <a:rPr lang="en-US" dirty="0"/>
              <a:t>2. Compute an SVD of the small matrix: B = </a:t>
            </a:r>
            <a:r>
              <a:rPr lang="en-US" dirty="0" err="1"/>
              <a:t>u</a:t>
            </a:r>
            <a:r>
              <a:rPr lang="en-US" dirty="0" err="1" smtClean="0"/>
              <a:t>ΣV</a:t>
            </a:r>
            <a:r>
              <a:rPr lang="en-US" dirty="0" smtClean="0"/>
              <a:t>*.</a:t>
            </a:r>
            <a:endParaRPr lang="en-US" dirty="0"/>
          </a:p>
          <a:p>
            <a:pPr algn="just"/>
            <a:r>
              <a:rPr lang="en-US" dirty="0"/>
              <a:t>3. Set U = </a:t>
            </a:r>
            <a:r>
              <a:rPr lang="en-US" dirty="0" smtClean="0"/>
              <a:t>Qu.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659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Problem Formulations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The </a:t>
            </a:r>
            <a:r>
              <a:rPr lang="en-US" dirty="0"/>
              <a:t>basic challenge in producing low-rank </a:t>
            </a:r>
            <a:r>
              <a:rPr lang="en-US" dirty="0" smtClean="0"/>
              <a:t>matrix </a:t>
            </a:r>
            <a:r>
              <a:rPr lang="en-US" dirty="0"/>
              <a:t>approximations is a primitive question that we call </a:t>
            </a:r>
            <a:r>
              <a:rPr lang="en-US" b="1" dirty="0"/>
              <a:t>the</a:t>
            </a:r>
            <a:r>
              <a:rPr lang="en-US" dirty="0"/>
              <a:t> </a:t>
            </a:r>
            <a:r>
              <a:rPr lang="en-US" b="1" dirty="0"/>
              <a:t>ﬁxed-precision </a:t>
            </a:r>
            <a:r>
              <a:rPr lang="en-US" b="1" dirty="0" smtClean="0"/>
              <a:t>approximation </a:t>
            </a:r>
            <a:r>
              <a:rPr lang="en-US" b="1" dirty="0"/>
              <a:t>problem</a:t>
            </a:r>
            <a:r>
              <a:rPr lang="en-US" dirty="0"/>
              <a:t>. Suppose we are given a matrix A and a positive </a:t>
            </a:r>
            <a:r>
              <a:rPr lang="en-US" dirty="0">
                <a:solidFill>
                  <a:srgbClr val="FF0000"/>
                </a:solidFill>
              </a:rPr>
              <a:t>error tolerance ε</a:t>
            </a:r>
            <a:r>
              <a:rPr lang="en-US" dirty="0"/>
              <a:t>.</a:t>
            </a:r>
          </a:p>
          <a:p>
            <a:r>
              <a:rPr lang="en-US" dirty="0"/>
              <a:t>We seek a matrix Q with k = k(ε) orthonormal columns such </a:t>
            </a:r>
            <a:r>
              <a:rPr lang="en-US" dirty="0" smtClean="0"/>
              <a:t>that</a:t>
            </a:r>
          </a:p>
          <a:p>
            <a:pPr marL="0" indent="0">
              <a:buNone/>
            </a:pPr>
            <a:r>
              <a:rPr lang="en-US" dirty="0" smtClean="0"/>
              <a:t>                                  ||A </a:t>
            </a:r>
            <a:r>
              <a:rPr lang="en-US" dirty="0"/>
              <a:t>− </a:t>
            </a:r>
            <a:r>
              <a:rPr lang="en-US" dirty="0" smtClean="0"/>
              <a:t>QQ</a:t>
            </a:r>
            <a:r>
              <a:rPr lang="zh-CN" altLang="en-US" dirty="0"/>
              <a:t>*</a:t>
            </a:r>
            <a:r>
              <a:rPr lang="en-US" dirty="0" smtClean="0"/>
              <a:t>A||≤ ε</a:t>
            </a:r>
            <a:r>
              <a:rPr lang="en-US" dirty="0"/>
              <a:t> </a:t>
            </a:r>
            <a:r>
              <a:rPr lang="en-US" dirty="0" smtClean="0"/>
              <a:t>                             (</a:t>
            </a:r>
            <a:r>
              <a:rPr lang="en-US" dirty="0"/>
              <a:t>1.3)</a:t>
            </a:r>
          </a:p>
          <a:p>
            <a:pPr marL="0" indent="0">
              <a:buNone/>
            </a:pPr>
            <a:r>
              <a:rPr lang="en-US" dirty="0"/>
              <a:t>where </a:t>
            </a:r>
            <a:r>
              <a:rPr lang="en-US" dirty="0" smtClean="0"/>
              <a:t>||·|| denotes </a:t>
            </a:r>
            <a:r>
              <a:rPr lang="en-US" dirty="0"/>
              <a:t>the 2 operator norm. The range of Q is a k-dimensional </a:t>
            </a:r>
            <a:r>
              <a:rPr lang="en-US" dirty="0" smtClean="0"/>
              <a:t>subspace that </a:t>
            </a:r>
            <a:r>
              <a:rPr lang="en-US" dirty="0"/>
              <a:t>captures most of the action of A, and we would like k to be as small as possible.</a:t>
            </a:r>
          </a:p>
        </p:txBody>
      </p:sp>
    </p:spTree>
    <p:extLst>
      <p:ext uri="{BB962C8B-B14F-4D97-AF65-F5344CB8AC3E}">
        <p14:creationId xmlns:p14="http://schemas.microsoft.com/office/powerpoint/2010/main" val="2595880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Aim of Stage 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 smtClean="0"/>
              <a:t>We would like to find an approximate basis for the range of the input matrix of A. In other words, we require a matrix Q </a:t>
            </a:r>
          </a:p>
          <a:p>
            <a:pPr marL="0" indent="0" algn="just">
              <a:buNone/>
            </a:pPr>
            <a:endParaRPr lang="en-US" dirty="0" smtClean="0"/>
          </a:p>
          <a:p>
            <a:pPr marL="514350" indent="-514350" algn="just">
              <a:buAutoNum type="arabicPeriod"/>
            </a:pPr>
            <a:r>
              <a:rPr lang="en-US" dirty="0" smtClean="0"/>
              <a:t>Q has orthonormal columns </a:t>
            </a:r>
          </a:p>
          <a:p>
            <a:pPr marL="0" indent="0" algn="just">
              <a:buNone/>
            </a:pPr>
            <a:r>
              <a:rPr lang="en-US" dirty="0" smtClean="0"/>
              <a:t>2. A ≈ QQ*A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122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Stage 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534400" cy="4525963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 smtClean="0"/>
              <a:t>Fixed-rank problem-Where the target rank of the input matrix is speciﬁed in advance we have a target numerical rank of matrix A. Algorithm 4.1</a:t>
            </a:r>
          </a:p>
          <a:p>
            <a:pPr marL="0" indent="0" algn="just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</a:p>
          <a:p>
            <a:pPr algn="just"/>
            <a:r>
              <a:rPr lang="en-US" dirty="0" smtClean="0"/>
              <a:t>Fixed-precision problem-Where we do not know numerical rank of matrix A. Algorithm 4.2.</a:t>
            </a:r>
          </a:p>
          <a:p>
            <a:pPr marL="0" indent="0" algn="just">
              <a:buNone/>
            </a:pPr>
            <a:endParaRPr lang="en-US" dirty="0" smtClean="0"/>
          </a:p>
          <a:p>
            <a:pPr algn="just"/>
            <a:r>
              <a:rPr lang="en-US" dirty="0" smtClean="0"/>
              <a:t>Decay slowly problem-Where the singular values of matrix A decay slowly.</a:t>
            </a:r>
            <a:endParaRPr lang="en-US" dirty="0"/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155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Stage 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Algorithm 4.1 Randomized Range Finder</a:t>
            </a:r>
          </a:p>
          <a:p>
            <a:pPr marL="0" indent="0" algn="just">
              <a:buNone/>
            </a:pPr>
            <a:r>
              <a:rPr lang="en-US" dirty="0" smtClean="0"/>
              <a:t>    Given an m × n matrix A and an integer l, this scheme computes an m × l orthonormal matrix Q whose range approximates the range of A.</a:t>
            </a:r>
          </a:p>
          <a:p>
            <a:pPr marL="0" indent="0" algn="just">
              <a:buNone/>
            </a:pPr>
            <a:endParaRPr lang="en-US" dirty="0" smtClean="0"/>
          </a:p>
          <a:p>
            <a:pPr marL="0" indent="0" algn="just">
              <a:buNone/>
            </a:pPr>
            <a:r>
              <a:rPr lang="en-US" sz="2400" dirty="0" smtClean="0">
                <a:solidFill>
                  <a:schemeClr val="accent2"/>
                </a:solidFill>
              </a:rPr>
              <a:t>Note: The number of columns l that the algorithm needs to reach this threshold is usually slightly larger than the rank k of the smallest basis that veriﬁes </a:t>
            </a:r>
          </a:p>
          <a:p>
            <a:pPr marL="0" indent="0" algn="just">
              <a:buNone/>
            </a:pPr>
            <a:r>
              <a:rPr lang="en-US" sz="2400" dirty="0" smtClean="0">
                <a:solidFill>
                  <a:schemeClr val="accent2"/>
                </a:solidFill>
              </a:rPr>
              <a:t>||A − QQ</a:t>
            </a:r>
            <a:r>
              <a:rPr lang="zh-CN" altLang="en-US" sz="2400" dirty="0" smtClean="0">
                <a:solidFill>
                  <a:schemeClr val="accent2"/>
                </a:solidFill>
              </a:rPr>
              <a:t>*</a:t>
            </a:r>
            <a:r>
              <a:rPr lang="en-US" sz="2400" dirty="0" smtClean="0">
                <a:solidFill>
                  <a:schemeClr val="accent2"/>
                </a:solidFill>
              </a:rPr>
              <a:t>A||≤ ε (1.3)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5980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Stage 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 smtClean="0"/>
              <a:t>Algorithm 4.1 Randomized Range Finder</a:t>
            </a:r>
          </a:p>
          <a:p>
            <a:pPr marL="0" indent="0" algn="just">
              <a:buNone/>
            </a:pPr>
            <a:r>
              <a:rPr lang="en-US" dirty="0" smtClean="0"/>
              <a:t>    Given an m × n matrix A and an integer , this scheme computes an m × l orthonormal matrix Q whose range approximates the range of A.</a:t>
            </a:r>
          </a:p>
          <a:p>
            <a:pPr algn="just"/>
            <a:r>
              <a:rPr lang="en-US" dirty="0" smtClean="0"/>
              <a:t>1. Draw an n × l  Gaussian random matrix Ω.</a:t>
            </a:r>
          </a:p>
          <a:p>
            <a:pPr algn="just"/>
            <a:r>
              <a:rPr lang="en-US" dirty="0" smtClean="0"/>
              <a:t>2. Form the m× l  matrix Y = AΩ.</a:t>
            </a:r>
          </a:p>
          <a:p>
            <a:pPr algn="just"/>
            <a:r>
              <a:rPr lang="en-US" dirty="0" smtClean="0"/>
              <a:t>3. Construct an m× l matrix Q whose columns form an orthonormal basis for the range of Y , e.g., using the QR factorization Y = QR.</a:t>
            </a:r>
          </a:p>
          <a:p>
            <a:pPr marL="0" indent="0" algn="just">
              <a:buNone/>
            </a:pPr>
            <a:endParaRPr lang="en-US" dirty="0" smtClean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286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Stage 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/>
            <a:r>
              <a:rPr lang="en-US" dirty="0" smtClean="0"/>
              <a:t>Algorithm 4.1 Randomized Range Finder</a:t>
            </a:r>
          </a:p>
          <a:p>
            <a:pPr marL="0" indent="0" algn="just">
              <a:buNone/>
            </a:pPr>
            <a:r>
              <a:rPr lang="en-US" dirty="0" smtClean="0"/>
              <a:t>   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Why do we want to do that?</a:t>
            </a:r>
          </a:p>
          <a:p>
            <a:pPr marL="0" indent="0" algn="just">
              <a:buNone/>
            </a:pPr>
            <a:r>
              <a:rPr lang="en-US" dirty="0" smtClean="0"/>
              <a:t>     1. Draw an n × l  Gaussian random matrix Ω.</a:t>
            </a:r>
          </a:p>
          <a:p>
            <a:pPr marL="0" indent="0" algn="just">
              <a:buNone/>
            </a:pPr>
            <a:r>
              <a:rPr lang="en-US" dirty="0" smtClean="0"/>
              <a:t>     2. Form the m× l  matrix Y = AΩ.</a:t>
            </a:r>
          </a:p>
          <a:p>
            <a:pPr marL="0" indent="0" algn="just">
              <a:buNone/>
            </a:pPr>
            <a:r>
              <a:rPr lang="en-US" dirty="0" smtClean="0"/>
              <a:t>The columns of  Ω form a linearly independent set and no linear combination falls in the null space of A. </a:t>
            </a:r>
          </a:p>
          <a:p>
            <a:pPr marL="0" indent="0" algn="just">
              <a:buNone/>
            </a:pPr>
            <a:endParaRPr lang="en-US" dirty="0" smtClean="0"/>
          </a:p>
          <a:p>
            <a:pPr marL="0" indent="0" algn="just">
              <a:buNone/>
            </a:pPr>
            <a:r>
              <a:rPr lang="en-US" dirty="0" smtClean="0"/>
              <a:t>As a result,</a:t>
            </a:r>
          </a:p>
          <a:p>
            <a:pPr algn="just"/>
            <a:r>
              <a:rPr lang="en-US" dirty="0"/>
              <a:t>T</a:t>
            </a:r>
            <a:r>
              <a:rPr lang="en-US" dirty="0" smtClean="0"/>
              <a:t>he set of {y(i): i =1, 2,...,k} of sample vectors is also linearly independent, so it spans the range of A. </a:t>
            </a:r>
          </a:p>
          <a:p>
            <a:pPr marL="0" indent="0" algn="just">
              <a:buNone/>
            </a:pPr>
            <a:r>
              <a:rPr lang="en-US" dirty="0"/>
              <a:t> </a:t>
            </a:r>
            <a:r>
              <a:rPr lang="en-US" dirty="0" smtClean="0"/>
              <a:t>    Therefore, to produce an orthonormal basis for the range</a:t>
            </a:r>
          </a:p>
          <a:p>
            <a:pPr marL="0" indent="0" algn="just">
              <a:buNone/>
            </a:pPr>
            <a:r>
              <a:rPr lang="en-US" dirty="0"/>
              <a:t> </a:t>
            </a:r>
            <a:r>
              <a:rPr lang="en-US" dirty="0" smtClean="0"/>
              <a:t>    of  A, we just need to </a:t>
            </a:r>
            <a:r>
              <a:rPr lang="en-US" dirty="0" err="1" smtClean="0"/>
              <a:t>orthonormalize</a:t>
            </a:r>
            <a:r>
              <a:rPr lang="en-US" dirty="0" smtClean="0"/>
              <a:t> the sample vectors.</a:t>
            </a:r>
          </a:p>
          <a:p>
            <a:pPr algn="just"/>
            <a:endParaRPr lang="en-US" dirty="0" smtClean="0"/>
          </a:p>
          <a:p>
            <a:pPr marL="0" indent="0" algn="just">
              <a:buNone/>
            </a:pPr>
            <a:endParaRPr lang="en-US" dirty="0" smtClean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774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229600" cy="1143000"/>
          </a:xfrm>
        </p:spPr>
        <p:txBody>
          <a:bodyPr/>
          <a:lstStyle/>
          <a:p>
            <a:pPr algn="l"/>
            <a:r>
              <a:rPr lang="en-US" dirty="0" smtClean="0"/>
              <a:t>Stage 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2500" dirty="0" smtClean="0"/>
              <a:t>Algorithm 4.1 Randomized Range Finder</a:t>
            </a:r>
          </a:p>
          <a:p>
            <a:pPr marL="0" indent="0" algn="just">
              <a:buNone/>
            </a:pPr>
            <a:r>
              <a:rPr lang="en-US" sz="2500" dirty="0" smtClean="0"/>
              <a:t>     2.  Form the m× l  matrix Y = AΩ.</a:t>
            </a:r>
          </a:p>
          <a:p>
            <a:pPr marL="0" indent="0" algn="just">
              <a:buNone/>
            </a:pPr>
            <a:r>
              <a:rPr lang="en-US" sz="2500" dirty="0" smtClean="0"/>
              <a:t>     3. Construct an m× l matrix Q whose columns form an  orthonormal basis for the range of Y , e.g., using the QR factorization Y = QR.</a:t>
            </a:r>
          </a:p>
          <a:p>
            <a:pPr marL="0" indent="0">
              <a:buNone/>
            </a:pPr>
            <a:r>
              <a:rPr lang="en-US" sz="2500" i="1" dirty="0" smtClean="0">
                <a:solidFill>
                  <a:schemeClr val="accent2"/>
                </a:solidFill>
              </a:rPr>
              <a:t>If </a:t>
            </a:r>
            <a:r>
              <a:rPr lang="en-US" sz="2500" i="1" dirty="0">
                <a:solidFill>
                  <a:schemeClr val="accent2"/>
                </a:solidFill>
              </a:rPr>
              <a:t>Y</a:t>
            </a:r>
            <a:r>
              <a:rPr lang="en-US" sz="2500" i="1" dirty="0" smtClean="0">
                <a:solidFill>
                  <a:schemeClr val="accent2"/>
                </a:solidFill>
              </a:rPr>
              <a:t> </a:t>
            </a:r>
            <a:r>
              <a:rPr lang="en-US" sz="2500" i="1" dirty="0">
                <a:solidFill>
                  <a:schemeClr val="accent2"/>
                </a:solidFill>
              </a:rPr>
              <a:t>has linearly independent columns (say n columns), then the first n columns of Q form an orthonormal basis for the column space of A.  </a:t>
            </a:r>
            <a:r>
              <a:rPr lang="en-US" sz="2500" i="1" dirty="0" smtClean="0">
                <a:solidFill>
                  <a:schemeClr val="accent2"/>
                </a:solidFill>
              </a:rPr>
              <a:t>More </a:t>
            </a:r>
            <a:r>
              <a:rPr lang="en-US" sz="2500" i="1" dirty="0">
                <a:solidFill>
                  <a:schemeClr val="accent2"/>
                </a:solidFill>
              </a:rPr>
              <a:t>specifically, the first k columns of Q form an orthonormal basis for the span of the first k columns of A for any 1≤k≤n.[1] </a:t>
            </a:r>
            <a:r>
              <a:rPr lang="en-US" sz="2500" i="1" dirty="0" smtClean="0">
                <a:solidFill>
                  <a:schemeClr val="accent2"/>
                </a:solidFill>
              </a:rPr>
              <a:t>____</a:t>
            </a:r>
            <a:r>
              <a:rPr lang="en-US" sz="2500" i="1" dirty="0">
                <a:solidFill>
                  <a:schemeClr val="accent2"/>
                </a:solidFill>
              </a:rPr>
              <a:t>this is from Wiki of </a:t>
            </a:r>
            <a:r>
              <a:rPr lang="en-US" sz="2500" i="1" dirty="0" smtClean="0">
                <a:solidFill>
                  <a:schemeClr val="accent2"/>
                </a:solidFill>
              </a:rPr>
              <a:t>QR decomposition</a:t>
            </a:r>
            <a:r>
              <a:rPr lang="en-US" sz="2500" i="1" dirty="0">
                <a:solidFill>
                  <a:schemeClr val="accent2"/>
                </a:solidFill>
              </a:rPr>
              <a:t>.</a:t>
            </a:r>
            <a:r>
              <a:rPr lang="en-US" sz="2500" dirty="0"/>
              <a:t/>
            </a:r>
            <a:br>
              <a:rPr lang="en-US" sz="2500" dirty="0"/>
            </a:br>
            <a:r>
              <a:rPr lang="en-US" sz="2500" dirty="0"/>
              <a:t/>
            </a:r>
            <a:br>
              <a:rPr lang="en-US" sz="2500" dirty="0"/>
            </a:br>
            <a:endParaRPr lang="en-US" sz="2500" dirty="0" smtClean="0"/>
          </a:p>
          <a:p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3792724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Background</a:t>
            </a:r>
            <a:endParaRPr lang="en-US" dirty="0" smtClean="0"/>
          </a:p>
          <a:p>
            <a:r>
              <a:rPr lang="en-US" dirty="0" smtClean="0"/>
              <a:t>Motivations</a:t>
            </a:r>
          </a:p>
          <a:p>
            <a:r>
              <a:rPr lang="en-US" dirty="0" smtClean="0"/>
              <a:t>Goals</a:t>
            </a:r>
          </a:p>
          <a:p>
            <a:r>
              <a:rPr lang="en-US" dirty="0"/>
              <a:t>Approximation by Low-Rank </a:t>
            </a:r>
            <a:r>
              <a:rPr lang="en-US" dirty="0" smtClean="0"/>
              <a:t>Matrices</a:t>
            </a:r>
          </a:p>
          <a:p>
            <a:r>
              <a:rPr lang="en-US" dirty="0"/>
              <a:t>Matrix Approximation Framework</a:t>
            </a:r>
            <a:endParaRPr lang="en-US" dirty="0" smtClean="0"/>
          </a:p>
          <a:p>
            <a:r>
              <a:rPr lang="en-US" dirty="0" smtClean="0"/>
              <a:t>Algorithm</a:t>
            </a:r>
          </a:p>
          <a:p>
            <a:r>
              <a:rPr lang="en-US" dirty="0" smtClean="0"/>
              <a:t>Experiment</a:t>
            </a:r>
          </a:p>
          <a:p>
            <a:r>
              <a:rPr lang="en-US" dirty="0" smtClean="0"/>
              <a:t>Reference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8424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Stage B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Remind our aim: we would like to get an approximation decomposition.</a:t>
                </a:r>
              </a:p>
              <a:p>
                <a:pPr marL="0" indent="0" algn="ctr"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A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i="1" smtClean="0">
                        <a:latin typeface="Cambria Math"/>
                        <a:ea typeface="Cambria Math"/>
                      </a:rPr>
                      <m:t>≈</m:t>
                    </m:r>
                  </m:oMath>
                </a14:m>
                <a:r>
                  <a:rPr lang="en-US" dirty="0" smtClean="0"/>
                  <a:t>UΣV*</a:t>
                </a:r>
              </a:p>
              <a:p>
                <a:pPr marL="0" indent="0" algn="ctr">
                  <a:buNone/>
                </a:pPr>
                <a:endParaRPr lang="en-US" dirty="0" smtClean="0"/>
              </a:p>
              <a:p>
                <a:r>
                  <a:rPr lang="en-US" dirty="0" smtClean="0"/>
                  <a:t>Now, we have A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i="1" smtClean="0">
                        <a:latin typeface="Cambria Math"/>
                        <a:ea typeface="Cambria Math"/>
                      </a:rPr>
                      <m:t>≈</m:t>
                    </m:r>
                  </m:oMath>
                </a14:m>
                <a:r>
                  <a:rPr lang="en-US" dirty="0" smtClean="0"/>
                  <a:t>QQ*A.</a:t>
                </a:r>
              </a:p>
              <a:p>
                <a:r>
                  <a:rPr lang="en-US" dirty="0" smtClean="0"/>
                  <a:t>Q is a m× l matrix and A is a m× n matrix.</a:t>
                </a:r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   Q*A is a l × n matrix.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6190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Stage 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Algorithm 5.1 Direct SVD</a:t>
            </a:r>
          </a:p>
          <a:p>
            <a:r>
              <a:rPr lang="en-US" dirty="0" smtClean="0"/>
              <a:t>Given matrices A and Q from stage A, this procedure computes an approximate factorization A ≈ U</a:t>
            </a:r>
            <a:r>
              <a:rPr lang="el-GR" dirty="0" smtClean="0"/>
              <a:t>Σ</a:t>
            </a:r>
            <a:r>
              <a:rPr lang="en-US" dirty="0" smtClean="0"/>
              <a:t>V*, where U and V are orthonormal, and </a:t>
            </a:r>
            <a:r>
              <a:rPr lang="el-GR" dirty="0" smtClean="0"/>
              <a:t>Σ </a:t>
            </a:r>
            <a:r>
              <a:rPr lang="en-US" dirty="0" smtClean="0"/>
              <a:t>is a nonnegative diagonal matrix.</a:t>
            </a:r>
          </a:p>
          <a:p>
            <a:pPr marL="0" indent="0">
              <a:buNone/>
            </a:pPr>
            <a:r>
              <a:rPr lang="en-US" dirty="0" smtClean="0"/>
              <a:t>    1. Form the matrix B = Q∗A.</a:t>
            </a:r>
          </a:p>
          <a:p>
            <a:pPr marL="0" indent="0">
              <a:buNone/>
            </a:pPr>
            <a:r>
              <a:rPr lang="en-US" dirty="0" smtClean="0"/>
              <a:t>    2. Compute an SVD of the small matrix: B = u</a:t>
            </a:r>
            <a:r>
              <a:rPr lang="el-GR" dirty="0" smtClean="0"/>
              <a:t>Σ</a:t>
            </a:r>
            <a:r>
              <a:rPr lang="en-US" dirty="0" smtClean="0"/>
              <a:t>V*.</a:t>
            </a:r>
          </a:p>
          <a:p>
            <a:pPr marL="0" indent="0">
              <a:buNone/>
            </a:pPr>
            <a:r>
              <a:rPr lang="en-US" dirty="0" smtClean="0"/>
              <a:t>    3. Form the orthonormal matrix U = Qu.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400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Application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85" y="1295400"/>
            <a:ext cx="8673689" cy="4830763"/>
          </a:xfrm>
        </p:spPr>
      </p:pic>
    </p:spTree>
    <p:extLst>
      <p:ext uri="{BB962C8B-B14F-4D97-AF65-F5344CB8AC3E}">
        <p14:creationId xmlns:p14="http://schemas.microsoft.com/office/powerpoint/2010/main" val="1407008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>
            <a:normAutofit/>
          </a:bodyPr>
          <a:lstStyle/>
          <a:p>
            <a:pPr algn="just"/>
            <a:r>
              <a:rPr lang="en-US" sz="2400" dirty="0" smtClean="0"/>
              <a:t>[1] N. </a:t>
            </a:r>
            <a:r>
              <a:rPr lang="en-US" sz="2400" dirty="0" err="1" smtClean="0"/>
              <a:t>Halko</a:t>
            </a:r>
            <a:r>
              <a:rPr lang="en-US" sz="2400" dirty="0" smtClean="0"/>
              <a:t>, P. G. </a:t>
            </a:r>
            <a:r>
              <a:rPr lang="en-US" sz="2400" dirty="0" err="1" smtClean="0"/>
              <a:t>Martinsson</a:t>
            </a:r>
            <a:r>
              <a:rPr lang="en-US" sz="2400" dirty="0" smtClean="0"/>
              <a:t>, and J. A. </a:t>
            </a:r>
            <a:r>
              <a:rPr lang="en-US" sz="2400" dirty="0" err="1" smtClean="0"/>
              <a:t>Tropp</a:t>
            </a:r>
            <a:r>
              <a:rPr lang="en-US" sz="2400" dirty="0" smtClean="0"/>
              <a:t>, “Finding structure with randomness: Probabilistic algorithms for constructing approximate matrix decompositions,” SIAM Review, vol. 53, no. 2, pp. 217–288, 2011.</a:t>
            </a:r>
          </a:p>
          <a:p>
            <a:r>
              <a:rPr lang="en-US" sz="2400" dirty="0" smtClean="0"/>
              <a:t>[2] http://en.wikipedia.org/wiki/QR_decomposition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00027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0"/>
            <a:ext cx="8763000" cy="4953000"/>
          </a:xfrm>
        </p:spPr>
        <p:txBody>
          <a:bodyPr>
            <a:normAutofit/>
          </a:bodyPr>
          <a:lstStyle/>
          <a:p>
            <a:pPr algn="just"/>
            <a:r>
              <a:rPr lang="en-US" sz="3500" dirty="0" smtClean="0"/>
              <a:t>Low-rank </a:t>
            </a:r>
            <a:r>
              <a:rPr lang="en-US" sz="3500" dirty="0"/>
              <a:t>matrix approximations, such as the </a:t>
            </a:r>
            <a:r>
              <a:rPr lang="en-US" sz="3500" dirty="0" smtClean="0"/>
              <a:t> truncated </a:t>
            </a:r>
            <a:r>
              <a:rPr lang="en-US" sz="3500" dirty="0"/>
              <a:t>singular value decomposition </a:t>
            </a:r>
            <a:r>
              <a:rPr lang="en-US" sz="3500" dirty="0" smtClean="0"/>
              <a:t>and the </a:t>
            </a:r>
            <a:r>
              <a:rPr lang="en-US" sz="3500" dirty="0"/>
              <a:t>rank-revealing QR decomposition, play a central role in data analysis and </a:t>
            </a:r>
            <a:r>
              <a:rPr lang="en-US" sz="3500" dirty="0" smtClean="0"/>
              <a:t>scientiﬁc computing</a:t>
            </a:r>
            <a:r>
              <a:rPr lang="en-US" sz="3500" dirty="0"/>
              <a:t>. </a:t>
            </a:r>
            <a:endParaRPr lang="en-US" sz="3500" dirty="0" smtClean="0"/>
          </a:p>
          <a:p>
            <a:r>
              <a:rPr lang="en-US" sz="3500" dirty="0" smtClean="0"/>
              <a:t>Recent research </a:t>
            </a:r>
            <a:r>
              <a:rPr lang="en-US" sz="3500" dirty="0"/>
              <a:t>demonstrates </a:t>
            </a:r>
            <a:r>
              <a:rPr lang="en-US" sz="3500" dirty="0" smtClean="0"/>
              <a:t>that random</a:t>
            </a:r>
          </a:p>
          <a:p>
            <a:pPr marL="0" indent="0">
              <a:buNone/>
            </a:pPr>
            <a:r>
              <a:rPr lang="en-US" sz="3500" dirty="0" smtClean="0"/>
              <a:t>    -</a:t>
            </a:r>
            <a:r>
              <a:rPr lang="en-US" sz="3500" dirty="0" err="1" smtClean="0"/>
              <a:t>ization</a:t>
            </a:r>
            <a:r>
              <a:rPr lang="en-US" sz="3500" dirty="0" smtClean="0"/>
              <a:t> </a:t>
            </a:r>
            <a:r>
              <a:rPr lang="en-US" sz="3500" dirty="0"/>
              <a:t>oﬀers a powerful tool for </a:t>
            </a:r>
            <a:r>
              <a:rPr lang="en-US" sz="3500" dirty="0" smtClean="0"/>
              <a:t>performing </a:t>
            </a:r>
          </a:p>
          <a:p>
            <a:pPr marL="0" indent="0">
              <a:buNone/>
            </a:pPr>
            <a:r>
              <a:rPr lang="en-US" sz="3500" dirty="0"/>
              <a:t> </a:t>
            </a:r>
            <a:r>
              <a:rPr lang="en-US" sz="3500" dirty="0" smtClean="0"/>
              <a:t>   low-rank </a:t>
            </a:r>
            <a:r>
              <a:rPr lang="en-US" sz="3500" dirty="0"/>
              <a:t>matrix </a:t>
            </a:r>
            <a:r>
              <a:rPr lang="en-US" sz="3500" dirty="0" smtClean="0"/>
              <a:t>approximation.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471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582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Disadvantages of Classical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600" dirty="0" smtClean="0"/>
              <a:t>A </a:t>
            </a:r>
            <a:r>
              <a:rPr lang="en-US" sz="2600" dirty="0"/>
              <a:t>salient feature of modern applications, especially in data mining, is </a:t>
            </a:r>
            <a:r>
              <a:rPr lang="en-US" sz="2600" dirty="0" smtClean="0"/>
              <a:t>that the </a:t>
            </a:r>
            <a:r>
              <a:rPr lang="en-US" sz="2600" dirty="0"/>
              <a:t>matrices are stupendously big. Classical algorithms are not always </a:t>
            </a:r>
            <a:r>
              <a:rPr lang="en-US" sz="2600" dirty="0" smtClean="0"/>
              <a:t>well adapted </a:t>
            </a:r>
            <a:r>
              <a:rPr lang="en-US" sz="2600" dirty="0"/>
              <a:t>to solving the type of large-scale problems that now arise.</a:t>
            </a:r>
          </a:p>
          <a:p>
            <a:r>
              <a:rPr lang="en-US" sz="2600" dirty="0"/>
              <a:t>In the information sciences, it is common that data are missing or inaccurate.</a:t>
            </a:r>
          </a:p>
          <a:p>
            <a:r>
              <a:rPr lang="en-US" sz="2600" dirty="0"/>
              <a:t>Classical algorithms are designed to produce highly accurate matrix </a:t>
            </a:r>
            <a:r>
              <a:rPr lang="en-US" sz="2600" dirty="0" smtClean="0"/>
              <a:t>decompositions</a:t>
            </a:r>
            <a:r>
              <a:rPr lang="en-US" sz="2600" dirty="0"/>
              <a:t>, but it seems proﬂigate to spend extra computational resources </a:t>
            </a:r>
            <a:r>
              <a:rPr lang="en-US" sz="2600" dirty="0" smtClean="0"/>
              <a:t>when the </a:t>
            </a:r>
            <a:r>
              <a:rPr lang="en-US" sz="2600" dirty="0"/>
              <a:t>imprecision of the data inherently limits the resolution of the output</a:t>
            </a:r>
            <a:r>
              <a:rPr lang="en-US" sz="2600" dirty="0" smtClean="0"/>
              <a:t>.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380263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Motivations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2800" dirty="0" smtClean="0"/>
              <a:t>These techniques exploit modern computational architectures more fully than classical methods and open the possibility of dealing with truly massive data sets.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54209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/>
              <a:t>purpose of this paper is make the case that randomized algorithms </a:t>
            </a:r>
            <a:r>
              <a:rPr lang="en-US" dirty="0" smtClean="0"/>
              <a:t>provide </a:t>
            </a:r>
            <a:r>
              <a:rPr lang="en-US" dirty="0"/>
              <a:t>a powerful tool for constructing approximate matrix factorizations. </a:t>
            </a:r>
          </a:p>
          <a:p>
            <a:r>
              <a:rPr lang="en-US" dirty="0" smtClean="0"/>
              <a:t>Our goal is to demonstrate how randomized methods interact with classical techniques to yield effective, modern algorithms supported by detailed theoretical guarantees.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581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Goals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More specific, we want to get an approximation decomposition</a:t>
                </a:r>
              </a:p>
              <a:p>
                <a:pPr marL="0" indent="0" algn="ctr">
                  <a:buNone/>
                </a:pPr>
                <a:r>
                  <a:rPr lang="en-US" dirty="0"/>
                  <a:t> </a:t>
                </a:r>
                <a:r>
                  <a:rPr lang="en-US" sz="5400" dirty="0" smtClean="0"/>
                  <a:t>A</a:t>
                </a:r>
                <a14:m>
                  <m:oMath xmlns:m="http://schemas.openxmlformats.org/officeDocument/2006/math">
                    <m:r>
                      <a:rPr lang="en-US" sz="5400" b="0" i="0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sz="5400" i="1" smtClean="0">
                        <a:latin typeface="Cambria Math"/>
                        <a:ea typeface="Cambria Math"/>
                      </a:rPr>
                      <m:t>≈</m:t>
                    </m:r>
                  </m:oMath>
                </a14:m>
                <a:r>
                  <a:rPr lang="en-US" sz="5400" dirty="0" smtClean="0"/>
                  <a:t>UΣV*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where U and V are orthonormal, and </a:t>
                </a:r>
                <a:r>
                  <a:rPr lang="el-GR" dirty="0" smtClean="0"/>
                  <a:t>Σ </a:t>
                </a:r>
                <a:r>
                  <a:rPr lang="en-US" dirty="0" smtClean="0"/>
                  <a:t>is a nonnegative diagonal matrix.</a:t>
                </a:r>
              </a:p>
              <a:p>
                <a:pPr marL="0" indent="0" algn="ctr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1752" r="-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9111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Approximation by Low-Rank </a:t>
            </a:r>
            <a:r>
              <a:rPr lang="en-US" dirty="0" smtClean="0"/>
              <a:t>Matrices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dirty="0" smtClean="0"/>
              <a:t>The </a:t>
            </a:r>
            <a:r>
              <a:rPr lang="en-US" dirty="0"/>
              <a:t>roster of standard matrix </a:t>
            </a:r>
            <a:r>
              <a:rPr lang="en-US" dirty="0" smtClean="0"/>
              <a:t>decompositions </a:t>
            </a:r>
            <a:r>
              <a:rPr lang="en-US" dirty="0"/>
              <a:t>includes the pivoted QR factorization, the eigenvalue </a:t>
            </a:r>
            <a:r>
              <a:rPr lang="en-US" dirty="0" smtClean="0"/>
              <a:t>decomposition, and </a:t>
            </a:r>
            <a:r>
              <a:rPr lang="en-US" dirty="0"/>
              <a:t>the singular value decomposition (SVD), all of which expose the (</a:t>
            </a:r>
            <a:r>
              <a:rPr lang="en-US" dirty="0" smtClean="0"/>
              <a:t>numerical) range </a:t>
            </a:r>
            <a:r>
              <a:rPr lang="en-US" dirty="0"/>
              <a:t>of a matrix. Truncated versions of these factorizations are often used to </a:t>
            </a:r>
            <a:r>
              <a:rPr lang="en-US" dirty="0" smtClean="0"/>
              <a:t>express a </a:t>
            </a:r>
            <a:r>
              <a:rPr lang="en-US" dirty="0"/>
              <a:t>low-rank approximation of a given matrix:</a:t>
            </a:r>
          </a:p>
          <a:p>
            <a:pPr marL="0" indent="0" algn="just">
              <a:buNone/>
            </a:pPr>
            <a:r>
              <a:rPr lang="en-US" dirty="0" smtClean="0"/>
              <a:t>                A     ≈        B          C                                    (</a:t>
            </a:r>
            <a:r>
              <a:rPr lang="en-US" dirty="0"/>
              <a:t>1.1) </a:t>
            </a:r>
          </a:p>
          <a:p>
            <a:pPr marL="0" indent="0" algn="just">
              <a:buNone/>
            </a:pPr>
            <a:r>
              <a:rPr lang="en-US" dirty="0"/>
              <a:t> </a:t>
            </a:r>
            <a:r>
              <a:rPr lang="en-US" dirty="0" smtClean="0"/>
              <a:t>          m </a:t>
            </a:r>
            <a:r>
              <a:rPr lang="en-US" dirty="0"/>
              <a:t>× </a:t>
            </a:r>
            <a:r>
              <a:rPr lang="en-US" dirty="0" smtClean="0"/>
              <a:t>n         m </a:t>
            </a:r>
            <a:r>
              <a:rPr lang="en-US" dirty="0"/>
              <a:t>× </a:t>
            </a:r>
            <a:r>
              <a:rPr lang="en-US" dirty="0" smtClean="0"/>
              <a:t>k     </a:t>
            </a:r>
            <a:r>
              <a:rPr lang="en-US" dirty="0" err="1" smtClean="0"/>
              <a:t>k</a:t>
            </a:r>
            <a:r>
              <a:rPr lang="en-US" dirty="0" smtClean="0"/>
              <a:t> </a:t>
            </a:r>
            <a:r>
              <a:rPr lang="en-US" dirty="0"/>
              <a:t>× n</a:t>
            </a:r>
            <a:r>
              <a:rPr lang="en-US" dirty="0" smtClean="0"/>
              <a:t>.</a:t>
            </a:r>
          </a:p>
          <a:p>
            <a:pPr algn="just"/>
            <a:r>
              <a:rPr lang="en-US" b="1" dirty="0" err="1" smtClean="0"/>
              <a:t>Def</a:t>
            </a:r>
            <a:r>
              <a:rPr lang="en-US" b="1" dirty="0" smtClean="0"/>
              <a:t>:</a:t>
            </a:r>
            <a:r>
              <a:rPr lang="en-US" dirty="0" smtClean="0"/>
              <a:t> The inner dimension k is sometimes called the </a:t>
            </a:r>
            <a:r>
              <a:rPr lang="en-US" b="1" dirty="0" smtClean="0"/>
              <a:t>numerical rank </a:t>
            </a:r>
            <a:r>
              <a:rPr lang="en-US" dirty="0" smtClean="0"/>
              <a:t>of the matrix.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455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/>
              <a:t>Approximation by Low-Rank Matrices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When the </a:t>
            </a:r>
            <a:r>
              <a:rPr lang="en-US" dirty="0"/>
              <a:t>numerical rank is much smaller than either dimension m or n, a factorization </a:t>
            </a:r>
            <a:r>
              <a:rPr lang="en-US" dirty="0" smtClean="0"/>
              <a:t>such as </a:t>
            </a:r>
            <a:r>
              <a:rPr lang="en-US" dirty="0"/>
              <a:t>(1.1) allows the matrix to be stored inexpensively and to be multiplied rapidly </a:t>
            </a:r>
            <a:r>
              <a:rPr lang="en-US" dirty="0" smtClean="0"/>
              <a:t>with vectors </a:t>
            </a:r>
            <a:r>
              <a:rPr lang="en-US" dirty="0"/>
              <a:t>or other matrices. The </a:t>
            </a:r>
            <a:r>
              <a:rPr lang="en-US" dirty="0" smtClean="0"/>
              <a:t> factorizations </a:t>
            </a:r>
            <a:r>
              <a:rPr lang="en-US" dirty="0"/>
              <a:t>can also be used for data </a:t>
            </a:r>
            <a:r>
              <a:rPr lang="en-US" dirty="0" smtClean="0"/>
              <a:t>interpretation or </a:t>
            </a:r>
            <a:r>
              <a:rPr lang="en-US" dirty="0"/>
              <a:t>to solve computational problems, such as least squares.</a:t>
            </a:r>
          </a:p>
        </p:txBody>
      </p:sp>
    </p:spTree>
    <p:extLst>
      <p:ext uri="{BB962C8B-B14F-4D97-AF65-F5344CB8AC3E}">
        <p14:creationId xmlns:p14="http://schemas.microsoft.com/office/powerpoint/2010/main" val="2716248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716</TotalTime>
  <Words>1549</Words>
  <Application>Microsoft Office PowerPoint</Application>
  <PresentationFormat>On-screen Show (4:3)</PresentationFormat>
  <Paragraphs>128</Paragraphs>
  <Slides>23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PowerPoint Presentation</vt:lpstr>
      <vt:lpstr>Outline</vt:lpstr>
      <vt:lpstr>Background</vt:lpstr>
      <vt:lpstr>Disadvantages of Classical algorithm</vt:lpstr>
      <vt:lpstr>Motivations</vt:lpstr>
      <vt:lpstr>Goals</vt:lpstr>
      <vt:lpstr>Goals </vt:lpstr>
      <vt:lpstr>Approximation by Low-Rank Matrices</vt:lpstr>
      <vt:lpstr>Approximation by Low-Rank Matrices</vt:lpstr>
      <vt:lpstr>Matrix Approximation Framework</vt:lpstr>
      <vt:lpstr>Matrix Approximation Framework</vt:lpstr>
      <vt:lpstr>Matrix Approximation Framework</vt:lpstr>
      <vt:lpstr>Problem Formulations</vt:lpstr>
      <vt:lpstr>Aim of Stage A</vt:lpstr>
      <vt:lpstr>Stage A</vt:lpstr>
      <vt:lpstr>Stage A</vt:lpstr>
      <vt:lpstr>Stage A</vt:lpstr>
      <vt:lpstr>Stage A</vt:lpstr>
      <vt:lpstr>Stage A</vt:lpstr>
      <vt:lpstr>Stage B</vt:lpstr>
      <vt:lpstr>Stage B</vt:lpstr>
      <vt:lpstr>Application</vt:lpstr>
      <vt:lpstr>Reference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Wei, Shuowen</dc:creator>
  <cp:lastModifiedBy>WFUT4102010</cp:lastModifiedBy>
  <cp:revision>47</cp:revision>
  <dcterms:created xsi:type="dcterms:W3CDTF">2006-08-16T00:00:00Z</dcterms:created>
  <dcterms:modified xsi:type="dcterms:W3CDTF">2011-12-06T19:12:41Z</dcterms:modified>
</cp:coreProperties>
</file>