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7" r:id="rId7"/>
    <p:sldId id="260" r:id="rId8"/>
    <p:sldId id="261" r:id="rId9"/>
    <p:sldId id="269" r:id="rId10"/>
    <p:sldId id="268" r:id="rId11"/>
    <p:sldId id="274" r:id="rId12"/>
    <p:sldId id="276" r:id="rId13"/>
    <p:sldId id="277" r:id="rId14"/>
    <p:sldId id="278" r:id="rId15"/>
    <p:sldId id="280" r:id="rId16"/>
    <p:sldId id="282" r:id="rId17"/>
    <p:sldId id="279" r:id="rId18"/>
    <p:sldId id="275" r:id="rId19"/>
    <p:sldId id="284" r:id="rId20"/>
    <p:sldId id="270" r:id="rId21"/>
    <p:sldId id="283" r:id="rId22"/>
    <p:sldId id="272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47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Finding Structure with Randomness:</a:t>
            </a:r>
            <a:br>
              <a:rPr lang="en-US" sz="4000" b="1" dirty="0"/>
            </a:br>
            <a:r>
              <a:rPr lang="en-US" sz="4000" b="1" dirty="0"/>
              <a:t>Probabilistic Algorithms for</a:t>
            </a:r>
            <a:br>
              <a:rPr lang="en-US" sz="4000" b="1" dirty="0"/>
            </a:br>
            <a:r>
              <a:rPr lang="en-US" sz="4000" b="1" dirty="0"/>
              <a:t>Constructing Approximate</a:t>
            </a:r>
            <a:br>
              <a:rPr lang="en-US" sz="4000" b="1" dirty="0"/>
            </a:br>
            <a:r>
              <a:rPr lang="en-US" sz="4000" b="1" dirty="0"/>
              <a:t>Matrix </a:t>
            </a:r>
            <a:r>
              <a:rPr lang="en-US" sz="4000" b="1" dirty="0" smtClean="0"/>
              <a:t>Decompositions</a:t>
            </a:r>
          </a:p>
          <a:p>
            <a:pPr marL="0" indent="0" algn="ctr">
              <a:buNone/>
            </a:pPr>
            <a:r>
              <a:rPr lang="en-US" sz="4000" dirty="0" smtClean="0"/>
              <a:t>By 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N. </a:t>
            </a:r>
            <a:r>
              <a:rPr lang="en-US" sz="4000" dirty="0" err="1" smtClean="0"/>
              <a:t>Halko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P.G </a:t>
            </a:r>
            <a:r>
              <a:rPr lang="en-US" sz="4000" dirty="0" err="1" smtClean="0"/>
              <a:t>Martinsson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J.A. </a:t>
            </a:r>
            <a:r>
              <a:rPr lang="en-US" sz="4000" dirty="0" err="1" smtClean="0"/>
              <a:t>Tropp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Presented by Rene and </a:t>
            </a:r>
            <a:r>
              <a:rPr lang="en-US" sz="4000" dirty="0" err="1" smtClean="0"/>
              <a:t>Shuowen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5204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Matrix Approximation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task of computing a </a:t>
            </a:r>
            <a:r>
              <a:rPr lang="en-US" dirty="0" smtClean="0"/>
              <a:t>low-ran approximation </a:t>
            </a:r>
            <a:r>
              <a:rPr lang="en-US" dirty="0"/>
              <a:t>to a given matrix can be split naturally into two computational </a:t>
            </a:r>
            <a:r>
              <a:rPr lang="en-US" dirty="0" smtClean="0"/>
              <a:t>stages:</a:t>
            </a:r>
            <a:endParaRPr lang="en-US" dirty="0"/>
          </a:p>
          <a:p>
            <a:r>
              <a:rPr lang="en-US" dirty="0" smtClean="0"/>
              <a:t>The ﬁrst is </a:t>
            </a:r>
            <a:r>
              <a:rPr lang="en-US" dirty="0"/>
              <a:t>to construct a low-dimensional subspace that captures the action of </a:t>
            </a:r>
            <a:r>
              <a:rPr lang="en-US" dirty="0" smtClean="0"/>
              <a:t>the matrix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is to restrict the matrix to </a:t>
            </a:r>
            <a:r>
              <a:rPr lang="en-US" dirty="0" smtClean="0"/>
              <a:t>the subspace </a:t>
            </a:r>
            <a:r>
              <a:rPr lang="en-US" dirty="0"/>
              <a:t>and then compute </a:t>
            </a:r>
            <a:r>
              <a:rPr lang="en-US" dirty="0" smtClean="0"/>
              <a:t>standard </a:t>
            </a:r>
            <a:r>
              <a:rPr lang="en-US" dirty="0"/>
              <a:t>factorization (QR, SVD, etc.) of the reduced matrix. To be slightly </a:t>
            </a:r>
            <a:r>
              <a:rPr lang="en-US" dirty="0" smtClean="0"/>
              <a:t>more formal</a:t>
            </a:r>
            <a:r>
              <a:rPr lang="en-US" dirty="0"/>
              <a:t>, we subdivide the </a:t>
            </a:r>
            <a:r>
              <a:rPr lang="en-US" dirty="0" smtClean="0"/>
              <a:t>computation </a:t>
            </a:r>
            <a:r>
              <a:rPr lang="en-US" dirty="0"/>
              <a:t>as </a:t>
            </a:r>
            <a:r>
              <a:rPr lang="en-US" dirty="0" smtClean="0"/>
              <a:t>follows: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8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Approximation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Stage A</a:t>
            </a:r>
            <a:r>
              <a:rPr lang="en-US" dirty="0"/>
              <a:t>: Compute an approximate basis for the range of the input matrix A</a:t>
            </a:r>
            <a:r>
              <a:rPr lang="en-US" dirty="0" smtClean="0"/>
              <a:t>. In other </a:t>
            </a:r>
            <a:r>
              <a:rPr lang="en-US" dirty="0"/>
              <a:t>words, we require a matrix Q for which</a:t>
            </a:r>
          </a:p>
          <a:p>
            <a:r>
              <a:rPr lang="en-US" dirty="0" smtClean="0"/>
              <a:t>Q </a:t>
            </a:r>
            <a:r>
              <a:rPr lang="en-US" dirty="0"/>
              <a:t>has orthonormal columns and A ≈ QQ</a:t>
            </a:r>
            <a:r>
              <a:rPr lang="en-US" dirty="0" smtClean="0"/>
              <a:t>∗A</a:t>
            </a: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/>
              <a:t>(1.2)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would like the basis matrix Q to contain as few columns as possible, but it </a:t>
            </a:r>
            <a:r>
              <a:rPr lang="en-US" dirty="0" smtClean="0"/>
              <a:t>is even </a:t>
            </a:r>
            <a:r>
              <a:rPr lang="en-US" dirty="0"/>
              <a:t>more important to have an accurate approximation of the input matrix.</a:t>
            </a:r>
          </a:p>
          <a:p>
            <a:r>
              <a:rPr lang="en-US" b="1" dirty="0"/>
              <a:t>Stage B: </a:t>
            </a:r>
            <a:r>
              <a:rPr lang="en-US" dirty="0"/>
              <a:t>Given a matrix Q that satisﬁes (1.2), we use Q to help compute </a:t>
            </a:r>
            <a:r>
              <a:rPr lang="en-US" dirty="0" smtClean="0"/>
              <a:t>a standard </a:t>
            </a:r>
            <a:r>
              <a:rPr lang="en-US" dirty="0"/>
              <a:t>factorization (QR, SVD, etc.) of A.</a:t>
            </a:r>
          </a:p>
        </p:txBody>
      </p:sp>
    </p:spTree>
    <p:extLst>
      <p:ext uri="{BB962C8B-B14F-4D97-AF65-F5344CB8AC3E}">
        <p14:creationId xmlns:p14="http://schemas.microsoft.com/office/powerpoint/2010/main" val="39103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Matrix Approximation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may </a:t>
            </a:r>
            <a:r>
              <a:rPr lang="en-US" dirty="0"/>
              <a:t>not be clear why the output from Stage </a:t>
            </a:r>
            <a:r>
              <a:rPr lang="en-US" dirty="0" smtClean="0"/>
              <a:t>A facilitates </a:t>
            </a:r>
            <a:r>
              <a:rPr lang="en-US" dirty="0"/>
              <a:t>our job in Stage B. Let us illustrate by describing how to obtain an </a:t>
            </a:r>
            <a:r>
              <a:rPr lang="en-US" dirty="0" smtClean="0"/>
              <a:t>approximate </a:t>
            </a:r>
            <a:r>
              <a:rPr lang="en-US" dirty="0"/>
              <a:t>SVD of the input matrix A given a matrix Q that satisﬁes (1.2). </a:t>
            </a:r>
            <a:r>
              <a:rPr lang="en-US" dirty="0" smtClean="0"/>
              <a:t>More precisely</a:t>
            </a:r>
            <a:r>
              <a:rPr lang="en-US" dirty="0"/>
              <a:t>, we wish to compute matrices U and V with orthonormal columns and </a:t>
            </a:r>
            <a:r>
              <a:rPr lang="en-US" dirty="0" smtClean="0"/>
              <a:t>a nonnegative</a:t>
            </a:r>
            <a:r>
              <a:rPr lang="en-US" dirty="0"/>
              <a:t>, diagonal matrix Σ such that </a:t>
            </a:r>
            <a:r>
              <a:rPr lang="en-US" dirty="0" smtClean="0"/>
              <a:t>A </a:t>
            </a:r>
            <a:r>
              <a:rPr lang="en-US" dirty="0"/>
              <a:t>≈ </a:t>
            </a:r>
            <a:r>
              <a:rPr lang="en-US" dirty="0" smtClean="0"/>
              <a:t>UΣV*. </a:t>
            </a:r>
            <a:r>
              <a:rPr lang="en-US" dirty="0"/>
              <a:t>This goal is achieved </a:t>
            </a:r>
            <a:r>
              <a:rPr lang="en-US" dirty="0" smtClean="0"/>
              <a:t>after three </a:t>
            </a:r>
            <a:r>
              <a:rPr lang="en-US" dirty="0"/>
              <a:t>simple steps:</a:t>
            </a:r>
          </a:p>
          <a:p>
            <a:r>
              <a:rPr lang="en-US" dirty="0"/>
              <a:t>1. Form </a:t>
            </a:r>
            <a:r>
              <a:rPr lang="en-US" dirty="0" smtClean="0"/>
              <a:t>B=Q</a:t>
            </a:r>
            <a:r>
              <a:rPr lang="en-US" dirty="0"/>
              <a:t>∗A, which yields the low-rank factorization A ≈ QB.</a:t>
            </a:r>
          </a:p>
          <a:p>
            <a:r>
              <a:rPr lang="en-US" dirty="0"/>
              <a:t>2. Compute an SVD of the small matrix: B = </a:t>
            </a:r>
            <a:r>
              <a:rPr lang="en-US" dirty="0" smtClean="0"/>
              <a:t>UΣV*.</a:t>
            </a:r>
            <a:endParaRPr lang="en-US" dirty="0"/>
          </a:p>
          <a:p>
            <a:r>
              <a:rPr lang="en-US" dirty="0"/>
              <a:t>3. Set U = </a:t>
            </a:r>
            <a:r>
              <a:rPr lang="en-US" dirty="0" smtClean="0"/>
              <a:t>QU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condition must Q meet? </a:t>
            </a:r>
            <a:endParaRPr lang="en-US" dirty="0"/>
          </a:p>
          <a:p>
            <a:r>
              <a:rPr lang="en-US" dirty="0" smtClean="0"/>
              <a:t>How can we get such a Q?</a:t>
            </a:r>
          </a:p>
        </p:txBody>
      </p:sp>
    </p:spTree>
    <p:extLst>
      <p:ext uri="{BB962C8B-B14F-4D97-AF65-F5344CB8AC3E}">
        <p14:creationId xmlns:p14="http://schemas.microsoft.com/office/powerpoint/2010/main" val="34137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</a:t>
            </a:r>
            <a:r>
              <a:rPr lang="en-US" dirty="0" err="1" smtClean="0"/>
              <a:t>Formuations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basic challenge in producing low-rank </a:t>
            </a:r>
            <a:r>
              <a:rPr lang="en-US" dirty="0" smtClean="0"/>
              <a:t>matrix </a:t>
            </a:r>
            <a:r>
              <a:rPr lang="en-US" dirty="0"/>
              <a:t>approximations is a primitive question that we call </a:t>
            </a: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ﬁxed-precision </a:t>
            </a:r>
            <a:r>
              <a:rPr lang="en-US" b="1" dirty="0" smtClean="0"/>
              <a:t>approximation </a:t>
            </a:r>
            <a:r>
              <a:rPr lang="en-US" b="1" dirty="0"/>
              <a:t>problem</a:t>
            </a:r>
            <a:r>
              <a:rPr lang="en-US" dirty="0"/>
              <a:t>. Suppose we are given a matrix A and a positive </a:t>
            </a:r>
            <a:r>
              <a:rPr lang="en-US" dirty="0">
                <a:solidFill>
                  <a:srgbClr val="FF0000"/>
                </a:solidFill>
              </a:rPr>
              <a:t>error tolerance ε</a:t>
            </a:r>
            <a:r>
              <a:rPr lang="en-US" dirty="0"/>
              <a:t>.</a:t>
            </a:r>
          </a:p>
          <a:p>
            <a:r>
              <a:rPr lang="en-US" dirty="0"/>
              <a:t>We seek a matrix Q with k = k(ε) orthonormal columns such </a:t>
            </a:r>
            <a:r>
              <a:rPr lang="en-US" dirty="0" smtClean="0"/>
              <a:t>that</a:t>
            </a:r>
          </a:p>
          <a:p>
            <a:pPr marL="0" indent="0">
              <a:buNone/>
            </a:pPr>
            <a:r>
              <a:rPr lang="en-US" dirty="0" smtClean="0"/>
              <a:t>                                  ||A </a:t>
            </a:r>
            <a:r>
              <a:rPr lang="en-US" dirty="0"/>
              <a:t>− </a:t>
            </a:r>
            <a:r>
              <a:rPr lang="en-US" dirty="0" smtClean="0"/>
              <a:t>QQ</a:t>
            </a:r>
            <a:r>
              <a:rPr lang="zh-CN" altLang="en-US" dirty="0"/>
              <a:t>*</a:t>
            </a:r>
            <a:r>
              <a:rPr lang="en-US" dirty="0" smtClean="0"/>
              <a:t>A||≤ ε</a:t>
            </a:r>
            <a:r>
              <a:rPr lang="en-US" dirty="0"/>
              <a:t> </a:t>
            </a:r>
            <a:r>
              <a:rPr lang="en-US" dirty="0" smtClean="0"/>
              <a:t>                             (</a:t>
            </a:r>
            <a:r>
              <a:rPr lang="en-US" dirty="0"/>
              <a:t>1.3)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smtClean="0"/>
              <a:t>||·|| denotes </a:t>
            </a:r>
            <a:r>
              <a:rPr lang="en-US" dirty="0"/>
              <a:t>the 2 operator norm. The range of Q is a k-dimensional </a:t>
            </a:r>
            <a:r>
              <a:rPr lang="en-US" dirty="0" smtClean="0"/>
              <a:t>subspace that </a:t>
            </a:r>
            <a:r>
              <a:rPr lang="en-US" dirty="0"/>
              <a:t>captures most of the action of A, and we would like k to be as small as possible.</a:t>
            </a:r>
          </a:p>
        </p:txBody>
      </p:sp>
    </p:spTree>
    <p:extLst>
      <p:ext uri="{BB962C8B-B14F-4D97-AF65-F5344CB8AC3E}">
        <p14:creationId xmlns:p14="http://schemas.microsoft.com/office/powerpoint/2010/main" val="25958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Proto-Algorithm: </a:t>
            </a:r>
            <a:br>
              <a:rPr lang="en-US" dirty="0" smtClean="0"/>
            </a:br>
            <a:r>
              <a:rPr lang="en-US" dirty="0" smtClean="0"/>
              <a:t>Solving the fixed-rank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</a:t>
            </a:r>
            <a:r>
              <a:rPr lang="en-US" dirty="0"/>
              <a:t>an m × n matrix A, a target rank k, and an oversampling </a:t>
            </a:r>
            <a:r>
              <a:rPr lang="en-US" dirty="0" smtClean="0"/>
              <a:t>parameter p</a:t>
            </a:r>
            <a:r>
              <a:rPr lang="en-US" dirty="0"/>
              <a:t>, this procedure computes an m × (k + p) matrix Q whose columns </a:t>
            </a:r>
            <a:r>
              <a:rPr lang="en-US" dirty="0" smtClean="0"/>
              <a:t>are orthonormal </a:t>
            </a:r>
            <a:r>
              <a:rPr lang="en-US" dirty="0"/>
              <a:t>and whose range approximates the range of A.</a:t>
            </a:r>
          </a:p>
          <a:p>
            <a:r>
              <a:rPr lang="en-US" dirty="0" smtClean="0"/>
              <a:t>1. </a:t>
            </a:r>
            <a:r>
              <a:rPr lang="en-US" dirty="0"/>
              <a:t>Draw a random n × (k + p</a:t>
            </a:r>
            <a:r>
              <a:rPr lang="en-US" dirty="0" smtClean="0"/>
              <a:t>) test matrix </a:t>
            </a:r>
            <a:r>
              <a:rPr lang="el-GR" dirty="0"/>
              <a:t>Ω.</a:t>
            </a:r>
          </a:p>
          <a:p>
            <a:r>
              <a:rPr lang="el-GR" dirty="0" smtClean="0"/>
              <a:t>2</a:t>
            </a:r>
            <a:r>
              <a:rPr lang="en-US" dirty="0" smtClean="0"/>
              <a:t>. Form </a:t>
            </a:r>
            <a:r>
              <a:rPr lang="en-US" dirty="0"/>
              <a:t>the matrix product Y = A</a:t>
            </a:r>
            <a:r>
              <a:rPr lang="el-GR" dirty="0"/>
              <a:t>Ω.</a:t>
            </a:r>
          </a:p>
          <a:p>
            <a:r>
              <a:rPr lang="el-GR" dirty="0" smtClean="0"/>
              <a:t>3</a:t>
            </a:r>
            <a:r>
              <a:rPr lang="en-US" dirty="0" smtClean="0"/>
              <a:t>.</a:t>
            </a:r>
            <a:r>
              <a:rPr lang="el-GR" dirty="0" smtClean="0"/>
              <a:t> </a:t>
            </a:r>
            <a:r>
              <a:rPr lang="en-US" dirty="0"/>
              <a:t>Construct a matrix Q whose columns form an orthonormal basis </a:t>
            </a:r>
            <a:r>
              <a:rPr lang="en-US" dirty="0" smtClean="0"/>
              <a:t>for the </a:t>
            </a:r>
            <a:r>
              <a:rPr lang="en-US" dirty="0"/>
              <a:t>range of </a:t>
            </a:r>
            <a:r>
              <a:rPr lang="en-US" dirty="0" smtClean="0"/>
              <a:t>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Three situations: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If we already know the numerical rank k</a:t>
            </a:r>
          </a:p>
          <a:p>
            <a:r>
              <a:rPr lang="en-US" dirty="0" smtClean="0"/>
              <a:t>2. If we don’t know the numerical rank k and the singular value of A decay fast</a:t>
            </a:r>
          </a:p>
          <a:p>
            <a:r>
              <a:rPr lang="en-US" dirty="0" smtClean="0"/>
              <a:t>3. </a:t>
            </a:r>
            <a:r>
              <a:rPr lang="en-US" dirty="0"/>
              <a:t>If we don’t know the numerical rank </a:t>
            </a:r>
            <a:r>
              <a:rPr lang="en-US" dirty="0" smtClean="0"/>
              <a:t>k and </a:t>
            </a:r>
            <a:r>
              <a:rPr lang="en-US" dirty="0"/>
              <a:t>the singular value of A decay </a:t>
            </a:r>
            <a:r>
              <a:rPr lang="en-US" dirty="0" smtClean="0"/>
              <a:t>slowly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Stage A: Randomized Schemes for Approximating the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Now, our goal is to construct </a:t>
            </a:r>
            <a:r>
              <a:rPr lang="en-US" dirty="0"/>
              <a:t>a subspace that captures most of the </a:t>
            </a:r>
            <a:r>
              <a:rPr lang="en-US" dirty="0" smtClean="0"/>
              <a:t>action of a matrix. </a:t>
            </a:r>
            <a:r>
              <a:rPr lang="en-US" dirty="0"/>
              <a:t>We begin with </a:t>
            </a:r>
            <a:r>
              <a:rPr lang="en-US" dirty="0" smtClean="0"/>
              <a:t>a recapitulation of </a:t>
            </a:r>
            <a:r>
              <a:rPr lang="en-US" dirty="0"/>
              <a:t>the proto-algorithm that we </a:t>
            </a:r>
            <a:r>
              <a:rPr lang="en-US" dirty="0" smtClean="0"/>
              <a:t>introduced just now. </a:t>
            </a:r>
            <a:r>
              <a:rPr lang="en-US" dirty="0"/>
              <a:t>We discuss how it can be implemented in practice (section </a:t>
            </a:r>
            <a:r>
              <a:rPr lang="en-US" dirty="0" smtClean="0"/>
              <a:t>4.1) and </a:t>
            </a:r>
            <a:r>
              <a:rPr lang="en-US" dirty="0"/>
              <a:t>then consider the question of how many random samples to acquire (section 4.2).</a:t>
            </a:r>
          </a:p>
          <a:p>
            <a:r>
              <a:rPr lang="en-US" dirty="0"/>
              <a:t>Afterward, we present several ways in which the basic scheme can be improved. </a:t>
            </a:r>
            <a:r>
              <a:rPr lang="en-US" dirty="0" smtClean="0"/>
              <a:t>Sections </a:t>
            </a:r>
            <a:r>
              <a:rPr lang="en-US" dirty="0"/>
              <a:t>4.3 and 4.4 explain how to address the situation where the numerical rank of </a:t>
            </a:r>
            <a:r>
              <a:rPr lang="en-US" dirty="0" smtClean="0"/>
              <a:t>the input </a:t>
            </a:r>
            <a:r>
              <a:rPr lang="en-US" dirty="0"/>
              <a:t>matrix is not known in advance. Section 4.5 shows how to modify the scheme </a:t>
            </a:r>
            <a:r>
              <a:rPr lang="en-US" dirty="0" smtClean="0"/>
              <a:t>to improve </a:t>
            </a:r>
            <a:r>
              <a:rPr lang="en-US" dirty="0"/>
              <a:t>its </a:t>
            </a:r>
            <a:r>
              <a:rPr lang="en-US" dirty="0" smtClean="0"/>
              <a:t>accuracy </a:t>
            </a:r>
            <a:r>
              <a:rPr lang="en-US" dirty="0"/>
              <a:t>when the singular spectrum of the input matrix decays </a:t>
            </a:r>
            <a:r>
              <a:rPr lang="en-US" dirty="0" smtClean="0"/>
              <a:t>slowly.</a:t>
            </a:r>
          </a:p>
          <a:p>
            <a:r>
              <a:rPr lang="en-US" dirty="0" smtClean="0"/>
              <a:t> Finally</a:t>
            </a:r>
            <a:r>
              <a:rPr lang="en-US" dirty="0"/>
              <a:t>, section 4.6 describes how the scheme can be accelerated by using a </a:t>
            </a:r>
            <a:r>
              <a:rPr lang="en-US" dirty="0" smtClean="0"/>
              <a:t>structured random </a:t>
            </a:r>
            <a:r>
              <a:rPr lang="en-US" dirty="0"/>
              <a:t>matrix.</a:t>
            </a:r>
          </a:p>
        </p:txBody>
      </p:sp>
    </p:spTree>
    <p:extLst>
      <p:ext uri="{BB962C8B-B14F-4D97-AF65-F5344CB8AC3E}">
        <p14:creationId xmlns:p14="http://schemas.microsoft.com/office/powerpoint/2010/main" val="3593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Algorithm 4.1 </a:t>
            </a:r>
            <a:br>
              <a:rPr lang="en-US" dirty="0" smtClean="0"/>
            </a:br>
            <a:r>
              <a:rPr lang="en-US" dirty="0" smtClean="0"/>
              <a:t>Randomized Range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Given </a:t>
            </a:r>
            <a:r>
              <a:rPr lang="en-US" dirty="0"/>
              <a:t>an m × n matrix A and an integer , this scheme computes an </a:t>
            </a:r>
            <a:r>
              <a:rPr lang="en-US" dirty="0" smtClean="0"/>
              <a:t>m × k orthonormal </a:t>
            </a:r>
            <a:r>
              <a:rPr lang="en-US" dirty="0"/>
              <a:t>matrix Q whose range approximates the range of A.</a:t>
            </a:r>
          </a:p>
          <a:p>
            <a:r>
              <a:rPr lang="en-US" dirty="0" smtClean="0"/>
              <a:t>1. </a:t>
            </a:r>
            <a:r>
              <a:rPr lang="en-US" dirty="0"/>
              <a:t>Draw an n </a:t>
            </a:r>
            <a:r>
              <a:rPr lang="en-US" dirty="0" smtClean="0"/>
              <a:t>× k </a:t>
            </a:r>
            <a:r>
              <a:rPr lang="en-US" dirty="0"/>
              <a:t> Gaussian random matrix Ω.</a:t>
            </a:r>
          </a:p>
          <a:p>
            <a:r>
              <a:rPr lang="en-US" dirty="0" smtClean="0"/>
              <a:t>2. </a:t>
            </a:r>
            <a:r>
              <a:rPr lang="en-US" dirty="0"/>
              <a:t>Form the </a:t>
            </a:r>
            <a:r>
              <a:rPr lang="en-US" dirty="0" smtClean="0"/>
              <a:t>m× k </a:t>
            </a:r>
            <a:r>
              <a:rPr lang="en-US" dirty="0"/>
              <a:t> matrix Y = AΩ.</a:t>
            </a:r>
          </a:p>
          <a:p>
            <a:r>
              <a:rPr lang="en-US" dirty="0" smtClean="0"/>
              <a:t>3. </a:t>
            </a:r>
            <a:r>
              <a:rPr lang="en-US" dirty="0"/>
              <a:t>Construct an m</a:t>
            </a:r>
            <a:r>
              <a:rPr lang="en-US" dirty="0" smtClean="0"/>
              <a:t>× k </a:t>
            </a:r>
            <a:r>
              <a:rPr lang="en-US" dirty="0"/>
              <a:t> matrix Q whose columns form an </a:t>
            </a:r>
            <a:r>
              <a:rPr lang="en-US" dirty="0" smtClean="0"/>
              <a:t>orthonormal basis </a:t>
            </a:r>
            <a:r>
              <a:rPr lang="en-US" dirty="0"/>
              <a:t>for the range of Y , e.g., using the QR factorization Y = QR.</a:t>
            </a:r>
          </a:p>
        </p:txBody>
      </p:sp>
    </p:spTree>
    <p:extLst>
      <p:ext uri="{BB962C8B-B14F-4D97-AF65-F5344CB8AC3E}">
        <p14:creationId xmlns:p14="http://schemas.microsoft.com/office/powerpoint/2010/main" val="4888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form an orthonormal basis for the column space </a:t>
            </a:r>
            <a:r>
              <a:rPr lang="en-US"/>
              <a:t>of </a:t>
            </a:r>
            <a:r>
              <a:rPr lang="en-US" smtClean="0"/>
              <a:t>A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Background and Goals </a:t>
            </a:r>
          </a:p>
          <a:p>
            <a:r>
              <a:rPr lang="en-US" dirty="0" smtClean="0"/>
              <a:t>Motivations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/>
              <a:t>Approximation by Low-Rank </a:t>
            </a:r>
            <a:r>
              <a:rPr lang="en-US" dirty="0" smtClean="0"/>
              <a:t>Matrices</a:t>
            </a:r>
          </a:p>
          <a:p>
            <a:r>
              <a:rPr lang="en-US" dirty="0"/>
              <a:t>Matrix Approximation Framework</a:t>
            </a:r>
            <a:endParaRPr lang="en-US" dirty="0" smtClean="0"/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Conclusion?</a:t>
            </a:r>
          </a:p>
        </p:txBody>
      </p:sp>
    </p:spTree>
    <p:extLst>
      <p:ext uri="{BB962C8B-B14F-4D97-AF65-F5344CB8AC3E}">
        <p14:creationId xmlns:p14="http://schemas.microsoft.com/office/powerpoint/2010/main" val="1484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Algorithms to compute Ax=b?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A=QR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Low-rank </a:t>
            </a:r>
            <a:r>
              <a:rPr lang="en-US" sz="3500" dirty="0"/>
              <a:t>matrix approximations, such as the </a:t>
            </a:r>
            <a:r>
              <a:rPr lang="en-US" sz="3500" dirty="0" smtClean="0"/>
              <a:t> truncated </a:t>
            </a:r>
            <a:r>
              <a:rPr lang="en-US" sz="3500" dirty="0"/>
              <a:t>singular value decomposition </a:t>
            </a:r>
            <a:r>
              <a:rPr lang="en-US" sz="3500" dirty="0" smtClean="0"/>
              <a:t>and the </a:t>
            </a:r>
            <a:r>
              <a:rPr lang="en-US" sz="3500" dirty="0"/>
              <a:t>rank-revealing QR decomposition, play a central role in data analysis and </a:t>
            </a:r>
            <a:r>
              <a:rPr lang="en-US" sz="3500" dirty="0" smtClean="0"/>
              <a:t>scientiﬁc computing</a:t>
            </a:r>
            <a:r>
              <a:rPr lang="en-US" sz="3500" dirty="0"/>
              <a:t>. This work surveys and </a:t>
            </a:r>
            <a:r>
              <a:rPr lang="en-US" sz="3500" dirty="0" smtClean="0"/>
              <a:t> extends </a:t>
            </a:r>
            <a:r>
              <a:rPr lang="en-US" sz="3500" dirty="0"/>
              <a:t>recent research which demonstrates that </a:t>
            </a:r>
            <a:r>
              <a:rPr lang="en-US" sz="3500" dirty="0" smtClean="0"/>
              <a:t>randomization </a:t>
            </a:r>
            <a:r>
              <a:rPr lang="en-US" sz="3500" dirty="0"/>
              <a:t>oﬀers a powerful tool for performing low-rank matrix approximation. </a:t>
            </a:r>
            <a:r>
              <a:rPr lang="en-US" sz="3500" dirty="0" smtClean="0"/>
              <a:t>These techniques </a:t>
            </a:r>
            <a:r>
              <a:rPr lang="en-US" sz="3500" dirty="0"/>
              <a:t>exploit modern </a:t>
            </a:r>
            <a:r>
              <a:rPr lang="en-US" sz="3500" dirty="0" smtClean="0"/>
              <a:t>computational </a:t>
            </a:r>
            <a:r>
              <a:rPr lang="en-US" sz="3500" dirty="0"/>
              <a:t>architectures more fully than classical </a:t>
            </a:r>
            <a:r>
              <a:rPr lang="en-US" sz="3500" dirty="0" smtClean="0"/>
              <a:t>methods and </a:t>
            </a:r>
            <a:r>
              <a:rPr lang="en-US" sz="3500" dirty="0"/>
              <a:t>open the possibility of dealing with truly massive data sets.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Approximation by Low-Rank Matrices</a:t>
            </a:r>
          </a:p>
          <a:p>
            <a:r>
              <a:rPr lang="en-US" dirty="0" smtClean="0"/>
              <a:t>Matrix </a:t>
            </a:r>
            <a:r>
              <a:rPr lang="en-US" dirty="0"/>
              <a:t>Approximation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Randomized Schemes for Approximating the Range</a:t>
            </a:r>
          </a:p>
          <a:p>
            <a:r>
              <a:rPr lang="en-US" dirty="0" smtClean="0"/>
              <a:t>Construction </a:t>
            </a:r>
            <a:r>
              <a:rPr lang="en-US" dirty="0" smtClean="0"/>
              <a:t>of Standard </a:t>
            </a:r>
            <a:r>
              <a:rPr lang="en-US" dirty="0" smtClean="0"/>
              <a:t>Factorization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 </a:t>
            </a:r>
            <a:r>
              <a:rPr lang="en-US" sz="2600" dirty="0"/>
              <a:t>salient feature of modern applications, especially in data mining, is </a:t>
            </a:r>
            <a:r>
              <a:rPr lang="en-US" sz="2600" dirty="0" smtClean="0"/>
              <a:t>that the </a:t>
            </a:r>
            <a:r>
              <a:rPr lang="en-US" sz="2600" dirty="0"/>
              <a:t>matrices are stupendously big. Classical algorithms are not always </a:t>
            </a:r>
            <a:r>
              <a:rPr lang="en-US" sz="2600" dirty="0" smtClean="0"/>
              <a:t>well adapted </a:t>
            </a:r>
            <a:r>
              <a:rPr lang="en-US" sz="2600" dirty="0"/>
              <a:t>to solving the type of large-scale problems that now arise.</a:t>
            </a:r>
          </a:p>
          <a:p>
            <a:r>
              <a:rPr lang="en-US" sz="2600" dirty="0"/>
              <a:t>In the information sciences, it is common that data are missing or inaccurate.</a:t>
            </a:r>
          </a:p>
          <a:p>
            <a:r>
              <a:rPr lang="en-US" sz="2600" dirty="0"/>
              <a:t>Classical algorithms are designed to produce highly accurate matrix </a:t>
            </a:r>
            <a:r>
              <a:rPr lang="en-US" sz="2600" dirty="0" smtClean="0"/>
              <a:t>decompositions</a:t>
            </a:r>
            <a:r>
              <a:rPr lang="en-US" sz="2600" dirty="0"/>
              <a:t>, but it seems proﬂigate to spend extra computational resources </a:t>
            </a:r>
            <a:r>
              <a:rPr lang="en-US" sz="2600" dirty="0" smtClean="0"/>
              <a:t>when the </a:t>
            </a:r>
            <a:r>
              <a:rPr lang="en-US" sz="2600" dirty="0"/>
              <a:t>imprecision of the data inherently limits the resolution of the output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802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Data </a:t>
            </a:r>
            <a:r>
              <a:rPr lang="en-US" sz="2800" dirty="0"/>
              <a:t>transfer now plays a major role in the computational cost of </a:t>
            </a:r>
            <a:r>
              <a:rPr lang="en-US" sz="2800" dirty="0" smtClean="0"/>
              <a:t>numerical algorithms</a:t>
            </a:r>
            <a:r>
              <a:rPr lang="en-US" sz="2800" dirty="0"/>
              <a:t>. Techniques that require few passes over the data may be </a:t>
            </a:r>
            <a:r>
              <a:rPr lang="en-US" sz="2800" dirty="0" smtClean="0"/>
              <a:t>substantially </a:t>
            </a:r>
            <a:r>
              <a:rPr lang="en-US" sz="2800" dirty="0"/>
              <a:t>faster in practice, even if they require as many—or </a:t>
            </a:r>
            <a:r>
              <a:rPr lang="en-US" sz="2800" dirty="0" smtClean="0"/>
              <a:t>more—ﬂoating-point operations </a:t>
            </a:r>
            <a:r>
              <a:rPr lang="en-US" sz="2800" dirty="0"/>
              <a:t>(ﬂops).</a:t>
            </a:r>
          </a:p>
          <a:p>
            <a:r>
              <a:rPr lang="en-US" sz="2800" dirty="0"/>
              <a:t>As the structure of computer hardware continues to evolve, it becomes </a:t>
            </a:r>
            <a:r>
              <a:rPr lang="en-US" sz="2800" dirty="0" smtClean="0"/>
              <a:t>increasingly </a:t>
            </a:r>
            <a:r>
              <a:rPr lang="en-US" sz="2800" dirty="0"/>
              <a:t>important for numerical algorithms to adapt to a range of </a:t>
            </a:r>
            <a:r>
              <a:rPr lang="en-US" sz="2800" dirty="0" smtClean="0"/>
              <a:t>novel architectures</a:t>
            </a:r>
            <a:r>
              <a:rPr lang="en-US" sz="2800" dirty="0"/>
              <a:t>, </a:t>
            </a:r>
            <a:r>
              <a:rPr lang="en-US" sz="2800" dirty="0" smtClean="0"/>
              <a:t>such </a:t>
            </a:r>
            <a:r>
              <a:rPr lang="en-US" sz="2800" dirty="0"/>
              <a:t>as graphics processing units.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42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purpose of this paper is make the case that randomized algorithms </a:t>
            </a:r>
            <a:r>
              <a:rPr lang="en-US" dirty="0" smtClean="0"/>
              <a:t>provide </a:t>
            </a:r>
            <a:r>
              <a:rPr lang="en-US" dirty="0"/>
              <a:t>a powerful tool for constructing approximate matrix factorizations. </a:t>
            </a:r>
          </a:p>
          <a:p>
            <a:r>
              <a:rPr lang="en-US" dirty="0" smtClean="0"/>
              <a:t>Our goal is to demonstrate how randomized methods interact with classical techniques to yield effective, modern algorithms supported by detailed theoretical guarantees.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Approximation by Low-Rank </a:t>
            </a:r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roster of standard matrix </a:t>
            </a:r>
            <a:r>
              <a:rPr lang="en-US" dirty="0" smtClean="0"/>
              <a:t>decompositions </a:t>
            </a:r>
            <a:r>
              <a:rPr lang="en-US" dirty="0"/>
              <a:t>includes the pivoted QR factorization, the eigenvalue </a:t>
            </a:r>
            <a:r>
              <a:rPr lang="en-US" dirty="0" smtClean="0"/>
              <a:t>decomposition, and </a:t>
            </a:r>
            <a:r>
              <a:rPr lang="en-US" dirty="0"/>
              <a:t>the singular value decomposition (SVD), all of which expose the (</a:t>
            </a:r>
            <a:r>
              <a:rPr lang="en-US" dirty="0" smtClean="0"/>
              <a:t>numerical) range </a:t>
            </a:r>
            <a:r>
              <a:rPr lang="en-US" dirty="0"/>
              <a:t>of a matrix. Truncated versions of these factorizations are often used to </a:t>
            </a:r>
            <a:r>
              <a:rPr lang="en-US" dirty="0" smtClean="0"/>
              <a:t>express a </a:t>
            </a:r>
            <a:r>
              <a:rPr lang="en-US" dirty="0"/>
              <a:t>low-rank approximation of a given matrix:</a:t>
            </a:r>
          </a:p>
          <a:p>
            <a:pPr marL="0" indent="0">
              <a:buNone/>
            </a:pPr>
            <a:r>
              <a:rPr lang="en-US" dirty="0" smtClean="0"/>
              <a:t>                A     ≈        B          C                                    (</a:t>
            </a:r>
            <a:r>
              <a:rPr lang="en-US" dirty="0"/>
              <a:t>1.1)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m </a:t>
            </a:r>
            <a:r>
              <a:rPr lang="en-US" dirty="0"/>
              <a:t>× </a:t>
            </a:r>
            <a:r>
              <a:rPr lang="en-US" dirty="0" smtClean="0"/>
              <a:t>n         m </a:t>
            </a:r>
            <a:r>
              <a:rPr lang="en-US" dirty="0"/>
              <a:t>× </a:t>
            </a:r>
            <a:r>
              <a:rPr lang="en-US" dirty="0" smtClean="0"/>
              <a:t>k 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× 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Def</a:t>
            </a:r>
            <a:r>
              <a:rPr lang="en-US" b="1" dirty="0" smtClean="0"/>
              <a:t>:</a:t>
            </a:r>
            <a:r>
              <a:rPr lang="en-US" dirty="0" smtClean="0"/>
              <a:t> The inner dimension k is sometimes called the </a:t>
            </a:r>
            <a:r>
              <a:rPr lang="en-US" b="1" dirty="0" smtClean="0"/>
              <a:t>numerical rank </a:t>
            </a:r>
            <a:r>
              <a:rPr lang="en-US" dirty="0" smtClean="0"/>
              <a:t>of the matrix.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5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Approximation by Low-Rank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</a:t>
            </a:r>
            <a:r>
              <a:rPr lang="en-US" dirty="0"/>
              <a:t>numerical rank is much smaller than either dimension m or n, a factorization </a:t>
            </a:r>
            <a:r>
              <a:rPr lang="en-US" dirty="0" smtClean="0"/>
              <a:t>such as </a:t>
            </a:r>
            <a:r>
              <a:rPr lang="en-US" dirty="0"/>
              <a:t>(1.1) allows the matrix to be stored inexpensively and to be multiplied rapidly </a:t>
            </a:r>
            <a:r>
              <a:rPr lang="en-US" dirty="0" smtClean="0"/>
              <a:t>with vectors </a:t>
            </a:r>
            <a:r>
              <a:rPr lang="en-US" dirty="0"/>
              <a:t>or other matrices. The </a:t>
            </a:r>
            <a:r>
              <a:rPr lang="en-US" dirty="0" smtClean="0"/>
              <a:t> factorizations </a:t>
            </a:r>
            <a:r>
              <a:rPr lang="en-US" dirty="0"/>
              <a:t>can also be used for data </a:t>
            </a:r>
            <a:r>
              <a:rPr lang="en-US" dirty="0" smtClean="0"/>
              <a:t>interpretation or </a:t>
            </a:r>
            <a:r>
              <a:rPr lang="en-US" dirty="0"/>
              <a:t>to solve computational problems, such as least squares.</a:t>
            </a:r>
          </a:p>
        </p:txBody>
      </p:sp>
    </p:spTree>
    <p:extLst>
      <p:ext uri="{BB962C8B-B14F-4D97-AF65-F5344CB8AC3E}">
        <p14:creationId xmlns:p14="http://schemas.microsoft.com/office/powerpoint/2010/main" val="27162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</Template>
  <TotalTime>435</TotalTime>
  <Words>1300</Words>
  <Application>Microsoft Office PowerPoint</Application>
  <PresentationFormat>On-screen Show (4:3)</PresentationFormat>
  <Paragraphs>84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Outline</vt:lpstr>
      <vt:lpstr>Background</vt:lpstr>
      <vt:lpstr>PowerPoint Presentation</vt:lpstr>
      <vt:lpstr>Motivations</vt:lpstr>
      <vt:lpstr>Motivations</vt:lpstr>
      <vt:lpstr>Goal</vt:lpstr>
      <vt:lpstr>Approximation by Low-Rank Matrices</vt:lpstr>
      <vt:lpstr>Approximation by Low-Rank Matrices</vt:lpstr>
      <vt:lpstr>Matrix Approximation Framework</vt:lpstr>
      <vt:lpstr>Matrix Approximation Framework</vt:lpstr>
      <vt:lpstr>Matrix Approximation Framework</vt:lpstr>
      <vt:lpstr>Question?</vt:lpstr>
      <vt:lpstr>Problem Formuations</vt:lpstr>
      <vt:lpstr>Proto-Algorithm:  Solving the fixed-rank problem</vt:lpstr>
      <vt:lpstr>Three situations:</vt:lpstr>
      <vt:lpstr>Stage A: Randomized Schemes for Approximating the Range</vt:lpstr>
      <vt:lpstr>Algorithm 4.1  Randomized Range Finder</vt:lpstr>
      <vt:lpstr>PowerPoint Presentation</vt:lpstr>
      <vt:lpstr>Algorithms to compute Ax=b?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Wei, Shuowen</dc:creator>
  <cp:lastModifiedBy>WFUT4102010</cp:lastModifiedBy>
  <cp:revision>36</cp:revision>
  <dcterms:created xsi:type="dcterms:W3CDTF">2006-08-16T00:00:00Z</dcterms:created>
  <dcterms:modified xsi:type="dcterms:W3CDTF">2011-12-05T02:12:57Z</dcterms:modified>
</cp:coreProperties>
</file>