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2"/>
  </p:notesMasterIdLst>
  <p:sldIdLst>
    <p:sldId id="256" r:id="rId2"/>
    <p:sldId id="259" r:id="rId3"/>
    <p:sldId id="272" r:id="rId4"/>
    <p:sldId id="262" r:id="rId5"/>
    <p:sldId id="258" r:id="rId6"/>
    <p:sldId id="269" r:id="rId7"/>
    <p:sldId id="270" r:id="rId8"/>
    <p:sldId id="271" r:id="rId9"/>
    <p:sldId id="275" r:id="rId10"/>
    <p:sldId id="273" r:id="rId11"/>
    <p:sldId id="274" r:id="rId12"/>
    <p:sldId id="276" r:id="rId13"/>
    <p:sldId id="277" r:id="rId14"/>
    <p:sldId id="284" r:id="rId15"/>
    <p:sldId id="279" r:id="rId16"/>
    <p:sldId id="280" r:id="rId17"/>
    <p:sldId id="285" r:id="rId18"/>
    <p:sldId id="286" r:id="rId19"/>
    <p:sldId id="287" r:id="rId20"/>
    <p:sldId id="28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97" autoAdjust="0"/>
  </p:normalViewPr>
  <p:slideViewPr>
    <p:cSldViewPr>
      <p:cViewPr varScale="1">
        <p:scale>
          <a:sx n="74" d="100"/>
          <a:sy n="74" d="100"/>
        </p:scale>
        <p:origin x="-135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63832A-B48C-4B5B-A032-053B8B3F468E}" type="datetimeFigureOut">
              <a:rPr lang="en-US" smtClean="0"/>
              <a:pPr/>
              <a:t>3/31/2011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9D74D-471C-48FE-8C05-DBC39F0AE31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lamda</a:t>
            </a:r>
            <a:r>
              <a:rPr lang="en-US" baseline="0" dirty="0" smtClean="0"/>
              <a:t> for the inequality constraints and nu for the equality constraints</a:t>
            </a:r>
          </a:p>
          <a:p>
            <a:endParaRPr lang="en-US" dirty="0"/>
          </a:p>
        </p:txBody>
      </p:sp>
      <p:sp>
        <p:nvSpPr>
          <p:cNvPr id="4" name="Slide Number Placeholder 3"/>
          <p:cNvSpPr>
            <a:spLocks noGrp="1"/>
          </p:cNvSpPr>
          <p:nvPr>
            <p:ph type="sldNum" sz="quarter" idx="10"/>
          </p:nvPr>
        </p:nvSpPr>
        <p:spPr/>
        <p:txBody>
          <a:bodyPr/>
          <a:lstStyle/>
          <a:p>
            <a:fld id="{5999D74D-471C-48FE-8C05-DBC39F0AE316}"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vice versa…so if the conditions are met, then x, lambda, and nu are primal and dual optimal</a:t>
            </a:r>
            <a:r>
              <a:rPr lang="en-US" baseline="0" dirty="0" smtClean="0"/>
              <a:t> points</a:t>
            </a:r>
          </a:p>
          <a:p>
            <a:endParaRPr lang="en-US" baseline="0" dirty="0" smtClean="0"/>
          </a:p>
          <a:p>
            <a:r>
              <a:rPr lang="en-US" baseline="0" dirty="0" smtClean="0"/>
              <a:t>Proof is in the </a:t>
            </a:r>
            <a:r>
              <a:rPr lang="en-US" baseline="0" dirty="0" smtClean="0"/>
              <a:t>book</a:t>
            </a:r>
            <a:endParaRPr lang="en-US" baseline="0" dirty="0" smtClean="0"/>
          </a:p>
        </p:txBody>
      </p:sp>
      <p:sp>
        <p:nvSpPr>
          <p:cNvPr id="4" name="Slide Number Placeholder 3"/>
          <p:cNvSpPr>
            <a:spLocks noGrp="1"/>
          </p:cNvSpPr>
          <p:nvPr>
            <p:ph type="sldNum" sz="quarter" idx="10"/>
          </p:nvPr>
        </p:nvSpPr>
        <p:spPr/>
        <p:txBody>
          <a:bodyPr/>
          <a:lstStyle/>
          <a:p>
            <a:fld id="{5999D74D-471C-48FE-8C05-DBC39F0AE316}" type="slidenum">
              <a:rPr lang="en-US" smtClean="0"/>
              <a:pPr/>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Alpha(</a:t>
            </a:r>
            <a:r>
              <a:rPr lang="en-US" dirty="0" err="1" smtClean="0"/>
              <a:t>i</a:t>
            </a:r>
            <a:r>
              <a:rPr lang="en-US" dirty="0" smtClean="0"/>
              <a:t>) &gt; 0</a:t>
            </a:r>
            <a:endParaRPr lang="en-US" dirty="0"/>
          </a:p>
        </p:txBody>
      </p:sp>
      <p:sp>
        <p:nvSpPr>
          <p:cNvPr id="4" name="Slide Number Placeholder 3"/>
          <p:cNvSpPr>
            <a:spLocks noGrp="1"/>
          </p:cNvSpPr>
          <p:nvPr>
            <p:ph type="sldNum" sz="quarter" idx="10"/>
          </p:nvPr>
        </p:nvSpPr>
        <p:spPr/>
        <p:txBody>
          <a:bodyPr/>
          <a:lstStyle/>
          <a:p>
            <a:fld id="{5999D74D-471C-48FE-8C05-DBC39F0AE316}" type="slidenum">
              <a:rPr lang="en-US" smtClean="0"/>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the solution to the optimization of the Lagrangian is</a:t>
            </a:r>
            <a:r>
              <a:rPr lang="en-US" baseline="0" dirty="0" smtClean="0"/>
              <a:t> primal feasible (i.e. the point is contained in the primal domain) then it is the primal optimal point as well. If it is not primal feasible (within the primal domain) then we can conclude that no primal optimal point exists.</a:t>
            </a:r>
          </a:p>
          <a:p>
            <a:endParaRPr lang="en-US" baseline="0" dirty="0" smtClean="0"/>
          </a:p>
        </p:txBody>
      </p:sp>
      <p:sp>
        <p:nvSpPr>
          <p:cNvPr id="4" name="Slide Number Placeholder 3"/>
          <p:cNvSpPr>
            <a:spLocks noGrp="1"/>
          </p:cNvSpPr>
          <p:nvPr>
            <p:ph type="sldNum" sz="quarter" idx="10"/>
          </p:nvPr>
        </p:nvSpPr>
        <p:spPr/>
        <p:txBody>
          <a:bodyPr/>
          <a:lstStyle/>
          <a:p>
            <a:fld id="{5999D74D-471C-48FE-8C05-DBC39F0AE316}"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DD90CC4-C0D1-47AB-83A9-4F9F3B5BF1E8}" type="datetimeFigureOut">
              <a:rPr lang="en-US" smtClean="0"/>
              <a:pPr/>
              <a:t>3/31/2011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AC94B88-6D81-45B1-80F0-419F11DDC155}"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D90CC4-C0D1-47AB-83A9-4F9F3B5BF1E8}" type="datetimeFigureOut">
              <a:rPr lang="en-US" smtClean="0"/>
              <a:pPr/>
              <a:t>3/31/2011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94B88-6D81-45B1-80F0-419F11DDC15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D90CC4-C0D1-47AB-83A9-4F9F3B5BF1E8}" type="datetimeFigureOut">
              <a:rPr lang="en-US" smtClean="0"/>
              <a:pPr/>
              <a:t>3/31/2011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94B88-6D81-45B1-80F0-419F11DDC15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DD90CC4-C0D1-47AB-83A9-4F9F3B5BF1E8}" type="datetimeFigureOut">
              <a:rPr lang="en-US" smtClean="0"/>
              <a:pPr/>
              <a:t>3/31/2011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94B88-6D81-45B1-80F0-419F11DDC155}"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DD90CC4-C0D1-47AB-83A9-4F9F3B5BF1E8}" type="datetimeFigureOut">
              <a:rPr lang="en-US" smtClean="0"/>
              <a:pPr/>
              <a:t>3/31/2011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AC94B88-6D81-45B1-80F0-419F11DDC15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DD90CC4-C0D1-47AB-83A9-4F9F3B5BF1E8}" type="datetimeFigureOut">
              <a:rPr lang="en-US" smtClean="0"/>
              <a:pPr/>
              <a:t>3/31/2011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94B88-6D81-45B1-80F0-419F11DDC155}"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DD90CC4-C0D1-47AB-83A9-4F9F3B5BF1E8}" type="datetimeFigureOut">
              <a:rPr lang="en-US" smtClean="0"/>
              <a:pPr/>
              <a:t>3/31/2011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C94B88-6D81-45B1-80F0-419F11DDC155}"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DD90CC4-C0D1-47AB-83A9-4F9F3B5BF1E8}" type="datetimeFigureOut">
              <a:rPr lang="en-US" smtClean="0"/>
              <a:pPr/>
              <a:t>3/31/2011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C94B88-6D81-45B1-80F0-419F11DDC15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90CC4-C0D1-47AB-83A9-4F9F3B5BF1E8}" type="datetimeFigureOut">
              <a:rPr lang="en-US" smtClean="0"/>
              <a:pPr/>
              <a:t>3/31/2011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C94B88-6D81-45B1-80F0-419F11DDC15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DD90CC4-C0D1-47AB-83A9-4F9F3B5BF1E8}" type="datetimeFigureOut">
              <a:rPr lang="en-US" smtClean="0"/>
              <a:pPr/>
              <a:t>3/31/2011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94B88-6D81-45B1-80F0-419F11DDC155}"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DD90CC4-C0D1-47AB-83A9-4F9F3B5BF1E8}" type="datetimeFigureOut">
              <a:rPr lang="en-US" smtClean="0"/>
              <a:pPr/>
              <a:t>3/31/2011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AC94B88-6D81-45B1-80F0-419F11DDC155}"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DD90CC4-C0D1-47AB-83A9-4F9F3B5BF1E8}" type="datetimeFigureOut">
              <a:rPr lang="en-US" smtClean="0"/>
              <a:pPr/>
              <a:t>3/31/2011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AC94B88-6D81-45B1-80F0-419F11DDC15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1.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Elizabeth Graham</a:t>
            </a:r>
          </a:p>
          <a:p>
            <a:r>
              <a:rPr lang="en-US" dirty="0" smtClean="0"/>
              <a:t>Tyson Lipscomb</a:t>
            </a:r>
          </a:p>
          <a:p>
            <a:r>
              <a:rPr lang="en-US" dirty="0" smtClean="0"/>
              <a:t>David Sullivan</a:t>
            </a:r>
            <a:endParaRPr lang="en-US" dirty="0"/>
          </a:p>
        </p:txBody>
      </p:sp>
      <p:sp>
        <p:nvSpPr>
          <p:cNvPr id="2" name="Title 1"/>
          <p:cNvSpPr>
            <a:spLocks noGrp="1"/>
          </p:cNvSpPr>
          <p:nvPr>
            <p:ph type="ctrTitle"/>
          </p:nvPr>
        </p:nvSpPr>
        <p:spPr/>
        <p:txBody>
          <a:bodyPr/>
          <a:lstStyle/>
          <a:p>
            <a:r>
              <a:rPr lang="en-US" dirty="0" smtClean="0"/>
              <a:t>Duality in Convex Optimization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1143000"/>
          </a:xfrm>
        </p:spPr>
        <p:txBody>
          <a:bodyPr/>
          <a:lstStyle/>
          <a:p>
            <a:r>
              <a:rPr lang="en-US" dirty="0" smtClean="0"/>
              <a:t>Lagrange Dual Problem</a:t>
            </a:r>
            <a:endParaRPr lang="en-US" dirty="0"/>
          </a:p>
        </p:txBody>
      </p:sp>
      <p:sp>
        <p:nvSpPr>
          <p:cNvPr id="3" name="Content Placeholder 2"/>
          <p:cNvSpPr>
            <a:spLocks noGrp="1"/>
          </p:cNvSpPr>
          <p:nvPr>
            <p:ph sz="quarter" idx="1"/>
          </p:nvPr>
        </p:nvSpPr>
        <p:spPr>
          <a:xfrm>
            <a:off x="914400" y="1143000"/>
            <a:ext cx="7772400" cy="5486400"/>
          </a:xfrm>
        </p:spPr>
        <p:txBody>
          <a:bodyPr>
            <a:normAutofit fontScale="77500" lnSpcReduction="20000"/>
          </a:bodyPr>
          <a:lstStyle/>
          <a:p>
            <a:r>
              <a:rPr lang="en-US" sz="2800" i="1" dirty="0" smtClean="0"/>
              <a:t>g(</a:t>
            </a:r>
            <a:r>
              <a:rPr lang="el-GR" sz="2800" i="1" dirty="0" smtClean="0"/>
              <a:t>λ</a:t>
            </a:r>
            <a:r>
              <a:rPr lang="en-US" sz="2800" i="1" dirty="0" smtClean="0"/>
              <a:t>,</a:t>
            </a:r>
            <a:r>
              <a:rPr lang="el-GR" sz="2800" i="1" dirty="0" smtClean="0">
                <a:ea typeface="Cambria Math"/>
              </a:rPr>
              <a:t>ν</a:t>
            </a:r>
            <a:r>
              <a:rPr lang="en-US" sz="2800" i="1" dirty="0" smtClean="0">
                <a:ea typeface="Cambria Math"/>
              </a:rPr>
              <a:t>)</a:t>
            </a:r>
            <a:r>
              <a:rPr lang="en-US" sz="2800" dirty="0" smtClean="0"/>
              <a:t> </a:t>
            </a:r>
            <a:r>
              <a:rPr lang="en-US" sz="3400" dirty="0" smtClean="0"/>
              <a:t>gives us a set of lower bounds, therefore we must maximize </a:t>
            </a:r>
            <a:r>
              <a:rPr lang="en-US" sz="2900" i="1" dirty="0" smtClean="0"/>
              <a:t>g(</a:t>
            </a:r>
            <a:r>
              <a:rPr lang="el-GR" sz="2900" i="1" dirty="0" smtClean="0"/>
              <a:t>λ</a:t>
            </a:r>
            <a:r>
              <a:rPr lang="en-US" sz="2900" i="1" dirty="0" smtClean="0"/>
              <a:t>,</a:t>
            </a:r>
            <a:r>
              <a:rPr lang="el-GR" sz="2900" i="1" dirty="0" smtClean="0">
                <a:ea typeface="Cambria Math"/>
              </a:rPr>
              <a:t>ν</a:t>
            </a:r>
            <a:r>
              <a:rPr lang="en-US" sz="2900" i="1" dirty="0" smtClean="0">
                <a:ea typeface="Cambria Math"/>
              </a:rPr>
              <a:t>) </a:t>
            </a:r>
            <a:r>
              <a:rPr lang="en-US" sz="3400" dirty="0" smtClean="0"/>
              <a:t>to determine the optimal (highest) value (</a:t>
            </a:r>
            <a:r>
              <a:rPr lang="en-US" sz="3400" i="1" dirty="0" smtClean="0"/>
              <a:t>d</a:t>
            </a:r>
            <a:r>
              <a:rPr lang="en-US" sz="3400" i="1" baseline="-25000" dirty="0" smtClean="0"/>
              <a:t>*</a:t>
            </a:r>
            <a:r>
              <a:rPr lang="en-US" sz="3400" dirty="0" smtClean="0"/>
              <a:t>).</a:t>
            </a:r>
            <a:endParaRPr lang="en-US" sz="2800" dirty="0" smtClean="0"/>
          </a:p>
          <a:p>
            <a:r>
              <a:rPr lang="en-US" sz="3400" dirty="0" smtClean="0"/>
              <a:t>Maximize </a:t>
            </a:r>
            <a:r>
              <a:rPr lang="en-US" sz="2800" i="1" dirty="0" smtClean="0"/>
              <a:t>g(</a:t>
            </a:r>
            <a:r>
              <a:rPr lang="el-GR" sz="2800" i="1" dirty="0" smtClean="0"/>
              <a:t>λ</a:t>
            </a:r>
            <a:r>
              <a:rPr lang="en-US" sz="2800" i="1" dirty="0" smtClean="0"/>
              <a:t>,</a:t>
            </a:r>
            <a:r>
              <a:rPr lang="el-GR" sz="2800" i="1" dirty="0" smtClean="0">
                <a:ea typeface="Cambria Math"/>
              </a:rPr>
              <a:t>ν</a:t>
            </a:r>
            <a:r>
              <a:rPr lang="en-US" sz="2800" i="1" dirty="0" smtClean="0">
                <a:ea typeface="Cambria Math"/>
              </a:rPr>
              <a:t>)</a:t>
            </a:r>
            <a:r>
              <a:rPr lang="en-US" sz="2800" dirty="0" smtClean="0"/>
              <a:t> </a:t>
            </a:r>
            <a:r>
              <a:rPr lang="en-US" sz="3400" dirty="0" smtClean="0"/>
              <a:t>with the constraint           .</a:t>
            </a:r>
          </a:p>
          <a:p>
            <a:r>
              <a:rPr lang="en-US" sz="3400" dirty="0" smtClean="0"/>
              <a:t>Re-visiting the LP example, we can re-write the maximization problem as:</a:t>
            </a:r>
          </a:p>
          <a:p>
            <a:pPr>
              <a:buNone/>
            </a:pPr>
            <a:r>
              <a:rPr lang="en-US" sz="2800" dirty="0" smtClean="0"/>
              <a:t>		</a:t>
            </a:r>
          </a:p>
          <a:p>
            <a:pPr>
              <a:buNone/>
            </a:pPr>
            <a:r>
              <a:rPr lang="en-US" sz="2800" dirty="0" smtClean="0"/>
              <a:t> </a:t>
            </a:r>
            <a:r>
              <a:rPr lang="en-US" sz="4100" dirty="0" smtClean="0"/>
              <a:t>  </a:t>
            </a:r>
          </a:p>
          <a:p>
            <a:r>
              <a:rPr lang="en-US" sz="3400" dirty="0" smtClean="0"/>
              <a:t>Alternatively we can make the constraints explicit and re-write the problem as:</a:t>
            </a:r>
          </a:p>
          <a:p>
            <a:pPr>
              <a:buNone/>
            </a:pPr>
            <a:r>
              <a:rPr lang="en-US" sz="2800" dirty="0" smtClean="0"/>
              <a:t> </a:t>
            </a:r>
          </a:p>
          <a:p>
            <a:pPr>
              <a:buNone/>
            </a:pPr>
            <a:r>
              <a:rPr lang="en-US" sz="4100" dirty="0" smtClean="0"/>
              <a:t>  </a:t>
            </a:r>
          </a:p>
          <a:p>
            <a:r>
              <a:rPr lang="en-US" sz="3400" dirty="0" smtClean="0"/>
              <a:t>And then further simplify it as follows:</a:t>
            </a:r>
          </a:p>
          <a:p>
            <a:endParaRPr lang="en-US" dirty="0" smtClean="0"/>
          </a:p>
          <a:p>
            <a:pPr>
              <a:buNone/>
            </a:pPr>
            <a:r>
              <a:rPr lang="en-US" dirty="0" smtClean="0"/>
              <a:t>  </a:t>
            </a:r>
            <a:endParaRPr lang="en-US" dirty="0"/>
          </a:p>
        </p:txBody>
      </p:sp>
      <p:pic>
        <p:nvPicPr>
          <p:cNvPr id="28679" name="Picture 7"/>
          <p:cNvPicPr>
            <a:picLocks noChangeAspect="1" noChangeArrowheads="1"/>
          </p:cNvPicPr>
          <p:nvPr/>
        </p:nvPicPr>
        <p:blipFill>
          <a:blip r:embed="rId2" cstate="print"/>
          <a:srcRect/>
          <a:stretch>
            <a:fillRect/>
          </a:stretch>
        </p:blipFill>
        <p:spPr bwMode="auto">
          <a:xfrm>
            <a:off x="5523963" y="1867437"/>
            <a:ext cx="685800" cy="315468"/>
          </a:xfrm>
          <a:prstGeom prst="rect">
            <a:avLst/>
          </a:prstGeom>
          <a:noFill/>
          <a:ln w="9525">
            <a:noFill/>
            <a:miter lim="800000"/>
            <a:headEnd/>
            <a:tailEnd/>
          </a:ln>
        </p:spPr>
      </p:pic>
      <p:pic>
        <p:nvPicPr>
          <p:cNvPr id="28680" name="Picture 8"/>
          <p:cNvPicPr>
            <a:picLocks noChangeAspect="1" noChangeArrowheads="1"/>
          </p:cNvPicPr>
          <p:nvPr/>
        </p:nvPicPr>
        <p:blipFill>
          <a:blip r:embed="rId3" cstate="print"/>
          <a:srcRect t="3425" b="60959"/>
          <a:stretch>
            <a:fillRect/>
          </a:stretch>
        </p:blipFill>
        <p:spPr bwMode="auto">
          <a:xfrm>
            <a:off x="2667000" y="2895600"/>
            <a:ext cx="3429000" cy="933549"/>
          </a:xfrm>
          <a:prstGeom prst="rect">
            <a:avLst/>
          </a:prstGeom>
          <a:noFill/>
          <a:ln w="9525">
            <a:noFill/>
            <a:miter lim="800000"/>
            <a:headEnd/>
            <a:tailEnd/>
          </a:ln>
        </p:spPr>
      </p:pic>
      <p:pic>
        <p:nvPicPr>
          <p:cNvPr id="28682" name="Picture 10"/>
          <p:cNvPicPr>
            <a:picLocks noChangeAspect="1" noChangeArrowheads="1"/>
          </p:cNvPicPr>
          <p:nvPr/>
        </p:nvPicPr>
        <p:blipFill>
          <a:blip r:embed="rId4" cstate="print"/>
          <a:srcRect/>
          <a:stretch>
            <a:fillRect/>
          </a:stretch>
        </p:blipFill>
        <p:spPr bwMode="auto">
          <a:xfrm>
            <a:off x="2667000" y="4387717"/>
            <a:ext cx="2133600" cy="946283"/>
          </a:xfrm>
          <a:prstGeom prst="rect">
            <a:avLst/>
          </a:prstGeom>
          <a:noFill/>
          <a:ln w="9525">
            <a:noFill/>
            <a:miter lim="800000"/>
            <a:headEnd/>
            <a:tailEnd/>
          </a:ln>
        </p:spPr>
      </p:pic>
      <p:pic>
        <p:nvPicPr>
          <p:cNvPr id="28683" name="Picture 11"/>
          <p:cNvPicPr>
            <a:picLocks noChangeAspect="1" noChangeArrowheads="1"/>
          </p:cNvPicPr>
          <p:nvPr/>
        </p:nvPicPr>
        <p:blipFill>
          <a:blip r:embed="rId5" cstate="print"/>
          <a:srcRect/>
          <a:stretch>
            <a:fillRect/>
          </a:stretch>
        </p:blipFill>
        <p:spPr bwMode="auto">
          <a:xfrm>
            <a:off x="2667000" y="5638800"/>
            <a:ext cx="1952627" cy="762000"/>
          </a:xfrm>
          <a:prstGeom prst="rect">
            <a:avLst/>
          </a:prstGeom>
          <a:noFill/>
          <a:ln w="9525">
            <a:noFill/>
            <a:miter lim="800000"/>
            <a:headEnd/>
            <a:tailEnd/>
          </a:ln>
        </p:spPr>
      </p:pic>
      <p:pic>
        <p:nvPicPr>
          <p:cNvPr id="11" name="Picture 7"/>
          <p:cNvPicPr>
            <a:picLocks noChangeAspect="1" noChangeArrowheads="1"/>
          </p:cNvPicPr>
          <p:nvPr/>
        </p:nvPicPr>
        <p:blipFill>
          <a:blip r:embed="rId6" cstate="print"/>
          <a:srcRect l="4167" t="8333"/>
          <a:stretch>
            <a:fillRect/>
          </a:stretch>
        </p:blipFill>
        <p:spPr bwMode="auto">
          <a:xfrm>
            <a:off x="3581400" y="2819400"/>
            <a:ext cx="2895601" cy="6924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2" cstate="print"/>
          <a:srcRect t="66207" b="-4827"/>
          <a:stretch>
            <a:fillRect/>
          </a:stretch>
        </p:blipFill>
        <p:spPr bwMode="auto">
          <a:xfrm>
            <a:off x="1523999" y="5398625"/>
            <a:ext cx="2873829" cy="609600"/>
          </a:xfrm>
          <a:prstGeom prst="rect">
            <a:avLst/>
          </a:prstGeom>
          <a:noFill/>
          <a:ln w="9525">
            <a:noFill/>
            <a:miter lim="800000"/>
            <a:headEnd/>
            <a:tailEnd/>
          </a:ln>
        </p:spPr>
      </p:pic>
      <p:pic>
        <p:nvPicPr>
          <p:cNvPr id="29699" name="Picture 3"/>
          <p:cNvPicPr>
            <a:picLocks noChangeAspect="1" noChangeArrowheads="1"/>
          </p:cNvPicPr>
          <p:nvPr/>
        </p:nvPicPr>
        <p:blipFill>
          <a:blip r:embed="rId2" cstate="print"/>
          <a:srcRect b="66552"/>
          <a:stretch>
            <a:fillRect/>
          </a:stretch>
        </p:blipFill>
        <p:spPr bwMode="auto">
          <a:xfrm>
            <a:off x="1523999" y="3863050"/>
            <a:ext cx="2903459" cy="5334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Strong and Weak Duality</a:t>
            </a:r>
            <a:endParaRPr lang="en-US" dirty="0"/>
          </a:p>
        </p:txBody>
      </p:sp>
      <p:pic>
        <p:nvPicPr>
          <p:cNvPr id="4" name="Picture 3"/>
          <p:cNvPicPr/>
          <p:nvPr/>
        </p:nvPicPr>
        <p:blipFill>
          <a:blip r:embed="rId3" cstate="print"/>
          <a:srcRect l="4428"/>
          <a:stretch>
            <a:fillRect/>
          </a:stretch>
        </p:blipFill>
        <p:spPr bwMode="auto">
          <a:xfrm>
            <a:off x="4648200" y="1676400"/>
            <a:ext cx="4201186" cy="3276600"/>
          </a:xfrm>
          <a:prstGeom prst="rect">
            <a:avLst/>
          </a:prstGeom>
          <a:noFill/>
          <a:ln w="9525">
            <a:noFill/>
            <a:miter lim="800000"/>
            <a:headEnd/>
            <a:tailEnd/>
          </a:ln>
        </p:spPr>
      </p:pic>
      <p:pic>
        <p:nvPicPr>
          <p:cNvPr id="29698" name="Picture 2"/>
          <p:cNvPicPr>
            <a:picLocks noChangeAspect="1" noChangeArrowheads="1"/>
          </p:cNvPicPr>
          <p:nvPr/>
        </p:nvPicPr>
        <p:blipFill>
          <a:blip r:embed="rId4" cstate="print"/>
          <a:srcRect l="80619" r="6892" b="72857"/>
          <a:stretch>
            <a:fillRect/>
          </a:stretch>
        </p:blipFill>
        <p:spPr bwMode="auto">
          <a:xfrm>
            <a:off x="1600201" y="3505200"/>
            <a:ext cx="1142999" cy="326874"/>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l="53952" t="24816" r="34619" b="46231"/>
          <a:stretch>
            <a:fillRect/>
          </a:stretch>
        </p:blipFill>
        <p:spPr bwMode="auto">
          <a:xfrm>
            <a:off x="1600200" y="2708475"/>
            <a:ext cx="1143000" cy="381000"/>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l="1705" t="70313" r="85777" b="4870"/>
          <a:stretch>
            <a:fillRect/>
          </a:stretch>
        </p:blipFill>
        <p:spPr bwMode="auto">
          <a:xfrm>
            <a:off x="1600200" y="4724400"/>
            <a:ext cx="1143000" cy="298174"/>
          </a:xfrm>
          <a:prstGeom prst="rect">
            <a:avLst/>
          </a:prstGeom>
          <a:noFill/>
          <a:ln w="9525">
            <a:noFill/>
            <a:miter lim="800000"/>
            <a:headEnd/>
            <a:tailEnd/>
          </a:ln>
        </p:spPr>
      </p:pic>
      <p:sp>
        <p:nvSpPr>
          <p:cNvPr id="3" name="Content Placeholder 2"/>
          <p:cNvSpPr>
            <a:spLocks noGrp="1"/>
          </p:cNvSpPr>
          <p:nvPr>
            <p:ph sz="quarter" idx="1"/>
          </p:nvPr>
        </p:nvSpPr>
        <p:spPr/>
        <p:txBody>
          <a:bodyPr>
            <a:normAutofit lnSpcReduction="10000"/>
          </a:bodyPr>
          <a:lstStyle/>
          <a:p>
            <a:r>
              <a:rPr lang="en-US" dirty="0" smtClean="0">
                <a:ea typeface="Cambria Math" pitchFamily="18" charset="0"/>
              </a:rPr>
              <a:t>Optimal value, d</a:t>
            </a:r>
            <a:r>
              <a:rPr lang="en-US" baseline="-25000" dirty="0" smtClean="0">
                <a:ea typeface="Cambria Math" pitchFamily="18" charset="0"/>
              </a:rPr>
              <a:t>*</a:t>
            </a:r>
          </a:p>
          <a:p>
            <a:pPr lvl="1"/>
            <a:r>
              <a:rPr lang="en-US" i="1" dirty="0" smtClean="0">
                <a:latin typeface="Cambria Math" pitchFamily="18" charset="0"/>
                <a:ea typeface="Cambria Math" pitchFamily="18" charset="0"/>
              </a:rPr>
              <a:t>d</a:t>
            </a:r>
            <a:r>
              <a:rPr lang="en-US" i="1" baseline="-25000" dirty="0" smtClean="0">
                <a:latin typeface="Cambria Math" pitchFamily="18" charset="0"/>
                <a:ea typeface="Cambria Math" pitchFamily="18" charset="0"/>
              </a:rPr>
              <a:t>*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max</a:t>
            </a:r>
            <a:r>
              <a:rPr lang="en-US" i="1" dirty="0" smtClean="0">
                <a:latin typeface="Cambria Math" pitchFamily="18" charset="0"/>
                <a:ea typeface="Cambria Math" pitchFamily="18" charset="0"/>
              </a:rPr>
              <a:t>(g)</a:t>
            </a:r>
          </a:p>
          <a:p>
            <a:r>
              <a:rPr lang="en-US" dirty="0" smtClean="0">
                <a:ea typeface="Cambria Math" pitchFamily="18" charset="0"/>
              </a:rPr>
              <a:t>Optimality gap</a:t>
            </a:r>
          </a:p>
          <a:p>
            <a:pPr lvl="1"/>
            <a:r>
              <a:rPr lang="en-US" i="1" dirty="0" smtClean="0">
                <a:latin typeface="Cambria Math" pitchFamily="18" charset="0"/>
                <a:ea typeface="Cambria Math" pitchFamily="18" charset="0"/>
              </a:rPr>
              <a:t> </a:t>
            </a:r>
          </a:p>
          <a:p>
            <a:r>
              <a:rPr lang="en-US" dirty="0" smtClean="0">
                <a:ea typeface="Cambria Math" pitchFamily="18" charset="0"/>
              </a:rPr>
              <a:t>Weak Duality</a:t>
            </a:r>
          </a:p>
          <a:p>
            <a:pPr lvl="1"/>
            <a:r>
              <a:rPr lang="en-US" dirty="0" smtClean="0">
                <a:ea typeface="Cambria Math" pitchFamily="18" charset="0"/>
              </a:rPr>
              <a:t> </a:t>
            </a:r>
          </a:p>
          <a:p>
            <a:pPr lvl="1"/>
            <a:r>
              <a:rPr lang="en-US" dirty="0" smtClean="0">
                <a:ea typeface="Cambria Math" pitchFamily="18" charset="0"/>
              </a:rPr>
              <a:t> </a:t>
            </a:r>
          </a:p>
          <a:p>
            <a:r>
              <a:rPr lang="en-US" dirty="0" smtClean="0">
                <a:ea typeface="Cambria Math" pitchFamily="18" charset="0"/>
              </a:rPr>
              <a:t>Strong Duality</a:t>
            </a:r>
          </a:p>
          <a:p>
            <a:pPr lvl="1"/>
            <a:r>
              <a:rPr lang="en-US" dirty="0" smtClean="0">
                <a:ea typeface="Cambria Math" pitchFamily="18" charset="0"/>
              </a:rPr>
              <a:t> </a:t>
            </a:r>
          </a:p>
          <a:p>
            <a:pPr lvl="1"/>
            <a:r>
              <a:rPr lang="en-US" dirty="0" smtClean="0">
                <a:ea typeface="Cambria Math" pitchFamily="18" charset="0"/>
              </a:rPr>
              <a:t> </a:t>
            </a:r>
            <a:r>
              <a:rPr lang="en-US" sz="2200" i="1" dirty="0" smtClean="0">
                <a:ea typeface="Cambria Math" pitchFamily="18" charset="0"/>
              </a:rPr>
              <a:t>Optimality gap = 0</a:t>
            </a:r>
          </a:p>
          <a:p>
            <a:pPr lvl="1"/>
            <a:r>
              <a:rPr lang="en-US" dirty="0" smtClean="0">
                <a:ea typeface="Cambria Math" pitchFamily="18" charset="0"/>
              </a:rPr>
              <a:t> </a:t>
            </a:r>
            <a:endParaRPr lang="en-US" dirty="0">
              <a:ea typeface="Cambria Math" pitchFamily="18" charset="0"/>
            </a:endParaRPr>
          </a:p>
        </p:txBody>
      </p:sp>
      <p:sp>
        <p:nvSpPr>
          <p:cNvPr id="11268" name="Rectangle 4"/>
          <p:cNvSpPr>
            <a:spLocks noChangeArrowheads="1"/>
          </p:cNvSpPr>
          <p:nvPr/>
        </p:nvSpPr>
        <p:spPr bwMode="auto">
          <a:xfrm>
            <a:off x="0" y="590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TextBox 14"/>
          <p:cNvSpPr txBox="1"/>
          <p:nvPr/>
        </p:nvSpPr>
        <p:spPr>
          <a:xfrm>
            <a:off x="5105400" y="4876800"/>
            <a:ext cx="3657599" cy="646331"/>
          </a:xfrm>
          <a:prstGeom prst="rect">
            <a:avLst/>
          </a:prstGeom>
          <a:noFill/>
        </p:spPr>
        <p:txBody>
          <a:bodyPr wrap="square" rtlCol="0">
            <a:spAutoFit/>
          </a:bodyPr>
          <a:lstStyle/>
          <a:p>
            <a:r>
              <a:rPr lang="en-US" b="1" dirty="0" smtClean="0">
                <a:solidFill>
                  <a:schemeClr val="tx2"/>
                </a:solidFill>
              </a:rPr>
              <a:t>Figure 3</a:t>
            </a:r>
            <a:r>
              <a:rPr lang="en-US" dirty="0" smtClean="0">
                <a:solidFill>
                  <a:schemeClr val="tx2"/>
                </a:solidFill>
              </a:rPr>
              <a:t>. An illustration of </a:t>
            </a:r>
            <a:r>
              <a:rPr lang="en-US" sz="1600" i="1" dirty="0" smtClean="0">
                <a:solidFill>
                  <a:schemeClr val="tx2"/>
                </a:solidFill>
              </a:rPr>
              <a:t>d*, f(x*), </a:t>
            </a:r>
            <a:r>
              <a:rPr lang="en-US" dirty="0" smtClean="0">
                <a:solidFill>
                  <a:schemeClr val="tx2"/>
                </a:solidFill>
              </a:rPr>
              <a:t>and the optimal duality gap</a:t>
            </a:r>
            <a:endParaRPr lang="en-US" dirty="0">
              <a:solidFill>
                <a:schemeClr val="tx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3" cstate="print"/>
          <a:srcRect t="66207" b="-4827"/>
          <a:stretch>
            <a:fillRect/>
          </a:stretch>
        </p:blipFill>
        <p:spPr bwMode="auto">
          <a:xfrm>
            <a:off x="5181600" y="2286000"/>
            <a:ext cx="2873829" cy="609600"/>
          </a:xfrm>
          <a:prstGeom prst="rect">
            <a:avLst/>
          </a:prstGeom>
          <a:noFill/>
          <a:ln w="9525">
            <a:noFill/>
            <a:miter lim="800000"/>
            <a:headEnd/>
            <a:tailEnd/>
          </a:ln>
        </p:spPr>
      </p:pic>
      <p:pic>
        <p:nvPicPr>
          <p:cNvPr id="5" name="Picture 2"/>
          <p:cNvPicPr>
            <a:picLocks noChangeAspect="1" noChangeArrowheads="1"/>
          </p:cNvPicPr>
          <p:nvPr/>
        </p:nvPicPr>
        <p:blipFill>
          <a:blip r:embed="rId4" cstate="print"/>
          <a:srcRect l="23366" t="1" r="13213" b="69924"/>
          <a:stretch>
            <a:fillRect/>
          </a:stretch>
        </p:blipFill>
        <p:spPr bwMode="auto">
          <a:xfrm>
            <a:off x="1066800" y="5716074"/>
            <a:ext cx="5059680" cy="887663"/>
          </a:xfrm>
          <a:prstGeom prst="rect">
            <a:avLst/>
          </a:prstGeom>
          <a:noFill/>
          <a:ln w="9525">
            <a:noFill/>
            <a:miter lim="800000"/>
            <a:headEnd/>
            <a:tailEnd/>
          </a:ln>
        </p:spPr>
      </p:pic>
      <p:pic>
        <p:nvPicPr>
          <p:cNvPr id="30722" name="Picture 2"/>
          <p:cNvPicPr>
            <a:picLocks noChangeAspect="1" noChangeArrowheads="1"/>
          </p:cNvPicPr>
          <p:nvPr/>
        </p:nvPicPr>
        <p:blipFill>
          <a:blip r:embed="rId4" cstate="print"/>
          <a:srcRect l="55633" t="45113" b="12782"/>
          <a:stretch>
            <a:fillRect/>
          </a:stretch>
        </p:blipFill>
        <p:spPr bwMode="auto">
          <a:xfrm>
            <a:off x="2526405" y="4495800"/>
            <a:ext cx="3689577" cy="1295400"/>
          </a:xfrm>
          <a:prstGeom prst="rect">
            <a:avLst/>
          </a:prstGeom>
          <a:noFill/>
          <a:ln w="9525">
            <a:noFill/>
            <a:miter lim="800000"/>
            <a:headEnd/>
            <a:tailEnd/>
          </a:ln>
        </p:spPr>
      </p:pic>
      <p:sp>
        <p:nvSpPr>
          <p:cNvPr id="3" name="Content Placeholder 2"/>
          <p:cNvSpPr>
            <a:spLocks noGrp="1"/>
          </p:cNvSpPr>
          <p:nvPr>
            <p:ph sz="quarter" idx="1"/>
          </p:nvPr>
        </p:nvSpPr>
        <p:spPr>
          <a:xfrm>
            <a:off x="914400" y="1447800"/>
            <a:ext cx="7772400" cy="5105400"/>
          </a:xfrm>
        </p:spPr>
        <p:txBody>
          <a:bodyPr>
            <a:normAutofit/>
          </a:bodyPr>
          <a:lstStyle/>
          <a:p>
            <a:r>
              <a:rPr lang="en-US" dirty="0" smtClean="0"/>
              <a:t>For </a:t>
            </a:r>
            <a:r>
              <a:rPr lang="en-US" b="1" dirty="0" smtClean="0">
                <a:solidFill>
                  <a:schemeClr val="accent1"/>
                </a:solidFill>
              </a:rPr>
              <a:t>any</a:t>
            </a:r>
            <a:r>
              <a:rPr lang="en-US" dirty="0" smtClean="0"/>
              <a:t> optimization problem with </a:t>
            </a:r>
          </a:p>
          <a:p>
            <a:pPr lvl="1"/>
            <a:r>
              <a:rPr lang="en-US" dirty="0" smtClean="0"/>
              <a:t>differentiable objective (</a:t>
            </a:r>
            <a:r>
              <a:rPr lang="en-US" i="1" dirty="0" smtClean="0"/>
              <a:t>f</a:t>
            </a:r>
            <a:r>
              <a:rPr lang="en-US" i="1" baseline="-25000" dirty="0" smtClean="0"/>
              <a:t>0</a:t>
            </a:r>
            <a:r>
              <a:rPr lang="en-US" dirty="0" smtClean="0"/>
              <a:t>) and constraint functions (</a:t>
            </a:r>
            <a:r>
              <a:rPr lang="en-US" i="1" dirty="0" smtClean="0"/>
              <a:t>h</a:t>
            </a:r>
            <a:r>
              <a:rPr lang="en-US" i="1" baseline="-25000" dirty="0" smtClean="0"/>
              <a:t>i</a:t>
            </a:r>
            <a:r>
              <a:rPr lang="en-US" dirty="0" smtClean="0"/>
              <a:t>)</a:t>
            </a:r>
          </a:p>
          <a:p>
            <a:pPr lvl="1"/>
            <a:r>
              <a:rPr lang="en-US" dirty="0" smtClean="0"/>
              <a:t>for which strong duality applies (                                         )</a:t>
            </a:r>
          </a:p>
          <a:p>
            <a:pPr lvl="1"/>
            <a:r>
              <a:rPr lang="en-US" dirty="0" smtClean="0"/>
              <a:t>any pair of primal and dual optimal points must satisfy </a:t>
            </a:r>
            <a:r>
              <a:rPr lang="en-US" i="1" dirty="0" smtClean="0"/>
              <a:t>KKT</a:t>
            </a:r>
            <a:r>
              <a:rPr lang="en-US" dirty="0" smtClean="0"/>
              <a:t> conditions</a:t>
            </a:r>
          </a:p>
          <a:p>
            <a:r>
              <a:rPr lang="en-US" sz="2400" u="sng" dirty="0" smtClean="0">
                <a:ea typeface="Cambria Math" pitchFamily="18" charset="0"/>
              </a:rPr>
              <a:t>KKT conditions</a:t>
            </a:r>
            <a:r>
              <a:rPr lang="en-US" sz="2400" dirty="0" smtClean="0">
                <a:ea typeface="Cambria Math" pitchFamily="18" charset="0"/>
              </a:rPr>
              <a:t>: (where </a:t>
            </a:r>
            <a:r>
              <a:rPr lang="en-US" sz="2400" i="1" dirty="0" smtClean="0">
                <a:ea typeface="Cambria Math" pitchFamily="18" charset="0"/>
              </a:rPr>
              <a:t>x</a:t>
            </a:r>
            <a:r>
              <a:rPr lang="en-US" sz="2000" i="1" baseline="30000" dirty="0" smtClean="0">
                <a:latin typeface="Cambria Math" pitchFamily="18" charset="0"/>
                <a:ea typeface="Cambria Math" pitchFamily="18" charset="0"/>
              </a:rPr>
              <a:t>*</a:t>
            </a:r>
            <a:r>
              <a:rPr lang="en-US" dirty="0" smtClean="0"/>
              <a:t> and </a:t>
            </a:r>
            <a:r>
              <a:rPr lang="en-US" sz="2000" i="1" dirty="0" smtClean="0"/>
              <a:t>(</a:t>
            </a:r>
            <a:r>
              <a:rPr lang="el-GR" sz="2000" i="1" dirty="0" smtClean="0"/>
              <a:t>λ</a:t>
            </a:r>
            <a:r>
              <a:rPr lang="en-US" sz="2000" i="1" baseline="30000" dirty="0" smtClean="0"/>
              <a:t>*</a:t>
            </a:r>
            <a:r>
              <a:rPr lang="en-US" sz="2000" i="1" dirty="0" smtClean="0"/>
              <a:t>,</a:t>
            </a:r>
            <a:r>
              <a:rPr lang="el-GR" sz="2000" i="1" dirty="0" smtClean="0">
                <a:ea typeface="Cambria Math"/>
              </a:rPr>
              <a:t>ν</a:t>
            </a:r>
            <a:r>
              <a:rPr lang="en-US" sz="2000" i="1" baseline="30000" dirty="0" smtClean="0">
                <a:ea typeface="Cambria Math"/>
              </a:rPr>
              <a:t>*</a:t>
            </a:r>
            <a:r>
              <a:rPr lang="en-US" sz="2000" i="1" dirty="0" smtClean="0"/>
              <a:t>) </a:t>
            </a:r>
            <a:r>
              <a:rPr lang="en-US" dirty="0" smtClean="0">
                <a:ea typeface="Cambria Math"/>
              </a:rPr>
              <a:t>are optimal points for the primal and dual functions and </a:t>
            </a:r>
            <a:r>
              <a:rPr lang="en-US" sz="2000" i="1" dirty="0" smtClean="0">
                <a:latin typeface="Cambria Math" pitchFamily="18" charset="0"/>
                <a:ea typeface="Cambria Math" pitchFamily="18" charset="0"/>
              </a:rPr>
              <a:t>x</a:t>
            </a:r>
            <a:r>
              <a:rPr lang="en-US" sz="2000" i="1" baseline="30000" dirty="0" smtClean="0">
                <a:latin typeface="Cambria Math" pitchFamily="18" charset="0"/>
                <a:ea typeface="Cambria Math" pitchFamily="18" charset="0"/>
              </a:rPr>
              <a:t>*</a:t>
            </a:r>
            <a:r>
              <a:rPr lang="en-US" sz="2000" i="1" dirty="0" smtClean="0">
                <a:latin typeface="Cambria Math" pitchFamily="18" charset="0"/>
                <a:ea typeface="Cambria Math" pitchFamily="18" charset="0"/>
              </a:rPr>
              <a:t>  </a:t>
            </a:r>
            <a:r>
              <a:rPr lang="en-US" dirty="0" smtClean="0"/>
              <a:t>minimizes </a:t>
            </a:r>
            <a:r>
              <a:rPr lang="en-US" sz="2000" i="1" dirty="0" smtClean="0">
                <a:ea typeface="Cambria Math" pitchFamily="18" charset="0"/>
              </a:rPr>
              <a:t>L(x, </a:t>
            </a:r>
            <a:r>
              <a:rPr lang="el-GR" sz="2000" i="1" dirty="0" smtClean="0">
                <a:ea typeface="Cambria Math" pitchFamily="18" charset="0"/>
              </a:rPr>
              <a:t>λ</a:t>
            </a:r>
            <a:r>
              <a:rPr lang="en-US" sz="2000" i="1" baseline="30000" dirty="0" smtClean="0">
                <a:ea typeface="Cambria Math" pitchFamily="18" charset="0"/>
              </a:rPr>
              <a:t>*</a:t>
            </a:r>
            <a:r>
              <a:rPr lang="en-US" sz="2000" i="1" dirty="0" smtClean="0">
                <a:ea typeface="Cambria Math" pitchFamily="18" charset="0"/>
              </a:rPr>
              <a:t>,</a:t>
            </a:r>
            <a:r>
              <a:rPr lang="el-GR" sz="2000" i="1" dirty="0" smtClean="0">
                <a:ea typeface="Cambria Math" pitchFamily="18" charset="0"/>
              </a:rPr>
              <a:t>ν</a:t>
            </a:r>
            <a:r>
              <a:rPr lang="en-US" sz="2000" i="1" baseline="30000" dirty="0" smtClean="0">
                <a:ea typeface="Cambria Math" pitchFamily="18" charset="0"/>
              </a:rPr>
              <a:t>*</a:t>
            </a:r>
            <a:r>
              <a:rPr lang="en-US" sz="2000" i="1" dirty="0" smtClean="0">
                <a:ea typeface="Cambria Math" pitchFamily="18" charset="0"/>
              </a:rPr>
              <a:t>)</a:t>
            </a:r>
            <a:r>
              <a:rPr lang="en-US" sz="2400" dirty="0" smtClean="0">
                <a:ea typeface="Cambria Math" pitchFamily="18" charset="0"/>
              </a:rPr>
              <a:t>)</a:t>
            </a:r>
          </a:p>
          <a:p>
            <a:pPr>
              <a:buNone/>
            </a:pPr>
            <a:r>
              <a:rPr lang="en-US" sz="2000" i="1" dirty="0" smtClean="0">
                <a:latin typeface="Cambria Math" pitchFamily="18" charset="0"/>
                <a:ea typeface="Cambria Math" pitchFamily="18" charset="0"/>
              </a:rPr>
              <a:t>	</a:t>
            </a:r>
            <a:r>
              <a:rPr lang="en-US" sz="2400" dirty="0" smtClean="0">
                <a:ea typeface="Cambria Math" pitchFamily="18" charset="0"/>
              </a:rPr>
              <a:t>Therefore:</a:t>
            </a:r>
          </a:p>
          <a:p>
            <a:pPr lvl="1"/>
            <a:endParaRPr lang="en-US" dirty="0" smtClean="0"/>
          </a:p>
          <a:p>
            <a:pPr lvl="1"/>
            <a:endParaRPr lang="en-US" dirty="0" smtClean="0"/>
          </a:p>
          <a:p>
            <a:pPr marL="347663" lvl="1" indent="-28575">
              <a:buNone/>
            </a:pPr>
            <a:endParaRPr lang="en-US" dirty="0" smtClean="0"/>
          </a:p>
        </p:txBody>
      </p:sp>
      <p:sp>
        <p:nvSpPr>
          <p:cNvPr id="2" name="Title 1"/>
          <p:cNvSpPr>
            <a:spLocks noGrp="1"/>
          </p:cNvSpPr>
          <p:nvPr>
            <p:ph type="title"/>
          </p:nvPr>
        </p:nvSpPr>
        <p:spPr/>
        <p:txBody>
          <a:bodyPr/>
          <a:lstStyle/>
          <a:p>
            <a:r>
              <a:rPr lang="en-US" dirty="0" smtClean="0"/>
              <a:t>Karush-Kuhn-Tucker (KKT)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KKT applications</a:t>
            </a:r>
            <a:endParaRPr lang="en-US" dirty="0"/>
          </a:p>
        </p:txBody>
      </p:sp>
      <p:sp>
        <p:nvSpPr>
          <p:cNvPr id="3" name="Content Placeholder 2"/>
          <p:cNvSpPr>
            <a:spLocks noGrp="1"/>
          </p:cNvSpPr>
          <p:nvPr>
            <p:ph sz="quarter" idx="1"/>
          </p:nvPr>
        </p:nvSpPr>
        <p:spPr/>
        <p:txBody>
          <a:bodyPr/>
          <a:lstStyle/>
          <a:p>
            <a:r>
              <a:rPr lang="en-US" dirty="0" smtClean="0"/>
              <a:t>The KKT conditions play an important role in optimization.</a:t>
            </a:r>
          </a:p>
          <a:p>
            <a:pPr lvl="1"/>
            <a:r>
              <a:rPr lang="en-US" dirty="0" smtClean="0"/>
              <a:t>In a few special cases it is possible to solve the KKT conditions (and therefore, the optimization problem) analytically. </a:t>
            </a:r>
          </a:p>
          <a:p>
            <a:pPr lvl="1"/>
            <a:r>
              <a:rPr lang="en-US" dirty="0" smtClean="0"/>
              <a:t>Many algorithms for convex optimization are conceived as, or can be interpreted as, methods for solving the KKT conditions.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85800"/>
            <a:ext cx="7772400" cy="5867400"/>
          </a:xfrm>
        </p:spPr>
        <p:txBody>
          <a:bodyPr/>
          <a:lstStyle/>
          <a:p>
            <a:r>
              <a:rPr lang="en-US" b="1" dirty="0" smtClean="0"/>
              <a:t>Example 5.1 Equality constrained convex quadratic minimization</a:t>
            </a:r>
          </a:p>
          <a:p>
            <a:r>
              <a:rPr lang="en-US" dirty="0" smtClean="0"/>
              <a:t>Consider the problem:</a:t>
            </a:r>
          </a:p>
          <a:p>
            <a:endParaRPr lang="en-US" dirty="0" smtClean="0"/>
          </a:p>
          <a:p>
            <a:endParaRPr lang="en-US" dirty="0" smtClean="0"/>
          </a:p>
          <a:p>
            <a:r>
              <a:rPr lang="en-US" dirty="0" smtClean="0"/>
              <a:t>where             . The KKT conditions for this problem are:</a:t>
            </a:r>
          </a:p>
          <a:p>
            <a:pPr>
              <a:buNone/>
            </a:pPr>
            <a:endParaRPr lang="en-US" dirty="0" smtClean="0"/>
          </a:p>
          <a:p>
            <a:r>
              <a:rPr lang="en-US" dirty="0" smtClean="0"/>
              <a:t>which we can write as:</a:t>
            </a:r>
          </a:p>
          <a:p>
            <a:pPr>
              <a:buNone/>
            </a:pPr>
            <a:endParaRPr lang="en-US" dirty="0" smtClean="0"/>
          </a:p>
          <a:p>
            <a:pPr>
              <a:buNone/>
            </a:pPr>
            <a:endParaRPr lang="en-US" dirty="0" smtClean="0"/>
          </a:p>
          <a:p>
            <a:r>
              <a:rPr lang="en-US" dirty="0" smtClean="0"/>
              <a:t>Solving this set of </a:t>
            </a:r>
            <a:r>
              <a:rPr lang="en-US" sz="2400" i="1" dirty="0" err="1" smtClean="0">
                <a:ea typeface="Cambria Math" pitchFamily="18" charset="0"/>
              </a:rPr>
              <a:t>m+n</a:t>
            </a:r>
            <a:r>
              <a:rPr lang="en-US" dirty="0" smtClean="0"/>
              <a:t> equations in the </a:t>
            </a:r>
            <a:r>
              <a:rPr lang="en-US" sz="2400" i="1" dirty="0" err="1" smtClean="0">
                <a:ea typeface="Cambria Math" pitchFamily="18" charset="0"/>
              </a:rPr>
              <a:t>m+n</a:t>
            </a:r>
            <a:r>
              <a:rPr lang="en-US" dirty="0" smtClean="0"/>
              <a:t> variables </a:t>
            </a:r>
            <a:r>
              <a:rPr lang="en-US" sz="2800" i="1" dirty="0" smtClean="0">
                <a:ea typeface="Cambria Math" pitchFamily="18" charset="0"/>
              </a:rPr>
              <a:t>x</a:t>
            </a:r>
            <a:r>
              <a:rPr lang="en-US" sz="2000" i="1" baseline="30000" dirty="0" smtClean="0">
                <a:ea typeface="Cambria Math" pitchFamily="18" charset="0"/>
              </a:rPr>
              <a:t>*</a:t>
            </a:r>
            <a:r>
              <a:rPr lang="en-US" sz="2000" i="1" dirty="0" smtClean="0">
                <a:ea typeface="Cambria Math" pitchFamily="18" charset="0"/>
              </a:rPr>
              <a:t>, </a:t>
            </a:r>
            <a:r>
              <a:rPr lang="el-GR" sz="2000" i="1" dirty="0" smtClean="0">
                <a:ea typeface="Cambria Math" pitchFamily="18" charset="0"/>
              </a:rPr>
              <a:t>ν</a:t>
            </a:r>
            <a:r>
              <a:rPr lang="en-US" sz="2000" i="1" baseline="30000" dirty="0" smtClean="0">
                <a:ea typeface="Cambria Math" pitchFamily="18" charset="0"/>
              </a:rPr>
              <a:t>*</a:t>
            </a:r>
            <a:r>
              <a:rPr lang="en-US" sz="2000" i="1" dirty="0" smtClean="0">
                <a:ea typeface="Cambria Math" pitchFamily="18" charset="0"/>
              </a:rPr>
              <a:t> </a:t>
            </a:r>
            <a:r>
              <a:rPr lang="en-US" dirty="0" smtClean="0"/>
              <a:t>yields the optimal primal and dual variables</a:t>
            </a:r>
          </a:p>
        </p:txBody>
      </p:sp>
      <p:pic>
        <p:nvPicPr>
          <p:cNvPr id="33794" name="Picture 2"/>
          <p:cNvPicPr>
            <a:picLocks noChangeAspect="1" noChangeArrowheads="1"/>
          </p:cNvPicPr>
          <p:nvPr/>
        </p:nvPicPr>
        <p:blipFill>
          <a:blip r:embed="rId2" cstate="print"/>
          <a:srcRect/>
          <a:stretch>
            <a:fillRect/>
          </a:stretch>
        </p:blipFill>
        <p:spPr bwMode="auto">
          <a:xfrm>
            <a:off x="1930758" y="2133600"/>
            <a:ext cx="3885507" cy="676275"/>
          </a:xfrm>
          <a:prstGeom prst="rect">
            <a:avLst/>
          </a:prstGeom>
          <a:noFill/>
          <a:ln w="9525">
            <a:noFill/>
            <a:miter lim="800000"/>
            <a:headEnd/>
            <a:tailEnd/>
          </a:ln>
        </p:spPr>
      </p:pic>
      <p:pic>
        <p:nvPicPr>
          <p:cNvPr id="33795" name="Picture 3"/>
          <p:cNvPicPr>
            <a:picLocks noChangeAspect="1" noChangeArrowheads="1"/>
          </p:cNvPicPr>
          <p:nvPr/>
        </p:nvPicPr>
        <p:blipFill>
          <a:blip r:embed="rId3" cstate="print"/>
          <a:srcRect/>
          <a:stretch>
            <a:fillRect/>
          </a:stretch>
        </p:blipFill>
        <p:spPr bwMode="auto">
          <a:xfrm>
            <a:off x="2083158" y="3048000"/>
            <a:ext cx="844550" cy="361950"/>
          </a:xfrm>
          <a:prstGeom prst="rect">
            <a:avLst/>
          </a:prstGeom>
          <a:noFill/>
          <a:ln w="9525">
            <a:noFill/>
            <a:miter lim="800000"/>
            <a:headEnd/>
            <a:tailEnd/>
          </a:ln>
        </p:spPr>
      </p:pic>
      <p:pic>
        <p:nvPicPr>
          <p:cNvPr id="33796" name="Picture 4"/>
          <p:cNvPicPr>
            <a:picLocks noChangeAspect="1" noChangeArrowheads="1"/>
          </p:cNvPicPr>
          <p:nvPr/>
        </p:nvPicPr>
        <p:blipFill>
          <a:blip r:embed="rId4" cstate="print"/>
          <a:srcRect/>
          <a:stretch>
            <a:fillRect/>
          </a:stretch>
        </p:blipFill>
        <p:spPr bwMode="auto">
          <a:xfrm>
            <a:off x="1981200" y="3539507"/>
            <a:ext cx="4114800" cy="451467"/>
          </a:xfrm>
          <a:prstGeom prst="rect">
            <a:avLst/>
          </a:prstGeom>
          <a:noFill/>
          <a:ln w="9525">
            <a:noFill/>
            <a:miter lim="800000"/>
            <a:headEnd/>
            <a:tailEnd/>
          </a:ln>
        </p:spPr>
      </p:pic>
      <p:pic>
        <p:nvPicPr>
          <p:cNvPr id="33797" name="Picture 5"/>
          <p:cNvPicPr>
            <a:picLocks noChangeAspect="1" noChangeArrowheads="1"/>
          </p:cNvPicPr>
          <p:nvPr/>
        </p:nvPicPr>
        <p:blipFill>
          <a:blip r:embed="rId5" cstate="print"/>
          <a:srcRect/>
          <a:stretch>
            <a:fillRect/>
          </a:stretch>
        </p:blipFill>
        <p:spPr bwMode="auto">
          <a:xfrm>
            <a:off x="1981200" y="4419600"/>
            <a:ext cx="3329515"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srcRect l="12198" t="51462" r="77637" b="29825"/>
          <a:stretch>
            <a:fillRect/>
          </a:stretch>
        </p:blipFill>
        <p:spPr bwMode="auto">
          <a:xfrm>
            <a:off x="3657600" y="1881390"/>
            <a:ext cx="762000" cy="304800"/>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l="25413" t="51462" r="61372" b="29824"/>
          <a:stretch>
            <a:fillRect/>
          </a:stretch>
        </p:blipFill>
        <p:spPr bwMode="auto">
          <a:xfrm>
            <a:off x="3390363" y="2147553"/>
            <a:ext cx="990600" cy="304800"/>
          </a:xfrm>
          <a:prstGeom prst="rect">
            <a:avLst/>
          </a:prstGeom>
          <a:noFill/>
          <a:ln w="9525">
            <a:noFill/>
            <a:miter lim="800000"/>
            <a:headEnd/>
            <a:tailEnd/>
          </a:ln>
        </p:spPr>
      </p:pic>
      <p:pic>
        <p:nvPicPr>
          <p:cNvPr id="7" name="Picture 2"/>
          <p:cNvPicPr>
            <a:picLocks noChangeAspect="1" noChangeArrowheads="1"/>
          </p:cNvPicPr>
          <p:nvPr/>
        </p:nvPicPr>
        <p:blipFill>
          <a:blip r:embed="rId3" cstate="print"/>
          <a:srcRect l="42693" t="51462" r="46125" b="29825"/>
          <a:stretch>
            <a:fillRect/>
          </a:stretch>
        </p:blipFill>
        <p:spPr bwMode="auto">
          <a:xfrm>
            <a:off x="3620037" y="2400837"/>
            <a:ext cx="838200" cy="304800"/>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rcRect l="56925" t="51462" r="13596" b="25146"/>
          <a:stretch>
            <a:fillRect/>
          </a:stretch>
        </p:blipFill>
        <p:spPr bwMode="auto">
          <a:xfrm>
            <a:off x="3454758" y="2667000"/>
            <a:ext cx="2209800" cy="381000"/>
          </a:xfrm>
          <a:prstGeom prst="rect">
            <a:avLst/>
          </a:prstGeom>
          <a:noFill/>
          <a:ln w="9525">
            <a:noFill/>
            <a:miter lim="800000"/>
            <a:headEnd/>
            <a:tailEnd/>
          </a:ln>
        </p:spPr>
      </p:pic>
      <p:pic>
        <p:nvPicPr>
          <p:cNvPr id="9" name="Picture 2"/>
          <p:cNvPicPr>
            <a:picLocks noChangeAspect="1" noChangeArrowheads="1"/>
          </p:cNvPicPr>
          <p:nvPr/>
        </p:nvPicPr>
        <p:blipFill>
          <a:blip r:embed="rId3" cstate="print"/>
          <a:srcRect l="23380" t="79532" r="24778" b="1754"/>
          <a:stretch>
            <a:fillRect/>
          </a:stretch>
        </p:blipFill>
        <p:spPr bwMode="auto">
          <a:xfrm>
            <a:off x="1828800" y="2971800"/>
            <a:ext cx="3886200" cy="304800"/>
          </a:xfrm>
          <a:prstGeom prst="rect">
            <a:avLst/>
          </a:prstGeom>
          <a:noFill/>
          <a:ln w="9525">
            <a:noFill/>
            <a:miter lim="800000"/>
            <a:headEnd/>
            <a:tailEnd/>
          </a:ln>
        </p:spPr>
      </p:pic>
      <p:pic>
        <p:nvPicPr>
          <p:cNvPr id="32772" name="Picture 4"/>
          <p:cNvPicPr>
            <a:picLocks noChangeAspect="1" noChangeArrowheads="1"/>
          </p:cNvPicPr>
          <p:nvPr/>
        </p:nvPicPr>
        <p:blipFill>
          <a:blip r:embed="rId4" cstate="print"/>
          <a:srcRect/>
          <a:stretch>
            <a:fillRect/>
          </a:stretch>
        </p:blipFill>
        <p:spPr bwMode="auto">
          <a:xfrm>
            <a:off x="2856963" y="5019675"/>
            <a:ext cx="2895600" cy="314325"/>
          </a:xfrm>
          <a:prstGeom prst="rect">
            <a:avLst/>
          </a:prstGeom>
          <a:noFill/>
          <a:ln w="9525">
            <a:noFill/>
            <a:miter lim="800000"/>
            <a:headEnd/>
            <a:tailEnd/>
          </a:ln>
        </p:spPr>
      </p:pic>
      <p:pic>
        <p:nvPicPr>
          <p:cNvPr id="13" name="Picture 2"/>
          <p:cNvPicPr>
            <a:picLocks noChangeAspect="1" noChangeArrowheads="1"/>
          </p:cNvPicPr>
          <p:nvPr/>
        </p:nvPicPr>
        <p:blipFill>
          <a:blip r:embed="rId3" cstate="print"/>
          <a:srcRect l="12198" t="51462" r="77637" b="29825"/>
          <a:stretch>
            <a:fillRect/>
          </a:stretch>
        </p:blipFill>
        <p:spPr bwMode="auto">
          <a:xfrm>
            <a:off x="3761378" y="4068831"/>
            <a:ext cx="762000" cy="304800"/>
          </a:xfrm>
          <a:prstGeom prst="rect">
            <a:avLst/>
          </a:prstGeom>
          <a:noFill/>
          <a:ln w="9525">
            <a:noFill/>
            <a:miter lim="800000"/>
            <a:headEnd/>
            <a:tailEnd/>
          </a:ln>
        </p:spPr>
      </p:pic>
      <p:pic>
        <p:nvPicPr>
          <p:cNvPr id="14" name="Picture 2"/>
          <p:cNvPicPr>
            <a:picLocks noChangeAspect="1" noChangeArrowheads="1"/>
          </p:cNvPicPr>
          <p:nvPr/>
        </p:nvPicPr>
        <p:blipFill>
          <a:blip r:embed="rId3" cstate="print"/>
          <a:srcRect l="25413" t="51462" r="61372" b="25146"/>
          <a:stretch>
            <a:fillRect/>
          </a:stretch>
        </p:blipFill>
        <p:spPr bwMode="auto">
          <a:xfrm>
            <a:off x="3481262" y="4373631"/>
            <a:ext cx="990600" cy="381000"/>
          </a:xfrm>
          <a:prstGeom prst="rect">
            <a:avLst/>
          </a:prstGeom>
          <a:noFill/>
          <a:ln w="9525">
            <a:noFill/>
            <a:miter lim="800000"/>
            <a:headEnd/>
            <a:tailEnd/>
          </a:ln>
        </p:spPr>
      </p:pic>
      <p:pic>
        <p:nvPicPr>
          <p:cNvPr id="17" name="Picture 3"/>
          <p:cNvPicPr>
            <a:picLocks noChangeAspect="1" noChangeArrowheads="1"/>
          </p:cNvPicPr>
          <p:nvPr/>
        </p:nvPicPr>
        <p:blipFill>
          <a:blip r:embed="rId5" cstate="print"/>
          <a:srcRect l="16347" t="6667" r="62197" b="84444"/>
          <a:stretch>
            <a:fillRect/>
          </a:stretch>
        </p:blipFill>
        <p:spPr bwMode="auto">
          <a:xfrm>
            <a:off x="6894444" y="5769113"/>
            <a:ext cx="1716156" cy="326887"/>
          </a:xfrm>
          <a:prstGeom prst="rect">
            <a:avLst/>
          </a:prstGeom>
          <a:noFill/>
          <a:ln w="9525">
            <a:noFill/>
            <a:miter lim="800000"/>
            <a:headEnd/>
            <a:tailEnd/>
          </a:ln>
        </p:spPr>
      </p:pic>
      <p:pic>
        <p:nvPicPr>
          <p:cNvPr id="18" name="Picture 3"/>
          <p:cNvPicPr>
            <a:picLocks noChangeAspect="1" noChangeArrowheads="1"/>
          </p:cNvPicPr>
          <p:nvPr/>
        </p:nvPicPr>
        <p:blipFill>
          <a:blip r:embed="rId5" cstate="print"/>
          <a:srcRect l="57152" t="2222" r="33653" b="91111"/>
          <a:stretch>
            <a:fillRect/>
          </a:stretch>
        </p:blipFill>
        <p:spPr bwMode="auto">
          <a:xfrm>
            <a:off x="5016321" y="5497444"/>
            <a:ext cx="762000" cy="254000"/>
          </a:xfrm>
          <a:prstGeom prst="rect">
            <a:avLst/>
          </a:prstGeom>
          <a:noFill/>
          <a:ln w="9525">
            <a:noFill/>
            <a:miter lim="800000"/>
            <a:headEnd/>
            <a:tailEnd/>
          </a:ln>
        </p:spPr>
      </p:pic>
      <p:sp>
        <p:nvSpPr>
          <p:cNvPr id="10" name="Content Placeholder 2"/>
          <p:cNvSpPr>
            <a:spLocks noGrp="1"/>
          </p:cNvSpPr>
          <p:nvPr>
            <p:ph sz="quarter" idx="1"/>
          </p:nvPr>
        </p:nvSpPr>
        <p:spPr>
          <a:xfrm>
            <a:off x="533400" y="228600"/>
            <a:ext cx="7772400" cy="6477000"/>
          </a:xfrm>
        </p:spPr>
        <p:txBody>
          <a:bodyPr>
            <a:normAutofit lnSpcReduction="10000"/>
          </a:bodyPr>
          <a:lstStyle/>
          <a:p>
            <a:r>
              <a:rPr lang="en-US" b="1" dirty="0" smtClean="0"/>
              <a:t>Example 5.2 </a:t>
            </a:r>
            <a:r>
              <a:rPr lang="en-US" dirty="0" smtClean="0"/>
              <a:t>Consider the following convex problem:</a:t>
            </a:r>
          </a:p>
          <a:p>
            <a:endParaRPr lang="en-US" dirty="0" smtClean="0"/>
          </a:p>
          <a:p>
            <a:endParaRPr lang="en-US" dirty="0" smtClean="0"/>
          </a:p>
          <a:p>
            <a:r>
              <a:rPr lang="en-US" dirty="0" smtClean="0"/>
              <a:t>Introducing Lagrange multipliers we get the KKT conditions</a:t>
            </a:r>
          </a:p>
          <a:p>
            <a:endParaRPr lang="en-US" dirty="0" smtClean="0"/>
          </a:p>
          <a:p>
            <a:endParaRPr lang="en-US" dirty="0" smtClean="0"/>
          </a:p>
          <a:p>
            <a:endParaRPr lang="en-US" dirty="0" smtClean="0"/>
          </a:p>
          <a:p>
            <a:r>
              <a:rPr lang="en-US" dirty="0" smtClean="0"/>
              <a:t>In solving these for </a:t>
            </a:r>
            <a:r>
              <a:rPr lang="en-US" sz="2000" i="1" dirty="0" smtClean="0">
                <a:ea typeface="Cambria Math" pitchFamily="18" charset="0"/>
              </a:rPr>
              <a:t>x</a:t>
            </a:r>
            <a:r>
              <a:rPr lang="en-US" sz="2000" i="1" baseline="30000" dirty="0" smtClean="0">
                <a:ea typeface="Cambria Math" pitchFamily="18" charset="0"/>
              </a:rPr>
              <a:t>*</a:t>
            </a:r>
            <a:r>
              <a:rPr lang="en-US" sz="2000" i="1" dirty="0" smtClean="0"/>
              <a:t> , </a:t>
            </a:r>
            <a:r>
              <a:rPr lang="el-GR" sz="2000" i="1" dirty="0" smtClean="0"/>
              <a:t>λ</a:t>
            </a:r>
            <a:r>
              <a:rPr lang="en-US" sz="2000" i="1" baseline="30000" dirty="0" smtClean="0"/>
              <a:t>*</a:t>
            </a:r>
            <a:r>
              <a:rPr lang="en-US" sz="2000" i="1" dirty="0" smtClean="0"/>
              <a:t>, </a:t>
            </a:r>
            <a:r>
              <a:rPr lang="en-US" dirty="0" smtClean="0"/>
              <a:t>and</a:t>
            </a:r>
            <a:r>
              <a:rPr lang="en-US" sz="2800" i="1" dirty="0" smtClean="0">
                <a:latin typeface="CMMI12"/>
              </a:rPr>
              <a:t> </a:t>
            </a:r>
            <a:r>
              <a:rPr lang="el-GR" sz="2000" i="1" dirty="0" smtClean="0">
                <a:ea typeface="Cambria Math"/>
              </a:rPr>
              <a:t>ν</a:t>
            </a:r>
            <a:r>
              <a:rPr lang="en-US" sz="2000" i="1" baseline="30000" dirty="0" smtClean="0">
                <a:ea typeface="Cambria Math"/>
              </a:rPr>
              <a:t>*</a:t>
            </a:r>
            <a:r>
              <a:rPr lang="en-US" sz="2000" i="1" dirty="0" smtClean="0">
                <a:ea typeface="Cambria Math"/>
              </a:rPr>
              <a:t>  </a:t>
            </a:r>
            <a:r>
              <a:rPr lang="en-US" dirty="0" smtClean="0"/>
              <a:t>we can eliminate </a:t>
            </a:r>
            <a:r>
              <a:rPr lang="el-GR" sz="2000" i="1" dirty="0" smtClean="0"/>
              <a:t>λ</a:t>
            </a:r>
            <a:r>
              <a:rPr lang="en-US" sz="2000" i="1" baseline="30000" dirty="0" smtClean="0"/>
              <a:t>*</a:t>
            </a:r>
            <a:r>
              <a:rPr lang="en-US" sz="2000" i="1" dirty="0" smtClean="0">
                <a:latin typeface="CMMI12"/>
              </a:rPr>
              <a:t> </a:t>
            </a:r>
            <a:r>
              <a:rPr lang="en-US" dirty="0" smtClean="0"/>
              <a:t>since it acts as a slack variable leaving:</a:t>
            </a:r>
          </a:p>
          <a:p>
            <a:endParaRPr lang="en-US" dirty="0" smtClean="0"/>
          </a:p>
          <a:p>
            <a:endParaRPr lang="en-US" dirty="0" smtClean="0"/>
          </a:p>
          <a:p>
            <a:endParaRPr lang="en-US" dirty="0" smtClean="0"/>
          </a:p>
          <a:p>
            <a:r>
              <a:rPr lang="en-US" dirty="0" smtClean="0"/>
              <a:t>The last condition can only hold if           which, in conjunction with the third condition, implies that</a:t>
            </a:r>
          </a:p>
        </p:txBody>
      </p:sp>
      <p:pic>
        <p:nvPicPr>
          <p:cNvPr id="20" name="Picture 2"/>
          <p:cNvPicPr>
            <a:picLocks noChangeAspect="1" noChangeArrowheads="1"/>
          </p:cNvPicPr>
          <p:nvPr/>
        </p:nvPicPr>
        <p:blipFill>
          <a:blip r:embed="rId6" cstate="print"/>
          <a:srcRect l="18691" t="35294" r="26716" b="11765"/>
          <a:stretch>
            <a:fillRect/>
          </a:stretch>
        </p:blipFill>
        <p:spPr bwMode="auto">
          <a:xfrm>
            <a:off x="2438400" y="773348"/>
            <a:ext cx="3124200" cy="598252"/>
          </a:xfrm>
          <a:prstGeom prst="rect">
            <a:avLst/>
          </a:prstGeom>
          <a:noFill/>
          <a:ln w="9525">
            <a:noFill/>
            <a:miter lim="800000"/>
            <a:headEnd/>
            <a:tailEnd/>
          </a:ln>
        </p:spPr>
      </p:pic>
      <p:pic>
        <p:nvPicPr>
          <p:cNvPr id="1026" name="Picture 2"/>
          <p:cNvPicPr>
            <a:picLocks noChangeAspect="1" noChangeArrowheads="1"/>
          </p:cNvPicPr>
          <p:nvPr/>
        </p:nvPicPr>
        <p:blipFill>
          <a:blip r:embed="rId7" cstate="print"/>
          <a:srcRect l="38350" b="58974"/>
          <a:stretch>
            <a:fillRect/>
          </a:stretch>
        </p:blipFill>
        <p:spPr bwMode="auto">
          <a:xfrm>
            <a:off x="2133600" y="4648200"/>
            <a:ext cx="3629025" cy="30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57200"/>
            <a:ext cx="7772400" cy="5562600"/>
          </a:xfrm>
        </p:spPr>
        <p:txBody>
          <a:bodyPr/>
          <a:lstStyle/>
          <a:p>
            <a:r>
              <a:rPr lang="en-US" dirty="0" smtClean="0"/>
              <a:t>Therefore we get: </a:t>
            </a:r>
          </a:p>
          <a:p>
            <a:pPr marL="3536950" lvl="8">
              <a:buNone/>
            </a:pPr>
            <a:r>
              <a:rPr lang="en-US" sz="2600" dirty="0" smtClean="0"/>
              <a:t>or</a:t>
            </a:r>
          </a:p>
          <a:p>
            <a:endParaRPr lang="en-US" dirty="0" smtClean="0"/>
          </a:p>
          <a:p>
            <a:r>
              <a:rPr lang="en-US" dirty="0" smtClean="0"/>
              <a:t>Substituting this for </a:t>
            </a:r>
            <a:r>
              <a:rPr lang="en-US" sz="2400" i="1" dirty="0" smtClean="0">
                <a:ea typeface="Cambria Math" pitchFamily="18" charset="0"/>
              </a:rPr>
              <a:t>x</a:t>
            </a:r>
            <a:r>
              <a:rPr lang="en-US" sz="2000" i="1" baseline="30000" dirty="0" smtClean="0">
                <a:ea typeface="Cambria Math" pitchFamily="18" charset="0"/>
              </a:rPr>
              <a:t>*</a:t>
            </a:r>
            <a:r>
              <a:rPr lang="en-US" sz="2000" i="1" dirty="0" smtClean="0">
                <a:ea typeface="Cambria Math" pitchFamily="18" charset="0"/>
              </a:rPr>
              <a:t>  </a:t>
            </a:r>
            <a:r>
              <a:rPr lang="en-US" dirty="0" smtClean="0"/>
              <a:t>into the second condition (           ) we get: </a:t>
            </a:r>
          </a:p>
        </p:txBody>
      </p:sp>
      <p:pic>
        <p:nvPicPr>
          <p:cNvPr id="33794" name="Picture 2"/>
          <p:cNvPicPr>
            <a:picLocks noChangeAspect="1" noChangeArrowheads="1"/>
          </p:cNvPicPr>
          <p:nvPr/>
        </p:nvPicPr>
        <p:blipFill>
          <a:blip r:embed="rId2" cstate="print"/>
          <a:srcRect/>
          <a:stretch>
            <a:fillRect/>
          </a:stretch>
        </p:blipFill>
        <p:spPr bwMode="auto">
          <a:xfrm>
            <a:off x="7187484" y="2002530"/>
            <a:ext cx="828675" cy="219075"/>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1371600" y="3276600"/>
            <a:ext cx="6324600" cy="3288792"/>
          </a:xfrm>
          <a:prstGeom prst="rect">
            <a:avLst/>
          </a:prstGeom>
          <a:noFill/>
          <a:ln w="9525">
            <a:noFill/>
            <a:miter lim="800000"/>
            <a:headEnd/>
            <a:tailEnd/>
          </a:ln>
        </p:spPr>
      </p:pic>
      <p:pic>
        <p:nvPicPr>
          <p:cNvPr id="33795" name="Picture 3"/>
          <p:cNvPicPr>
            <a:picLocks noChangeAspect="1" noChangeArrowheads="1"/>
          </p:cNvPicPr>
          <p:nvPr/>
        </p:nvPicPr>
        <p:blipFill>
          <a:blip r:embed="rId4" cstate="print"/>
          <a:srcRect/>
          <a:stretch>
            <a:fillRect/>
          </a:stretch>
        </p:blipFill>
        <p:spPr bwMode="auto">
          <a:xfrm>
            <a:off x="2971800" y="2333625"/>
            <a:ext cx="3354297" cy="942975"/>
          </a:xfrm>
          <a:prstGeom prst="rect">
            <a:avLst/>
          </a:prstGeom>
          <a:noFill/>
          <a:ln w="9525">
            <a:noFill/>
            <a:miter lim="800000"/>
            <a:headEnd/>
            <a:tailEnd/>
          </a:ln>
        </p:spPr>
      </p:pic>
      <p:pic>
        <p:nvPicPr>
          <p:cNvPr id="7" name="Picture 3"/>
          <p:cNvPicPr>
            <a:picLocks noChangeAspect="1" noChangeArrowheads="1"/>
          </p:cNvPicPr>
          <p:nvPr/>
        </p:nvPicPr>
        <p:blipFill>
          <a:blip r:embed="rId5" cstate="print"/>
          <a:srcRect l="30587" t="40000" r="31609" b="40000"/>
          <a:stretch>
            <a:fillRect/>
          </a:stretch>
        </p:blipFill>
        <p:spPr bwMode="auto">
          <a:xfrm>
            <a:off x="1143000" y="965916"/>
            <a:ext cx="3132667" cy="762000"/>
          </a:xfrm>
          <a:prstGeom prst="rect">
            <a:avLst/>
          </a:prstGeom>
          <a:noFill/>
          <a:ln w="9525">
            <a:noFill/>
            <a:miter lim="800000"/>
            <a:headEnd/>
            <a:tailEnd/>
          </a:ln>
        </p:spPr>
      </p:pic>
      <p:pic>
        <p:nvPicPr>
          <p:cNvPr id="8" name="Picture 5"/>
          <p:cNvPicPr>
            <a:picLocks noChangeAspect="1" noChangeArrowheads="1"/>
          </p:cNvPicPr>
          <p:nvPr/>
        </p:nvPicPr>
        <p:blipFill>
          <a:blip r:embed="rId6" cstate="print"/>
          <a:srcRect/>
          <a:stretch>
            <a:fillRect/>
          </a:stretch>
        </p:blipFill>
        <p:spPr bwMode="auto">
          <a:xfrm>
            <a:off x="4796709" y="1003479"/>
            <a:ext cx="2579823" cy="3182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52400"/>
            <a:ext cx="7772400" cy="6400800"/>
          </a:xfrm>
        </p:spPr>
        <p:txBody>
          <a:bodyPr/>
          <a:lstStyle/>
          <a:p>
            <a:r>
              <a:rPr lang="en-US" b="1" dirty="0" smtClean="0"/>
              <a:t>Mechanics Interpretation of KKT conditions</a:t>
            </a:r>
          </a:p>
          <a:p>
            <a:r>
              <a:rPr lang="en-US" dirty="0" smtClean="0"/>
              <a:t>Consider the following figure: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potential energy of the springs is:</a:t>
            </a:r>
          </a:p>
          <a:p>
            <a:endParaRPr lang="en-US" dirty="0" smtClean="0"/>
          </a:p>
          <a:p>
            <a:r>
              <a:rPr lang="en-US" dirty="0" smtClean="0"/>
              <a:t>Subject to the inequality constraints:</a:t>
            </a:r>
            <a:endParaRPr lang="en-US" dirty="0"/>
          </a:p>
        </p:txBody>
      </p:sp>
      <p:pic>
        <p:nvPicPr>
          <p:cNvPr id="34818" name="Picture 2"/>
          <p:cNvPicPr>
            <a:picLocks noChangeAspect="1" noChangeArrowheads="1"/>
          </p:cNvPicPr>
          <p:nvPr/>
        </p:nvPicPr>
        <p:blipFill>
          <a:blip r:embed="rId2" cstate="print"/>
          <a:srcRect/>
          <a:stretch>
            <a:fillRect/>
          </a:stretch>
        </p:blipFill>
        <p:spPr bwMode="auto">
          <a:xfrm>
            <a:off x="1295400" y="1219200"/>
            <a:ext cx="6572250" cy="3095625"/>
          </a:xfrm>
          <a:prstGeom prst="rect">
            <a:avLst/>
          </a:prstGeom>
          <a:noFill/>
          <a:ln w="9525">
            <a:noFill/>
            <a:miter lim="800000"/>
            <a:headEnd/>
            <a:tailEnd/>
          </a:ln>
        </p:spPr>
      </p:pic>
      <p:pic>
        <p:nvPicPr>
          <p:cNvPr id="34819" name="Picture 3"/>
          <p:cNvPicPr>
            <a:picLocks noChangeAspect="1" noChangeArrowheads="1"/>
          </p:cNvPicPr>
          <p:nvPr/>
        </p:nvPicPr>
        <p:blipFill>
          <a:blip r:embed="rId3" cstate="print"/>
          <a:srcRect/>
          <a:stretch>
            <a:fillRect/>
          </a:stretch>
        </p:blipFill>
        <p:spPr bwMode="auto">
          <a:xfrm>
            <a:off x="1905000" y="4838163"/>
            <a:ext cx="4933950" cy="590550"/>
          </a:xfrm>
          <a:prstGeom prst="rect">
            <a:avLst/>
          </a:prstGeom>
          <a:noFill/>
          <a:ln w="9525">
            <a:noFill/>
            <a:miter lim="800000"/>
            <a:headEnd/>
            <a:tailEnd/>
          </a:ln>
        </p:spPr>
      </p:pic>
      <p:pic>
        <p:nvPicPr>
          <p:cNvPr id="34820" name="Picture 4"/>
          <p:cNvPicPr>
            <a:picLocks noChangeAspect="1" noChangeArrowheads="1"/>
          </p:cNvPicPr>
          <p:nvPr/>
        </p:nvPicPr>
        <p:blipFill>
          <a:blip r:embed="rId4" cstate="print"/>
          <a:srcRect/>
          <a:stretch>
            <a:fillRect/>
          </a:stretch>
        </p:blipFill>
        <p:spPr bwMode="auto">
          <a:xfrm>
            <a:off x="1905000" y="5791200"/>
            <a:ext cx="5419725" cy="342900"/>
          </a:xfrm>
          <a:prstGeom prst="rect">
            <a:avLst/>
          </a:prstGeom>
          <a:noFill/>
          <a:ln w="9525">
            <a:noFill/>
            <a:miter lim="800000"/>
            <a:headEnd/>
            <a:tailEnd/>
          </a:ln>
        </p:spPr>
      </p:pic>
      <p:sp>
        <p:nvSpPr>
          <p:cNvPr id="7" name="TextBox 6"/>
          <p:cNvSpPr txBox="1"/>
          <p:nvPr/>
        </p:nvSpPr>
        <p:spPr>
          <a:xfrm>
            <a:off x="2667000" y="1524000"/>
            <a:ext cx="360996" cy="369332"/>
          </a:xfrm>
          <a:prstGeom prst="rect">
            <a:avLst/>
          </a:prstGeom>
          <a:noFill/>
        </p:spPr>
        <p:txBody>
          <a:bodyPr wrap="none" rtlCol="0">
            <a:spAutoFit/>
          </a:bodyPr>
          <a:lstStyle/>
          <a:p>
            <a:r>
              <a:rPr lang="en-US" b="1" i="1" dirty="0" smtClean="0"/>
              <a:t>k</a:t>
            </a:r>
            <a:r>
              <a:rPr lang="en-US" b="1" i="1" baseline="-25000" dirty="0" smtClean="0"/>
              <a:t>1</a:t>
            </a:r>
            <a:endParaRPr lang="en-US" b="1" i="1" baseline="-25000" dirty="0"/>
          </a:p>
        </p:txBody>
      </p:sp>
      <p:sp>
        <p:nvSpPr>
          <p:cNvPr id="8" name="TextBox 7"/>
          <p:cNvSpPr txBox="1"/>
          <p:nvPr/>
        </p:nvSpPr>
        <p:spPr>
          <a:xfrm>
            <a:off x="6096000" y="1535668"/>
            <a:ext cx="360996" cy="369332"/>
          </a:xfrm>
          <a:prstGeom prst="rect">
            <a:avLst/>
          </a:prstGeom>
          <a:noFill/>
        </p:spPr>
        <p:txBody>
          <a:bodyPr wrap="none" rtlCol="0">
            <a:spAutoFit/>
          </a:bodyPr>
          <a:lstStyle/>
          <a:p>
            <a:r>
              <a:rPr lang="en-US" b="1" i="1" dirty="0" smtClean="0"/>
              <a:t>k</a:t>
            </a:r>
            <a:r>
              <a:rPr lang="en-US" b="1" i="1" baseline="-25000" dirty="0" smtClean="0"/>
              <a:t>3</a:t>
            </a:r>
            <a:endParaRPr lang="en-US" b="1" i="1" baseline="-25000" dirty="0"/>
          </a:p>
        </p:txBody>
      </p:sp>
      <p:sp>
        <p:nvSpPr>
          <p:cNvPr id="9" name="TextBox 8"/>
          <p:cNvSpPr txBox="1"/>
          <p:nvPr/>
        </p:nvSpPr>
        <p:spPr>
          <a:xfrm>
            <a:off x="4419600" y="1524000"/>
            <a:ext cx="360996" cy="369332"/>
          </a:xfrm>
          <a:prstGeom prst="rect">
            <a:avLst/>
          </a:prstGeom>
          <a:noFill/>
        </p:spPr>
        <p:txBody>
          <a:bodyPr wrap="none" rtlCol="0">
            <a:spAutoFit/>
          </a:bodyPr>
          <a:lstStyle/>
          <a:p>
            <a:r>
              <a:rPr lang="en-US" b="1" i="1" dirty="0" smtClean="0"/>
              <a:t>k</a:t>
            </a:r>
            <a:r>
              <a:rPr lang="en-US" b="1" i="1" baseline="-25000" dirty="0" smtClean="0"/>
              <a:t>2</a:t>
            </a:r>
            <a:endParaRPr lang="en-US" b="1" i="1" baseline="-25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228600"/>
            <a:ext cx="7772400" cy="6324600"/>
          </a:xfrm>
        </p:spPr>
        <p:txBody>
          <a:bodyPr>
            <a:normAutofit/>
          </a:bodyPr>
          <a:lstStyle/>
          <a:p>
            <a:r>
              <a:rPr lang="en-US" dirty="0" smtClean="0"/>
              <a:t>The equilibrium position will therefore be the optimization of the following QP problem:</a:t>
            </a:r>
          </a:p>
          <a:p>
            <a:endParaRPr lang="en-US" dirty="0" smtClean="0"/>
          </a:p>
          <a:p>
            <a:endParaRPr lang="en-US" sz="1200" dirty="0" smtClean="0"/>
          </a:p>
          <a:p>
            <a:endParaRPr lang="en-US" dirty="0" smtClean="0"/>
          </a:p>
          <a:p>
            <a:r>
              <a:rPr lang="en-US" dirty="0" smtClean="0"/>
              <a:t>Using the Lagrange multipliers: </a:t>
            </a:r>
            <a:r>
              <a:rPr lang="el-GR" sz="2000" dirty="0" smtClean="0">
                <a:latin typeface="Cambria Math" pitchFamily="18" charset="0"/>
                <a:ea typeface="Cambria Math" pitchFamily="18" charset="0"/>
              </a:rPr>
              <a:t>λ</a:t>
            </a:r>
            <a:r>
              <a:rPr lang="en-US" sz="2000" baseline="-25000" dirty="0" smtClean="0">
                <a:latin typeface="Cambria Math" pitchFamily="18" charset="0"/>
                <a:ea typeface="Cambria Math" pitchFamily="18" charset="0"/>
              </a:rPr>
              <a:t>1 </a:t>
            </a:r>
            <a:r>
              <a:rPr lang="el-GR" sz="2000" dirty="0" smtClean="0">
                <a:latin typeface="Cambria Math" pitchFamily="18" charset="0"/>
                <a:ea typeface="Cambria Math" pitchFamily="18" charset="0"/>
              </a:rPr>
              <a:t>λ</a:t>
            </a:r>
            <a:r>
              <a:rPr lang="en-US" sz="2000" baseline="-25000" dirty="0" smtClean="0">
                <a:latin typeface="Cambria Math" pitchFamily="18" charset="0"/>
                <a:ea typeface="Cambria Math" pitchFamily="18" charset="0"/>
              </a:rPr>
              <a:t>2 </a:t>
            </a:r>
            <a:r>
              <a:rPr lang="el-GR" sz="2000" dirty="0" smtClean="0">
                <a:latin typeface="Cambria Math" pitchFamily="18" charset="0"/>
                <a:ea typeface="Cambria Math" pitchFamily="18" charset="0"/>
              </a:rPr>
              <a:t>λ</a:t>
            </a:r>
            <a:r>
              <a:rPr lang="en-US" sz="2000" baseline="-25000" dirty="0" smtClean="0">
                <a:latin typeface="Cambria Math" pitchFamily="18" charset="0"/>
                <a:ea typeface="Cambria Math" pitchFamily="18" charset="0"/>
              </a:rPr>
              <a:t>3</a:t>
            </a:r>
            <a:r>
              <a:rPr lang="en-US" sz="2000" dirty="0" smtClean="0">
                <a:latin typeface="Cambria Math" pitchFamily="18" charset="0"/>
                <a:ea typeface="Cambria Math" pitchFamily="18" charset="0"/>
              </a:rPr>
              <a:t> (that can be thought of as </a:t>
            </a:r>
            <a:r>
              <a:rPr lang="en-US" sz="2000" i="1" dirty="0" smtClean="0">
                <a:latin typeface="Cambria Math" pitchFamily="18" charset="0"/>
                <a:ea typeface="Cambria Math" pitchFamily="18" charset="0"/>
              </a:rPr>
              <a:t>contact forces </a:t>
            </a:r>
            <a:r>
              <a:rPr lang="en-US" sz="2000" dirty="0" smtClean="0">
                <a:latin typeface="Cambria Math" pitchFamily="18" charset="0"/>
                <a:ea typeface="Cambria Math" pitchFamily="18" charset="0"/>
              </a:rPr>
              <a:t>between the walls and blocks)</a:t>
            </a:r>
            <a:r>
              <a:rPr lang="en-US" dirty="0" smtClean="0"/>
              <a:t>, the kinematic and nonnegativity constraints as well as the complimentary slackness and zero gradient condition, the previous constraints are modified to form the following KKT conditions:</a:t>
            </a:r>
          </a:p>
          <a:p>
            <a:endParaRPr lang="en-US" dirty="0" smtClean="0"/>
          </a:p>
          <a:p>
            <a:endParaRPr lang="en-US" sz="2000" dirty="0" smtClean="0"/>
          </a:p>
          <a:p>
            <a:endParaRPr lang="en-US" dirty="0" smtClean="0"/>
          </a:p>
          <a:p>
            <a:endParaRPr lang="en-US" dirty="0" smtClean="0"/>
          </a:p>
        </p:txBody>
      </p:sp>
      <p:pic>
        <p:nvPicPr>
          <p:cNvPr id="35842" name="Picture 2"/>
          <p:cNvPicPr>
            <a:picLocks noChangeAspect="1" noChangeArrowheads="1"/>
          </p:cNvPicPr>
          <p:nvPr/>
        </p:nvPicPr>
        <p:blipFill>
          <a:blip r:embed="rId3" cstate="print"/>
          <a:srcRect/>
          <a:stretch>
            <a:fillRect/>
          </a:stretch>
        </p:blipFill>
        <p:spPr bwMode="auto">
          <a:xfrm>
            <a:off x="2057400" y="1219200"/>
            <a:ext cx="5048250" cy="1076325"/>
          </a:xfrm>
          <a:prstGeom prst="rect">
            <a:avLst/>
          </a:prstGeom>
          <a:noFill/>
          <a:ln w="9525">
            <a:noFill/>
            <a:miter lim="800000"/>
            <a:headEnd/>
            <a:tailEnd/>
          </a:ln>
        </p:spPr>
      </p:pic>
      <p:pic>
        <p:nvPicPr>
          <p:cNvPr id="35843" name="Picture 3"/>
          <p:cNvPicPr>
            <a:picLocks noChangeAspect="1" noChangeArrowheads="1"/>
          </p:cNvPicPr>
          <p:nvPr/>
        </p:nvPicPr>
        <p:blipFill>
          <a:blip r:embed="rId4" cstate="print"/>
          <a:srcRect r="73247"/>
          <a:stretch>
            <a:fillRect/>
          </a:stretch>
        </p:blipFill>
        <p:spPr bwMode="auto">
          <a:xfrm>
            <a:off x="3466563" y="4857750"/>
            <a:ext cx="1781175" cy="352425"/>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l="32475" t="13514" r="36624"/>
          <a:stretch>
            <a:fillRect/>
          </a:stretch>
        </p:blipFill>
        <p:spPr bwMode="auto">
          <a:xfrm>
            <a:off x="3225084" y="5175429"/>
            <a:ext cx="2057400" cy="304800"/>
          </a:xfrm>
          <a:prstGeom prst="rect">
            <a:avLst/>
          </a:prstGeom>
          <a:noFill/>
          <a:ln w="9525">
            <a:noFill/>
            <a:miter lim="800000"/>
            <a:headEnd/>
            <a:tailEnd/>
          </a:ln>
        </p:spPr>
      </p:pic>
      <p:pic>
        <p:nvPicPr>
          <p:cNvPr id="7" name="Picture 3"/>
          <p:cNvPicPr>
            <a:picLocks noChangeAspect="1" noChangeArrowheads="1"/>
          </p:cNvPicPr>
          <p:nvPr/>
        </p:nvPicPr>
        <p:blipFill>
          <a:blip r:embed="rId4" cstate="print"/>
          <a:srcRect l="69099" t="13514"/>
          <a:stretch>
            <a:fillRect/>
          </a:stretch>
        </p:blipFill>
        <p:spPr bwMode="auto">
          <a:xfrm>
            <a:off x="3200400" y="5467350"/>
            <a:ext cx="2057400" cy="304800"/>
          </a:xfrm>
          <a:prstGeom prst="rect">
            <a:avLst/>
          </a:prstGeom>
          <a:noFill/>
          <a:ln w="9525">
            <a:noFill/>
            <a:miter lim="800000"/>
            <a:headEnd/>
            <a:tailEnd/>
          </a:ln>
        </p:spPr>
      </p:pic>
      <p:pic>
        <p:nvPicPr>
          <p:cNvPr id="35844" name="Picture 4"/>
          <p:cNvPicPr>
            <a:picLocks noChangeAspect="1" noChangeArrowheads="1"/>
          </p:cNvPicPr>
          <p:nvPr/>
        </p:nvPicPr>
        <p:blipFill>
          <a:blip r:embed="rId5" cstate="print"/>
          <a:srcRect/>
          <a:stretch>
            <a:fillRect/>
          </a:stretch>
        </p:blipFill>
        <p:spPr bwMode="auto">
          <a:xfrm>
            <a:off x="4533900" y="4634592"/>
            <a:ext cx="723900" cy="266700"/>
          </a:xfrm>
          <a:prstGeom prst="rect">
            <a:avLst/>
          </a:prstGeom>
          <a:noFill/>
          <a:ln w="9525">
            <a:noFill/>
            <a:miter lim="800000"/>
            <a:headEnd/>
            <a:tailEnd/>
          </a:ln>
        </p:spPr>
      </p:pic>
      <p:pic>
        <p:nvPicPr>
          <p:cNvPr id="35845" name="Picture 5"/>
          <p:cNvPicPr>
            <a:picLocks noChangeAspect="1" noChangeArrowheads="1"/>
          </p:cNvPicPr>
          <p:nvPr/>
        </p:nvPicPr>
        <p:blipFill>
          <a:blip r:embed="rId6" cstate="print"/>
          <a:srcRect/>
          <a:stretch>
            <a:fillRect/>
          </a:stretch>
        </p:blipFill>
        <p:spPr bwMode="auto">
          <a:xfrm>
            <a:off x="1371600" y="5743575"/>
            <a:ext cx="6629400" cy="657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Conclusion</a:t>
            </a:r>
            <a:endParaRPr lang="en-US" dirty="0"/>
          </a:p>
        </p:txBody>
      </p:sp>
      <p:sp>
        <p:nvSpPr>
          <p:cNvPr id="3" name="Content Placeholder 2"/>
          <p:cNvSpPr>
            <a:spLocks noGrp="1"/>
          </p:cNvSpPr>
          <p:nvPr>
            <p:ph sz="quarter" idx="1"/>
          </p:nvPr>
        </p:nvSpPr>
        <p:spPr/>
        <p:txBody>
          <a:bodyPr/>
          <a:lstStyle/>
          <a:p>
            <a:r>
              <a:rPr lang="en-US" dirty="0" smtClean="0"/>
              <a:t>Lagrangian duals can be used to potentially simplify complex optimization problems</a:t>
            </a:r>
          </a:p>
          <a:p>
            <a:r>
              <a:rPr lang="en-US" dirty="0" smtClean="0"/>
              <a:t>The addition of Lagrangian multipliers, </a:t>
            </a:r>
            <a:r>
              <a:rPr lang="el-GR" sz="2400" dirty="0" smtClean="0">
                <a:latin typeface="Cambria Math" pitchFamily="18" charset="0"/>
                <a:ea typeface="Cambria Math" pitchFamily="18" charset="0"/>
              </a:rPr>
              <a:t>λ</a:t>
            </a:r>
            <a:r>
              <a:rPr lang="en-US" dirty="0" smtClean="0">
                <a:latin typeface="CMMI12"/>
              </a:rPr>
              <a:t> </a:t>
            </a:r>
            <a:r>
              <a:rPr lang="en-US" dirty="0" smtClean="0"/>
              <a:t>and</a:t>
            </a:r>
            <a:r>
              <a:rPr lang="en-US" dirty="0" smtClean="0">
                <a:latin typeface="CMMI12"/>
              </a:rPr>
              <a:t> </a:t>
            </a:r>
            <a:r>
              <a:rPr lang="el-GR" sz="2400" dirty="0" smtClean="0">
                <a:latin typeface="Cambria Math" pitchFamily="18" charset="0"/>
                <a:ea typeface="Cambria Math" pitchFamily="18" charset="0"/>
              </a:rPr>
              <a:t>ν</a:t>
            </a:r>
            <a:r>
              <a:rPr lang="en-US" sz="2400" dirty="0" smtClean="0">
                <a:latin typeface="Cambria Math" pitchFamily="18" charset="0"/>
                <a:ea typeface="Cambria Math" pitchFamily="18" charset="0"/>
              </a:rPr>
              <a:t>, </a:t>
            </a:r>
            <a:r>
              <a:rPr lang="en-US" dirty="0" smtClean="0"/>
              <a:t>can allow the problem to potentially be solved analytically</a:t>
            </a:r>
          </a:p>
          <a:p>
            <a:r>
              <a:rPr lang="en-US" dirty="0" smtClean="0"/>
              <a:t>These modifications allow convex optimization algorithms to be applied that otherwise may not have been eligible</a:t>
            </a:r>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of Duality</a:t>
            </a:r>
            <a:endParaRPr lang="en-US" dirty="0"/>
          </a:p>
        </p:txBody>
      </p:sp>
      <p:sp>
        <p:nvSpPr>
          <p:cNvPr id="3" name="Content Placeholder 2"/>
          <p:cNvSpPr>
            <a:spLocks noGrp="1"/>
          </p:cNvSpPr>
          <p:nvPr>
            <p:ph sz="quarter" idx="1"/>
          </p:nvPr>
        </p:nvSpPr>
        <p:spPr/>
        <p:txBody>
          <a:bodyPr/>
          <a:lstStyle/>
          <a:p>
            <a:r>
              <a:rPr lang="en-US" dirty="0" smtClean="0"/>
              <a:t>Reflexive dual </a:t>
            </a:r>
          </a:p>
          <a:p>
            <a:pPr lvl="1"/>
            <a:r>
              <a:rPr lang="en-US" dirty="0" smtClean="0"/>
              <a:t>Mirror image</a:t>
            </a:r>
          </a:p>
          <a:p>
            <a:r>
              <a:rPr lang="en-US" dirty="0" smtClean="0"/>
              <a:t>Dual perspectives on one reality</a:t>
            </a:r>
          </a:p>
          <a:p>
            <a:pPr lvl="1"/>
            <a:r>
              <a:rPr lang="en-US" dirty="0" smtClean="0"/>
              <a:t>Wave/particle duality</a:t>
            </a:r>
          </a:p>
          <a:p>
            <a:pPr lvl="1"/>
            <a:r>
              <a:rPr lang="en-US" dirty="0" smtClean="0"/>
              <a:t>Mind/body duality</a:t>
            </a:r>
          </a:p>
          <a:p>
            <a:r>
              <a:rPr lang="en-US" dirty="0" smtClean="0"/>
              <a:t>Complimentary duality</a:t>
            </a:r>
          </a:p>
          <a:p>
            <a:pPr lvl="1"/>
            <a:r>
              <a:rPr lang="en-US" dirty="0" smtClean="0"/>
              <a:t>Yin and yang</a:t>
            </a:r>
          </a:p>
          <a:p>
            <a:pPr lvl="1"/>
            <a:r>
              <a:rPr lang="en-US" dirty="0" smtClean="0"/>
              <a:t>Good and evil</a:t>
            </a:r>
          </a:p>
          <a:p>
            <a:endParaRPr lang="en-US" dirty="0"/>
          </a:p>
        </p:txBody>
      </p:sp>
      <p:pic>
        <p:nvPicPr>
          <p:cNvPr id="4" name="Picture 5" descr="Yin__Yang"/>
          <p:cNvPicPr>
            <a:picLocks noChangeAspect="1" noChangeArrowheads="1"/>
          </p:cNvPicPr>
          <p:nvPr/>
        </p:nvPicPr>
        <p:blipFill>
          <a:blip r:embed="rId2" cstate="print"/>
          <a:srcRect/>
          <a:stretch>
            <a:fillRect/>
          </a:stretch>
        </p:blipFill>
        <p:spPr bwMode="auto">
          <a:xfrm>
            <a:off x="5105400" y="1600200"/>
            <a:ext cx="3657600" cy="3443288"/>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a:xfrm>
            <a:off x="914400" y="1447800"/>
            <a:ext cx="7772400" cy="4572000"/>
          </a:xfrm>
        </p:spPr>
        <p:txBody>
          <a:bodyPr/>
          <a:lstStyle/>
          <a:p>
            <a:pPr>
              <a:buNone/>
            </a:pPr>
            <a:r>
              <a:rPr lang="en-US" sz="2000" dirty="0" smtClean="0"/>
              <a:t>Stephen Boyd and Lieven Vandenberghe. </a:t>
            </a:r>
            <a:r>
              <a:rPr lang="en-US" sz="2000" i="1" dirty="0" smtClean="0"/>
              <a:t>Convex Optimization</a:t>
            </a:r>
            <a:r>
              <a:rPr lang="en-US" sz="2000" dirty="0" smtClean="0"/>
              <a:t>. Cambridge University Press, 2004.</a:t>
            </a:r>
          </a:p>
          <a:p>
            <a:pPr>
              <a:buNone/>
            </a:pPr>
            <a:r>
              <a:rPr lang="en-US" sz="2000" dirty="0" smtClean="0"/>
              <a:t>Haitham Hindi. “A Tutorial on Convex Optimization II: Duality and interior Point Methods”  In Proceedings of American Control Conference, 2006.</a:t>
            </a:r>
          </a:p>
          <a:p>
            <a:pPr>
              <a:buNone/>
            </a:pPr>
            <a:r>
              <a:rPr lang="en-US" sz="2000" dirty="0" smtClean="0"/>
              <a:t>J. N. Hooker “Duality in Optimization and Constraint Satisfaction” Carnegie Mellon Univ. Pittsburgh, USA, September 2006.</a:t>
            </a:r>
          </a:p>
          <a:p>
            <a:pPr>
              <a:buNone/>
            </a:pPr>
            <a:endParaRPr lang="en-US" sz="2000"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Duality in Mathematics</a:t>
            </a:r>
            <a:endParaRPr lang="en-US" dirty="0"/>
          </a:p>
        </p:txBody>
      </p:sp>
      <p:sp>
        <p:nvSpPr>
          <p:cNvPr id="3" name="Content Placeholder 2"/>
          <p:cNvSpPr>
            <a:spLocks noGrp="1"/>
          </p:cNvSpPr>
          <p:nvPr>
            <p:ph sz="quarter" idx="1"/>
          </p:nvPr>
        </p:nvSpPr>
        <p:spPr>
          <a:xfrm>
            <a:off x="914400" y="1447800"/>
            <a:ext cx="4572000" cy="2133600"/>
          </a:xfrm>
        </p:spPr>
        <p:txBody>
          <a:bodyPr>
            <a:normAutofit fontScale="92500"/>
          </a:bodyPr>
          <a:lstStyle/>
          <a:p>
            <a:r>
              <a:rPr lang="en-US" dirty="0" smtClean="0"/>
              <a:t>Most duals in Mathematics are reflexive (mirror images)</a:t>
            </a:r>
          </a:p>
          <a:p>
            <a:pPr lvl="1"/>
            <a:r>
              <a:rPr lang="en-US" dirty="0" smtClean="0"/>
              <a:t>Dual of the dual = original</a:t>
            </a:r>
          </a:p>
          <a:p>
            <a:pPr lvl="1"/>
            <a:r>
              <a:rPr lang="en-US" dirty="0" smtClean="0"/>
              <a:t>Considered a “natural transformation”  in category theory</a:t>
            </a:r>
          </a:p>
          <a:p>
            <a:pPr lvl="1"/>
            <a:endParaRPr lang="en-US" dirty="0" smtClean="0"/>
          </a:p>
        </p:txBody>
      </p:sp>
      <p:pic>
        <p:nvPicPr>
          <p:cNvPr id="1026" name="Picture 2"/>
          <p:cNvPicPr>
            <a:picLocks noChangeAspect="1" noChangeArrowheads="1"/>
          </p:cNvPicPr>
          <p:nvPr/>
        </p:nvPicPr>
        <p:blipFill>
          <a:blip r:embed="rId2" cstate="print"/>
          <a:srcRect l="15652" t="16736" r="15033"/>
          <a:stretch>
            <a:fillRect/>
          </a:stretch>
        </p:blipFill>
        <p:spPr bwMode="auto">
          <a:xfrm>
            <a:off x="5638800" y="1410315"/>
            <a:ext cx="2895600" cy="2323485"/>
          </a:xfrm>
          <a:prstGeom prst="rect">
            <a:avLst/>
          </a:prstGeom>
          <a:noFill/>
          <a:ln w="9525">
            <a:noFill/>
            <a:miter lim="800000"/>
            <a:headEnd/>
            <a:tailEnd/>
          </a:ln>
        </p:spPr>
      </p:pic>
      <p:sp>
        <p:nvSpPr>
          <p:cNvPr id="5" name="Content Placeholder 2"/>
          <p:cNvSpPr txBox="1">
            <a:spLocks/>
          </p:cNvSpPr>
          <p:nvPr/>
        </p:nvSpPr>
        <p:spPr>
          <a:xfrm>
            <a:off x="914400" y="3886200"/>
            <a:ext cx="8077200" cy="2514600"/>
          </a:xfrm>
          <a:prstGeom prst="rect">
            <a:avLst/>
          </a:prstGeom>
        </p:spPr>
        <p:txBody>
          <a:bodyPr vert="horz">
            <a:normAutofit fontScale="92500" lnSpcReduction="1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Duality in Optimization generally offers a dual perspective</a:t>
            </a: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Reflexive:</a:t>
            </a:r>
          </a:p>
          <a:p>
            <a:pPr marL="822960" marR="0" lvl="2" indent="-228600" algn="l" defTabSz="914400" rtl="0" eaLnBrk="1" fontAlgn="auto" latinLnBrk="0" hangingPunct="1">
              <a:lnSpc>
                <a:spcPct val="100000"/>
              </a:lnSpc>
              <a:spcBef>
                <a:spcPts val="370"/>
              </a:spcBef>
              <a:spcAft>
                <a:spcPts val="0"/>
              </a:spcAft>
              <a:buClr>
                <a:schemeClr val="accent1">
                  <a:tint val="60000"/>
                </a:schemeClr>
              </a:buClr>
              <a:buSzPct val="85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Linear programming dual</a:t>
            </a: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Not reflexive: (inference or relaxation duality)</a:t>
            </a:r>
          </a:p>
          <a:p>
            <a:pPr marL="822960" marR="0" lvl="2" indent="-228600" algn="l" defTabSz="914400" rtl="0" eaLnBrk="1" fontAlgn="auto" latinLnBrk="0" hangingPunct="1">
              <a:lnSpc>
                <a:spcPct val="100000"/>
              </a:lnSpc>
              <a:spcBef>
                <a:spcPts val="370"/>
              </a:spcBef>
              <a:spcAft>
                <a:spcPts val="0"/>
              </a:spcAft>
              <a:buClr>
                <a:schemeClr val="accent1">
                  <a:tint val="60000"/>
                </a:schemeClr>
              </a:buClr>
              <a:buSzPct val="85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Surrogate dual</a:t>
            </a:r>
          </a:p>
          <a:p>
            <a:pPr marL="822960" marR="0" lvl="2" indent="-228600" algn="l" defTabSz="914400" rtl="0" eaLnBrk="1" fontAlgn="auto" latinLnBrk="0" hangingPunct="1">
              <a:lnSpc>
                <a:spcPct val="100000"/>
              </a:lnSpc>
              <a:spcBef>
                <a:spcPts val="370"/>
              </a:spcBef>
              <a:spcAft>
                <a:spcPts val="0"/>
              </a:spcAft>
              <a:buClr>
                <a:schemeClr val="accent1">
                  <a:tint val="60000"/>
                </a:schemeClr>
              </a:buClr>
              <a:buSzPct val="85000"/>
              <a:buFont typeface="Wingdings 2"/>
              <a:buChar char=""/>
              <a:tabLst/>
              <a:defRPr/>
            </a:pPr>
            <a:r>
              <a:rPr kumimoji="0" lang="en-US" sz="2000" b="1" i="0" u="sng" strike="noStrike" kern="1200" cap="none" spc="0" normalizeH="0" baseline="0" noProof="0" dirty="0" smtClean="0">
                <a:ln>
                  <a:noFill/>
                </a:ln>
                <a:solidFill>
                  <a:schemeClr val="accent2">
                    <a:lumMod val="75000"/>
                  </a:schemeClr>
                </a:solidFill>
                <a:effectLst/>
                <a:uLnTx/>
                <a:uFillTx/>
                <a:latin typeface="+mn-lt"/>
                <a:ea typeface="+mn-ea"/>
                <a:cs typeface="+mn-cs"/>
              </a:rPr>
              <a:t>Lagrangian dual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(relaxation duality)</a:t>
            </a:r>
          </a:p>
          <a:p>
            <a:pPr marL="822960" marR="0" lvl="2" indent="-228600" algn="l" defTabSz="914400" rtl="0" eaLnBrk="1" fontAlgn="auto" latinLnBrk="0" hangingPunct="1">
              <a:lnSpc>
                <a:spcPct val="100000"/>
              </a:lnSpc>
              <a:spcBef>
                <a:spcPts val="370"/>
              </a:spcBef>
              <a:spcAft>
                <a:spcPts val="0"/>
              </a:spcAft>
              <a:buClr>
                <a:schemeClr val="accent1">
                  <a:tint val="60000"/>
                </a:schemeClr>
              </a:buClr>
              <a:buSzPct val="85000"/>
              <a:buFont typeface="Wingdings 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Superadditive dual</a:t>
            </a: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7" name="Straight Connector 6"/>
          <p:cNvCxnSpPr/>
          <p:nvPr/>
        </p:nvCxnSpPr>
        <p:spPr>
          <a:xfrm rot="5400000">
            <a:off x="5768050" y="2438400"/>
            <a:ext cx="25908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Relaxation Duality</a:t>
            </a:r>
            <a:endParaRPr lang="en-US" dirty="0"/>
          </a:p>
        </p:txBody>
      </p:sp>
      <p:sp>
        <p:nvSpPr>
          <p:cNvPr id="3" name="Content Placeholder 2"/>
          <p:cNvSpPr>
            <a:spLocks noGrp="1"/>
          </p:cNvSpPr>
          <p:nvPr>
            <p:ph sz="quarter" idx="1"/>
          </p:nvPr>
        </p:nvSpPr>
        <p:spPr/>
        <p:txBody>
          <a:bodyPr>
            <a:normAutofit/>
          </a:bodyPr>
          <a:lstStyle/>
          <a:p>
            <a:pPr>
              <a:lnSpc>
                <a:spcPct val="90000"/>
              </a:lnSpc>
            </a:pPr>
            <a:r>
              <a:rPr lang="en-US" dirty="0" smtClean="0"/>
              <a:t>Relaxation duality is a duality of restriction</a:t>
            </a:r>
            <a:r>
              <a:rPr lang="en-US" b="1" dirty="0" smtClean="0"/>
              <a:t> </a:t>
            </a:r>
            <a:r>
              <a:rPr lang="en-US" dirty="0" smtClean="0"/>
              <a:t>and relaxation.</a:t>
            </a:r>
          </a:p>
          <a:p>
            <a:pPr lvl="1">
              <a:lnSpc>
                <a:spcPct val="90000"/>
              </a:lnSpc>
            </a:pPr>
            <a:r>
              <a:rPr lang="en-US" dirty="0" smtClean="0"/>
              <a:t>The original problem (or primal function) can be solved by enumerating restrictions.</a:t>
            </a:r>
          </a:p>
          <a:p>
            <a:pPr lvl="1">
              <a:lnSpc>
                <a:spcPct val="90000"/>
              </a:lnSpc>
            </a:pPr>
            <a:r>
              <a:rPr lang="en-US" dirty="0" smtClean="0"/>
              <a:t>The dual can be solved by enumerating parameterized relaxations.</a:t>
            </a:r>
          </a:p>
          <a:p>
            <a:r>
              <a:rPr lang="en-US" dirty="0" smtClean="0"/>
              <a:t>3 benefits of duals:</a:t>
            </a:r>
          </a:p>
          <a:p>
            <a:pPr lvl="1"/>
            <a:r>
              <a:rPr lang="en-US" dirty="0" smtClean="0"/>
              <a:t>It reveals connections</a:t>
            </a:r>
            <a:r>
              <a:rPr lang="en-US" b="1" dirty="0" smtClean="0"/>
              <a:t> </a:t>
            </a:r>
            <a:r>
              <a:rPr lang="en-US" dirty="0" smtClean="0"/>
              <a:t>that might not otherwise be noticed.</a:t>
            </a:r>
          </a:p>
          <a:p>
            <a:pPr lvl="1"/>
            <a:r>
              <a:rPr lang="en-US" dirty="0" smtClean="0"/>
              <a:t>It can unify solution methods.</a:t>
            </a:r>
          </a:p>
          <a:p>
            <a:pPr lvl="1"/>
            <a:r>
              <a:rPr lang="en-US" dirty="0" smtClean="0"/>
              <a:t>It can suggest new solution methods.</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sz="quarter" idx="1"/>
          </p:nvPr>
        </p:nvSpPr>
        <p:spPr/>
        <p:txBody>
          <a:bodyPr/>
          <a:lstStyle/>
          <a:p>
            <a:r>
              <a:rPr lang="en-US" dirty="0" smtClean="0"/>
              <a:t>Simplifies the optimization of an inequality-constrained problem</a:t>
            </a:r>
          </a:p>
          <a:p>
            <a:r>
              <a:rPr lang="en-US" dirty="0" smtClean="0"/>
              <a:t>The dual problem is often easier to solve because</a:t>
            </a:r>
          </a:p>
          <a:p>
            <a:pPr lvl="1"/>
            <a:r>
              <a:rPr lang="en-US" dirty="0" smtClean="0"/>
              <a:t>The addition of the </a:t>
            </a:r>
            <a:r>
              <a:rPr lang="el-GR" dirty="0" smtClean="0">
                <a:latin typeface="Cambria Math" pitchFamily="18" charset="0"/>
                <a:ea typeface="Cambria Math" pitchFamily="18" charset="0"/>
              </a:rPr>
              <a:t>λ</a:t>
            </a:r>
            <a:r>
              <a:rPr lang="en-US" sz="2600" dirty="0" smtClean="0"/>
              <a:t> and </a:t>
            </a:r>
            <a:r>
              <a:rPr lang="el-GR" dirty="0" smtClean="0">
                <a:latin typeface="Cambria Math" pitchFamily="18" charset="0"/>
                <a:ea typeface="Cambria Math" pitchFamily="18" charset="0"/>
              </a:rPr>
              <a:t>ν</a:t>
            </a:r>
            <a:r>
              <a:rPr lang="en-US" dirty="0" smtClean="0">
                <a:latin typeface="Cambria Math"/>
                <a:ea typeface="Cambria Math"/>
              </a:rPr>
              <a:t> </a:t>
            </a:r>
            <a:r>
              <a:rPr lang="en-US" sz="2600" dirty="0" smtClean="0"/>
              <a:t>vectors add more constraints</a:t>
            </a:r>
          </a:p>
          <a:p>
            <a:pPr lvl="2"/>
            <a:r>
              <a:rPr lang="en-US" sz="2200" dirty="0" smtClean="0"/>
              <a:t>Limits the scope of the original (primal) problem</a:t>
            </a:r>
          </a:p>
          <a:p>
            <a:pPr lvl="1"/>
            <a:r>
              <a:rPr lang="en-US" dirty="0" smtClean="0"/>
              <a:t>The dual function will always be concave, even if the primal problem is not convex.</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Approximation Interpretation</a:t>
            </a:r>
            <a:endParaRPr lang="en-US" dirty="0"/>
          </a:p>
        </p:txBody>
      </p:sp>
      <p:sp>
        <p:nvSpPr>
          <p:cNvPr id="3" name="Content Placeholder 2"/>
          <p:cNvSpPr>
            <a:spLocks noGrp="1"/>
          </p:cNvSpPr>
          <p:nvPr>
            <p:ph sz="quarter" idx="1"/>
          </p:nvPr>
        </p:nvSpPr>
        <p:spPr/>
        <p:txBody>
          <a:bodyPr/>
          <a:lstStyle/>
          <a:p>
            <a:r>
              <a:rPr lang="en-US" dirty="0" smtClean="0"/>
              <a:t>Consider a standard optimization problem:</a:t>
            </a:r>
          </a:p>
          <a:p>
            <a:endParaRPr lang="en-US" dirty="0" smtClean="0"/>
          </a:p>
          <a:p>
            <a:endParaRPr lang="en-US" dirty="0" smtClean="0"/>
          </a:p>
          <a:p>
            <a:endParaRPr lang="en-US" dirty="0" smtClean="0"/>
          </a:p>
          <a:p>
            <a:endParaRPr lang="en-US" dirty="0" smtClean="0"/>
          </a:p>
          <a:p>
            <a:r>
              <a:rPr lang="en-US" dirty="0" smtClean="0"/>
              <a:t>Rewriting this as                                                  allows us to remove the constraints </a:t>
            </a:r>
            <a:r>
              <a:rPr lang="en-US" i="1" dirty="0" smtClean="0"/>
              <a:t>f</a:t>
            </a:r>
            <a:r>
              <a:rPr lang="en-US" i="1" baseline="-25000" dirty="0" smtClean="0"/>
              <a:t>i</a:t>
            </a:r>
            <a:r>
              <a:rPr lang="en-US" dirty="0" smtClean="0"/>
              <a:t> or</a:t>
            </a:r>
            <a:r>
              <a:rPr lang="en-US" i="1" dirty="0" smtClean="0"/>
              <a:t> h</a:t>
            </a:r>
            <a:r>
              <a:rPr lang="en-US" i="1" baseline="-25000" dirty="0" smtClean="0"/>
              <a:t>i</a:t>
            </a:r>
            <a:r>
              <a:rPr lang="en-US" i="1" dirty="0" smtClean="0"/>
              <a:t> </a:t>
            </a:r>
            <a:r>
              <a:rPr lang="en-US" dirty="0" smtClean="0"/>
              <a:t>values if they are not within the constraints by setting</a:t>
            </a:r>
          </a:p>
          <a:p>
            <a:endParaRPr lang="en-US" dirty="0"/>
          </a:p>
        </p:txBody>
      </p:sp>
      <p:pic>
        <p:nvPicPr>
          <p:cNvPr id="4" name="Picture 3"/>
          <p:cNvPicPr>
            <a:picLocks noChangeAspect="1" noChangeArrowheads="1"/>
          </p:cNvPicPr>
          <p:nvPr/>
        </p:nvPicPr>
        <p:blipFill>
          <a:blip r:embed="rId2" cstate="print"/>
          <a:srcRect t="15385" r="36757" b="46154"/>
          <a:stretch>
            <a:fillRect/>
          </a:stretch>
        </p:blipFill>
        <p:spPr bwMode="auto">
          <a:xfrm>
            <a:off x="2040673" y="2062824"/>
            <a:ext cx="4588727" cy="1366176"/>
          </a:xfrm>
          <a:prstGeom prst="rect">
            <a:avLst/>
          </a:prstGeom>
          <a:noFill/>
          <a:ln w="9525">
            <a:noFill/>
            <a:miter lim="800000"/>
            <a:headEnd/>
            <a:tailEnd/>
          </a:ln>
        </p:spPr>
      </p:pic>
      <p:pic>
        <p:nvPicPr>
          <p:cNvPr id="25602" name="Picture 2"/>
          <p:cNvPicPr>
            <a:picLocks noChangeAspect="1" noChangeArrowheads="1"/>
          </p:cNvPicPr>
          <p:nvPr/>
        </p:nvPicPr>
        <p:blipFill>
          <a:blip r:embed="rId3" cstate="print"/>
          <a:srcRect/>
          <a:stretch>
            <a:fillRect/>
          </a:stretch>
        </p:blipFill>
        <p:spPr bwMode="auto">
          <a:xfrm>
            <a:off x="3329650" y="3886200"/>
            <a:ext cx="3618744" cy="367275"/>
          </a:xfrm>
          <a:prstGeom prst="rect">
            <a:avLst/>
          </a:prstGeom>
          <a:noFill/>
          <a:ln w="9525">
            <a:noFill/>
            <a:miter lim="800000"/>
            <a:headEnd/>
            <a:tailEnd/>
          </a:ln>
        </p:spPr>
      </p:pic>
      <p:pic>
        <p:nvPicPr>
          <p:cNvPr id="25603" name="Picture 3"/>
          <p:cNvPicPr>
            <a:picLocks noChangeAspect="1" noChangeArrowheads="1"/>
          </p:cNvPicPr>
          <p:nvPr/>
        </p:nvPicPr>
        <p:blipFill>
          <a:blip r:embed="rId4" cstate="print"/>
          <a:srcRect/>
          <a:stretch>
            <a:fillRect/>
          </a:stretch>
        </p:blipFill>
        <p:spPr bwMode="auto">
          <a:xfrm>
            <a:off x="2362200" y="5181600"/>
            <a:ext cx="4636546"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Lagrange Dual Function</a:t>
            </a:r>
            <a:endParaRPr lang="en-US" dirty="0"/>
          </a:p>
        </p:txBody>
      </p:sp>
      <p:sp>
        <p:nvSpPr>
          <p:cNvPr id="3" name="Content Placeholder 2"/>
          <p:cNvSpPr>
            <a:spLocks noGrp="1"/>
          </p:cNvSpPr>
          <p:nvPr>
            <p:ph sz="quarter" idx="1"/>
          </p:nvPr>
        </p:nvSpPr>
        <p:spPr>
          <a:xfrm>
            <a:off x="914400" y="1447800"/>
            <a:ext cx="7772400" cy="5105400"/>
          </a:xfrm>
        </p:spPr>
        <p:txBody>
          <a:bodyPr>
            <a:normAutofit/>
          </a:bodyPr>
          <a:lstStyle/>
          <a:p>
            <a:r>
              <a:rPr lang="en-US" dirty="0" smtClean="0"/>
              <a:t>This function is too strict; therefore we use a “softer” formulation known as the Lagrangian (where </a:t>
            </a:r>
            <a:r>
              <a:rPr lang="en-US" sz="2400" dirty="0" smtClean="0">
                <a:ea typeface="Cambria Math" pitchFamily="18" charset="0"/>
              </a:rPr>
              <a:t>λ</a:t>
            </a:r>
            <a:r>
              <a:rPr lang="en-US" dirty="0" smtClean="0"/>
              <a:t> and </a:t>
            </a:r>
            <a:r>
              <a:rPr lang="en-US" sz="2400" dirty="0" smtClean="0">
                <a:ea typeface="Cambria Math" pitchFamily="18" charset="0"/>
              </a:rPr>
              <a:t>ν</a:t>
            </a:r>
            <a:r>
              <a:rPr lang="en-US" dirty="0" smtClean="0"/>
              <a:t> are dual variables)</a:t>
            </a:r>
          </a:p>
          <a:p>
            <a:endParaRPr lang="en-US" dirty="0" smtClean="0"/>
          </a:p>
          <a:p>
            <a:pPr>
              <a:buNone/>
            </a:pPr>
            <a:endParaRPr lang="en-US" dirty="0" smtClean="0"/>
          </a:p>
          <a:p>
            <a:r>
              <a:rPr lang="en-US" dirty="0" smtClean="0"/>
              <a:t>The Lagrange dual function:</a:t>
            </a:r>
          </a:p>
          <a:p>
            <a:endParaRPr lang="en-US" dirty="0" smtClean="0"/>
          </a:p>
          <a:p>
            <a:pPr>
              <a:buNone/>
            </a:pPr>
            <a:endParaRPr lang="en-US" dirty="0" smtClean="0"/>
          </a:p>
          <a:p>
            <a:r>
              <a:rPr lang="en-US" dirty="0" smtClean="0"/>
              <a:t>Since the dual function, </a:t>
            </a:r>
            <a:r>
              <a:rPr lang="en-US" sz="2400" i="1" dirty="0" smtClean="0"/>
              <a:t>g(</a:t>
            </a:r>
            <a:r>
              <a:rPr lang="el-GR" sz="2400" i="1" dirty="0" smtClean="0"/>
              <a:t>λ</a:t>
            </a:r>
            <a:r>
              <a:rPr lang="en-US" sz="2400" i="1" dirty="0" smtClean="0"/>
              <a:t>,</a:t>
            </a:r>
            <a:r>
              <a:rPr lang="el-GR" sz="2400" i="1" dirty="0" smtClean="0">
                <a:ea typeface="Cambria Math"/>
              </a:rPr>
              <a:t>ν</a:t>
            </a:r>
            <a:r>
              <a:rPr lang="en-US" sz="2400" i="1" dirty="0" smtClean="0">
                <a:ea typeface="Cambria Math"/>
              </a:rPr>
              <a:t>)</a:t>
            </a:r>
            <a:r>
              <a:rPr lang="en-US" sz="2400" i="1" dirty="0" smtClean="0"/>
              <a:t> </a:t>
            </a:r>
            <a:r>
              <a:rPr lang="en-US" i="1" dirty="0" smtClean="0"/>
              <a:t>,</a:t>
            </a:r>
            <a:r>
              <a:rPr lang="en-US" dirty="0" smtClean="0"/>
              <a:t>is the pointwise infimum of a family of affine functions of </a:t>
            </a:r>
            <a:r>
              <a:rPr lang="en-US" sz="2400" i="1" dirty="0" smtClean="0"/>
              <a:t>(</a:t>
            </a:r>
            <a:r>
              <a:rPr lang="el-GR" sz="2400" i="1" dirty="0" smtClean="0"/>
              <a:t>λ</a:t>
            </a:r>
            <a:r>
              <a:rPr lang="en-US" sz="2400" i="1" dirty="0" smtClean="0"/>
              <a:t>,</a:t>
            </a:r>
            <a:r>
              <a:rPr lang="el-GR" sz="2400" i="1" dirty="0" smtClean="0">
                <a:ea typeface="Cambria Math"/>
              </a:rPr>
              <a:t>ν</a:t>
            </a:r>
            <a:r>
              <a:rPr lang="en-US" sz="2400" i="1" dirty="0" smtClean="0">
                <a:ea typeface="Cambria Math"/>
              </a:rPr>
              <a:t>)</a:t>
            </a:r>
            <a:r>
              <a:rPr lang="en-US" sz="2400" i="1" dirty="0" smtClean="0"/>
              <a:t>,</a:t>
            </a:r>
            <a:r>
              <a:rPr lang="en-US" dirty="0" smtClean="0"/>
              <a:t>it is concave even if the original function, </a:t>
            </a:r>
            <a:r>
              <a:rPr lang="en-US" i="1" dirty="0" smtClean="0"/>
              <a:t>f</a:t>
            </a:r>
            <a:r>
              <a:rPr lang="en-US" i="1" baseline="-25000" dirty="0" smtClean="0"/>
              <a:t>0</a:t>
            </a:r>
            <a:r>
              <a:rPr lang="en-US" dirty="0" smtClean="0"/>
              <a:t>, is not convex. </a:t>
            </a:r>
            <a:endParaRPr lang="en-US" i="1" dirty="0" smtClean="0"/>
          </a:p>
          <a:p>
            <a:endParaRPr lang="en-US" dirty="0"/>
          </a:p>
        </p:txBody>
      </p:sp>
      <p:sp>
        <p:nvSpPr>
          <p:cNvPr id="266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 name="Picture 2"/>
          <p:cNvPicPr>
            <a:picLocks noChangeAspect="1" noChangeArrowheads="1"/>
          </p:cNvPicPr>
          <p:nvPr/>
        </p:nvPicPr>
        <p:blipFill>
          <a:blip r:embed="rId3" cstate="print"/>
          <a:srcRect l="8824" t="19142" r="33333" b="61452"/>
          <a:stretch>
            <a:fillRect/>
          </a:stretch>
        </p:blipFill>
        <p:spPr bwMode="auto">
          <a:xfrm>
            <a:off x="1981200" y="2667000"/>
            <a:ext cx="4495800" cy="914400"/>
          </a:xfrm>
          <a:prstGeom prst="rect">
            <a:avLst/>
          </a:prstGeom>
          <a:noFill/>
          <a:ln w="9525">
            <a:noFill/>
            <a:miter lim="800000"/>
            <a:headEnd/>
            <a:tailEnd/>
          </a:ln>
        </p:spPr>
      </p:pic>
      <p:pic>
        <p:nvPicPr>
          <p:cNvPr id="7" name="Picture 2"/>
          <p:cNvPicPr>
            <a:picLocks noChangeAspect="1" noChangeArrowheads="1"/>
          </p:cNvPicPr>
          <p:nvPr/>
        </p:nvPicPr>
        <p:blipFill>
          <a:blip r:embed="rId3" cstate="print"/>
          <a:srcRect l="8824" t="53103" r="5882" b="27491"/>
          <a:stretch>
            <a:fillRect/>
          </a:stretch>
        </p:blipFill>
        <p:spPr bwMode="auto">
          <a:xfrm>
            <a:off x="1600200" y="4114800"/>
            <a:ext cx="6629400"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l="31341" t="28543" r="35270" b="28047"/>
          <a:stretch>
            <a:fillRect/>
          </a:stretch>
        </p:blipFill>
        <p:spPr bwMode="auto">
          <a:xfrm>
            <a:off x="388843" y="919057"/>
            <a:ext cx="3827837" cy="3112836"/>
          </a:xfrm>
          <a:prstGeom prst="rect">
            <a:avLst/>
          </a:prstGeom>
          <a:noFill/>
          <a:ln w="9525">
            <a:noFill/>
            <a:miter lim="800000"/>
            <a:headEnd/>
            <a:tailEnd/>
          </a:ln>
        </p:spPr>
      </p:pic>
      <p:pic>
        <p:nvPicPr>
          <p:cNvPr id="5" name="Picture 4"/>
          <p:cNvPicPr/>
          <p:nvPr/>
        </p:nvPicPr>
        <p:blipFill>
          <a:blip r:embed="rId3" cstate="print"/>
          <a:srcRect l="28776" t="39961" r="35723" b="17520"/>
          <a:stretch>
            <a:fillRect/>
          </a:stretch>
        </p:blipFill>
        <p:spPr bwMode="auto">
          <a:xfrm>
            <a:off x="4629157" y="950393"/>
            <a:ext cx="4133843" cy="3088207"/>
          </a:xfrm>
          <a:prstGeom prst="rect">
            <a:avLst/>
          </a:prstGeom>
          <a:noFill/>
          <a:ln w="9525">
            <a:noFill/>
            <a:miter lim="800000"/>
            <a:headEnd/>
            <a:tailEnd/>
          </a:ln>
        </p:spPr>
      </p:pic>
      <p:sp>
        <p:nvSpPr>
          <p:cNvPr id="7" name="TextBox 6"/>
          <p:cNvSpPr txBox="1"/>
          <p:nvPr/>
        </p:nvSpPr>
        <p:spPr>
          <a:xfrm>
            <a:off x="5181600" y="4100847"/>
            <a:ext cx="3581400" cy="1754326"/>
          </a:xfrm>
          <a:prstGeom prst="rect">
            <a:avLst/>
          </a:prstGeom>
          <a:noFill/>
        </p:spPr>
        <p:txBody>
          <a:bodyPr wrap="square" rtlCol="0">
            <a:spAutoFit/>
          </a:bodyPr>
          <a:lstStyle/>
          <a:p>
            <a:r>
              <a:rPr lang="en-US" dirty="0" smtClean="0"/>
              <a:t>Neither the original function,  </a:t>
            </a:r>
            <a:r>
              <a:rPr lang="en-US" sz="1600" i="1" dirty="0" smtClean="0">
                <a:ea typeface="Cambria Math" pitchFamily="18" charset="0"/>
              </a:rPr>
              <a:t>f</a:t>
            </a:r>
            <a:r>
              <a:rPr lang="en-US" sz="1600" i="1" baseline="-25000" dirty="0" smtClean="0">
                <a:ea typeface="Cambria Math" pitchFamily="18" charset="0"/>
              </a:rPr>
              <a:t>0</a:t>
            </a:r>
            <a:r>
              <a:rPr lang="en-US" dirty="0" smtClean="0"/>
              <a:t>, nor the constraint, </a:t>
            </a:r>
            <a:r>
              <a:rPr lang="en-US" sz="1600" i="1" dirty="0" smtClean="0">
                <a:latin typeface="Cambria Math" pitchFamily="18" charset="0"/>
                <a:ea typeface="Cambria Math" pitchFamily="18" charset="0"/>
              </a:rPr>
              <a:t> </a:t>
            </a:r>
            <a:r>
              <a:rPr lang="en-US" sz="1600" i="1" dirty="0" smtClean="0">
                <a:ea typeface="Cambria Math" pitchFamily="18" charset="0"/>
              </a:rPr>
              <a:t>f</a:t>
            </a:r>
            <a:r>
              <a:rPr lang="en-US" sz="1600" i="1" baseline="-25000" dirty="0" smtClean="0">
                <a:ea typeface="Cambria Math" pitchFamily="18" charset="0"/>
              </a:rPr>
              <a:t>i</a:t>
            </a:r>
            <a:r>
              <a:rPr lang="en-US" dirty="0" smtClean="0"/>
              <a:t>, is convex, but the dual function, </a:t>
            </a:r>
            <a:r>
              <a:rPr lang="en-US" sz="1600" i="1" dirty="0" smtClean="0">
                <a:latin typeface="Cambria Math" pitchFamily="18" charset="0"/>
                <a:ea typeface="Cambria Math" pitchFamily="18" charset="0"/>
              </a:rPr>
              <a:t>g(</a:t>
            </a:r>
            <a:r>
              <a:rPr lang="el-GR" sz="1600" i="1" dirty="0" smtClean="0">
                <a:latin typeface="Cambria Math" pitchFamily="18" charset="0"/>
                <a:ea typeface="Cambria Math" pitchFamily="18" charset="0"/>
              </a:rPr>
              <a:t>λ</a:t>
            </a:r>
            <a:r>
              <a:rPr lang="en-US" sz="1600" i="1" dirty="0" smtClean="0">
                <a:latin typeface="Cambria Math" pitchFamily="18" charset="0"/>
                <a:ea typeface="Cambria Math" pitchFamily="18" charset="0"/>
              </a:rPr>
              <a:t>,</a:t>
            </a:r>
            <a:r>
              <a:rPr lang="el-GR" sz="1600" i="1" dirty="0" smtClean="0">
                <a:latin typeface="Cambria Math" pitchFamily="18" charset="0"/>
                <a:ea typeface="Cambria Math" pitchFamily="18" charset="0"/>
              </a:rPr>
              <a:t>ν</a:t>
            </a:r>
            <a:r>
              <a:rPr lang="en-US" sz="1600" i="1" dirty="0" smtClean="0">
                <a:latin typeface="Cambria Math" pitchFamily="18" charset="0"/>
                <a:ea typeface="Cambria Math" pitchFamily="18" charset="0"/>
              </a:rPr>
              <a:t>),</a:t>
            </a:r>
            <a:r>
              <a:rPr lang="en-US" sz="1600" dirty="0" smtClean="0"/>
              <a:t> </a:t>
            </a:r>
            <a:r>
              <a:rPr lang="en-US" dirty="0" smtClean="0"/>
              <a:t>is concave. The horizontal dashed line shows </a:t>
            </a:r>
            <a:r>
              <a:rPr lang="en-US" sz="1600" i="1" dirty="0" smtClean="0">
                <a:ea typeface="Cambria Math" pitchFamily="18" charset="0"/>
              </a:rPr>
              <a:t>f(x*), </a:t>
            </a:r>
            <a:r>
              <a:rPr lang="en-US" dirty="0" smtClean="0"/>
              <a:t>the optimal value of the problem. The solid line shows the dual function.</a:t>
            </a:r>
            <a:endParaRPr lang="en-US" dirty="0"/>
          </a:p>
        </p:txBody>
      </p:sp>
      <p:sp>
        <p:nvSpPr>
          <p:cNvPr id="8" name="Rectangle 7"/>
          <p:cNvSpPr/>
          <p:nvPr/>
        </p:nvSpPr>
        <p:spPr>
          <a:xfrm>
            <a:off x="609600" y="228600"/>
            <a:ext cx="3352800" cy="769441"/>
          </a:xfrm>
          <a:prstGeom prst="rect">
            <a:avLst/>
          </a:prstGeom>
        </p:spPr>
        <p:txBody>
          <a:bodyPr wrap="square">
            <a:spAutoFit/>
          </a:bodyPr>
          <a:lstStyle/>
          <a:p>
            <a:r>
              <a:rPr lang="en-US" sz="2200" b="1" dirty="0" smtClean="0">
                <a:solidFill>
                  <a:schemeClr val="tx2"/>
                </a:solidFill>
              </a:rPr>
              <a:t>Figure 1. </a:t>
            </a:r>
            <a:r>
              <a:rPr lang="en-US" sz="2200" dirty="0" smtClean="0">
                <a:solidFill>
                  <a:schemeClr val="tx2"/>
                </a:solidFill>
              </a:rPr>
              <a:t>The lower bound from a dual feasible point</a:t>
            </a:r>
            <a:endParaRPr lang="en-US" sz="2200" dirty="0">
              <a:solidFill>
                <a:schemeClr val="tx2"/>
              </a:solidFill>
            </a:endParaRPr>
          </a:p>
        </p:txBody>
      </p:sp>
      <p:sp>
        <p:nvSpPr>
          <p:cNvPr id="9" name="Rectangle 8"/>
          <p:cNvSpPr/>
          <p:nvPr/>
        </p:nvSpPr>
        <p:spPr>
          <a:xfrm>
            <a:off x="5029200" y="228600"/>
            <a:ext cx="3810000" cy="769441"/>
          </a:xfrm>
          <a:prstGeom prst="rect">
            <a:avLst/>
          </a:prstGeom>
        </p:spPr>
        <p:txBody>
          <a:bodyPr wrap="square">
            <a:spAutoFit/>
          </a:bodyPr>
          <a:lstStyle/>
          <a:p>
            <a:r>
              <a:rPr lang="en-US" sz="2200" b="1" dirty="0" smtClean="0">
                <a:solidFill>
                  <a:schemeClr val="tx2"/>
                </a:solidFill>
              </a:rPr>
              <a:t>Figure 2. </a:t>
            </a:r>
            <a:r>
              <a:rPr lang="en-US" sz="2200" dirty="0" smtClean="0">
                <a:solidFill>
                  <a:schemeClr val="tx2"/>
                </a:solidFill>
              </a:rPr>
              <a:t>The dual function, </a:t>
            </a:r>
            <a:r>
              <a:rPr lang="en-US" i="1" dirty="0" smtClean="0">
                <a:solidFill>
                  <a:schemeClr val="tx2"/>
                </a:solidFill>
                <a:latin typeface="Cambria Math" pitchFamily="18" charset="0"/>
                <a:ea typeface="Cambria Math" pitchFamily="18" charset="0"/>
              </a:rPr>
              <a:t>g(</a:t>
            </a:r>
            <a:r>
              <a:rPr lang="el-GR" i="1" dirty="0" smtClean="0">
                <a:solidFill>
                  <a:schemeClr val="tx2"/>
                </a:solidFill>
                <a:latin typeface="Cambria Math" pitchFamily="18" charset="0"/>
                <a:ea typeface="Cambria Math" pitchFamily="18" charset="0"/>
              </a:rPr>
              <a:t>λ</a:t>
            </a:r>
            <a:r>
              <a:rPr lang="en-US" i="1" dirty="0" smtClean="0">
                <a:solidFill>
                  <a:schemeClr val="tx2"/>
                </a:solidFill>
                <a:latin typeface="Cambria Math" pitchFamily="18" charset="0"/>
                <a:ea typeface="Cambria Math" pitchFamily="18" charset="0"/>
              </a:rPr>
              <a:t>,</a:t>
            </a:r>
            <a:r>
              <a:rPr lang="el-GR" i="1" dirty="0" smtClean="0">
                <a:solidFill>
                  <a:schemeClr val="tx2"/>
                </a:solidFill>
                <a:latin typeface="Cambria Math" pitchFamily="18" charset="0"/>
                <a:ea typeface="Cambria Math" pitchFamily="18" charset="0"/>
              </a:rPr>
              <a:t>ν</a:t>
            </a:r>
            <a:r>
              <a:rPr lang="en-US" i="1" dirty="0" smtClean="0">
                <a:solidFill>
                  <a:schemeClr val="tx2"/>
                </a:solidFill>
                <a:latin typeface="Cambria Math" pitchFamily="18" charset="0"/>
                <a:ea typeface="Cambria Math" pitchFamily="18" charset="0"/>
              </a:rPr>
              <a:t>)</a:t>
            </a:r>
            <a:r>
              <a:rPr lang="en-US" dirty="0" smtClean="0">
                <a:solidFill>
                  <a:schemeClr val="tx2"/>
                </a:solidFill>
                <a:latin typeface="Cambria Math" pitchFamily="18" charset="0"/>
                <a:ea typeface="Cambria Math" pitchFamily="18" charset="0"/>
              </a:rPr>
              <a:t>, </a:t>
            </a:r>
            <a:r>
              <a:rPr lang="en-US" sz="2200" dirty="0" smtClean="0">
                <a:solidFill>
                  <a:schemeClr val="tx2"/>
                </a:solidFill>
              </a:rPr>
              <a:t>for the problem in Figure 1.</a:t>
            </a:r>
            <a:endParaRPr lang="en-US" sz="2200" dirty="0">
              <a:solidFill>
                <a:schemeClr val="tx2"/>
              </a:solidFill>
            </a:endParaRPr>
          </a:p>
        </p:txBody>
      </p:sp>
      <p:grpSp>
        <p:nvGrpSpPr>
          <p:cNvPr id="12" name="Group 11"/>
          <p:cNvGrpSpPr/>
          <p:nvPr/>
        </p:nvGrpSpPr>
        <p:grpSpPr>
          <a:xfrm>
            <a:off x="533400" y="4106324"/>
            <a:ext cx="3886200" cy="2585323"/>
            <a:chOff x="533400" y="3657600"/>
            <a:chExt cx="3886200" cy="2585323"/>
          </a:xfrm>
        </p:grpSpPr>
        <p:sp>
          <p:nvSpPr>
            <p:cNvPr id="6" name="TextBox 5"/>
            <p:cNvSpPr txBox="1"/>
            <p:nvPr/>
          </p:nvSpPr>
          <p:spPr>
            <a:xfrm>
              <a:off x="533400" y="3657600"/>
              <a:ext cx="3886200" cy="2585323"/>
            </a:xfrm>
            <a:prstGeom prst="rect">
              <a:avLst/>
            </a:prstGeom>
            <a:noFill/>
          </p:spPr>
          <p:txBody>
            <a:bodyPr wrap="square" rtlCol="0">
              <a:spAutoFit/>
            </a:bodyPr>
            <a:lstStyle/>
            <a:p>
              <a:r>
                <a:rPr lang="en-US" dirty="0" smtClean="0"/>
                <a:t>The solid curve shows </a:t>
              </a:r>
              <a:r>
                <a:rPr lang="en-US" sz="1600" i="1" dirty="0" smtClean="0">
                  <a:ea typeface="Cambria Math" pitchFamily="18" charset="0"/>
                </a:rPr>
                <a:t>f</a:t>
              </a:r>
              <a:r>
                <a:rPr lang="en-US" sz="1600" i="1" baseline="-25000" dirty="0" smtClean="0">
                  <a:ea typeface="Cambria Math" pitchFamily="18" charset="0"/>
                </a:rPr>
                <a:t>0</a:t>
              </a:r>
              <a:r>
                <a:rPr lang="en-US" dirty="0" smtClean="0"/>
                <a:t> and the dashed curve shows the constraint, </a:t>
              </a:r>
              <a:r>
                <a:rPr lang="en-US" sz="1600" i="1" dirty="0" smtClean="0">
                  <a:ea typeface="Cambria Math" pitchFamily="18" charset="0"/>
                </a:rPr>
                <a:t>f</a:t>
              </a:r>
              <a:r>
                <a:rPr lang="en-US" sz="1600" i="1" baseline="-25000" dirty="0" smtClean="0">
                  <a:ea typeface="Cambria Math" pitchFamily="18" charset="0"/>
                </a:rPr>
                <a:t>i</a:t>
              </a:r>
              <a:r>
                <a:rPr lang="en-US" dirty="0" smtClean="0"/>
                <a:t> over the feasible set [−0.46, 0.46], (indicated by the dotted vertical lines). The optimal point and value shown as a dot. The dotted curves show </a:t>
              </a:r>
              <a:r>
                <a:rPr lang="en-US" sz="1600" i="1" dirty="0" smtClean="0">
                  <a:latin typeface="Cambria Math" pitchFamily="18" charset="0"/>
                  <a:ea typeface="Cambria Math" pitchFamily="18" charset="0"/>
                </a:rPr>
                <a:t>L(x, </a:t>
              </a:r>
              <a:r>
                <a:rPr lang="el-GR" sz="1600" i="1" dirty="0" smtClean="0">
                  <a:latin typeface="Cambria Math" pitchFamily="18" charset="0"/>
                  <a:ea typeface="Cambria Math" pitchFamily="18" charset="0"/>
                </a:rPr>
                <a:t>λ</a:t>
              </a:r>
              <a:r>
                <a:rPr lang="en-US" sz="1600" i="1" dirty="0" smtClean="0">
                  <a:latin typeface="Cambria Math" pitchFamily="18" charset="0"/>
                  <a:ea typeface="Cambria Math" pitchFamily="18" charset="0"/>
                </a:rPr>
                <a:t>) </a:t>
              </a:r>
              <a:r>
                <a:rPr lang="en-US" dirty="0" smtClean="0"/>
                <a:t>for </a:t>
              </a:r>
              <a:r>
                <a:rPr lang="el-GR" sz="1600" i="1" dirty="0" smtClean="0">
                  <a:latin typeface="Cambria Math" pitchFamily="18" charset="0"/>
                  <a:ea typeface="Cambria Math" pitchFamily="18" charset="0"/>
                </a:rPr>
                <a:t>λ</a:t>
              </a:r>
              <a:r>
                <a:rPr lang="en-US" sz="1600" i="1" dirty="0" smtClean="0">
                  <a:latin typeface="Cambria Math" pitchFamily="18" charset="0"/>
                  <a:ea typeface="Cambria Math" pitchFamily="18" charset="0"/>
                </a:rPr>
                <a:t>= -0.1, 0.2,…,1.0</a:t>
              </a:r>
              <a:r>
                <a:rPr lang="en-US" dirty="0" smtClean="0"/>
                <a:t>. Each of these has a minimum value smaller than </a:t>
              </a:r>
              <a:r>
                <a:rPr lang="en-US" sz="1600" i="1" dirty="0" smtClean="0">
                  <a:ea typeface="Cambria Math" pitchFamily="18" charset="0"/>
                </a:rPr>
                <a:t>f</a:t>
              </a:r>
              <a:r>
                <a:rPr lang="en-US" sz="1600" i="1" baseline="-25000" dirty="0" smtClean="0">
                  <a:ea typeface="Cambria Math" pitchFamily="18" charset="0"/>
                </a:rPr>
                <a:t>0</a:t>
              </a:r>
              <a:r>
                <a:rPr lang="en-US" sz="1600" i="1" dirty="0" smtClean="0">
                  <a:ea typeface="Cambria Math" pitchFamily="18" charset="0"/>
                </a:rPr>
                <a:t>(x*), </a:t>
              </a:r>
              <a:r>
                <a:rPr lang="en-US" dirty="0" smtClean="0"/>
                <a:t>since on the feasible set (and for        we have                        ).</a:t>
              </a:r>
              <a:endParaRPr lang="en-US" dirty="0"/>
            </a:p>
          </p:txBody>
        </p:sp>
        <p:pic>
          <p:nvPicPr>
            <p:cNvPr id="2050" name="Picture 2"/>
            <p:cNvPicPr>
              <a:picLocks noChangeAspect="1" noChangeArrowheads="1"/>
            </p:cNvPicPr>
            <p:nvPr/>
          </p:nvPicPr>
          <p:blipFill>
            <a:blip r:embed="rId4" cstate="print"/>
            <a:srcRect/>
            <a:stretch>
              <a:fillRect/>
            </a:stretch>
          </p:blipFill>
          <p:spPr bwMode="auto">
            <a:xfrm>
              <a:off x="3733800" y="5664021"/>
              <a:ext cx="447675" cy="190500"/>
            </a:xfrm>
            <a:prstGeom prst="rect">
              <a:avLst/>
            </a:prstGeom>
            <a:noFill/>
            <a:ln w="9525">
              <a:noFill/>
              <a:miter lim="800000"/>
              <a:headEnd/>
              <a:tailEnd/>
            </a:ln>
          </p:spPr>
        </p:pic>
        <p:pic>
          <p:nvPicPr>
            <p:cNvPr id="2051" name="Picture 3"/>
            <p:cNvPicPr>
              <a:picLocks noChangeAspect="1" noChangeArrowheads="1"/>
            </p:cNvPicPr>
            <p:nvPr/>
          </p:nvPicPr>
          <p:blipFill>
            <a:blip r:embed="rId5" cstate="print"/>
            <a:srcRect/>
            <a:stretch>
              <a:fillRect/>
            </a:stretch>
          </p:blipFill>
          <p:spPr bwMode="auto">
            <a:xfrm>
              <a:off x="1320084" y="5930721"/>
              <a:ext cx="1181100" cy="247650"/>
            </a:xfrm>
            <a:prstGeom prst="rect">
              <a:avLst/>
            </a:prstGeom>
            <a:noFill/>
            <a:ln w="9525">
              <a:noFill/>
              <a:miter lim="800000"/>
              <a:headEnd/>
              <a:tailEnd/>
            </a:ln>
          </p:spPr>
        </p:pic>
      </p:grpSp>
      <p:cxnSp>
        <p:nvCxnSpPr>
          <p:cNvPr id="17" name="Straight Connector 16"/>
          <p:cNvCxnSpPr/>
          <p:nvPr/>
        </p:nvCxnSpPr>
        <p:spPr>
          <a:xfrm>
            <a:off x="685800" y="2911929"/>
            <a:ext cx="3276600" cy="0"/>
          </a:xfrm>
          <a:prstGeom prst="line">
            <a:avLst/>
          </a:prstGeom>
          <a:ln w="12700">
            <a:solidFill>
              <a:srgbClr val="FF000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04800"/>
            <a:ext cx="7772400" cy="6477000"/>
          </a:xfrm>
        </p:spPr>
        <p:txBody>
          <a:bodyPr/>
          <a:lstStyle/>
          <a:p>
            <a:r>
              <a:rPr lang="en-US" b="1" dirty="0" smtClean="0"/>
              <a:t>LP Example </a:t>
            </a:r>
            <a:r>
              <a:rPr lang="en-US" dirty="0" smtClean="0"/>
              <a:t>Consider an LP in standard form:</a:t>
            </a:r>
          </a:p>
          <a:p>
            <a:endParaRPr lang="en-US" dirty="0" smtClean="0"/>
          </a:p>
          <a:p>
            <a:endParaRPr lang="en-US" dirty="0" smtClean="0"/>
          </a:p>
          <a:p>
            <a:r>
              <a:rPr lang="en-US" dirty="0" smtClean="0"/>
              <a:t>Introducing</a:t>
            </a:r>
            <a:r>
              <a:rPr lang="en-US" sz="2000" i="1" dirty="0" smtClean="0"/>
              <a:t> </a:t>
            </a:r>
            <a:r>
              <a:rPr lang="el-GR" sz="2000" i="1" dirty="0" smtClean="0"/>
              <a:t>λ</a:t>
            </a:r>
            <a:r>
              <a:rPr lang="en-US" sz="2000" i="1" baseline="-25000" dirty="0" err="1" smtClean="0"/>
              <a:t>i</a:t>
            </a:r>
            <a:r>
              <a:rPr lang="en-US" sz="2000" i="1" dirty="0" smtClean="0"/>
              <a:t> </a:t>
            </a:r>
            <a:r>
              <a:rPr lang="en-US" dirty="0" smtClean="0"/>
              <a:t>and</a:t>
            </a:r>
            <a:r>
              <a:rPr lang="en-US" dirty="0" smtClean="0">
                <a:latin typeface="CMMI12"/>
              </a:rPr>
              <a:t> </a:t>
            </a:r>
            <a:r>
              <a:rPr lang="el-GR" sz="2000" i="1" dirty="0" smtClean="0">
                <a:ea typeface="Cambria Math"/>
              </a:rPr>
              <a:t>ν</a:t>
            </a:r>
            <a:r>
              <a:rPr lang="en-US" sz="2000" i="1" baseline="-25000" dirty="0" err="1" smtClean="0">
                <a:ea typeface="Cambria Math"/>
              </a:rPr>
              <a:t>i</a:t>
            </a:r>
            <a:r>
              <a:rPr lang="en-US" sz="2000" i="1" dirty="0" smtClean="0">
                <a:ea typeface="Cambria Math"/>
              </a:rPr>
              <a:t> </a:t>
            </a:r>
            <a:r>
              <a:rPr lang="en-US" dirty="0" smtClean="0"/>
              <a:t>we can form the Lagrangian:</a:t>
            </a:r>
          </a:p>
          <a:p>
            <a:endParaRPr lang="en-US" dirty="0" smtClean="0"/>
          </a:p>
          <a:p>
            <a:endParaRPr lang="en-US" dirty="0" smtClean="0"/>
          </a:p>
          <a:p>
            <a:r>
              <a:rPr lang="en-US" dirty="0" smtClean="0"/>
              <a:t>With this Lagrangian we can derive the dual to be:</a:t>
            </a:r>
          </a:p>
          <a:p>
            <a:endParaRPr lang="en-US" dirty="0" smtClean="0"/>
          </a:p>
          <a:p>
            <a:endParaRPr lang="en-US" dirty="0" smtClean="0"/>
          </a:p>
          <a:p>
            <a:r>
              <a:rPr lang="en-US" dirty="0" smtClean="0"/>
              <a:t>Since </a:t>
            </a:r>
            <a:r>
              <a:rPr lang="en-US" sz="2000" i="1" dirty="0" smtClean="0">
                <a:latin typeface="Cambria Math" pitchFamily="18" charset="0"/>
                <a:ea typeface="Cambria Math" pitchFamily="18" charset="0"/>
              </a:rPr>
              <a:t>-b</a:t>
            </a:r>
            <a:r>
              <a:rPr lang="en-US" sz="2000" i="1" baseline="30000" dirty="0" smtClean="0">
                <a:latin typeface="Cambria Math" pitchFamily="18" charset="0"/>
                <a:ea typeface="Cambria Math" pitchFamily="18" charset="0"/>
              </a:rPr>
              <a:t>T</a:t>
            </a:r>
            <a:r>
              <a:rPr lang="el-GR" sz="2000" i="1" dirty="0" smtClean="0">
                <a:latin typeface="Cambria Math" pitchFamily="18" charset="0"/>
                <a:ea typeface="Cambria Math" pitchFamily="18" charset="0"/>
              </a:rPr>
              <a:t> ν</a:t>
            </a:r>
            <a:r>
              <a:rPr lang="en-US" sz="2000" i="1" dirty="0" smtClean="0">
                <a:latin typeface="Cambria Math" pitchFamily="18" charset="0"/>
                <a:ea typeface="Cambria Math" pitchFamily="18" charset="0"/>
              </a:rPr>
              <a:t>  </a:t>
            </a:r>
            <a:r>
              <a:rPr lang="en-US" dirty="0" smtClean="0"/>
              <a:t>is a constant, and the Lagrangian will only have a lower bound when                             we get the following constraints:</a:t>
            </a:r>
          </a:p>
        </p:txBody>
      </p:sp>
      <p:pic>
        <p:nvPicPr>
          <p:cNvPr id="1026" name="Picture 2"/>
          <p:cNvPicPr>
            <a:picLocks noChangeAspect="1" noChangeArrowheads="1"/>
          </p:cNvPicPr>
          <p:nvPr/>
        </p:nvPicPr>
        <p:blipFill>
          <a:blip r:embed="rId2" cstate="print"/>
          <a:srcRect/>
          <a:stretch>
            <a:fillRect/>
          </a:stretch>
        </p:blipFill>
        <p:spPr bwMode="auto">
          <a:xfrm>
            <a:off x="2749333" y="828675"/>
            <a:ext cx="3727667" cy="8477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1295400" y="3813146"/>
            <a:ext cx="5638800" cy="530254"/>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3524250" y="5029200"/>
            <a:ext cx="2114550" cy="352425"/>
          </a:xfrm>
          <a:prstGeom prst="rect">
            <a:avLst/>
          </a:prstGeom>
          <a:noFill/>
          <a:ln w="9525">
            <a:noFill/>
            <a:miter lim="800000"/>
            <a:headEnd/>
            <a:tailEnd/>
          </a:ln>
        </p:spPr>
      </p:pic>
      <p:pic>
        <p:nvPicPr>
          <p:cNvPr id="1031" name="Picture 7"/>
          <p:cNvPicPr>
            <a:picLocks noChangeAspect="1" noChangeArrowheads="1"/>
          </p:cNvPicPr>
          <p:nvPr/>
        </p:nvPicPr>
        <p:blipFill>
          <a:blip r:embed="rId5" cstate="print"/>
          <a:srcRect l="4167" t="8333"/>
          <a:stretch>
            <a:fillRect/>
          </a:stretch>
        </p:blipFill>
        <p:spPr bwMode="auto">
          <a:xfrm>
            <a:off x="2819399" y="5562600"/>
            <a:ext cx="3823855" cy="914400"/>
          </a:xfrm>
          <a:prstGeom prst="rect">
            <a:avLst/>
          </a:prstGeom>
          <a:noFill/>
          <a:ln w="9525">
            <a:noFill/>
            <a:miter lim="800000"/>
            <a:headEnd/>
            <a:tailEnd/>
          </a:ln>
        </p:spPr>
      </p:pic>
      <p:pic>
        <p:nvPicPr>
          <p:cNvPr id="1032" name="Picture 8"/>
          <p:cNvPicPr>
            <a:picLocks noChangeAspect="1" noChangeArrowheads="1"/>
          </p:cNvPicPr>
          <p:nvPr/>
        </p:nvPicPr>
        <p:blipFill>
          <a:blip r:embed="rId6" cstate="print"/>
          <a:srcRect/>
          <a:stretch>
            <a:fillRect/>
          </a:stretch>
        </p:blipFill>
        <p:spPr bwMode="auto">
          <a:xfrm>
            <a:off x="1219200" y="2209800"/>
            <a:ext cx="6589058" cy="80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Custom 2">
      <a:dk1>
        <a:sysClr val="windowText" lastClr="000000"/>
      </a:dk1>
      <a:lt1>
        <a:sysClr val="window" lastClr="FFFFFF"/>
      </a:lt1>
      <a:dk2>
        <a:srgbClr val="9B2D1F"/>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1174</TotalTime>
  <Words>1214</Words>
  <Application>Microsoft Office PowerPoint</Application>
  <PresentationFormat>On-screen Show (4:3)</PresentationFormat>
  <Paragraphs>171</Paragraphs>
  <Slides>20</Slides>
  <Notes>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Equity</vt:lpstr>
      <vt:lpstr>Duality in Convex Optimization</vt:lpstr>
      <vt:lpstr>Concepts of Duality</vt:lpstr>
      <vt:lpstr>Duality in Mathematics</vt:lpstr>
      <vt:lpstr>Relaxation Duality</vt:lpstr>
      <vt:lpstr>Motivation</vt:lpstr>
      <vt:lpstr>Linear Approximation Interpretation</vt:lpstr>
      <vt:lpstr>The Lagrange Dual Function</vt:lpstr>
      <vt:lpstr>Slide 8</vt:lpstr>
      <vt:lpstr>Slide 9</vt:lpstr>
      <vt:lpstr>Lagrange Dual Problem</vt:lpstr>
      <vt:lpstr>Strong and Weak Duality</vt:lpstr>
      <vt:lpstr>Karush-Kuhn-Tucker (KKT)</vt:lpstr>
      <vt:lpstr>KKT applications</vt:lpstr>
      <vt:lpstr>Slide 14</vt:lpstr>
      <vt:lpstr>Slide 15</vt:lpstr>
      <vt:lpstr>Slide 16</vt:lpstr>
      <vt:lpstr>Slide 17</vt:lpstr>
      <vt:lpstr>Slide 18</vt:lpstr>
      <vt:lpstr>In Conclusion</vt:lpstr>
      <vt:lpstr>References</vt:lpstr>
    </vt:vector>
  </TitlesOfParts>
  <Company>WFU School of Medicine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Duality in Convex Optimization</dc:title>
  <dc:creator>Academic Computing</dc:creator>
  <cp:lastModifiedBy>Academic Computing</cp:lastModifiedBy>
  <cp:revision>111</cp:revision>
  <dcterms:created xsi:type="dcterms:W3CDTF">2011-03-26T14:11:37Z</dcterms:created>
  <dcterms:modified xsi:type="dcterms:W3CDTF">2011-03-31T15:00:27Z</dcterms:modified>
</cp:coreProperties>
</file>