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</p:sldMasterIdLst>
  <p:notesMasterIdLst>
    <p:notesMasterId r:id="rId42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94" d="100"/>
          <a:sy n="94" d="100"/>
        </p:scale>
        <p:origin x="-882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69559-09A4-4AD8-9452-3C1BC164A449}" type="datetimeFigureOut">
              <a:rPr lang="en-US" smtClean="0"/>
              <a:t>4/18/2013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4AF90-9F35-4C26-B72B-D01E9895B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6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the beams point</a:t>
            </a:r>
            <a:r>
              <a:rPr lang="en-US" baseline="0" dirty="0" smtClean="0"/>
              <a:t> to the same point and create a sphere of dose </a:t>
            </a:r>
            <a:r>
              <a:rPr lang="en-US" baseline="0" dirty="0" err="1" smtClean="0"/>
              <a:t>distrubution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7AB8F-D936-4BF1-9E63-3D99D54C1A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3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x,y,z</a:t>
            </a:r>
            <a:r>
              <a:rPr lang="en-US" baseline="0" dirty="0" smtClean="0"/>
              <a:t> sub-s – coordinate of the center of the shot</a:t>
            </a:r>
          </a:p>
          <a:p>
            <a:r>
              <a:rPr lang="en-US" baseline="0" dirty="0" smtClean="0"/>
              <a:t>n shots – H sun alpha – Heavyside step function to smooth the binary variable</a:t>
            </a:r>
          </a:p>
          <a:p>
            <a:r>
              <a:rPr lang="en-US" baseline="0" dirty="0" smtClean="0"/>
              <a:t>W – discrete collimator sizes</a:t>
            </a:r>
          </a:p>
          <a:p>
            <a:r>
              <a:rPr lang="en-US" baseline="0" dirty="0" smtClean="0"/>
              <a:t>t sub </a:t>
            </a:r>
            <a:r>
              <a:rPr lang="en-US" baseline="0" dirty="0" err="1" smtClean="0"/>
              <a:t>s,w</a:t>
            </a:r>
            <a:r>
              <a:rPr lang="en-US" baseline="0" dirty="0" smtClean="0"/>
              <a:t> – time of shot s with wight w</a:t>
            </a:r>
          </a:p>
          <a:p>
            <a:r>
              <a:rPr lang="en-US" baseline="0" dirty="0" smtClean="0"/>
              <a:t>D sub w – dose at a voxel </a:t>
            </a:r>
            <a:r>
              <a:rPr lang="en-US" baseline="0" dirty="0" err="1" smtClean="0"/>
              <a:t>I,j,k</a:t>
            </a:r>
            <a:r>
              <a:rPr lang="en-US" baseline="0" dirty="0" smtClean="0"/>
              <a:t> from shot centered at </a:t>
            </a:r>
            <a:r>
              <a:rPr lang="en-US" baseline="0" dirty="0" err="1" smtClean="0"/>
              <a:t>x,y,z</a:t>
            </a:r>
            <a:r>
              <a:rPr lang="en-US" baseline="0" dirty="0" smtClean="0"/>
              <a:t> sub s</a:t>
            </a:r>
          </a:p>
          <a:p>
            <a:r>
              <a:rPr lang="en-US" baseline="0" dirty="0" smtClean="0"/>
              <a:t>Theta = prescribed dose to volume</a:t>
            </a:r>
          </a:p>
          <a:p>
            <a:r>
              <a:rPr lang="en-US" dirty="0" smtClean="0"/>
              <a:t>T – taget </a:t>
            </a:r>
          </a:p>
          <a:p>
            <a:endParaRPr lang="en-US" dirty="0" smtClean="0"/>
          </a:p>
          <a:p>
            <a:r>
              <a:rPr lang="en-US" dirty="0" smtClean="0"/>
              <a:t>If fixed</a:t>
            </a:r>
            <a:r>
              <a:rPr lang="en-US" baseline="0" dirty="0" smtClean="0"/>
              <a:t> shot </a:t>
            </a:r>
            <a:r>
              <a:rPr lang="en-US" baseline="0" dirty="0" err="1" smtClean="0"/>
              <a:t>cordinate</a:t>
            </a:r>
            <a:r>
              <a:rPr lang="en-US" baseline="0" dirty="0" smtClean="0"/>
              <a:t>, then this becomes a linear problem, otherwise it is non-linear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7AB8F-D936-4BF1-9E63-3D99D54C1A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7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shape">
            <a:fillToRect l="7500" t="33333" r="7501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2259014"/>
            <a:ext cx="9142413" cy="4597400"/>
            <a:chOff x="0" y="1423"/>
            <a:chExt cx="5759" cy="2896"/>
          </a:xfrm>
        </p:grpSpPr>
        <p:pic>
          <p:nvPicPr>
            <p:cNvPr id="3075" name="Picture 3"/>
            <p:cNvPicPr>
              <a:picLocks noChangeArrowheads="1"/>
            </p:cNvPicPr>
            <p:nvPr userDrawn="1"/>
          </p:nvPicPr>
          <p:blipFill>
            <a:blip r:embed="rId2" cstate="print"/>
            <a:srcRect r="27339" b="11440"/>
            <a:stretch>
              <a:fillRect/>
            </a:stretch>
          </p:blipFill>
          <p:spPr bwMode="auto">
            <a:xfrm>
              <a:off x="3976" y="1423"/>
              <a:ext cx="1783" cy="28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76" name="Freeform 4"/>
            <p:cNvSpPr>
              <a:spLocks/>
            </p:cNvSpPr>
            <p:nvPr/>
          </p:nvSpPr>
          <p:spPr bwMode="auto">
            <a:xfrm>
              <a:off x="0" y="3378"/>
              <a:ext cx="2509" cy="196"/>
            </a:xfrm>
            <a:custGeom>
              <a:avLst/>
              <a:gdLst/>
              <a:ahLst/>
              <a:cxnLst>
                <a:cxn ang="0">
                  <a:pos x="39" y="61"/>
                </a:cxn>
                <a:cxn ang="0">
                  <a:pos x="104" y="28"/>
                </a:cxn>
                <a:cxn ang="0">
                  <a:pos x="182" y="13"/>
                </a:cxn>
                <a:cxn ang="0">
                  <a:pos x="281" y="13"/>
                </a:cxn>
                <a:cxn ang="0">
                  <a:pos x="357" y="34"/>
                </a:cxn>
                <a:cxn ang="0">
                  <a:pos x="440" y="85"/>
                </a:cxn>
                <a:cxn ang="0">
                  <a:pos x="509" y="129"/>
                </a:cxn>
                <a:cxn ang="0">
                  <a:pos x="626" y="148"/>
                </a:cxn>
                <a:cxn ang="0">
                  <a:pos x="728" y="135"/>
                </a:cxn>
                <a:cxn ang="0">
                  <a:pos x="806" y="93"/>
                </a:cxn>
                <a:cxn ang="0">
                  <a:pos x="899" y="36"/>
                </a:cxn>
                <a:cxn ang="0">
                  <a:pos x="998" y="4"/>
                </a:cxn>
                <a:cxn ang="0">
                  <a:pos x="1119" y="6"/>
                </a:cxn>
                <a:cxn ang="0">
                  <a:pos x="1214" y="39"/>
                </a:cxn>
                <a:cxn ang="0">
                  <a:pos x="1308" y="102"/>
                </a:cxn>
                <a:cxn ang="0">
                  <a:pos x="1403" y="133"/>
                </a:cxn>
                <a:cxn ang="0">
                  <a:pos x="1514" y="133"/>
                </a:cxn>
                <a:cxn ang="0">
                  <a:pos x="1593" y="111"/>
                </a:cxn>
                <a:cxn ang="0">
                  <a:pos x="1668" y="61"/>
                </a:cxn>
                <a:cxn ang="0">
                  <a:pos x="1754" y="18"/>
                </a:cxn>
                <a:cxn ang="0">
                  <a:pos x="1844" y="1"/>
                </a:cxn>
                <a:cxn ang="0">
                  <a:pos x="1958" y="4"/>
                </a:cxn>
                <a:cxn ang="0">
                  <a:pos x="2039" y="33"/>
                </a:cxn>
                <a:cxn ang="0">
                  <a:pos x="2118" y="88"/>
                </a:cxn>
                <a:cxn ang="0">
                  <a:pos x="2192" y="124"/>
                </a:cxn>
                <a:cxn ang="0">
                  <a:pos x="2303" y="138"/>
                </a:cxn>
                <a:cxn ang="0">
                  <a:pos x="2412" y="106"/>
                </a:cxn>
                <a:cxn ang="0">
                  <a:pos x="2463" y="66"/>
                </a:cxn>
                <a:cxn ang="0">
                  <a:pos x="2489" y="61"/>
                </a:cxn>
                <a:cxn ang="0">
                  <a:pos x="2507" y="76"/>
                </a:cxn>
                <a:cxn ang="0">
                  <a:pos x="2508" y="96"/>
                </a:cxn>
                <a:cxn ang="0">
                  <a:pos x="2490" y="118"/>
                </a:cxn>
                <a:cxn ang="0">
                  <a:pos x="2429" y="160"/>
                </a:cxn>
                <a:cxn ang="0">
                  <a:pos x="2352" y="183"/>
                </a:cxn>
                <a:cxn ang="0">
                  <a:pos x="2238" y="184"/>
                </a:cxn>
                <a:cxn ang="0">
                  <a:pos x="2156" y="172"/>
                </a:cxn>
                <a:cxn ang="0">
                  <a:pos x="2076" y="133"/>
                </a:cxn>
                <a:cxn ang="0">
                  <a:pos x="2018" y="87"/>
                </a:cxn>
                <a:cxn ang="0">
                  <a:pos x="1934" y="55"/>
                </a:cxn>
                <a:cxn ang="0">
                  <a:pos x="1836" y="49"/>
                </a:cxn>
                <a:cxn ang="0">
                  <a:pos x="1743" y="79"/>
                </a:cxn>
                <a:cxn ang="0">
                  <a:pos x="1677" y="118"/>
                </a:cxn>
                <a:cxn ang="0">
                  <a:pos x="1586" y="165"/>
                </a:cxn>
                <a:cxn ang="0">
                  <a:pos x="1475" y="186"/>
                </a:cxn>
                <a:cxn ang="0">
                  <a:pos x="1377" y="180"/>
                </a:cxn>
                <a:cxn ang="0">
                  <a:pos x="1269" y="136"/>
                </a:cxn>
                <a:cxn ang="0">
                  <a:pos x="1197" y="84"/>
                </a:cxn>
                <a:cxn ang="0">
                  <a:pos x="1128" y="55"/>
                </a:cxn>
                <a:cxn ang="0">
                  <a:pos x="1020" y="49"/>
                </a:cxn>
                <a:cxn ang="0">
                  <a:pos x="914" y="78"/>
                </a:cxn>
                <a:cxn ang="0">
                  <a:pos x="831" y="135"/>
                </a:cxn>
                <a:cxn ang="0">
                  <a:pos x="713" y="187"/>
                </a:cxn>
                <a:cxn ang="0">
                  <a:pos x="600" y="195"/>
                </a:cxn>
                <a:cxn ang="0">
                  <a:pos x="494" y="175"/>
                </a:cxn>
                <a:cxn ang="0">
                  <a:pos x="408" y="123"/>
                </a:cxn>
                <a:cxn ang="0">
                  <a:pos x="338" y="79"/>
                </a:cxn>
                <a:cxn ang="0">
                  <a:pos x="251" y="60"/>
                </a:cxn>
                <a:cxn ang="0">
                  <a:pos x="144" y="67"/>
                </a:cxn>
                <a:cxn ang="0">
                  <a:pos x="56" y="108"/>
                </a:cxn>
                <a:cxn ang="0">
                  <a:pos x="5" y="93"/>
                </a:cxn>
              </a:cxnLst>
              <a:rect l="0" t="0" r="r" b="b"/>
              <a:pathLst>
                <a:path w="2509" h="196">
                  <a:moveTo>
                    <a:pt x="5" y="93"/>
                  </a:moveTo>
                  <a:lnTo>
                    <a:pt x="39" y="61"/>
                  </a:lnTo>
                  <a:lnTo>
                    <a:pt x="71" y="43"/>
                  </a:lnTo>
                  <a:lnTo>
                    <a:pt x="104" y="28"/>
                  </a:lnTo>
                  <a:lnTo>
                    <a:pt x="144" y="18"/>
                  </a:lnTo>
                  <a:lnTo>
                    <a:pt x="182" y="13"/>
                  </a:lnTo>
                  <a:lnTo>
                    <a:pt x="227" y="10"/>
                  </a:lnTo>
                  <a:lnTo>
                    <a:pt x="281" y="13"/>
                  </a:lnTo>
                  <a:lnTo>
                    <a:pt x="321" y="22"/>
                  </a:lnTo>
                  <a:lnTo>
                    <a:pt x="357" y="34"/>
                  </a:lnTo>
                  <a:lnTo>
                    <a:pt x="408" y="60"/>
                  </a:lnTo>
                  <a:lnTo>
                    <a:pt x="440" y="85"/>
                  </a:lnTo>
                  <a:lnTo>
                    <a:pt x="474" y="111"/>
                  </a:lnTo>
                  <a:lnTo>
                    <a:pt x="509" y="129"/>
                  </a:lnTo>
                  <a:lnTo>
                    <a:pt x="561" y="142"/>
                  </a:lnTo>
                  <a:lnTo>
                    <a:pt x="626" y="148"/>
                  </a:lnTo>
                  <a:lnTo>
                    <a:pt x="677" y="145"/>
                  </a:lnTo>
                  <a:lnTo>
                    <a:pt x="728" y="135"/>
                  </a:lnTo>
                  <a:lnTo>
                    <a:pt x="770" y="117"/>
                  </a:lnTo>
                  <a:lnTo>
                    <a:pt x="806" y="93"/>
                  </a:lnTo>
                  <a:lnTo>
                    <a:pt x="860" y="57"/>
                  </a:lnTo>
                  <a:lnTo>
                    <a:pt x="899" y="36"/>
                  </a:lnTo>
                  <a:lnTo>
                    <a:pt x="950" y="13"/>
                  </a:lnTo>
                  <a:lnTo>
                    <a:pt x="998" y="4"/>
                  </a:lnTo>
                  <a:lnTo>
                    <a:pt x="1043" y="3"/>
                  </a:lnTo>
                  <a:lnTo>
                    <a:pt x="1119" y="6"/>
                  </a:lnTo>
                  <a:lnTo>
                    <a:pt x="1181" y="21"/>
                  </a:lnTo>
                  <a:lnTo>
                    <a:pt x="1214" y="39"/>
                  </a:lnTo>
                  <a:lnTo>
                    <a:pt x="1260" y="66"/>
                  </a:lnTo>
                  <a:lnTo>
                    <a:pt x="1308" y="102"/>
                  </a:lnTo>
                  <a:lnTo>
                    <a:pt x="1349" y="121"/>
                  </a:lnTo>
                  <a:lnTo>
                    <a:pt x="1403" y="133"/>
                  </a:lnTo>
                  <a:lnTo>
                    <a:pt x="1458" y="138"/>
                  </a:lnTo>
                  <a:lnTo>
                    <a:pt x="1514" y="133"/>
                  </a:lnTo>
                  <a:lnTo>
                    <a:pt x="1557" y="123"/>
                  </a:lnTo>
                  <a:lnTo>
                    <a:pt x="1593" y="111"/>
                  </a:lnTo>
                  <a:lnTo>
                    <a:pt x="1635" y="84"/>
                  </a:lnTo>
                  <a:lnTo>
                    <a:pt x="1668" y="61"/>
                  </a:lnTo>
                  <a:lnTo>
                    <a:pt x="1704" y="39"/>
                  </a:lnTo>
                  <a:lnTo>
                    <a:pt x="1754" y="18"/>
                  </a:lnTo>
                  <a:lnTo>
                    <a:pt x="1794" y="6"/>
                  </a:lnTo>
                  <a:lnTo>
                    <a:pt x="1844" y="1"/>
                  </a:lnTo>
                  <a:lnTo>
                    <a:pt x="1907" y="0"/>
                  </a:lnTo>
                  <a:lnTo>
                    <a:pt x="1958" y="4"/>
                  </a:lnTo>
                  <a:lnTo>
                    <a:pt x="2003" y="18"/>
                  </a:lnTo>
                  <a:lnTo>
                    <a:pt x="2039" y="33"/>
                  </a:lnTo>
                  <a:lnTo>
                    <a:pt x="2073" y="54"/>
                  </a:lnTo>
                  <a:lnTo>
                    <a:pt x="2118" y="88"/>
                  </a:lnTo>
                  <a:lnTo>
                    <a:pt x="2153" y="109"/>
                  </a:lnTo>
                  <a:lnTo>
                    <a:pt x="2192" y="124"/>
                  </a:lnTo>
                  <a:lnTo>
                    <a:pt x="2244" y="135"/>
                  </a:lnTo>
                  <a:lnTo>
                    <a:pt x="2303" y="138"/>
                  </a:lnTo>
                  <a:lnTo>
                    <a:pt x="2355" y="129"/>
                  </a:lnTo>
                  <a:lnTo>
                    <a:pt x="2412" y="106"/>
                  </a:lnTo>
                  <a:lnTo>
                    <a:pt x="2439" y="87"/>
                  </a:lnTo>
                  <a:lnTo>
                    <a:pt x="2463" y="66"/>
                  </a:lnTo>
                  <a:lnTo>
                    <a:pt x="2475" y="61"/>
                  </a:lnTo>
                  <a:lnTo>
                    <a:pt x="2489" y="61"/>
                  </a:lnTo>
                  <a:lnTo>
                    <a:pt x="2499" y="66"/>
                  </a:lnTo>
                  <a:lnTo>
                    <a:pt x="2507" y="76"/>
                  </a:lnTo>
                  <a:lnTo>
                    <a:pt x="2508" y="85"/>
                  </a:lnTo>
                  <a:lnTo>
                    <a:pt x="2508" y="96"/>
                  </a:lnTo>
                  <a:lnTo>
                    <a:pt x="2504" y="106"/>
                  </a:lnTo>
                  <a:lnTo>
                    <a:pt x="2490" y="118"/>
                  </a:lnTo>
                  <a:lnTo>
                    <a:pt x="2463" y="139"/>
                  </a:lnTo>
                  <a:lnTo>
                    <a:pt x="2429" y="160"/>
                  </a:lnTo>
                  <a:lnTo>
                    <a:pt x="2399" y="172"/>
                  </a:lnTo>
                  <a:lnTo>
                    <a:pt x="2352" y="183"/>
                  </a:lnTo>
                  <a:lnTo>
                    <a:pt x="2298" y="186"/>
                  </a:lnTo>
                  <a:lnTo>
                    <a:pt x="2238" y="184"/>
                  </a:lnTo>
                  <a:lnTo>
                    <a:pt x="2192" y="180"/>
                  </a:lnTo>
                  <a:lnTo>
                    <a:pt x="2156" y="172"/>
                  </a:lnTo>
                  <a:lnTo>
                    <a:pt x="2114" y="156"/>
                  </a:lnTo>
                  <a:lnTo>
                    <a:pt x="2076" y="133"/>
                  </a:lnTo>
                  <a:lnTo>
                    <a:pt x="2049" y="112"/>
                  </a:lnTo>
                  <a:lnTo>
                    <a:pt x="2018" y="87"/>
                  </a:lnTo>
                  <a:lnTo>
                    <a:pt x="1977" y="67"/>
                  </a:lnTo>
                  <a:lnTo>
                    <a:pt x="1934" y="55"/>
                  </a:lnTo>
                  <a:lnTo>
                    <a:pt x="1886" y="49"/>
                  </a:lnTo>
                  <a:lnTo>
                    <a:pt x="1836" y="49"/>
                  </a:lnTo>
                  <a:lnTo>
                    <a:pt x="1776" y="64"/>
                  </a:lnTo>
                  <a:lnTo>
                    <a:pt x="1743" y="79"/>
                  </a:lnTo>
                  <a:lnTo>
                    <a:pt x="1707" y="99"/>
                  </a:lnTo>
                  <a:lnTo>
                    <a:pt x="1677" y="118"/>
                  </a:lnTo>
                  <a:lnTo>
                    <a:pt x="1626" y="147"/>
                  </a:lnTo>
                  <a:lnTo>
                    <a:pt x="1586" y="165"/>
                  </a:lnTo>
                  <a:lnTo>
                    <a:pt x="1535" y="180"/>
                  </a:lnTo>
                  <a:lnTo>
                    <a:pt x="1475" y="186"/>
                  </a:lnTo>
                  <a:lnTo>
                    <a:pt x="1437" y="186"/>
                  </a:lnTo>
                  <a:lnTo>
                    <a:pt x="1377" y="180"/>
                  </a:lnTo>
                  <a:lnTo>
                    <a:pt x="1322" y="165"/>
                  </a:lnTo>
                  <a:lnTo>
                    <a:pt x="1269" y="136"/>
                  </a:lnTo>
                  <a:lnTo>
                    <a:pt x="1230" y="109"/>
                  </a:lnTo>
                  <a:lnTo>
                    <a:pt x="1197" y="84"/>
                  </a:lnTo>
                  <a:lnTo>
                    <a:pt x="1163" y="67"/>
                  </a:lnTo>
                  <a:lnTo>
                    <a:pt x="1128" y="55"/>
                  </a:lnTo>
                  <a:lnTo>
                    <a:pt x="1071" y="48"/>
                  </a:lnTo>
                  <a:lnTo>
                    <a:pt x="1020" y="49"/>
                  </a:lnTo>
                  <a:lnTo>
                    <a:pt x="974" y="57"/>
                  </a:lnTo>
                  <a:lnTo>
                    <a:pt x="914" y="78"/>
                  </a:lnTo>
                  <a:lnTo>
                    <a:pt x="879" y="103"/>
                  </a:lnTo>
                  <a:lnTo>
                    <a:pt x="831" y="135"/>
                  </a:lnTo>
                  <a:lnTo>
                    <a:pt x="777" y="166"/>
                  </a:lnTo>
                  <a:lnTo>
                    <a:pt x="713" y="187"/>
                  </a:lnTo>
                  <a:lnTo>
                    <a:pt x="659" y="193"/>
                  </a:lnTo>
                  <a:lnTo>
                    <a:pt x="600" y="195"/>
                  </a:lnTo>
                  <a:lnTo>
                    <a:pt x="543" y="189"/>
                  </a:lnTo>
                  <a:lnTo>
                    <a:pt x="494" y="175"/>
                  </a:lnTo>
                  <a:lnTo>
                    <a:pt x="450" y="154"/>
                  </a:lnTo>
                  <a:lnTo>
                    <a:pt x="408" y="123"/>
                  </a:lnTo>
                  <a:lnTo>
                    <a:pt x="377" y="99"/>
                  </a:lnTo>
                  <a:lnTo>
                    <a:pt x="338" y="79"/>
                  </a:lnTo>
                  <a:lnTo>
                    <a:pt x="291" y="64"/>
                  </a:lnTo>
                  <a:lnTo>
                    <a:pt x="251" y="60"/>
                  </a:lnTo>
                  <a:lnTo>
                    <a:pt x="191" y="58"/>
                  </a:lnTo>
                  <a:lnTo>
                    <a:pt x="144" y="67"/>
                  </a:lnTo>
                  <a:lnTo>
                    <a:pt x="96" y="82"/>
                  </a:lnTo>
                  <a:lnTo>
                    <a:pt x="56" y="108"/>
                  </a:lnTo>
                  <a:lnTo>
                    <a:pt x="0" y="157"/>
                  </a:lnTo>
                  <a:lnTo>
                    <a:pt x="5" y="93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3077" name="Picture 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2196"/>
              <a:ext cx="276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0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 anchor="b"/>
          <a:lstStyle>
            <a:lvl1pPr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B25D7774-0382-41E0-8703-91494E8AC5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D0DDA-639D-48C4-92EF-0CD29A7E43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E8EC5-730C-4F2B-9650-843C06EAD0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8CDF7-A5E6-462E-AB08-ABE3DEE716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2C7A44-66F8-4269-92C9-B7AD4D38D3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0ED77-F8C9-47E0-BFE6-E672E1C181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F08DB-8DBF-4ABF-BF2A-F69B04763B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EBF37C-7FA1-405E-8A49-0320CD262B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51AF19-E70B-4445-B0D3-3068EDE231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A08782-11A6-460E-89EA-C29E1E1FF9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9479B-D37F-479B-9C49-DB477A74B8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shape">
            <a:fillToRect l="7500" t="8888" r="7501" b="74445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581150"/>
            <a:ext cx="4391025" cy="4321175"/>
            <a:chOff x="0" y="996"/>
            <a:chExt cx="2766" cy="2722"/>
          </a:xfrm>
        </p:grpSpPr>
        <p:sp>
          <p:nvSpPr>
            <p:cNvPr id="2052" name="Freeform 4"/>
            <p:cNvSpPr>
              <a:spLocks/>
            </p:cNvSpPr>
            <p:nvPr/>
          </p:nvSpPr>
          <p:spPr bwMode="auto">
            <a:xfrm>
              <a:off x="0" y="3522"/>
              <a:ext cx="2509" cy="196"/>
            </a:xfrm>
            <a:custGeom>
              <a:avLst/>
              <a:gdLst/>
              <a:ahLst/>
              <a:cxnLst>
                <a:cxn ang="0">
                  <a:pos x="39" y="61"/>
                </a:cxn>
                <a:cxn ang="0">
                  <a:pos x="104" y="28"/>
                </a:cxn>
                <a:cxn ang="0">
                  <a:pos x="182" y="13"/>
                </a:cxn>
                <a:cxn ang="0">
                  <a:pos x="281" y="13"/>
                </a:cxn>
                <a:cxn ang="0">
                  <a:pos x="357" y="34"/>
                </a:cxn>
                <a:cxn ang="0">
                  <a:pos x="440" y="85"/>
                </a:cxn>
                <a:cxn ang="0">
                  <a:pos x="509" y="129"/>
                </a:cxn>
                <a:cxn ang="0">
                  <a:pos x="626" y="148"/>
                </a:cxn>
                <a:cxn ang="0">
                  <a:pos x="728" y="135"/>
                </a:cxn>
                <a:cxn ang="0">
                  <a:pos x="806" y="93"/>
                </a:cxn>
                <a:cxn ang="0">
                  <a:pos x="899" y="36"/>
                </a:cxn>
                <a:cxn ang="0">
                  <a:pos x="998" y="4"/>
                </a:cxn>
                <a:cxn ang="0">
                  <a:pos x="1119" y="6"/>
                </a:cxn>
                <a:cxn ang="0">
                  <a:pos x="1214" y="39"/>
                </a:cxn>
                <a:cxn ang="0">
                  <a:pos x="1308" y="102"/>
                </a:cxn>
                <a:cxn ang="0">
                  <a:pos x="1403" y="133"/>
                </a:cxn>
                <a:cxn ang="0">
                  <a:pos x="1514" y="133"/>
                </a:cxn>
                <a:cxn ang="0">
                  <a:pos x="1593" y="111"/>
                </a:cxn>
                <a:cxn ang="0">
                  <a:pos x="1668" y="61"/>
                </a:cxn>
                <a:cxn ang="0">
                  <a:pos x="1754" y="18"/>
                </a:cxn>
                <a:cxn ang="0">
                  <a:pos x="1844" y="1"/>
                </a:cxn>
                <a:cxn ang="0">
                  <a:pos x="1958" y="4"/>
                </a:cxn>
                <a:cxn ang="0">
                  <a:pos x="2039" y="33"/>
                </a:cxn>
                <a:cxn ang="0">
                  <a:pos x="2118" y="88"/>
                </a:cxn>
                <a:cxn ang="0">
                  <a:pos x="2192" y="124"/>
                </a:cxn>
                <a:cxn ang="0">
                  <a:pos x="2303" y="138"/>
                </a:cxn>
                <a:cxn ang="0">
                  <a:pos x="2412" y="106"/>
                </a:cxn>
                <a:cxn ang="0">
                  <a:pos x="2463" y="66"/>
                </a:cxn>
                <a:cxn ang="0">
                  <a:pos x="2489" y="61"/>
                </a:cxn>
                <a:cxn ang="0">
                  <a:pos x="2507" y="76"/>
                </a:cxn>
                <a:cxn ang="0">
                  <a:pos x="2508" y="96"/>
                </a:cxn>
                <a:cxn ang="0">
                  <a:pos x="2490" y="118"/>
                </a:cxn>
                <a:cxn ang="0">
                  <a:pos x="2429" y="160"/>
                </a:cxn>
                <a:cxn ang="0">
                  <a:pos x="2352" y="183"/>
                </a:cxn>
                <a:cxn ang="0">
                  <a:pos x="2238" y="184"/>
                </a:cxn>
                <a:cxn ang="0">
                  <a:pos x="2156" y="172"/>
                </a:cxn>
                <a:cxn ang="0">
                  <a:pos x="2076" y="133"/>
                </a:cxn>
                <a:cxn ang="0">
                  <a:pos x="2018" y="87"/>
                </a:cxn>
                <a:cxn ang="0">
                  <a:pos x="1934" y="55"/>
                </a:cxn>
                <a:cxn ang="0">
                  <a:pos x="1836" y="49"/>
                </a:cxn>
                <a:cxn ang="0">
                  <a:pos x="1743" y="79"/>
                </a:cxn>
                <a:cxn ang="0">
                  <a:pos x="1677" y="118"/>
                </a:cxn>
                <a:cxn ang="0">
                  <a:pos x="1586" y="165"/>
                </a:cxn>
                <a:cxn ang="0">
                  <a:pos x="1475" y="186"/>
                </a:cxn>
                <a:cxn ang="0">
                  <a:pos x="1377" y="180"/>
                </a:cxn>
                <a:cxn ang="0">
                  <a:pos x="1269" y="136"/>
                </a:cxn>
                <a:cxn ang="0">
                  <a:pos x="1197" y="84"/>
                </a:cxn>
                <a:cxn ang="0">
                  <a:pos x="1128" y="55"/>
                </a:cxn>
                <a:cxn ang="0">
                  <a:pos x="1020" y="49"/>
                </a:cxn>
                <a:cxn ang="0">
                  <a:pos x="914" y="78"/>
                </a:cxn>
                <a:cxn ang="0">
                  <a:pos x="831" y="135"/>
                </a:cxn>
                <a:cxn ang="0">
                  <a:pos x="713" y="187"/>
                </a:cxn>
                <a:cxn ang="0">
                  <a:pos x="600" y="195"/>
                </a:cxn>
                <a:cxn ang="0">
                  <a:pos x="494" y="175"/>
                </a:cxn>
                <a:cxn ang="0">
                  <a:pos x="408" y="123"/>
                </a:cxn>
                <a:cxn ang="0">
                  <a:pos x="338" y="79"/>
                </a:cxn>
                <a:cxn ang="0">
                  <a:pos x="251" y="60"/>
                </a:cxn>
                <a:cxn ang="0">
                  <a:pos x="144" y="67"/>
                </a:cxn>
                <a:cxn ang="0">
                  <a:pos x="56" y="108"/>
                </a:cxn>
                <a:cxn ang="0">
                  <a:pos x="5" y="93"/>
                </a:cxn>
              </a:cxnLst>
              <a:rect l="0" t="0" r="r" b="b"/>
              <a:pathLst>
                <a:path w="2509" h="196">
                  <a:moveTo>
                    <a:pt x="5" y="93"/>
                  </a:moveTo>
                  <a:lnTo>
                    <a:pt x="39" y="61"/>
                  </a:lnTo>
                  <a:lnTo>
                    <a:pt x="71" y="43"/>
                  </a:lnTo>
                  <a:lnTo>
                    <a:pt x="104" y="28"/>
                  </a:lnTo>
                  <a:lnTo>
                    <a:pt x="144" y="18"/>
                  </a:lnTo>
                  <a:lnTo>
                    <a:pt x="182" y="13"/>
                  </a:lnTo>
                  <a:lnTo>
                    <a:pt x="227" y="10"/>
                  </a:lnTo>
                  <a:lnTo>
                    <a:pt x="281" y="13"/>
                  </a:lnTo>
                  <a:lnTo>
                    <a:pt x="321" y="22"/>
                  </a:lnTo>
                  <a:lnTo>
                    <a:pt x="357" y="34"/>
                  </a:lnTo>
                  <a:lnTo>
                    <a:pt x="408" y="60"/>
                  </a:lnTo>
                  <a:lnTo>
                    <a:pt x="440" y="85"/>
                  </a:lnTo>
                  <a:lnTo>
                    <a:pt x="474" y="111"/>
                  </a:lnTo>
                  <a:lnTo>
                    <a:pt x="509" y="129"/>
                  </a:lnTo>
                  <a:lnTo>
                    <a:pt x="561" y="142"/>
                  </a:lnTo>
                  <a:lnTo>
                    <a:pt x="626" y="148"/>
                  </a:lnTo>
                  <a:lnTo>
                    <a:pt x="677" y="145"/>
                  </a:lnTo>
                  <a:lnTo>
                    <a:pt x="728" y="135"/>
                  </a:lnTo>
                  <a:lnTo>
                    <a:pt x="770" y="117"/>
                  </a:lnTo>
                  <a:lnTo>
                    <a:pt x="806" y="93"/>
                  </a:lnTo>
                  <a:lnTo>
                    <a:pt x="860" y="57"/>
                  </a:lnTo>
                  <a:lnTo>
                    <a:pt x="899" y="36"/>
                  </a:lnTo>
                  <a:lnTo>
                    <a:pt x="950" y="13"/>
                  </a:lnTo>
                  <a:lnTo>
                    <a:pt x="998" y="4"/>
                  </a:lnTo>
                  <a:lnTo>
                    <a:pt x="1043" y="3"/>
                  </a:lnTo>
                  <a:lnTo>
                    <a:pt x="1119" y="6"/>
                  </a:lnTo>
                  <a:lnTo>
                    <a:pt x="1181" y="21"/>
                  </a:lnTo>
                  <a:lnTo>
                    <a:pt x="1214" y="39"/>
                  </a:lnTo>
                  <a:lnTo>
                    <a:pt x="1260" y="66"/>
                  </a:lnTo>
                  <a:lnTo>
                    <a:pt x="1308" y="102"/>
                  </a:lnTo>
                  <a:lnTo>
                    <a:pt x="1349" y="121"/>
                  </a:lnTo>
                  <a:lnTo>
                    <a:pt x="1403" y="133"/>
                  </a:lnTo>
                  <a:lnTo>
                    <a:pt x="1458" y="138"/>
                  </a:lnTo>
                  <a:lnTo>
                    <a:pt x="1514" y="133"/>
                  </a:lnTo>
                  <a:lnTo>
                    <a:pt x="1557" y="123"/>
                  </a:lnTo>
                  <a:lnTo>
                    <a:pt x="1593" y="111"/>
                  </a:lnTo>
                  <a:lnTo>
                    <a:pt x="1635" y="84"/>
                  </a:lnTo>
                  <a:lnTo>
                    <a:pt x="1668" y="61"/>
                  </a:lnTo>
                  <a:lnTo>
                    <a:pt x="1704" y="39"/>
                  </a:lnTo>
                  <a:lnTo>
                    <a:pt x="1754" y="18"/>
                  </a:lnTo>
                  <a:lnTo>
                    <a:pt x="1794" y="6"/>
                  </a:lnTo>
                  <a:lnTo>
                    <a:pt x="1844" y="1"/>
                  </a:lnTo>
                  <a:lnTo>
                    <a:pt x="1907" y="0"/>
                  </a:lnTo>
                  <a:lnTo>
                    <a:pt x="1958" y="4"/>
                  </a:lnTo>
                  <a:lnTo>
                    <a:pt x="2003" y="18"/>
                  </a:lnTo>
                  <a:lnTo>
                    <a:pt x="2039" y="33"/>
                  </a:lnTo>
                  <a:lnTo>
                    <a:pt x="2073" y="54"/>
                  </a:lnTo>
                  <a:lnTo>
                    <a:pt x="2118" y="88"/>
                  </a:lnTo>
                  <a:lnTo>
                    <a:pt x="2153" y="109"/>
                  </a:lnTo>
                  <a:lnTo>
                    <a:pt x="2192" y="124"/>
                  </a:lnTo>
                  <a:lnTo>
                    <a:pt x="2244" y="135"/>
                  </a:lnTo>
                  <a:lnTo>
                    <a:pt x="2303" y="138"/>
                  </a:lnTo>
                  <a:lnTo>
                    <a:pt x="2355" y="129"/>
                  </a:lnTo>
                  <a:lnTo>
                    <a:pt x="2412" y="106"/>
                  </a:lnTo>
                  <a:lnTo>
                    <a:pt x="2439" y="87"/>
                  </a:lnTo>
                  <a:lnTo>
                    <a:pt x="2463" y="66"/>
                  </a:lnTo>
                  <a:lnTo>
                    <a:pt x="2475" y="61"/>
                  </a:lnTo>
                  <a:lnTo>
                    <a:pt x="2489" y="61"/>
                  </a:lnTo>
                  <a:lnTo>
                    <a:pt x="2499" y="66"/>
                  </a:lnTo>
                  <a:lnTo>
                    <a:pt x="2507" y="76"/>
                  </a:lnTo>
                  <a:lnTo>
                    <a:pt x="2508" y="85"/>
                  </a:lnTo>
                  <a:lnTo>
                    <a:pt x="2508" y="96"/>
                  </a:lnTo>
                  <a:lnTo>
                    <a:pt x="2504" y="106"/>
                  </a:lnTo>
                  <a:lnTo>
                    <a:pt x="2490" y="118"/>
                  </a:lnTo>
                  <a:lnTo>
                    <a:pt x="2463" y="139"/>
                  </a:lnTo>
                  <a:lnTo>
                    <a:pt x="2429" y="160"/>
                  </a:lnTo>
                  <a:lnTo>
                    <a:pt x="2399" y="172"/>
                  </a:lnTo>
                  <a:lnTo>
                    <a:pt x="2352" y="183"/>
                  </a:lnTo>
                  <a:lnTo>
                    <a:pt x="2298" y="186"/>
                  </a:lnTo>
                  <a:lnTo>
                    <a:pt x="2238" y="184"/>
                  </a:lnTo>
                  <a:lnTo>
                    <a:pt x="2192" y="180"/>
                  </a:lnTo>
                  <a:lnTo>
                    <a:pt x="2156" y="172"/>
                  </a:lnTo>
                  <a:lnTo>
                    <a:pt x="2114" y="156"/>
                  </a:lnTo>
                  <a:lnTo>
                    <a:pt x="2076" y="133"/>
                  </a:lnTo>
                  <a:lnTo>
                    <a:pt x="2049" y="112"/>
                  </a:lnTo>
                  <a:lnTo>
                    <a:pt x="2018" y="87"/>
                  </a:lnTo>
                  <a:lnTo>
                    <a:pt x="1977" y="67"/>
                  </a:lnTo>
                  <a:lnTo>
                    <a:pt x="1934" y="55"/>
                  </a:lnTo>
                  <a:lnTo>
                    <a:pt x="1886" y="49"/>
                  </a:lnTo>
                  <a:lnTo>
                    <a:pt x="1836" y="49"/>
                  </a:lnTo>
                  <a:lnTo>
                    <a:pt x="1776" y="64"/>
                  </a:lnTo>
                  <a:lnTo>
                    <a:pt x="1743" y="79"/>
                  </a:lnTo>
                  <a:lnTo>
                    <a:pt x="1707" y="99"/>
                  </a:lnTo>
                  <a:lnTo>
                    <a:pt x="1677" y="118"/>
                  </a:lnTo>
                  <a:lnTo>
                    <a:pt x="1626" y="147"/>
                  </a:lnTo>
                  <a:lnTo>
                    <a:pt x="1586" y="165"/>
                  </a:lnTo>
                  <a:lnTo>
                    <a:pt x="1535" y="180"/>
                  </a:lnTo>
                  <a:lnTo>
                    <a:pt x="1475" y="186"/>
                  </a:lnTo>
                  <a:lnTo>
                    <a:pt x="1437" y="186"/>
                  </a:lnTo>
                  <a:lnTo>
                    <a:pt x="1377" y="180"/>
                  </a:lnTo>
                  <a:lnTo>
                    <a:pt x="1322" y="165"/>
                  </a:lnTo>
                  <a:lnTo>
                    <a:pt x="1269" y="136"/>
                  </a:lnTo>
                  <a:lnTo>
                    <a:pt x="1230" y="109"/>
                  </a:lnTo>
                  <a:lnTo>
                    <a:pt x="1197" y="84"/>
                  </a:lnTo>
                  <a:lnTo>
                    <a:pt x="1163" y="67"/>
                  </a:lnTo>
                  <a:lnTo>
                    <a:pt x="1128" y="55"/>
                  </a:lnTo>
                  <a:lnTo>
                    <a:pt x="1071" y="48"/>
                  </a:lnTo>
                  <a:lnTo>
                    <a:pt x="1020" y="49"/>
                  </a:lnTo>
                  <a:lnTo>
                    <a:pt x="974" y="57"/>
                  </a:lnTo>
                  <a:lnTo>
                    <a:pt x="914" y="78"/>
                  </a:lnTo>
                  <a:lnTo>
                    <a:pt x="879" y="103"/>
                  </a:lnTo>
                  <a:lnTo>
                    <a:pt x="831" y="135"/>
                  </a:lnTo>
                  <a:lnTo>
                    <a:pt x="777" y="166"/>
                  </a:lnTo>
                  <a:lnTo>
                    <a:pt x="713" y="187"/>
                  </a:lnTo>
                  <a:lnTo>
                    <a:pt x="659" y="193"/>
                  </a:lnTo>
                  <a:lnTo>
                    <a:pt x="600" y="195"/>
                  </a:lnTo>
                  <a:lnTo>
                    <a:pt x="543" y="189"/>
                  </a:lnTo>
                  <a:lnTo>
                    <a:pt x="494" y="175"/>
                  </a:lnTo>
                  <a:lnTo>
                    <a:pt x="450" y="154"/>
                  </a:lnTo>
                  <a:lnTo>
                    <a:pt x="408" y="123"/>
                  </a:lnTo>
                  <a:lnTo>
                    <a:pt x="377" y="99"/>
                  </a:lnTo>
                  <a:lnTo>
                    <a:pt x="338" y="79"/>
                  </a:lnTo>
                  <a:lnTo>
                    <a:pt x="291" y="64"/>
                  </a:lnTo>
                  <a:lnTo>
                    <a:pt x="251" y="60"/>
                  </a:lnTo>
                  <a:lnTo>
                    <a:pt x="191" y="58"/>
                  </a:lnTo>
                  <a:lnTo>
                    <a:pt x="144" y="67"/>
                  </a:lnTo>
                  <a:lnTo>
                    <a:pt x="96" y="82"/>
                  </a:lnTo>
                  <a:lnTo>
                    <a:pt x="56" y="108"/>
                  </a:lnTo>
                  <a:lnTo>
                    <a:pt x="0" y="157"/>
                  </a:lnTo>
                  <a:lnTo>
                    <a:pt x="5" y="93"/>
                  </a:lnTo>
                </a:path>
              </a:pathLst>
            </a:custGeom>
            <a:solidFill>
              <a:schemeClr val="bg2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2053" name="Picture 5"/>
            <p:cNvPicPr>
              <a:picLocks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996"/>
              <a:ext cx="276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/>
            </a:lvl1pPr>
          </a:lstStyle>
          <a:p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fld id="{D142650A-43E0-4460-85DF-B47F5377EF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aseline="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aseline="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aseline="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sunysb.edu/~algorith/implement/syslo/implement.s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b="1" dirty="0" smtClean="0"/>
              <a:t>Discrete Optimization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133600"/>
            <a:ext cx="6629400" cy="1752600"/>
          </a:xfrm>
        </p:spPr>
        <p:txBody>
          <a:bodyPr/>
          <a:lstStyle/>
          <a:p>
            <a:r>
              <a:rPr lang="en-US" dirty="0" smtClean="0"/>
              <a:t>Elizabeth </a:t>
            </a:r>
            <a:r>
              <a:rPr lang="en-US" dirty="0"/>
              <a:t>Davenport, Megan Johnston, </a:t>
            </a:r>
            <a:r>
              <a:rPr lang="en-US" dirty="0" err="1"/>
              <a:t>Calli</a:t>
            </a:r>
            <a:r>
              <a:rPr lang="en-US" dirty="0"/>
              <a:t> Nguyen, </a:t>
            </a:r>
            <a:endParaRPr lang="en-US" dirty="0" smtClean="0"/>
          </a:p>
          <a:p>
            <a:r>
              <a:rPr lang="en-US" dirty="0" smtClean="0"/>
              <a:t>Shuowen Wei</a:t>
            </a:r>
          </a:p>
          <a:p>
            <a:endParaRPr lang="en-US" dirty="0" smtClean="0"/>
          </a:p>
          <a:p>
            <a:r>
              <a:rPr lang="en-US" dirty="0" smtClean="0"/>
              <a:t>Non-Linear Optimization</a:t>
            </a:r>
          </a:p>
          <a:p>
            <a:r>
              <a:rPr lang="en-US" dirty="0" smtClean="0"/>
              <a:t>April 18, 2013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dirty="0" smtClean="0"/>
                  <a:t>Minimum spanning tree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 cstate="print"/>
                <a:stretch>
                  <a:fillRect l="-2963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b="1" dirty="0" smtClean="0"/>
              <a:t>minimum </a:t>
            </a:r>
            <a:r>
              <a:rPr lang="en-US" sz="2800" b="1" dirty="0"/>
              <a:t>spanning tree</a:t>
            </a:r>
            <a:r>
              <a:rPr lang="en-US" sz="2800" dirty="0"/>
              <a:t> (</a:t>
            </a:r>
            <a:r>
              <a:rPr lang="en-US" sz="2800" b="1" dirty="0"/>
              <a:t>MST</a:t>
            </a:r>
            <a:r>
              <a:rPr lang="en-US" sz="2800" dirty="0" smtClean="0"/>
              <a:t>)</a:t>
            </a:r>
            <a:r>
              <a:rPr lang="en-US" sz="2800" dirty="0"/>
              <a:t> is then a spanning tree with weight less than or equal to the weight of every other spanning </a:t>
            </a:r>
            <a:r>
              <a:rPr lang="en-US" sz="2800" dirty="0" smtClean="0"/>
              <a:t>tree. </a:t>
            </a:r>
            <a:endParaRPr lang="en-US" sz="2800" dirty="0" smtClean="0"/>
          </a:p>
          <a:p>
            <a:r>
              <a:rPr lang="en-US" sz="2800" dirty="0" err="1"/>
              <a:t>Kruskal's</a:t>
            </a:r>
            <a:r>
              <a:rPr lang="en-US" sz="2800" dirty="0"/>
              <a:t> algorithm (greedy Alg.)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3581400"/>
            <a:ext cx="3720194" cy="28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Traveling salesman </a:t>
            </a:r>
            <a:r>
              <a:rPr lang="en-US" dirty="0" smtClean="0"/>
              <a:t>problem </a:t>
            </a:r>
            <a:br>
              <a:rPr lang="en-US" dirty="0" smtClean="0"/>
            </a:br>
            <a:r>
              <a:rPr lang="en-US" dirty="0" smtClean="0"/>
              <a:t>(NP-hard)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 </a:t>
            </a:r>
            <a:r>
              <a:rPr lang="en-US" sz="2800" b="1" dirty="0"/>
              <a:t>travelling salesman </a:t>
            </a:r>
            <a:r>
              <a:rPr lang="en-US" sz="2800" b="1" dirty="0" smtClean="0"/>
              <a:t>problem (TSP) </a:t>
            </a:r>
            <a:r>
              <a:rPr lang="en-US" sz="2800" dirty="0" smtClean="0"/>
              <a:t>asks </a:t>
            </a:r>
            <a:r>
              <a:rPr lang="en-US" sz="2800" dirty="0"/>
              <a:t>the following question: </a:t>
            </a:r>
            <a:r>
              <a:rPr lang="en-US" sz="2800" dirty="0" smtClean="0"/>
              <a:t>given </a:t>
            </a:r>
            <a:r>
              <a:rPr lang="en-US" sz="2800" dirty="0"/>
              <a:t>a list of cities and the distances between each pair of cities, what is the shortest possible route that visits each city exactly once and returns to the origin city?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648200"/>
            <a:ext cx="213360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648200"/>
            <a:ext cx="2133600" cy="21336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962400" y="5295900"/>
            <a:ext cx="152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kern="12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Shortest path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3342640"/>
            <a:ext cx="4067175" cy="31905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The shortest path problem is the problem of finding a path between two vertices (or nodes) in a graph such that the sum of the weights of its constituent edges is minimized</a:t>
                </a:r>
              </a:p>
              <a:p>
                <a:r>
                  <a:rPr lang="en-US" sz="2400" dirty="0" err="1" smtClean="0"/>
                  <a:t>Dijkstra's</a:t>
                </a:r>
                <a:r>
                  <a:rPr lang="en-US" sz="2400" dirty="0" smtClean="0"/>
                  <a:t> algorithm(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𝑂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r>
                  <a:rPr lang="en-US" sz="2400" dirty="0"/>
                  <a:t>Floyd's </a:t>
                </a:r>
                <a:r>
                  <a:rPr lang="en-US" sz="2400" dirty="0" smtClean="0"/>
                  <a:t>algorithm(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𝑂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98" t="-1037" r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0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aximum flow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problem (NP-hard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 smtClean="0"/>
              <a:t>Maximum </a:t>
            </a:r>
            <a:r>
              <a:rPr lang="en-US" sz="3000" b="1" dirty="0"/>
              <a:t>flow </a:t>
            </a:r>
            <a:r>
              <a:rPr lang="en-US" sz="3000" b="1" dirty="0" smtClean="0"/>
              <a:t>problem </a:t>
            </a:r>
            <a:r>
              <a:rPr lang="en-US" sz="3000" dirty="0" smtClean="0"/>
              <a:t>is to find </a:t>
            </a:r>
            <a:r>
              <a:rPr lang="en-US" sz="3000" dirty="0"/>
              <a:t>a feasible flow through a single-source, single-sink flow network that is </a:t>
            </a:r>
            <a:r>
              <a:rPr lang="en-US" sz="3000" dirty="0" smtClean="0"/>
              <a:t>maximum</a:t>
            </a:r>
          </a:p>
          <a:p>
            <a:r>
              <a:rPr lang="en-US" sz="3000" dirty="0"/>
              <a:t>Max-flow min-cut theorem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8" y="4175758"/>
            <a:ext cx="4419599" cy="23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Discrete Optimization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Resource managment</a:t>
            </a:r>
          </a:p>
          <a:p>
            <a:r>
              <a:rPr lang="en-US" dirty="0" smtClean="0"/>
              <a:t>Supply Chain</a:t>
            </a:r>
          </a:p>
          <a:p>
            <a:r>
              <a:rPr lang="en-US" dirty="0" smtClean="0"/>
              <a:t>Off-shore oil drilling infrastructure planning</a:t>
            </a:r>
          </a:p>
          <a:p>
            <a:r>
              <a:rPr lang="en-US" dirty="0" smtClean="0"/>
              <a:t>Medical</a:t>
            </a:r>
          </a:p>
          <a:p>
            <a:pPr lvl="1"/>
            <a:r>
              <a:rPr lang="en-US" dirty="0"/>
              <a:t>Computational molecular biology</a:t>
            </a:r>
          </a:p>
          <a:p>
            <a:pPr lvl="1"/>
            <a:r>
              <a:rPr lang="en-US" dirty="0"/>
              <a:t>Pharmaceutical testing </a:t>
            </a:r>
            <a:r>
              <a:rPr lang="en-US" dirty="0" smtClean="0"/>
              <a:t>schedules</a:t>
            </a:r>
          </a:p>
          <a:p>
            <a:pPr lvl="1"/>
            <a:r>
              <a:rPr lang="en-US" dirty="0" smtClean="0"/>
              <a:t>Radiation Treatment Planning</a:t>
            </a:r>
          </a:p>
          <a:p>
            <a:pPr lvl="1"/>
            <a:r>
              <a:rPr lang="en-US" dirty="0" smtClean="0"/>
              <a:t>Medical Imaging</a:t>
            </a:r>
          </a:p>
        </p:txBody>
      </p:sp>
    </p:spTree>
    <p:extLst>
      <p:ext uri="{BB962C8B-B14F-4D97-AF65-F5344CB8AC3E}">
        <p14:creationId xmlns:p14="http://schemas.microsoft.com/office/powerpoint/2010/main" val="34637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Radiation for Cancer 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Types</a:t>
            </a:r>
          </a:p>
          <a:p>
            <a:pPr lvl="1"/>
            <a:r>
              <a:rPr lang="en-US" sz="2400" dirty="0" smtClean="0"/>
              <a:t>Photons (x-rays and </a:t>
            </a:r>
            <a:r>
              <a:rPr lang="el-GR" sz="2400" dirty="0" smtClean="0"/>
              <a:t>γ</a:t>
            </a:r>
            <a:r>
              <a:rPr lang="en-US" sz="2400" dirty="0" smtClean="0"/>
              <a:t>-rays)</a:t>
            </a:r>
          </a:p>
          <a:p>
            <a:pPr lvl="1"/>
            <a:r>
              <a:rPr lang="en-US" sz="2400" dirty="0" smtClean="0"/>
              <a:t>Protons</a:t>
            </a:r>
          </a:p>
          <a:p>
            <a:r>
              <a:rPr lang="en-US" sz="2800" dirty="0" smtClean="0"/>
              <a:t>Delivery</a:t>
            </a:r>
          </a:p>
          <a:p>
            <a:pPr lvl="1"/>
            <a:r>
              <a:rPr lang="en-US" sz="2400" dirty="0" smtClean="0"/>
              <a:t>External beam</a:t>
            </a:r>
          </a:p>
          <a:p>
            <a:pPr lvl="1"/>
            <a:r>
              <a:rPr lang="en-US" sz="2400" dirty="0" smtClean="0"/>
              <a:t>Intensity Modulated Radiation Treatment (IMRT)</a:t>
            </a:r>
          </a:p>
          <a:p>
            <a:pPr lvl="1"/>
            <a:r>
              <a:rPr lang="en-US" sz="2400" dirty="0" smtClean="0"/>
              <a:t>Gamma Knife</a:t>
            </a:r>
          </a:p>
          <a:p>
            <a:pPr lvl="1"/>
            <a:r>
              <a:rPr lang="en-US" sz="2400" dirty="0"/>
              <a:t>Brachytherapy (seeds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448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Radiation Therapy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50% isodose line coverage of the target volume</a:t>
            </a:r>
          </a:p>
          <a:p>
            <a:r>
              <a:rPr lang="en-US" sz="2800" dirty="0" smtClean="0"/>
              <a:t>Minimize the non-target volume covered by external beams</a:t>
            </a:r>
          </a:p>
          <a:p>
            <a:r>
              <a:rPr lang="en-US" sz="2800" dirty="0" smtClean="0"/>
              <a:t>Minimize dose to near-by sensitive structures</a:t>
            </a:r>
          </a:p>
          <a:p>
            <a:r>
              <a:rPr lang="en-US" sz="2800" dirty="0" smtClean="0"/>
              <a:t>Minimize the number of shots 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maximize the number of treated patients</a:t>
            </a:r>
          </a:p>
          <a:p>
            <a:r>
              <a:rPr lang="en-US" sz="2800" dirty="0" smtClean="0"/>
              <a:t>Simplicity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262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Calculate Dose (Gy) to each voxel (</a:t>
            </a:r>
            <a:r>
              <a:rPr lang="en-US" sz="2800" dirty="0" err="1" smtClean="0"/>
              <a:t>x,y,z</a:t>
            </a:r>
            <a:r>
              <a:rPr lang="en-US" sz="2800" dirty="0" smtClean="0"/>
              <a:t>) in the target volume and surrounding volume</a:t>
            </a:r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U</a:t>
            </a:r>
            <a:r>
              <a:rPr lang="en-US" sz="2000" baseline="-25000" dirty="0" smtClean="0"/>
              <a:t>R</a:t>
            </a:r>
            <a:r>
              <a:rPr lang="en-US" sz="2000" dirty="0" smtClean="0"/>
              <a:t> – Threshold dose</a:t>
            </a:r>
          </a:p>
          <a:p>
            <a:pPr marL="0" indent="0">
              <a:buNone/>
            </a:pPr>
            <a:r>
              <a:rPr lang="en-US" sz="2000" dirty="0" smtClean="0"/>
              <a:t>M – contant</a:t>
            </a:r>
          </a:p>
          <a:p>
            <a:pPr marL="0" indent="0">
              <a:buNone/>
            </a:pPr>
            <a:r>
              <a:rPr lang="en-US" sz="2000" dirty="0" smtClean="0"/>
              <a:t>R – target region</a:t>
            </a:r>
          </a:p>
          <a:p>
            <a:pPr marL="0" indent="0">
              <a:buNone/>
            </a:pPr>
            <a:r>
              <a:rPr lang="en-US" sz="2000" dirty="0" smtClean="0"/>
              <a:t>β</a:t>
            </a:r>
            <a:r>
              <a:rPr lang="en-US" sz="2000" baseline="-25000" dirty="0" smtClean="0"/>
              <a:t>R</a:t>
            </a:r>
            <a:r>
              <a:rPr lang="en-US" sz="2000" dirty="0" smtClean="0"/>
              <a:t> – percent over-dose allowed (tolerance)</a:t>
            </a:r>
          </a:p>
          <a:p>
            <a:pPr marL="0" indent="0">
              <a:buNone/>
            </a:pPr>
            <a:r>
              <a:rPr lang="en-US" sz="2000" dirty="0" smtClean="0"/>
              <a:t>Exceed – binary </a:t>
            </a:r>
            <a:r>
              <a:rPr lang="en-US" sz="2000" dirty="0" err="1" smtClean="0"/>
              <a:t>varaible</a:t>
            </a:r>
            <a:endParaRPr lang="en-US" sz="2000" dirty="0" smtClean="0"/>
          </a:p>
          <a:p>
            <a:pPr marL="0" indent="0">
              <a:buNone/>
            </a:pPr>
            <a:r>
              <a:rPr lang="en-US" sz="2400" dirty="0" smtClean="0"/>
              <a:t>Mixed Integer Programming to solve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79" y="2634755"/>
            <a:ext cx="7819221" cy="112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82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Gamma Knife Radio-surgery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5107982" cy="376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19800" y="1905000"/>
            <a:ext cx="2819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Co-60 source emits gamma rays by radioactive decay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Allows for much fewer fractions of radiation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Main application to brian tumors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Delivered in several “shots” – time and weight are controlled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36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Gamma Knife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steps to optimization</a:t>
            </a:r>
          </a:p>
          <a:p>
            <a:pPr lvl="1"/>
            <a:r>
              <a:rPr lang="en-US" dirty="0" smtClean="0"/>
              <a:t>Continuous variables optimized using quassi-Newton method</a:t>
            </a:r>
          </a:p>
          <a:p>
            <a:pPr lvl="2"/>
            <a:r>
              <a:rPr lang="en-US" dirty="0"/>
              <a:t>position and weight of shots</a:t>
            </a:r>
            <a:endParaRPr lang="en-US" dirty="0" smtClean="0"/>
          </a:p>
          <a:p>
            <a:pPr lvl="1"/>
            <a:r>
              <a:rPr lang="en-US" dirty="0" smtClean="0"/>
              <a:t>Discrete variables optimized using simulated annealing</a:t>
            </a:r>
          </a:p>
          <a:p>
            <a:pPr lvl="2"/>
            <a:r>
              <a:rPr lang="en-US" dirty="0"/>
              <a:t>number of shots and collimator size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618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general introduction to discrete optimization</a:t>
            </a:r>
          </a:p>
          <a:p>
            <a:r>
              <a:rPr lang="en-US" dirty="0" smtClean="0"/>
              <a:t>Topic 2 ?</a:t>
            </a:r>
          </a:p>
          <a:p>
            <a:r>
              <a:rPr lang="en-US" dirty="0" smtClean="0"/>
              <a:t>Discrete Optimization in medical Imaging</a:t>
            </a:r>
          </a:p>
          <a:p>
            <a:r>
              <a:rPr lang="en-US" dirty="0" smtClean="0"/>
              <a:t>Topic 4 (solve mixed integer optimization using </a:t>
            </a:r>
            <a:r>
              <a:rPr lang="en-US" dirty="0" err="1" smtClean="0"/>
              <a:t>ga</a:t>
            </a:r>
            <a:r>
              <a:rPr lang="en-US" dirty="0" smtClean="0"/>
              <a:t> toolbox)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Gamma Knife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Mixed Integer Programming</a:t>
            </a:r>
          </a:p>
          <a:p>
            <a:pPr lvl="1"/>
            <a:r>
              <a:rPr lang="en-US" sz="2400" dirty="0"/>
              <a:t>Very large solution </a:t>
            </a:r>
            <a:r>
              <a:rPr lang="en-US" sz="2400" dirty="0" smtClean="0"/>
              <a:t>space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71800"/>
            <a:ext cx="5686251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942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IMRT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800225"/>
            <a:ext cx="476250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962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Mixed Integer Programming</a:t>
            </a:r>
          </a:p>
          <a:p>
            <a:pPr lvl="1"/>
            <a:r>
              <a:rPr lang="en-US" dirty="0" smtClean="0"/>
              <a:t>Optimize beam angles, wedge orientations, beam intensities</a:t>
            </a:r>
          </a:p>
          <a:p>
            <a:pPr lvl="1"/>
            <a:r>
              <a:rPr lang="en-US" dirty="0" smtClean="0"/>
              <a:t>Long run time to solve</a:t>
            </a:r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3919060"/>
            <a:ext cx="3971925" cy="278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951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Brachytherapy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Subject to constraints related to limiting needles to place the seed, limited dose to sensitive organs</a:t>
            </a:r>
          </a:p>
          <a:p>
            <a:r>
              <a:rPr lang="en-US" dirty="0" smtClean="0"/>
              <a:t>Mixed integer programming and branch-and-bound methods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51" y="1524000"/>
            <a:ext cx="7959649" cy="118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90800"/>
            <a:ext cx="58959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739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Discrete Optimization in Medical 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Full-size image (86 K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61931"/>
            <a:ext cx="7924800" cy="438646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400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Glocker</a:t>
            </a:r>
            <a:r>
              <a:rPr lang="en-US" sz="1200" dirty="0" smtClean="0"/>
              <a:t> B, </a:t>
            </a:r>
            <a:r>
              <a:rPr lang="en-US" sz="1200" dirty="0" err="1" smtClean="0"/>
              <a:t>Komodakis</a:t>
            </a:r>
            <a:r>
              <a:rPr lang="en-US" sz="1200" dirty="0" smtClean="0"/>
              <a:t> N, </a:t>
            </a:r>
            <a:r>
              <a:rPr lang="en-US" sz="1200" dirty="0" err="1" smtClean="0"/>
              <a:t>Tziritas</a:t>
            </a:r>
            <a:r>
              <a:rPr lang="en-US" sz="1200" dirty="0" smtClean="0"/>
              <a:t> G, et al. Dense image registration through MRFs and efficient linear programming. </a:t>
            </a:r>
            <a:r>
              <a:rPr lang="en-US" sz="1200" i="1" dirty="0" smtClean="0"/>
              <a:t>Medical Image Analysis</a:t>
            </a:r>
            <a:r>
              <a:rPr lang="en-US" sz="1200" dirty="0" smtClean="0"/>
              <a:t> 2008;12:731-741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20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Image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must be registered in order to compare multiple subjects in a group</a:t>
            </a:r>
          </a:p>
          <a:p>
            <a:r>
              <a:rPr lang="en-US" dirty="0" smtClean="0"/>
              <a:t>From the most simple to the most complex:</a:t>
            </a:r>
          </a:p>
          <a:p>
            <a:pPr lvl="1"/>
            <a:r>
              <a:rPr lang="en-US" dirty="0" smtClean="0"/>
              <a:t>Rigid</a:t>
            </a:r>
          </a:p>
          <a:p>
            <a:pPr lvl="1"/>
            <a:r>
              <a:rPr lang="en-US" dirty="0" smtClean="0"/>
              <a:t>Affine</a:t>
            </a:r>
          </a:p>
          <a:p>
            <a:pPr lvl="1"/>
            <a:r>
              <a:rPr lang="en-US" dirty="0" smtClean="0"/>
              <a:t>Non-rigid</a:t>
            </a:r>
          </a:p>
          <a:p>
            <a:pPr lvl="2"/>
            <a:r>
              <a:rPr lang="en-US" dirty="0" smtClean="0"/>
              <a:t>Varying DOF</a:t>
            </a:r>
          </a:p>
          <a:p>
            <a:pPr lvl="1"/>
            <a:endParaRPr lang="en-US" dirty="0"/>
          </a:p>
        </p:txBody>
      </p:sp>
      <p:pic>
        <p:nvPicPr>
          <p:cNvPr id="33794" name="Picture 2" descr="http://www.slicer.org/slicerWiki/images/thumb/5/5a/Registration_Rigid_icon.png/135px-Registration_Rigid_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657600"/>
            <a:ext cx="1285875" cy="1285876"/>
          </a:xfrm>
          <a:prstGeom prst="rect">
            <a:avLst/>
          </a:prstGeom>
          <a:noFill/>
        </p:spPr>
      </p:pic>
      <p:pic>
        <p:nvPicPr>
          <p:cNvPr id="33796" name="Picture 4" descr="http://www.slicer.org/slicerWiki/images/thumb/2/24/Registration_Affine_icon.png/135px-Registration_Affine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572000"/>
            <a:ext cx="1285875" cy="1285876"/>
          </a:xfrm>
          <a:prstGeom prst="rect">
            <a:avLst/>
          </a:prstGeom>
          <a:noFill/>
        </p:spPr>
      </p:pic>
      <p:pic>
        <p:nvPicPr>
          <p:cNvPr id="33798" name="Picture 6" descr="http://www.slicer.org/slicerWiki/images/thumb/4/48/Registration_NonRigid_icon.png/135px-Registration_NonRigid_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5257800"/>
            <a:ext cx="1285875" cy="1285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does medical imaging need optimization?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Curse of Dimensionality</a:t>
            </a:r>
          </a:p>
          <a:p>
            <a:pPr lvl="1"/>
            <a:r>
              <a:rPr lang="en-US" dirty="0" smtClean="0"/>
              <a:t>1 million + voxels</a:t>
            </a:r>
          </a:p>
          <a:p>
            <a:r>
              <a:rPr lang="en-US" dirty="0" smtClean="0"/>
              <a:t>Curse of non-convexity</a:t>
            </a:r>
          </a:p>
          <a:p>
            <a:pPr lvl="1"/>
            <a:r>
              <a:rPr lang="en-US" dirty="0" smtClean="0"/>
              <a:t>Ill-posed problem (more parameters than constraints)</a:t>
            </a:r>
          </a:p>
          <a:p>
            <a:r>
              <a:rPr lang="en-US" dirty="0" smtClean="0"/>
              <a:t>Curse of non-linearity</a:t>
            </a:r>
          </a:p>
          <a:p>
            <a:pPr lvl="1"/>
            <a:r>
              <a:rPr lang="en-US" dirty="0" smtClean="0"/>
              <a:t>Not all registrations are affine</a:t>
            </a:r>
          </a:p>
          <a:p>
            <a:r>
              <a:rPr lang="en-US" dirty="0" smtClean="0"/>
              <a:t>Curse of modularity</a:t>
            </a:r>
          </a:p>
          <a:p>
            <a:pPr lvl="1"/>
            <a:r>
              <a:rPr lang="en-US" dirty="0" smtClean="0"/>
              <a:t>Solutions for very specific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they already tried?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Powell’s (conjugate direction) method</a:t>
            </a:r>
          </a:p>
          <a:p>
            <a:r>
              <a:rPr lang="en-US" dirty="0" smtClean="0"/>
              <a:t>Downhill Simplex</a:t>
            </a:r>
          </a:p>
          <a:p>
            <a:r>
              <a:rPr lang="en-US" dirty="0" err="1" smtClean="0"/>
              <a:t>Levenberg</a:t>
            </a:r>
            <a:r>
              <a:rPr lang="en-US" dirty="0" smtClean="0"/>
              <a:t>-Marquardt</a:t>
            </a:r>
          </a:p>
          <a:p>
            <a:pPr lvl="1"/>
            <a:r>
              <a:rPr lang="en-US" dirty="0" smtClean="0"/>
              <a:t>Currently used by SPM8</a:t>
            </a:r>
          </a:p>
          <a:p>
            <a:r>
              <a:rPr lang="en-US" dirty="0" smtClean="0"/>
              <a:t>Newton-</a:t>
            </a:r>
            <a:r>
              <a:rPr lang="en-US" dirty="0" err="1" smtClean="0"/>
              <a:t>Raphson</a:t>
            </a:r>
            <a:endParaRPr lang="en-US" dirty="0" smtClean="0"/>
          </a:p>
          <a:p>
            <a:r>
              <a:rPr lang="en-US" dirty="0" smtClean="0"/>
              <a:t>Stochastic search methods</a:t>
            </a:r>
          </a:p>
          <a:p>
            <a:r>
              <a:rPr lang="en-US" dirty="0" smtClean="0"/>
              <a:t>Gradient descent methods</a:t>
            </a:r>
          </a:p>
          <a:p>
            <a:r>
              <a:rPr lang="en-US" dirty="0" smtClean="0"/>
              <a:t>Quasi-exhaustive search methods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going on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Glocker</a:t>
            </a:r>
            <a:r>
              <a:rPr lang="en-US" sz="2800" dirty="0" smtClean="0"/>
              <a:t> et al. recently published a paper using discrete optimization techniques for image registration</a:t>
            </a:r>
          </a:p>
          <a:p>
            <a:pPr lvl="1"/>
            <a:r>
              <a:rPr lang="en-US" sz="2400" dirty="0" smtClean="0"/>
              <a:t>Model registration as Markov Random Field</a:t>
            </a:r>
          </a:p>
          <a:p>
            <a:pPr lvl="1"/>
            <a:r>
              <a:rPr lang="en-US" sz="2400" dirty="0" smtClean="0"/>
              <a:t>MRF is optimized using the primal-dual schema</a:t>
            </a:r>
          </a:p>
          <a:p>
            <a:pPr lvl="1"/>
            <a:r>
              <a:rPr lang="en-US" sz="2400" dirty="0" smtClean="0"/>
              <a:t>Performs well on MRI brain image registration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Glocker</a:t>
            </a:r>
            <a:r>
              <a:rPr lang="en-US" sz="1200" dirty="0" smtClean="0"/>
              <a:t> B, </a:t>
            </a:r>
            <a:r>
              <a:rPr lang="en-US" sz="1200" dirty="0" err="1" smtClean="0"/>
              <a:t>Komodakis</a:t>
            </a:r>
            <a:r>
              <a:rPr lang="en-US" sz="1200" dirty="0" smtClean="0"/>
              <a:t> N, </a:t>
            </a:r>
            <a:r>
              <a:rPr lang="en-US" sz="1200" dirty="0" err="1" smtClean="0"/>
              <a:t>Tziritas</a:t>
            </a:r>
            <a:r>
              <a:rPr lang="en-US" sz="1200" dirty="0" smtClean="0"/>
              <a:t> G, et al. Dense image registration through MRFs and efficient linear programming. </a:t>
            </a:r>
            <a:r>
              <a:rPr lang="en-US" sz="1200" i="1" dirty="0" smtClean="0"/>
              <a:t>Medical Image Analysis</a:t>
            </a:r>
            <a:r>
              <a:rPr lang="en-US" sz="1200" dirty="0" smtClean="0"/>
              <a:t> 2008;12:731-741</a:t>
            </a:r>
            <a:endParaRPr lang="en-US" sz="1200" dirty="0"/>
          </a:p>
        </p:txBody>
      </p:sp>
      <p:pic>
        <p:nvPicPr>
          <p:cNvPr id="34820" name="Picture 4" descr="http://ars.els-cdn.com/content/image/1-s2.0-S1361841508000297-gr3.jpg"/>
          <p:cNvPicPr>
            <a:picLocks noChangeAspect="1" noChangeArrowheads="1"/>
          </p:cNvPicPr>
          <p:nvPr/>
        </p:nvPicPr>
        <p:blipFill>
          <a:blip r:embed="rId2" cstate="print"/>
          <a:srcRect b="67460"/>
          <a:stretch>
            <a:fillRect/>
          </a:stretch>
        </p:blipFill>
        <p:spPr bwMode="auto">
          <a:xfrm>
            <a:off x="1733550" y="4648200"/>
            <a:ext cx="5676900" cy="1562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Primal-Dual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goal: Minimize gap between the primal and dual costs</a:t>
            </a:r>
          </a:p>
          <a:p>
            <a:pPr lvl="1"/>
            <a:r>
              <a:rPr lang="en-US" dirty="0" smtClean="0"/>
              <a:t>Primal problem is NP hard</a:t>
            </a:r>
          </a:p>
          <a:p>
            <a:endParaRPr lang="en-US" dirty="0"/>
          </a:p>
        </p:txBody>
      </p:sp>
      <p:pic>
        <p:nvPicPr>
          <p:cNvPr id="4" name="Picture 2" descr="http://ars.els-cdn.com/content/image/1-s2.0-S1361841508000297-gr1.jpg"/>
          <p:cNvPicPr>
            <a:picLocks noChangeAspect="1" noChangeArrowheads="1"/>
          </p:cNvPicPr>
          <p:nvPr/>
        </p:nvPicPr>
        <p:blipFill>
          <a:blip r:embed="rId2" cstate="print"/>
          <a:srcRect l="50360" b="32824"/>
          <a:stretch>
            <a:fillRect/>
          </a:stretch>
        </p:blipFill>
        <p:spPr bwMode="auto">
          <a:xfrm>
            <a:off x="2042160" y="4480339"/>
            <a:ext cx="5067300" cy="1615661"/>
          </a:xfrm>
          <a:prstGeom prst="rect">
            <a:avLst/>
          </a:prstGeom>
          <a:noFill/>
        </p:spPr>
      </p:pic>
      <p:pic>
        <p:nvPicPr>
          <p:cNvPr id="36866" name="Picture 2" descr="View the MathML sour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1593" y="3400425"/>
            <a:ext cx="5980814" cy="714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Definition of discrete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Discrete optimization </a:t>
            </a:r>
            <a:r>
              <a:rPr lang="en-US" dirty="0"/>
              <a:t>is a branch of optimization in applied mathematics and computer </a:t>
            </a:r>
            <a:r>
              <a:rPr lang="en-US" dirty="0" smtClean="0"/>
              <a:t>science, as </a:t>
            </a:r>
            <a:r>
              <a:rPr lang="en-US" dirty="0"/>
              <a:t>opposed to continuous optimization, the variables used in the mathematical program (or some of them) are restricted to assume only </a:t>
            </a:r>
            <a:r>
              <a:rPr lang="en-US" b="1" dirty="0"/>
              <a:t>discrete values</a:t>
            </a:r>
            <a:r>
              <a:rPr lang="en-US" dirty="0"/>
              <a:t>, such as the </a:t>
            </a:r>
            <a:r>
              <a:rPr lang="en-US" dirty="0" smtClean="0"/>
              <a:t>integers</a:t>
            </a:r>
          </a:p>
          <a:p>
            <a:r>
              <a:rPr lang="en-US" dirty="0"/>
              <a:t>Two notable branches of discrete </a:t>
            </a:r>
            <a:r>
              <a:rPr lang="en-US" dirty="0" smtClean="0"/>
              <a:t>optimization are:</a:t>
            </a:r>
          </a:p>
          <a:p>
            <a:pPr lvl="1"/>
            <a:r>
              <a:rPr lang="en-US" dirty="0" smtClean="0"/>
              <a:t>combinatorial </a:t>
            </a:r>
            <a:r>
              <a:rPr lang="en-US" dirty="0"/>
              <a:t>optimization, which refers to problems on graphs, </a:t>
            </a:r>
            <a:r>
              <a:rPr lang="en-US" dirty="0" err="1"/>
              <a:t>matroids</a:t>
            </a:r>
            <a:r>
              <a:rPr lang="en-US" dirty="0"/>
              <a:t> and other discrete </a:t>
            </a:r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integer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Biomarkers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Once the images are registered discrete optimization is also being used to find biomarkers related to the imaging data</a:t>
            </a:r>
          </a:p>
          <a:p>
            <a:r>
              <a:rPr lang="en-US" sz="2800" dirty="0" smtClean="0"/>
              <a:t>Biomarker = an indicator of a biological state</a:t>
            </a:r>
          </a:p>
          <a:p>
            <a:r>
              <a:rPr lang="en-US" sz="2800" dirty="0" smtClean="0"/>
              <a:t>Optimization helps with the curse of non-convexity</a:t>
            </a:r>
          </a:p>
          <a:p>
            <a:r>
              <a:rPr lang="en-US" sz="2800" dirty="0" smtClean="0"/>
              <a:t>Not much literature on this yet</a:t>
            </a:r>
          </a:p>
          <a:p>
            <a:pPr lvl="1"/>
            <a:r>
              <a:rPr lang="en-US" sz="2400" dirty="0" smtClean="0"/>
              <a:t>Jobs?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4456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graph </a:t>
            </a:r>
            <a:r>
              <a:rPr lang="en-US" sz="2800" i="1" dirty="0" smtClean="0"/>
              <a:t>G = (V,E) </a:t>
            </a:r>
            <a:r>
              <a:rPr lang="en-US" sz="2800" dirty="0" smtClean="0"/>
              <a:t>consists of a set </a:t>
            </a:r>
            <a:r>
              <a:rPr lang="en-US" sz="2800" i="1" dirty="0" smtClean="0"/>
              <a:t>V</a:t>
            </a:r>
            <a:r>
              <a:rPr lang="en-US" sz="2800" dirty="0" smtClean="0"/>
              <a:t> of </a:t>
            </a:r>
            <a:r>
              <a:rPr lang="en-US" sz="2800" i="1" dirty="0" smtClean="0"/>
              <a:t>vertices</a:t>
            </a:r>
            <a:r>
              <a:rPr lang="en-US" sz="2800" dirty="0" smtClean="0"/>
              <a:t> and a set of </a:t>
            </a:r>
            <a:r>
              <a:rPr lang="en-US" sz="2800" i="1" dirty="0" smtClean="0"/>
              <a:t>E</a:t>
            </a:r>
            <a:r>
              <a:rPr lang="en-US" sz="2800" dirty="0" smtClean="0"/>
              <a:t> of pairs of vertices called </a:t>
            </a:r>
            <a:r>
              <a:rPr lang="en-US" sz="2800" i="1" dirty="0" smtClean="0"/>
              <a:t>edges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An edge </a:t>
            </a:r>
            <a:r>
              <a:rPr lang="en-US" sz="2400" i="1" dirty="0" smtClean="0"/>
              <a:t>e = (</a:t>
            </a:r>
            <a:r>
              <a:rPr lang="en-US" sz="2400" i="1" dirty="0" err="1" smtClean="0"/>
              <a:t>u,v</a:t>
            </a:r>
            <a:r>
              <a:rPr lang="en-US" sz="2400" i="1" dirty="0" smtClean="0"/>
              <a:t>)</a:t>
            </a:r>
          </a:p>
          <a:p>
            <a:r>
              <a:rPr lang="en-US" sz="2800" dirty="0" smtClean="0"/>
              <a:t>A graph is bipartite if the vertex set </a:t>
            </a:r>
            <a:r>
              <a:rPr lang="en-US" sz="2800" i="1" dirty="0" smtClean="0"/>
              <a:t>V</a:t>
            </a:r>
            <a:r>
              <a:rPr lang="en-US" sz="2800" dirty="0" smtClean="0"/>
              <a:t> can be partitioned into two sets </a:t>
            </a:r>
            <a:r>
              <a:rPr lang="en-US" sz="2800" i="1" dirty="0" smtClean="0"/>
              <a:t>A</a:t>
            </a:r>
            <a:r>
              <a:rPr lang="en-US" sz="2800" dirty="0" smtClean="0"/>
              <a:t> and </a:t>
            </a:r>
            <a:r>
              <a:rPr lang="en-US" sz="2800" i="1" dirty="0" smtClean="0"/>
              <a:t>B</a:t>
            </a:r>
            <a:r>
              <a:rPr lang="en-US" sz="2800" dirty="0" smtClean="0"/>
              <a:t> such that no edge in </a:t>
            </a:r>
            <a:r>
              <a:rPr lang="en-US" sz="2800" i="1" dirty="0" smtClean="0"/>
              <a:t>E</a:t>
            </a:r>
            <a:r>
              <a:rPr lang="en-US" sz="2800" dirty="0" smtClean="0"/>
              <a:t> has both endpoints in the same set of the bipartition.  </a:t>
            </a:r>
          </a:p>
          <a:p>
            <a:pPr lvl="1"/>
            <a:r>
              <a:rPr lang="en-US" sz="2400" dirty="0" smtClean="0"/>
              <a:t>A matching is </a:t>
            </a:r>
            <a:r>
              <a:rPr lang="en-US" sz="2400" i="1" dirty="0" smtClean="0"/>
              <a:t>perfect</a:t>
            </a:r>
            <a:r>
              <a:rPr lang="en-US" sz="2400" dirty="0" smtClean="0"/>
              <a:t> if no vertex is exposed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3197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Matching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10" y="1523999"/>
            <a:ext cx="7556090" cy="45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80155" y="4343400"/>
            <a:ext cx="3549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three edges</a:t>
            </a:r>
          </a:p>
          <a:p>
            <a:pPr marL="342900" indent="-342900">
              <a:buAutoNum type="arabicPeriod"/>
            </a:pPr>
            <a:r>
              <a:rPr lang="en-US" dirty="0" smtClean="0"/>
              <a:t>(1,6)</a:t>
            </a:r>
          </a:p>
          <a:p>
            <a:pPr marL="342900" indent="-342900">
              <a:buAutoNum type="arabicPeriod"/>
            </a:pPr>
            <a:r>
              <a:rPr lang="en-US" dirty="0" smtClean="0"/>
              <a:t>(2,7)</a:t>
            </a:r>
          </a:p>
          <a:p>
            <a:pPr marL="342900" indent="-342900">
              <a:buAutoNum type="arabicPeriod"/>
            </a:pPr>
            <a:r>
              <a:rPr lang="en-US" dirty="0" smtClean="0"/>
              <a:t>(3,8)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30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Matching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rectangular matrix </a:t>
            </a:r>
            <a:r>
              <a:rPr lang="en-US" i="1" dirty="0" smtClean="0"/>
              <a:t>A</a:t>
            </a:r>
            <a:r>
              <a:rPr lang="en-US" dirty="0" smtClean="0"/>
              <a:t> of random numbers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Determine the matching</a:t>
            </a:r>
          </a:p>
          <a:p>
            <a:endParaRPr lang="en-US" dirty="0"/>
          </a:p>
          <a:p>
            <a:pPr lvl="1"/>
            <a:r>
              <a:rPr lang="en-US" sz="2000" dirty="0" smtClean="0"/>
              <a:t>mi = [2;3]</a:t>
            </a:r>
          </a:p>
          <a:p>
            <a:pPr lvl="1"/>
            <a:r>
              <a:rPr lang="en-US" sz="2000" dirty="0" err="1" smtClean="0"/>
              <a:t>mj</a:t>
            </a:r>
            <a:r>
              <a:rPr lang="en-US" sz="2000" dirty="0" smtClean="0"/>
              <a:t> = [1;2]</a:t>
            </a:r>
            <a:endParaRPr lang="en-US" sz="2000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56197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029200"/>
            <a:ext cx="50387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223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Matching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the matrix based on the outputs of the previous problem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24200"/>
            <a:ext cx="57054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105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Bipartite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 the diagonal of the new matrix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2667000"/>
            <a:ext cx="72104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364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wikipedia.org</a:t>
            </a:r>
          </a:p>
          <a:p>
            <a:r>
              <a:rPr lang="en-US" dirty="0">
                <a:hlinkClick r:id="rId2"/>
              </a:rPr>
              <a:t>http://www.cs.sunysb.edu/~</a:t>
            </a:r>
            <a:r>
              <a:rPr lang="en-US" dirty="0" smtClean="0">
                <a:hlinkClick r:id="rId2"/>
              </a:rPr>
              <a:t>algorith/implement/syslo/implement.shtml</a:t>
            </a:r>
            <a:endParaRPr lang="en-US" dirty="0" smtClean="0"/>
          </a:p>
          <a:p>
            <a:r>
              <a:rPr lang="en-US" sz="2000" dirty="0" err="1" smtClean="0"/>
              <a:t>Glocker</a:t>
            </a:r>
            <a:r>
              <a:rPr lang="en-US" sz="2000" dirty="0" smtClean="0"/>
              <a:t> B, </a:t>
            </a:r>
            <a:r>
              <a:rPr lang="en-US" sz="2000" dirty="0" err="1" smtClean="0"/>
              <a:t>Komodakis</a:t>
            </a:r>
            <a:r>
              <a:rPr lang="en-US" sz="2000" dirty="0" smtClean="0"/>
              <a:t> N, </a:t>
            </a:r>
            <a:r>
              <a:rPr lang="en-US" sz="2000" dirty="0" err="1" smtClean="0"/>
              <a:t>Tziritas</a:t>
            </a:r>
            <a:r>
              <a:rPr lang="en-US" sz="2000" dirty="0" smtClean="0"/>
              <a:t> G, et al. Dense image registration through MRFs and efficient linear programming. </a:t>
            </a:r>
            <a:r>
              <a:rPr lang="en-US" sz="2000" i="1" dirty="0" smtClean="0"/>
              <a:t>Medical Image Analysis</a:t>
            </a:r>
            <a:r>
              <a:rPr lang="en-US" sz="2000" dirty="0" smtClean="0"/>
              <a:t> 2008;12:731-741</a:t>
            </a:r>
          </a:p>
          <a:p>
            <a:r>
              <a:rPr lang="en-US" dirty="0" smtClean="0"/>
              <a:t>Varian.com</a:t>
            </a:r>
          </a:p>
          <a:p>
            <a:r>
              <a:rPr lang="en-US" dirty="0" smtClean="0"/>
              <a:t>Aafp.org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</a:t>
            </a:r>
            <a:r>
              <a:rPr lang="en-US" dirty="0" smtClean="0"/>
              <a:t>discrete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Combinatorial </a:t>
            </a:r>
            <a:r>
              <a:rPr lang="en-US" b="1" dirty="0"/>
              <a:t>optimization</a:t>
            </a:r>
            <a:r>
              <a:rPr lang="en-US" dirty="0"/>
              <a:t> is a topic that consists of finding an optimal object from a finite set of </a:t>
            </a:r>
            <a:r>
              <a:rPr lang="en-US" dirty="0" smtClean="0"/>
              <a:t>objects</a:t>
            </a:r>
          </a:p>
          <a:p>
            <a:r>
              <a:rPr lang="en-US" dirty="0"/>
              <a:t>An </a:t>
            </a:r>
            <a:r>
              <a:rPr lang="en-US" b="1" dirty="0"/>
              <a:t>integer programming </a:t>
            </a:r>
            <a:r>
              <a:rPr lang="en-US" dirty="0"/>
              <a:t>problem is a mathematical </a:t>
            </a:r>
            <a:r>
              <a:rPr lang="en-US" dirty="0" smtClean="0"/>
              <a:t>optimization in </a:t>
            </a:r>
            <a:r>
              <a:rPr lang="en-US" dirty="0"/>
              <a:t>which some or all of the variables are restricted to be integers</a:t>
            </a:r>
          </a:p>
        </p:txBody>
      </p:sp>
    </p:spTree>
    <p:extLst>
      <p:ext uri="{BB962C8B-B14F-4D97-AF65-F5344CB8AC3E}">
        <p14:creationId xmlns:p14="http://schemas.microsoft.com/office/powerpoint/2010/main" val="1750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examples in discrete </a:t>
            </a:r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Integer linear programming</a:t>
            </a:r>
          </a:p>
          <a:p>
            <a:r>
              <a:rPr lang="en-US" dirty="0" smtClean="0"/>
              <a:t>Set cover problem</a:t>
            </a:r>
          </a:p>
          <a:p>
            <a:r>
              <a:rPr lang="en-US" dirty="0"/>
              <a:t>K</a:t>
            </a:r>
            <a:r>
              <a:rPr lang="en-US" dirty="0" smtClean="0"/>
              <a:t>napsack problem</a:t>
            </a:r>
          </a:p>
          <a:p>
            <a:r>
              <a:rPr lang="en-US" dirty="0"/>
              <a:t>G</a:t>
            </a:r>
            <a:r>
              <a:rPr lang="en-US" dirty="0" smtClean="0"/>
              <a:t>raph theory</a:t>
            </a:r>
          </a:p>
          <a:p>
            <a:pPr lvl="1"/>
            <a:r>
              <a:rPr lang="en-US" dirty="0" smtClean="0"/>
              <a:t>Minimum spanning tree </a:t>
            </a:r>
          </a:p>
          <a:p>
            <a:pPr lvl="1"/>
            <a:r>
              <a:rPr lang="en-US" dirty="0" smtClean="0"/>
              <a:t>Vertex cover problem</a:t>
            </a:r>
          </a:p>
          <a:p>
            <a:pPr lvl="1"/>
            <a:r>
              <a:rPr lang="en-US" dirty="0"/>
              <a:t>Traveling </a:t>
            </a:r>
            <a:r>
              <a:rPr lang="en-US" dirty="0" smtClean="0"/>
              <a:t>salesman problem (Hamiltonian circuit)</a:t>
            </a:r>
          </a:p>
          <a:p>
            <a:pPr lvl="1"/>
            <a:r>
              <a:rPr lang="en-US" dirty="0" smtClean="0"/>
              <a:t>Shortest path problem</a:t>
            </a:r>
          </a:p>
          <a:p>
            <a:r>
              <a:rPr lang="en-US" dirty="0" smtClean="0"/>
              <a:t>Scheduling problem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Maximum </a:t>
            </a:r>
            <a:r>
              <a:rPr lang="en-US" sz="3200" dirty="0"/>
              <a:t>flow problem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linear </a:t>
            </a:r>
            <a:r>
              <a:rPr lang="en-US" dirty="0" smtClean="0"/>
              <a:t>programming </a:t>
            </a:r>
            <a:br>
              <a:rPr lang="en-US" dirty="0" smtClean="0"/>
            </a:br>
            <a:r>
              <a:rPr lang="en-US" dirty="0" smtClean="0"/>
              <a:t>(NP-hard)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ILP in </a:t>
                </a:r>
                <a:r>
                  <a:rPr lang="en-US" dirty="0"/>
                  <a:t>canonical form is expressed </a:t>
                </a:r>
                <a:r>
                  <a:rPr lang="en-US" dirty="0" smtClean="0"/>
                  <a:t>as: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maximize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subject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and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integer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04" t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linear programming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NP-hard)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920240"/>
            <a:ext cx="5379720" cy="44583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7880"/>
            <a:ext cx="2606877" cy="19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cover </a:t>
            </a:r>
            <a:r>
              <a:rPr lang="en-US" dirty="0" smtClean="0"/>
              <a:t>problems (NP-hard)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Given a set of elements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{1,2, … , </m:t>
                    </m:r>
                    <m:r>
                      <m:rPr>
                        <m:nor/>
                      </m:rPr>
                      <a:rPr lang="en-US" sz="2400" dirty="0"/>
                      <m:t>n</m:t>
                    </m:r>
                    <m:r>
                      <m:rPr>
                        <m:nor/>
                      </m:rPr>
                      <a:rPr lang="en-US" sz="2400" dirty="0"/>
                      <m:t>}</m:t>
                    </m:r>
                  </m:oMath>
                </a14:m>
                <a:r>
                  <a:rPr lang="en-US" sz="2400" dirty="0"/>
                  <a:t> (called the universe) and a set 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 smtClean="0"/>
                  <a:t> of</a:t>
                </a:r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 sets whose union equals the universe, the set cover problem is to identify the smallest subset of  the union of which </a:t>
                </a:r>
                <a:r>
                  <a:rPr lang="en-US" sz="2400" dirty="0" smtClean="0"/>
                  <a:t>contains all </a:t>
                </a:r>
                <a:r>
                  <a:rPr lang="en-US" sz="2400" dirty="0"/>
                  <a:t>elements in the </a:t>
                </a:r>
                <a:r>
                  <a:rPr lang="en-US" sz="2400" dirty="0" smtClean="0"/>
                  <a:t>universe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 t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86" y="4196443"/>
            <a:ext cx="19050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86" y="4196443"/>
            <a:ext cx="1905000" cy="19050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733800" y="4648200"/>
            <a:ext cx="1600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Knapsack </a:t>
            </a:r>
            <a:r>
              <a:rPr lang="en-US" dirty="0" smtClean="0"/>
              <a:t>problems (NP-hard)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114801" cy="4572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Given a set of items, each with a weight and a value, determine the number of each item to include in a collection so that the total weight is less than or equal to a given limit and the total value is as large as </a:t>
            </a:r>
            <a:r>
              <a:rPr lang="en-US" dirty="0" smtClean="0"/>
              <a:t>possible.</a:t>
            </a:r>
          </a:p>
          <a:p>
            <a:r>
              <a:rPr lang="en-US" dirty="0" smtClean="0"/>
              <a:t>Backtracking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11" y="2137228"/>
            <a:ext cx="46291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01069050">
  <a:themeElements>
    <a:clrScheme name="Office Theme 2">
      <a:dk1>
        <a:srgbClr val="000000"/>
      </a:dk1>
      <a:lt1>
        <a:srgbClr val="FFFFEE"/>
      </a:lt1>
      <a:dk2>
        <a:srgbClr val="000000"/>
      </a:dk2>
      <a:lt2>
        <a:srgbClr val="C3B59F"/>
      </a:lt2>
      <a:accent1>
        <a:srgbClr val="9CB3D8"/>
      </a:accent1>
      <a:accent2>
        <a:srgbClr val="F8F8F8"/>
      </a:accent2>
      <a:accent3>
        <a:srgbClr val="FFFFF5"/>
      </a:accent3>
      <a:accent4>
        <a:srgbClr val="000000"/>
      </a:accent4>
      <a:accent5>
        <a:srgbClr val="CBD6E9"/>
      </a:accent5>
      <a:accent6>
        <a:srgbClr val="E1E1E1"/>
      </a:accent6>
      <a:hlink>
        <a:srgbClr val="A9A460"/>
      </a:hlink>
      <a:folHlink>
        <a:srgbClr val="E4E1D7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7F796F"/>
        </a:dk1>
        <a:lt1>
          <a:srgbClr val="FFFFFF"/>
        </a:lt1>
        <a:dk2>
          <a:srgbClr val="BDBB92"/>
        </a:dk2>
        <a:lt2>
          <a:srgbClr val="FFFFCC"/>
        </a:lt2>
        <a:accent1>
          <a:srgbClr val="8B91B9"/>
        </a:accent1>
        <a:accent2>
          <a:srgbClr val="D5D9B7"/>
        </a:accent2>
        <a:accent3>
          <a:srgbClr val="DBDAC7"/>
        </a:accent3>
        <a:accent4>
          <a:srgbClr val="DADADA"/>
        </a:accent4>
        <a:accent5>
          <a:srgbClr val="C4C7D9"/>
        </a:accent5>
        <a:accent6>
          <a:srgbClr val="C1C4A6"/>
        </a:accent6>
        <a:hlink>
          <a:srgbClr val="B46875"/>
        </a:hlink>
        <a:folHlink>
          <a:srgbClr val="C2BAA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EE"/>
        </a:lt1>
        <a:dk2>
          <a:srgbClr val="000000"/>
        </a:dk2>
        <a:lt2>
          <a:srgbClr val="C3B59F"/>
        </a:lt2>
        <a:accent1>
          <a:srgbClr val="9CB3D8"/>
        </a:accent1>
        <a:accent2>
          <a:srgbClr val="F8F8F8"/>
        </a:accent2>
        <a:accent3>
          <a:srgbClr val="FFFFF5"/>
        </a:accent3>
        <a:accent4>
          <a:srgbClr val="000000"/>
        </a:accent4>
        <a:accent5>
          <a:srgbClr val="CBD6E9"/>
        </a:accent5>
        <a:accent6>
          <a:srgbClr val="E1E1E1"/>
        </a:accent6>
        <a:hlink>
          <a:srgbClr val="A9A460"/>
        </a:hlink>
        <a:folHlink>
          <a:srgbClr val="E4E1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TP001069050</AuthoringAssetId>
    <AssetId xmlns="145c5697-5eb5-440b-b2f1-a8273fb59250">TS001069050</AssetId>
  </documentManagement>
</p:properties>
</file>

<file path=customXml/itemProps1.xml><?xml version="1.0" encoding="utf-8"?>
<ds:datastoreItem xmlns:ds="http://schemas.openxmlformats.org/officeDocument/2006/customXml" ds:itemID="{7A099257-382E-422E-AF04-857861C25F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7FE26F-8518-4553-9589-D1064DAA4DB8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7D16576A-93D2-45EF-BAB3-B399CF297D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B4127821-C562-4AFD-995B-6681D28B90D5}">
  <ds:schemaRefs>
    <ds:schemaRef ds:uri="http://schemas.microsoft.com/office/2006/metadata/properties"/>
    <ds:schemaRef ds:uri="145c5697-5eb5-440b-b2f1-a8273fb5925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TS001069050</Template>
  <TotalTime>32</TotalTime>
  <Words>1148</Words>
  <Application>Microsoft Office PowerPoint</Application>
  <PresentationFormat>On-screen Show (4:3)</PresentationFormat>
  <Paragraphs>212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TS001069050</vt:lpstr>
      <vt:lpstr>Discrete Optimization</vt:lpstr>
      <vt:lpstr>Framework</vt:lpstr>
      <vt:lpstr>Definition of discrete optimization</vt:lpstr>
      <vt:lpstr>Definition of discrete optimization</vt:lpstr>
      <vt:lpstr>Some examples in discrete optimization</vt:lpstr>
      <vt:lpstr>Integer linear programming  (NP-hard)</vt:lpstr>
      <vt:lpstr>Integer linear programming  (NP-hard)</vt:lpstr>
      <vt:lpstr>Set cover problems (NP-hard)</vt:lpstr>
      <vt:lpstr>Knapsack problems (NP-hard)</vt:lpstr>
      <vt:lpstr>Minimum spanning tree(O(n^2))</vt:lpstr>
      <vt:lpstr>Traveling salesman problem  (NP-hard)</vt:lpstr>
      <vt:lpstr>Shortest path problem</vt:lpstr>
      <vt:lpstr>Maximum flow problem (NP-hard)</vt:lpstr>
      <vt:lpstr>Uses of Discrete Optimization</vt:lpstr>
      <vt:lpstr>Radiation for Cancer Treatment</vt:lpstr>
      <vt:lpstr>Goals of Radiation Therapy</vt:lpstr>
      <vt:lpstr>Optimization</vt:lpstr>
      <vt:lpstr>Gamma Knife Radio-surgery</vt:lpstr>
      <vt:lpstr>Gamma Knife Optimization</vt:lpstr>
      <vt:lpstr>Gamma Knife Optimization</vt:lpstr>
      <vt:lpstr>IMRT</vt:lpstr>
      <vt:lpstr>IMRT</vt:lpstr>
      <vt:lpstr>Brachytherapy Optimization</vt:lpstr>
      <vt:lpstr>Discrete Optimization in Medical Imaging</vt:lpstr>
      <vt:lpstr>Basics of Image Registration</vt:lpstr>
      <vt:lpstr>Why does medical imaging need optimization?</vt:lpstr>
      <vt:lpstr>What have they already tried?</vt:lpstr>
      <vt:lpstr>What’s going on now?</vt:lpstr>
      <vt:lpstr>The Primal-Dual Schema</vt:lpstr>
      <vt:lpstr>Estimating Biomarkers</vt:lpstr>
      <vt:lpstr>Bipartite Matching</vt:lpstr>
      <vt:lpstr>Bipartite Matching</vt:lpstr>
      <vt:lpstr>Bipartite Matching</vt:lpstr>
      <vt:lpstr>Bipartite Matching</vt:lpstr>
      <vt:lpstr>Bipartite Matching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Optimization</dc:title>
  <dc:creator>Elizabeth Moody</dc:creator>
  <cp:lastModifiedBy>WFUT4102010</cp:lastModifiedBy>
  <cp:revision>6</cp:revision>
  <cp:lastPrinted>1601-01-01T00:00:00Z</cp:lastPrinted>
  <dcterms:created xsi:type="dcterms:W3CDTF">2013-04-15T16:23:04Z</dcterms:created>
  <dcterms:modified xsi:type="dcterms:W3CDTF">2013-04-18T05:28:01Z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Markets">
    <vt:lpwstr/>
  </property>
  <property fmtid="{D5CDD505-2E9C-101B-9397-08002B2CF9AE}" pid="4" name="AssetType">
    <vt:lpwstr>TP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TS001069050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Math design template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EY006220130</vt:lpwstr>
  </property>
  <property fmtid="{D5CDD505-2E9C-101B-9397-08002B2CF9AE}" pid="21" name="SourceTitle">
    <vt:lpwstr>Math design template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OpenTemplate">
    <vt:lpwstr>1</vt:lpwstr>
  </property>
  <property fmtid="{D5CDD505-2E9C-101B-9397-08002B2CF9AE}" pid="25" name="UACurrentWords">
    <vt:lpwstr>0</vt:lpwstr>
  </property>
  <property fmtid="{D5CDD505-2E9C-101B-9397-08002B2CF9AE}" pid="26" name="UALocRecommendation">
    <vt:lpwstr>Localize</vt:lpwstr>
  </property>
  <property fmtid="{D5CDD505-2E9C-101B-9397-08002B2CF9AE}" pid="27" name="Applications">
    <vt:lpwstr>184;#Office 2000;#182;#Office XP;#65;#Microsoft Office PowerPoint 2007;#79;#Template 12;#66;#PowerPoint - Design Templt 2003;#64;#PowerPoint 2003;#67;#PowerPoint - Design Templt 12</vt:lpwstr>
  </property>
  <property fmtid="{D5CDD505-2E9C-101B-9397-08002B2CF9AE}" pid="28" name="TemplateStatus">
    <vt:lpwstr>Complete</vt:lpwstr>
  </property>
  <property fmtid="{D5CDD505-2E9C-101B-9397-08002B2CF9AE}" pid="29" name="ContentTypeId">
    <vt:lpwstr>0x0101006025706CF4CD034688BEBAE97A2E701D020200C3831ACA17D8814887A164412888521E</vt:lpwstr>
  </property>
  <property fmtid="{D5CDD505-2E9C-101B-9397-08002B2CF9AE}" pid="30" name="IsDeleted">
    <vt:lpwstr>0</vt:lpwstr>
  </property>
  <property fmtid="{D5CDD505-2E9C-101B-9397-08002B2CF9AE}" pid="31" name="ShowIn">
    <vt:lpwstr>Show everywhere</vt:lpwstr>
  </property>
  <property fmtid="{D5CDD505-2E9C-101B-9397-08002B2CF9AE}" pid="32" name="UANotes">
    <vt:lpwstr>LEGACY PPTDT. 421488L. June 2003 retrofit. SEO Pilot 2008</vt:lpwstr>
  </property>
  <property fmtid="{D5CDD505-2E9C-101B-9397-08002B2CF9AE}" pid="33" name="PublishStatusLookup">
    <vt:lpwstr>255802</vt:lpwstr>
  </property>
  <property fmtid="{D5CDD505-2E9C-101B-9397-08002B2CF9AE}" pid="34" name="TPComponent">
    <vt:lpwstr>PPTFiles</vt:lpwstr>
  </property>
  <property fmtid="{D5CDD505-2E9C-101B-9397-08002B2CF9AE}" pid="35" name="TPNamespace">
    <vt:lpwstr>POWERPNT</vt:lpwstr>
  </property>
  <property fmtid="{D5CDD505-2E9C-101B-9397-08002B2CF9AE}" pid="36" name="TPClientViewer">
    <vt:lpwstr>Microsoft Office PowerPoint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TP001069050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