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6" r:id="rId9"/>
    <p:sldId id="283" r:id="rId10"/>
    <p:sldId id="284" r:id="rId11"/>
    <p:sldId id="271" r:id="rId12"/>
    <p:sldId id="285" r:id="rId13"/>
    <p:sldId id="270" r:id="rId14"/>
    <p:sldId id="272" r:id="rId15"/>
    <p:sldId id="275" r:id="rId16"/>
    <p:sldId id="274" r:id="rId17"/>
    <p:sldId id="281" r:id="rId18"/>
    <p:sldId id="276" r:id="rId19"/>
    <p:sldId id="279" r:id="rId20"/>
    <p:sldId id="280" r:id="rId21"/>
    <p:sldId id="282" r:id="rId22"/>
    <p:sldId id="273" r:id="rId23"/>
    <p:sldId id="277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sunysb.edu/~algorith/implement/syslo/implement.s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772400" cy="1600200"/>
          </a:xfrm>
        </p:spPr>
        <p:txBody>
          <a:bodyPr/>
          <a:lstStyle/>
          <a:p>
            <a:r>
              <a:rPr lang="en-US" b="1" dirty="0" smtClean="0"/>
              <a:t>Discrete Optimization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29400" cy="1752600"/>
          </a:xfrm>
        </p:spPr>
        <p:txBody>
          <a:bodyPr/>
          <a:lstStyle/>
          <a:p>
            <a:r>
              <a:rPr lang="en-US" dirty="0" smtClean="0"/>
              <a:t>Elizabeth </a:t>
            </a:r>
            <a:r>
              <a:rPr lang="en-US" dirty="0"/>
              <a:t>Davenport, Megan Johnston, </a:t>
            </a:r>
            <a:r>
              <a:rPr lang="en-US" dirty="0" err="1"/>
              <a:t>Calli</a:t>
            </a:r>
            <a:r>
              <a:rPr lang="en-US" dirty="0"/>
              <a:t> Nguyen, </a:t>
            </a:r>
            <a:r>
              <a:rPr lang="en-US" dirty="0" err="1" smtClean="0"/>
              <a:t>Shuowen</a:t>
            </a:r>
            <a:r>
              <a:rPr lang="en-US" dirty="0" smtClean="0"/>
              <a:t> Wei</a:t>
            </a:r>
          </a:p>
          <a:p>
            <a:r>
              <a:rPr lang="en-US" dirty="0"/>
              <a:t>Apr. 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2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dirty="0" smtClean="0"/>
                  <a:t>Minimum spanning tree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 l="-2963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minimum </a:t>
            </a:r>
            <a:r>
              <a:rPr lang="en-US" b="1" dirty="0"/>
              <a:t>spanning tree</a:t>
            </a:r>
            <a:r>
              <a:rPr lang="en-US" dirty="0"/>
              <a:t> (</a:t>
            </a:r>
            <a:r>
              <a:rPr lang="en-US" b="1" dirty="0"/>
              <a:t>MST</a:t>
            </a:r>
            <a:r>
              <a:rPr lang="en-US" dirty="0" smtClean="0"/>
              <a:t>)</a:t>
            </a:r>
            <a:r>
              <a:rPr lang="en-US" dirty="0"/>
              <a:t> is then a spanning tree with weight less than or equal to the weight of every other spanning </a:t>
            </a:r>
            <a:r>
              <a:rPr lang="en-US" dirty="0" smtClean="0"/>
              <a:t>tree.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Kruskal's</a:t>
            </a:r>
            <a:r>
              <a:rPr lang="en-US" dirty="0" smtClean="0"/>
              <a:t> algorithm (</a:t>
            </a:r>
            <a:r>
              <a:rPr lang="en-US" dirty="0" smtClean="0"/>
              <a:t>greedy Alg.)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406" y="2808513"/>
            <a:ext cx="3720194" cy="28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1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Traveling salesman </a:t>
            </a:r>
            <a:r>
              <a:rPr lang="en-US" dirty="0" smtClean="0"/>
              <a:t>problem (NP-hard)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 </a:t>
            </a:r>
            <a:r>
              <a:rPr lang="en-US" sz="3000" b="1" dirty="0"/>
              <a:t>travelling salesman </a:t>
            </a:r>
            <a:r>
              <a:rPr lang="en-US" sz="3000" b="1" dirty="0" smtClean="0"/>
              <a:t>problem (TSP) </a:t>
            </a:r>
            <a:r>
              <a:rPr lang="en-US" sz="3000" dirty="0" smtClean="0"/>
              <a:t>asks </a:t>
            </a:r>
            <a:r>
              <a:rPr lang="en-US" sz="3000" dirty="0"/>
              <a:t>the following question: </a:t>
            </a:r>
            <a:r>
              <a:rPr lang="en-US" sz="3000" dirty="0" smtClean="0"/>
              <a:t>given </a:t>
            </a:r>
            <a:r>
              <a:rPr lang="en-US" sz="3000" dirty="0"/>
              <a:t>a list of cities and the distances between each pair of cities, what is the shortest possible route that visits each city exactly once and returns to the origin city?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114800"/>
            <a:ext cx="2133600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114800"/>
            <a:ext cx="2133600" cy="21336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962400" y="4762500"/>
            <a:ext cx="152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Shortest path problem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84" y="3352800"/>
            <a:ext cx="4067175" cy="31905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000" dirty="0" smtClean="0"/>
                  <a:t>The shortest path problem is the problem of finding a path between two vertices (or nodes) in a graph such that the sum of the weights of its constituent edges is minimized</a:t>
                </a:r>
              </a:p>
              <a:p>
                <a:r>
                  <a:rPr lang="en-US" sz="3000" dirty="0" err="1" smtClean="0"/>
                  <a:t>Dijkstra's</a:t>
                </a:r>
                <a:r>
                  <a:rPr lang="en-US" sz="3000" dirty="0" smtClean="0"/>
                  <a:t> algorithm(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𝑂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000" dirty="0" smtClean="0"/>
                  <a:t>)</a:t>
                </a:r>
              </a:p>
              <a:p>
                <a:r>
                  <a:rPr lang="en-US" sz="3000" dirty="0"/>
                  <a:t>Floyd's </a:t>
                </a:r>
                <a:r>
                  <a:rPr lang="en-US" sz="3000" dirty="0" smtClean="0"/>
                  <a:t>algorithm(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𝑂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000" dirty="0" smtClean="0"/>
                  <a:t>)</a:t>
                </a:r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617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0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3200" dirty="0" smtClean="0"/>
              <a:t>maximum flow problem (NP-hard)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Maximum </a:t>
            </a:r>
            <a:r>
              <a:rPr lang="en-US" b="1" dirty="0"/>
              <a:t>flow </a:t>
            </a:r>
            <a:r>
              <a:rPr lang="en-US" b="1" dirty="0" smtClean="0"/>
              <a:t>problem </a:t>
            </a:r>
            <a:r>
              <a:rPr lang="en-US" dirty="0" smtClean="0"/>
              <a:t>is to find </a:t>
            </a:r>
            <a:r>
              <a:rPr lang="en-US" dirty="0"/>
              <a:t>a feasible flow through a single-source, single-sink flow network that is </a:t>
            </a:r>
            <a:r>
              <a:rPr lang="en-US" dirty="0" smtClean="0"/>
              <a:t>maximum</a:t>
            </a:r>
          </a:p>
          <a:p>
            <a:r>
              <a:rPr lang="en-US" dirty="0"/>
              <a:t>Max-flow min-cut theorem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733800"/>
            <a:ext cx="4953000" cy="26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5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Discrete Optimization in Medical Imaging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Full-size image (86 K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09531"/>
            <a:ext cx="7924800" cy="438646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6400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Glocker</a:t>
            </a:r>
            <a:r>
              <a:rPr lang="en-US" sz="1200" dirty="0" smtClean="0"/>
              <a:t> B, </a:t>
            </a:r>
            <a:r>
              <a:rPr lang="en-US" sz="1200" dirty="0" err="1" smtClean="0"/>
              <a:t>Komodakis</a:t>
            </a:r>
            <a:r>
              <a:rPr lang="en-US" sz="1200" dirty="0" smtClean="0"/>
              <a:t> N, </a:t>
            </a:r>
            <a:r>
              <a:rPr lang="en-US" sz="1200" dirty="0" err="1" smtClean="0"/>
              <a:t>Tziritas</a:t>
            </a:r>
            <a:r>
              <a:rPr lang="en-US" sz="1200" dirty="0" smtClean="0"/>
              <a:t> G, et al. Dense image registration through MRFs and efficient linear programming. </a:t>
            </a:r>
            <a:r>
              <a:rPr lang="en-US" sz="1200" i="1" dirty="0" smtClean="0"/>
              <a:t>Medical Image Analysis</a:t>
            </a:r>
            <a:r>
              <a:rPr lang="en-US" sz="1200" dirty="0" smtClean="0"/>
              <a:t> 2008;12:731-741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620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Image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must be registered in order to compare multiple subjects in a group</a:t>
            </a:r>
          </a:p>
          <a:p>
            <a:r>
              <a:rPr lang="en-US" dirty="0" smtClean="0"/>
              <a:t>From the most simple to the most complex:</a:t>
            </a:r>
          </a:p>
          <a:p>
            <a:pPr lvl="1"/>
            <a:r>
              <a:rPr lang="en-US" dirty="0" smtClean="0"/>
              <a:t>Rigid</a:t>
            </a:r>
          </a:p>
          <a:p>
            <a:pPr lvl="1"/>
            <a:r>
              <a:rPr lang="en-US" dirty="0" smtClean="0"/>
              <a:t>Affine</a:t>
            </a:r>
          </a:p>
          <a:p>
            <a:pPr lvl="1"/>
            <a:r>
              <a:rPr lang="en-US" dirty="0" smtClean="0"/>
              <a:t>Non-rigid</a:t>
            </a:r>
          </a:p>
          <a:p>
            <a:pPr lvl="2"/>
            <a:r>
              <a:rPr lang="en-US" dirty="0" smtClean="0"/>
              <a:t>Varying DOF</a:t>
            </a:r>
          </a:p>
          <a:p>
            <a:pPr lvl="1"/>
            <a:endParaRPr lang="en-US" dirty="0"/>
          </a:p>
        </p:txBody>
      </p:sp>
      <p:pic>
        <p:nvPicPr>
          <p:cNvPr id="33794" name="Picture 2" descr="http://www.slicer.org/slicerWiki/images/thumb/5/5a/Registration_Rigid_icon.png/135px-Registration_Rigid_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200400"/>
            <a:ext cx="1285875" cy="1285876"/>
          </a:xfrm>
          <a:prstGeom prst="rect">
            <a:avLst/>
          </a:prstGeom>
          <a:noFill/>
        </p:spPr>
      </p:pic>
      <p:pic>
        <p:nvPicPr>
          <p:cNvPr id="33796" name="Picture 4" descr="http://www.slicer.org/slicerWiki/images/thumb/2/24/Registration_Affine_icon.png/135px-Registration_Affine_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419600"/>
            <a:ext cx="1285875" cy="1285876"/>
          </a:xfrm>
          <a:prstGeom prst="rect">
            <a:avLst/>
          </a:prstGeom>
          <a:noFill/>
        </p:spPr>
      </p:pic>
      <p:pic>
        <p:nvPicPr>
          <p:cNvPr id="33798" name="Picture 6" descr="http://www.slicer.org/slicerWiki/images/thumb/4/48/Registration_NonRigid_icon.png/135px-Registration_NonRigid_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5257800"/>
            <a:ext cx="1285875" cy="1285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does medical imaging need optimization?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Curse of Dimensionality</a:t>
            </a:r>
          </a:p>
          <a:p>
            <a:pPr lvl="1"/>
            <a:r>
              <a:rPr lang="en-US" dirty="0" smtClean="0"/>
              <a:t>1 million + voxels</a:t>
            </a:r>
          </a:p>
          <a:p>
            <a:r>
              <a:rPr lang="en-US" dirty="0" smtClean="0"/>
              <a:t>Curse of non-convexity</a:t>
            </a:r>
          </a:p>
          <a:p>
            <a:pPr lvl="1"/>
            <a:r>
              <a:rPr lang="en-US" dirty="0" smtClean="0"/>
              <a:t>Ill-posed problem (more parameters than constraints)</a:t>
            </a:r>
          </a:p>
          <a:p>
            <a:r>
              <a:rPr lang="en-US" dirty="0" smtClean="0"/>
              <a:t>Curse of non-linearity</a:t>
            </a:r>
          </a:p>
          <a:p>
            <a:pPr lvl="1"/>
            <a:r>
              <a:rPr lang="en-US" dirty="0" smtClean="0"/>
              <a:t>Not all registrations are affine</a:t>
            </a:r>
          </a:p>
          <a:p>
            <a:r>
              <a:rPr lang="en-US" dirty="0" smtClean="0"/>
              <a:t>Curse of modularity</a:t>
            </a:r>
          </a:p>
          <a:p>
            <a:pPr lvl="1"/>
            <a:r>
              <a:rPr lang="en-US" dirty="0" smtClean="0"/>
              <a:t>Solutions for very specific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they already tried?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Powell’s (conjugate direction) method</a:t>
            </a:r>
          </a:p>
          <a:p>
            <a:r>
              <a:rPr lang="en-US" dirty="0" smtClean="0"/>
              <a:t>Downhill Simplex</a:t>
            </a:r>
          </a:p>
          <a:p>
            <a:r>
              <a:rPr lang="en-US" dirty="0" err="1" smtClean="0"/>
              <a:t>Levenberg</a:t>
            </a:r>
            <a:r>
              <a:rPr lang="en-US" dirty="0" smtClean="0"/>
              <a:t>-Marquardt</a:t>
            </a:r>
          </a:p>
          <a:p>
            <a:pPr lvl="1"/>
            <a:r>
              <a:rPr lang="en-US" dirty="0" smtClean="0"/>
              <a:t>Currently used by SPM8</a:t>
            </a:r>
          </a:p>
          <a:p>
            <a:r>
              <a:rPr lang="en-US" dirty="0" smtClean="0"/>
              <a:t>Newton-</a:t>
            </a:r>
            <a:r>
              <a:rPr lang="en-US" dirty="0" err="1" smtClean="0"/>
              <a:t>Raphson</a:t>
            </a:r>
            <a:endParaRPr lang="en-US" dirty="0" smtClean="0"/>
          </a:p>
          <a:p>
            <a:r>
              <a:rPr lang="en-US" dirty="0" smtClean="0"/>
              <a:t>Stochastic search methods</a:t>
            </a:r>
          </a:p>
          <a:p>
            <a:r>
              <a:rPr lang="en-US" dirty="0" smtClean="0"/>
              <a:t>Gradient descent methods</a:t>
            </a:r>
          </a:p>
          <a:p>
            <a:r>
              <a:rPr lang="en-US" dirty="0" smtClean="0"/>
              <a:t>Quasi-exhaustive search methods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general introduction to discrete optimization</a:t>
            </a:r>
          </a:p>
          <a:p>
            <a:r>
              <a:rPr lang="en-US" dirty="0" smtClean="0"/>
              <a:t>Topic 2 ?</a:t>
            </a:r>
          </a:p>
          <a:p>
            <a:r>
              <a:rPr lang="en-US" dirty="0" smtClean="0"/>
              <a:t>Discrete Optimization in medical Imaging</a:t>
            </a:r>
          </a:p>
          <a:p>
            <a:r>
              <a:rPr lang="en-US" dirty="0" smtClean="0"/>
              <a:t>Topic 4 (solve mixed integer optimization using </a:t>
            </a:r>
            <a:r>
              <a:rPr lang="en-US" dirty="0" err="1" smtClean="0"/>
              <a:t>ga</a:t>
            </a:r>
            <a:r>
              <a:rPr lang="en-US" dirty="0" smtClean="0"/>
              <a:t> toolbox)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going on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Glocker</a:t>
            </a:r>
            <a:r>
              <a:rPr lang="en-US" dirty="0" smtClean="0"/>
              <a:t> et al. recently published a paper using discrete optimization techniques for image registration</a:t>
            </a:r>
          </a:p>
          <a:p>
            <a:pPr lvl="1"/>
            <a:r>
              <a:rPr lang="en-US" dirty="0" smtClean="0"/>
              <a:t>Model registration as Markov Random Field</a:t>
            </a:r>
          </a:p>
          <a:p>
            <a:pPr lvl="1"/>
            <a:r>
              <a:rPr lang="en-US" dirty="0" smtClean="0"/>
              <a:t>MRF is optimized using the primal-dual schema</a:t>
            </a:r>
          </a:p>
          <a:p>
            <a:pPr lvl="1"/>
            <a:r>
              <a:rPr lang="en-US" dirty="0" smtClean="0"/>
              <a:t>Performs well on MRI brain image registration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00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Glocker</a:t>
            </a:r>
            <a:r>
              <a:rPr lang="en-US" sz="1200" dirty="0" smtClean="0"/>
              <a:t> B, </a:t>
            </a:r>
            <a:r>
              <a:rPr lang="en-US" sz="1200" dirty="0" err="1" smtClean="0"/>
              <a:t>Komodakis</a:t>
            </a:r>
            <a:r>
              <a:rPr lang="en-US" sz="1200" dirty="0" smtClean="0"/>
              <a:t> N, </a:t>
            </a:r>
            <a:r>
              <a:rPr lang="en-US" sz="1200" dirty="0" err="1" smtClean="0"/>
              <a:t>Tziritas</a:t>
            </a:r>
            <a:r>
              <a:rPr lang="en-US" sz="1200" dirty="0" smtClean="0"/>
              <a:t> G, et al. Dense image registration through MRFs and efficient linear programming. </a:t>
            </a:r>
            <a:r>
              <a:rPr lang="en-US" sz="1200" i="1" dirty="0" smtClean="0"/>
              <a:t>Medical Image Analysis</a:t>
            </a:r>
            <a:r>
              <a:rPr lang="en-US" sz="1200" dirty="0" smtClean="0"/>
              <a:t> 2008;12:731-741</a:t>
            </a:r>
            <a:endParaRPr lang="en-US" sz="1200" dirty="0"/>
          </a:p>
        </p:txBody>
      </p:sp>
      <p:pic>
        <p:nvPicPr>
          <p:cNvPr id="34820" name="Picture 4" descr="http://ars.els-cdn.com/content/image/1-s2.0-S1361841508000297-gr3.jpg"/>
          <p:cNvPicPr>
            <a:picLocks noChangeAspect="1" noChangeArrowheads="1"/>
          </p:cNvPicPr>
          <p:nvPr/>
        </p:nvPicPr>
        <p:blipFill>
          <a:blip r:embed="rId2" cstate="print"/>
          <a:srcRect b="67460"/>
          <a:stretch>
            <a:fillRect/>
          </a:stretch>
        </p:blipFill>
        <p:spPr bwMode="auto">
          <a:xfrm>
            <a:off x="1733550" y="4648200"/>
            <a:ext cx="5676900" cy="15621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Primal-Dual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goal: Minimize gap between the primal and dual costs</a:t>
            </a:r>
          </a:p>
          <a:p>
            <a:endParaRPr lang="en-US" dirty="0"/>
          </a:p>
        </p:txBody>
      </p:sp>
      <p:pic>
        <p:nvPicPr>
          <p:cNvPr id="4" name="Picture 2" descr="http://ars.els-cdn.com/content/image/1-s2.0-S1361841508000297-gr1.jpg"/>
          <p:cNvPicPr>
            <a:picLocks noChangeAspect="1" noChangeArrowheads="1"/>
          </p:cNvPicPr>
          <p:nvPr/>
        </p:nvPicPr>
        <p:blipFill>
          <a:blip r:embed="rId2" cstate="print"/>
          <a:srcRect l="50360" b="32824"/>
          <a:stretch>
            <a:fillRect/>
          </a:stretch>
        </p:blipFill>
        <p:spPr bwMode="auto">
          <a:xfrm>
            <a:off x="2038350" y="4800600"/>
            <a:ext cx="5067300" cy="1615661"/>
          </a:xfrm>
          <a:prstGeom prst="rect">
            <a:avLst/>
          </a:prstGeom>
          <a:noFill/>
        </p:spPr>
      </p:pic>
      <p:pic>
        <p:nvPicPr>
          <p:cNvPr id="36866" name="Picture 2" descr="View the MathML sour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1593" y="3429000"/>
            <a:ext cx="5980814" cy="714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8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wikipedia.org</a:t>
            </a:r>
          </a:p>
          <a:p>
            <a:r>
              <a:rPr lang="en-US" dirty="0">
                <a:hlinkClick r:id="rId2"/>
              </a:rPr>
              <a:t>http://www.cs.sunysb.edu/~algorith/implement/syslo/implement.shtml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Definition of discrete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Discrete optimization </a:t>
            </a:r>
            <a:r>
              <a:rPr lang="en-US" dirty="0"/>
              <a:t>is a branch of optimization in applied mathematics and computer </a:t>
            </a:r>
            <a:r>
              <a:rPr lang="en-US" dirty="0" smtClean="0"/>
              <a:t>science, as </a:t>
            </a:r>
            <a:r>
              <a:rPr lang="en-US" dirty="0"/>
              <a:t>opposed to continuous optimization, the variables used in the mathematical program (or some of them) are restricted to assume only </a:t>
            </a:r>
            <a:r>
              <a:rPr lang="en-US" b="1" dirty="0"/>
              <a:t>discrete values</a:t>
            </a:r>
            <a:r>
              <a:rPr lang="en-US" dirty="0"/>
              <a:t>, such as the </a:t>
            </a:r>
            <a:r>
              <a:rPr lang="en-US" dirty="0" smtClean="0"/>
              <a:t>integers</a:t>
            </a:r>
          </a:p>
          <a:p>
            <a:r>
              <a:rPr lang="en-US" dirty="0"/>
              <a:t>Two notable branches of discrete </a:t>
            </a:r>
            <a:r>
              <a:rPr lang="en-US" dirty="0" smtClean="0"/>
              <a:t>optimization are:</a:t>
            </a:r>
          </a:p>
          <a:p>
            <a:pPr lvl="1"/>
            <a:r>
              <a:rPr lang="en-US" dirty="0" smtClean="0"/>
              <a:t>combinatorial </a:t>
            </a:r>
            <a:r>
              <a:rPr lang="en-US" dirty="0"/>
              <a:t>optimization, which refers to problems on graphs, </a:t>
            </a:r>
            <a:r>
              <a:rPr lang="en-US" dirty="0" err="1"/>
              <a:t>matroids</a:t>
            </a:r>
            <a:r>
              <a:rPr lang="en-US" dirty="0"/>
              <a:t> and other discrete </a:t>
            </a:r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integer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Definition of discrete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combinatorial optimization</a:t>
            </a:r>
            <a:r>
              <a:rPr lang="en-US" dirty="0"/>
              <a:t> is a topic that consists of finding an optimal object from a finite set of </a:t>
            </a:r>
            <a:r>
              <a:rPr lang="en-US" dirty="0" smtClean="0"/>
              <a:t>objects</a:t>
            </a:r>
          </a:p>
          <a:p>
            <a:r>
              <a:rPr lang="en-US" dirty="0"/>
              <a:t>An </a:t>
            </a:r>
            <a:r>
              <a:rPr lang="en-US" b="1" dirty="0"/>
              <a:t>integer programming </a:t>
            </a:r>
            <a:r>
              <a:rPr lang="en-US" dirty="0"/>
              <a:t>problem is a mathematical </a:t>
            </a:r>
            <a:r>
              <a:rPr lang="en-US" dirty="0" smtClean="0"/>
              <a:t>optimization in </a:t>
            </a:r>
            <a:r>
              <a:rPr lang="en-US" dirty="0"/>
              <a:t>which some or all of the variables are restricted to be integers</a:t>
            </a:r>
          </a:p>
        </p:txBody>
      </p:sp>
    </p:spTree>
    <p:extLst>
      <p:ext uri="{BB962C8B-B14F-4D97-AF65-F5344CB8AC3E}">
        <p14:creationId xmlns:p14="http://schemas.microsoft.com/office/powerpoint/2010/main" val="1750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Some examples in discrete </a:t>
            </a:r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Integer linear programming</a:t>
            </a:r>
          </a:p>
          <a:p>
            <a:r>
              <a:rPr lang="en-US" dirty="0" smtClean="0"/>
              <a:t>Set cover problem</a:t>
            </a:r>
          </a:p>
          <a:p>
            <a:r>
              <a:rPr lang="en-US" dirty="0"/>
              <a:t>K</a:t>
            </a:r>
            <a:r>
              <a:rPr lang="en-US" dirty="0" smtClean="0"/>
              <a:t>napsack problem</a:t>
            </a:r>
          </a:p>
          <a:p>
            <a:r>
              <a:rPr lang="en-US" dirty="0"/>
              <a:t>G</a:t>
            </a:r>
            <a:r>
              <a:rPr lang="en-US" dirty="0" smtClean="0"/>
              <a:t>raph theory</a:t>
            </a:r>
          </a:p>
          <a:p>
            <a:pPr lvl="1"/>
            <a:r>
              <a:rPr lang="en-US" dirty="0" smtClean="0"/>
              <a:t>Minimum spanning tree </a:t>
            </a:r>
          </a:p>
          <a:p>
            <a:pPr lvl="1"/>
            <a:r>
              <a:rPr lang="en-US" dirty="0" smtClean="0"/>
              <a:t>Vertex cover problem</a:t>
            </a:r>
          </a:p>
          <a:p>
            <a:pPr lvl="1"/>
            <a:r>
              <a:rPr lang="en-US" dirty="0"/>
              <a:t>Traveling </a:t>
            </a:r>
            <a:r>
              <a:rPr lang="en-US" dirty="0" smtClean="0"/>
              <a:t>salesman problem (Hamiltonian circuit)</a:t>
            </a:r>
          </a:p>
          <a:p>
            <a:pPr lvl="1"/>
            <a:r>
              <a:rPr lang="en-US" dirty="0" smtClean="0"/>
              <a:t>Shortest path problem</a:t>
            </a:r>
          </a:p>
          <a:p>
            <a:r>
              <a:rPr lang="en-US" dirty="0" smtClean="0"/>
              <a:t>Scheduling problem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Maximum </a:t>
            </a:r>
            <a:r>
              <a:rPr lang="en-US" sz="3200" dirty="0"/>
              <a:t>flow problem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Integer linear </a:t>
            </a:r>
            <a:r>
              <a:rPr lang="en-US" dirty="0" smtClean="0"/>
              <a:t>programming (NP-hard)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 ILP in </a:t>
                </a:r>
                <a:r>
                  <a:rPr lang="en-US" dirty="0"/>
                  <a:t>canonical form is expressed </a:t>
                </a:r>
                <a:r>
                  <a:rPr lang="en-US" dirty="0" smtClean="0"/>
                  <a:t>as:</a:t>
                </a:r>
              </a:p>
              <a:p>
                <a:pPr marL="0" indent="0">
                  <a:buNone/>
                </a:pPr>
                <a:r>
                  <a:rPr lang="en-US" dirty="0" smtClean="0"/>
                  <a:t>	maximize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subject to 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and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integer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Integer linear programming (NP-hard)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752600"/>
            <a:ext cx="5379720" cy="44583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" y="2438400"/>
            <a:ext cx="2606877" cy="197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5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Set cover </a:t>
            </a:r>
            <a:r>
              <a:rPr lang="en-US" dirty="0" smtClean="0"/>
              <a:t>problems (NP-hard)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 set of elements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{1,2, … , </m:t>
                    </m:r>
                    <m:r>
                      <m:rPr>
                        <m:nor/>
                      </m:rPr>
                      <a:rPr lang="en-US" dirty="0"/>
                      <m:t>n</m:t>
                    </m:r>
                    <m:r>
                      <m:rPr>
                        <m:nor/>
                      </m:rPr>
                      <a:rPr lang="en-US" dirty="0"/>
                      <m:t>}</m:t>
                    </m:r>
                  </m:oMath>
                </a14:m>
                <a:r>
                  <a:rPr lang="en-US" dirty="0"/>
                  <a:t> (called the universe) and a set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of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 sets whose union equals the universe, the set cover problem is to identify the smallest subset of  the union of which </a:t>
                </a:r>
                <a:r>
                  <a:rPr lang="en-US" dirty="0" smtClean="0"/>
                  <a:t>contains all </a:t>
                </a:r>
                <a:r>
                  <a:rPr lang="en-US" dirty="0"/>
                  <a:t>elements in the </a:t>
                </a:r>
                <a:r>
                  <a:rPr lang="en-US" dirty="0" smtClean="0"/>
                  <a:t>universe.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617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86" y="4196443"/>
            <a:ext cx="19050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886" y="4196443"/>
            <a:ext cx="1905000" cy="19050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733800" y="4648200"/>
            <a:ext cx="1600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4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Knapsack </a:t>
            </a:r>
            <a:r>
              <a:rPr lang="en-US" dirty="0" smtClean="0"/>
              <a:t>problems (NP-hard)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114801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Given a set of items, each with a weight and a value, determine the number of each item to include in a collection so that the total weight is less than or equal to a given limit and the total value is as large as </a:t>
            </a:r>
            <a:r>
              <a:rPr lang="en-US" dirty="0" smtClean="0"/>
              <a:t>possible.</a:t>
            </a:r>
          </a:p>
          <a:p>
            <a:r>
              <a:rPr lang="en-US" dirty="0" smtClean="0"/>
              <a:t>Backtracking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771" y="2111828"/>
            <a:ext cx="46291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583</Words>
  <Application>Microsoft Office PowerPoint</Application>
  <PresentationFormat>On-screen Show (4:3)</PresentationFormat>
  <Paragraphs>101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Discrete Optimization</vt:lpstr>
      <vt:lpstr>Framework</vt:lpstr>
      <vt:lpstr>Definition of discrete optimization</vt:lpstr>
      <vt:lpstr>Definition of discrete optimization</vt:lpstr>
      <vt:lpstr>Some examples in discrete optimization</vt:lpstr>
      <vt:lpstr>Integer linear programming (NP-hard)</vt:lpstr>
      <vt:lpstr>Integer linear programming (NP-hard)</vt:lpstr>
      <vt:lpstr>Set cover problems (NP-hard)</vt:lpstr>
      <vt:lpstr>Knapsack problems (NP-hard)</vt:lpstr>
      <vt:lpstr>Minimum spanning tree(O(n^2))</vt:lpstr>
      <vt:lpstr>Traveling salesman problem (NP-hard)</vt:lpstr>
      <vt:lpstr>Shortest path problem</vt:lpstr>
      <vt:lpstr>maximum flow problem (NP-hard)</vt:lpstr>
      <vt:lpstr>Topic 2</vt:lpstr>
      <vt:lpstr>PowerPoint Presentation</vt:lpstr>
      <vt:lpstr>Discrete Optimization in Medical Imaging</vt:lpstr>
      <vt:lpstr>Basics of Image Registration</vt:lpstr>
      <vt:lpstr>Why does medical imaging need optimization?</vt:lpstr>
      <vt:lpstr>What have they already tried?</vt:lpstr>
      <vt:lpstr>What’s going on now?</vt:lpstr>
      <vt:lpstr>The Primal-Dual Schema</vt:lpstr>
      <vt:lpstr>Topic 4</vt:lpstr>
      <vt:lpstr>PowerPoint Presentation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Optimization</dc:title>
  <dc:creator>Wei, Shuowen</dc:creator>
  <cp:lastModifiedBy>WFUT4102010</cp:lastModifiedBy>
  <cp:revision>57</cp:revision>
  <dcterms:created xsi:type="dcterms:W3CDTF">2006-08-16T00:00:00Z</dcterms:created>
  <dcterms:modified xsi:type="dcterms:W3CDTF">2013-04-14T22:19:17Z</dcterms:modified>
</cp:coreProperties>
</file>