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71" r:id="rId2"/>
  </p:sldMasterIdLst>
  <p:notesMasterIdLst>
    <p:notesMasterId r:id="rId30"/>
  </p:notesMasterIdLst>
  <p:sldIdLst>
    <p:sldId id="256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296" r:id="rId11"/>
    <p:sldId id="287" r:id="rId12"/>
    <p:sldId id="297" r:id="rId13"/>
    <p:sldId id="286" r:id="rId14"/>
    <p:sldId id="298" r:id="rId15"/>
    <p:sldId id="300" r:id="rId16"/>
    <p:sldId id="301" r:id="rId17"/>
    <p:sldId id="288" r:id="rId18"/>
    <p:sldId id="289" r:id="rId19"/>
    <p:sldId id="290" r:id="rId20"/>
    <p:sldId id="295" r:id="rId21"/>
    <p:sldId id="291" r:id="rId22"/>
    <p:sldId id="292" r:id="rId23"/>
    <p:sldId id="302" r:id="rId24"/>
    <p:sldId id="311" r:id="rId25"/>
    <p:sldId id="312" r:id="rId26"/>
    <p:sldId id="313" r:id="rId27"/>
    <p:sldId id="314" r:id="rId28"/>
    <p:sldId id="30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3" autoAdjust="0"/>
  </p:normalViewPr>
  <p:slideViewPr>
    <p:cSldViewPr>
      <p:cViewPr>
        <p:scale>
          <a:sx n="72" d="100"/>
          <a:sy n="72" d="100"/>
        </p:scale>
        <p:origin x="-79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CCC117-4061-469E-8B23-779896BA7878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16D66-5F85-49CC-AD8B-D3533025D8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72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859AE-5EE5-48C2-9468-0D377100320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859AE-5EE5-48C2-9468-0D377100320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859AE-5EE5-48C2-9468-0D377100320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859AE-5EE5-48C2-9468-0D377100320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3A435-728C-4E76-AE11-F1E58F374A0C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9E65E-7EAB-4282-AF18-DB26C8FC8B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2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1859F-0A5B-4FD3-957B-D57404976207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0945D-A221-48B8-8076-FD5E9BB36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2CE83-1C28-4E2F-81CC-93F13304E467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21E8F-5172-4AA0-8C9B-B978D0DFF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3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7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0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41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88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3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77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152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6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EC95CD-35B0-48A0-A14C-3F1989185EF3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BC756-B8E6-40D3-B71D-1ADED196BF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80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61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2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0EFE2-3D2A-45ED-8844-A5571285EF86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994B536-F363-4606-A60F-A3CD943B8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84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BE92B-5CB9-4C7E-A681-16FAF7075608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DF76C-AF13-4608-897C-E5B0670F2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55EBB6-979D-4804-BCD4-787C9246A7EE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CB089-AE6E-4B9E-87C5-5487412C6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3E7BD-E73B-4620-8537-33ED7FFA21BB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FD8FF-7CCE-402B-B7ED-19AD200223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35BD5E-7CB0-414E-A48B-F9A806EDC40D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462C4-7D3A-4956-B44B-2B6C813C01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79E416-9AB8-4DCC-8E6F-6F1A00930B73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4CAB6-88A7-4279-8DEB-512CB60777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B3247-E5CD-4B13-97B6-5980BC39FF7D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895F8095-D244-4785-BF78-E08E99E84D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88DCA97-E1F2-48F6-A731-3CF367F32C58}" type="datetimeFigureOut">
              <a:rPr lang="en-US"/>
              <a:pPr/>
              <a:t>4/7/2011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fld id="{279161E5-D366-45C5-930D-3D0D007AF3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0" r:id="rId2"/>
    <p:sldLayoutId id="2147483768" r:id="rId3"/>
    <p:sldLayoutId id="2147483761" r:id="rId4"/>
    <p:sldLayoutId id="2147483762" r:id="rId5"/>
    <p:sldLayoutId id="2147483763" r:id="rId6"/>
    <p:sldLayoutId id="2147483764" r:id="rId7"/>
    <p:sldLayoutId id="2147483769" r:id="rId8"/>
    <p:sldLayoutId id="2147483770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0A85E25-DDAB-42B2-8DAE-3BD710D0B01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4/7/2011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152DCC4-A5F0-4C3E-AC92-8CF9CBBC6FF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Katie </a:t>
            </a:r>
            <a:r>
              <a:rPr lang="en-US" dirty="0" err="1" smtClean="0"/>
              <a:t>Novacek</a:t>
            </a:r>
            <a:endParaRPr lang="en-US" dirty="0" smtClean="0"/>
          </a:p>
          <a:p>
            <a:pPr eaLnBrk="1" hangingPunct="1"/>
            <a:r>
              <a:rPr lang="en-US" dirty="0" smtClean="0"/>
              <a:t>Dan </a:t>
            </a:r>
            <a:r>
              <a:rPr lang="en-US" dirty="0" err="1" smtClean="0"/>
              <a:t>Xue</a:t>
            </a:r>
            <a:endParaRPr lang="en-US" dirty="0" smtClean="0"/>
          </a:p>
          <a:p>
            <a:pPr eaLnBrk="1" hangingPunct="1"/>
            <a:r>
              <a:rPr lang="en-US" dirty="0" err="1" smtClean="0"/>
              <a:t>Mingna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endParaRPr lang="en-US" dirty="0" smtClean="0"/>
          </a:p>
          <a:p>
            <a:pPr eaLnBrk="1" hangingPunct="1"/>
            <a:r>
              <a:rPr lang="en-US" dirty="0" smtClean="0"/>
              <a:t>April 7, 2011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b="1" dirty="0" smtClean="0"/>
              <a:t>Quadratic Programming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Quadratic programming problems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97088"/>
            <a:ext cx="66770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Optimality conditions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Diagonal matrix D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057400"/>
            <a:ext cx="58388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Optimality conditions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First-order condition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Secondorder condition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10"/>
          <a:stretch>
            <a:fillRect/>
          </a:stretch>
        </p:blipFill>
        <p:spPr bwMode="auto">
          <a:xfrm>
            <a:off x="981075" y="1978025"/>
            <a:ext cx="69437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8"/>
          <a:stretch>
            <a:fillRect/>
          </a:stretch>
        </p:blipFill>
        <p:spPr bwMode="auto">
          <a:xfrm>
            <a:off x="981075" y="3429000"/>
            <a:ext cx="69437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Interior reflective Newton method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mtClean="0"/>
              <a:t>The end game</a:t>
            </a:r>
            <a:endParaRPr lang="en-US" sz="3200" smtClean="0"/>
          </a:p>
          <a:p>
            <a:endParaRPr lang="en-US" smtClean="0"/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52650"/>
            <a:ext cx="65913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Interior reflective Newton method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endParaRPr lang="en-US" sz="3200" smtClean="0"/>
          </a:p>
          <a:p>
            <a:endParaRPr 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41243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Interior reflective Newton method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mtClean="0"/>
              <a:t>The middle game</a:t>
            </a:r>
            <a:endParaRPr lang="en-US" sz="3200" smtClean="0"/>
          </a:p>
          <a:p>
            <a:endParaRPr 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209800"/>
            <a:ext cx="50482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Interior reflective Newton method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mtClean="0"/>
              <a:t>Reflective line search</a:t>
            </a:r>
            <a:endParaRPr lang="en-US" sz="2000" smtClean="0"/>
          </a:p>
          <a:p>
            <a:endParaRPr 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3" b="9285"/>
          <a:stretch>
            <a:fillRect/>
          </a:stretch>
        </p:blipFill>
        <p:spPr bwMode="auto">
          <a:xfrm>
            <a:off x="2819400" y="2209800"/>
            <a:ext cx="37338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Interior reflective Newton method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24000"/>
            <a:ext cx="64960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Trust region methods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mtClean="0"/>
              <a:t>Basic idea</a:t>
            </a:r>
            <a:endParaRPr lang="en-US" sz="2000" smtClean="0"/>
          </a:p>
          <a:p>
            <a:endParaRPr 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057400"/>
            <a:ext cx="71151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Trust region methods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5438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linearly constrained optimization problem with a quadratic objective function is called a quadratic program.  The quadratic program is expressed in the form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95600"/>
            <a:ext cx="11451158" cy="13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11592832" cy="69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Trust region 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mtClean="0"/>
              <a:t>Unconstrained trust region method</a:t>
            </a:r>
            <a:endParaRPr lang="en-US" sz="2000" smtClean="0"/>
          </a:p>
          <a:p>
            <a:endParaRPr 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009775"/>
            <a:ext cx="54387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Trust region methods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mtClean="0"/>
              <a:t>Trust region method for bound-constrained problems</a:t>
            </a:r>
            <a:endParaRPr lang="en-US" sz="2000" smtClean="0"/>
          </a:p>
          <a:p>
            <a:endParaRPr 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57400"/>
            <a:ext cx="65722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Preconditioned conjugate gradient(PCG)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524000"/>
            <a:ext cx="32385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/>
              <a:t>Medium-Scale </a:t>
            </a:r>
            <a:r>
              <a:rPr lang="en-US" sz="3200" b="1" dirty="0" smtClean="0"/>
              <a:t>QP </a:t>
            </a:r>
            <a:r>
              <a:rPr lang="en-US" sz="3200" b="1" dirty="0"/>
              <a:t>Problem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/>
          <a:lstStyle/>
          <a:p>
            <a:r>
              <a:rPr lang="en-US" dirty="0" smtClean="0"/>
              <a:t>Active Set Method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according to the KK conditions, we need to look for a</a:t>
            </a:r>
          </a:p>
          <a:p>
            <a:pPr lvl="1">
              <a:buNone/>
            </a:pPr>
            <a:r>
              <a:rPr lang="en-US" sz="2400" dirty="0" smtClean="0"/>
              <a:t>vector (x; </a:t>
            </a:r>
            <a:r>
              <a:rPr lang="el-GR" sz="2400" dirty="0" smtClean="0"/>
              <a:t>λ</a:t>
            </a:r>
            <a:r>
              <a:rPr lang="en-US" sz="2400" dirty="0" smtClean="0"/>
              <a:t>) such that x satisfies the constraints set and</a:t>
            </a:r>
          </a:p>
          <a:p>
            <a:pPr lvl="1">
              <a:buNone/>
            </a:pPr>
            <a:r>
              <a:rPr lang="en-US" sz="2400" dirty="0" smtClean="0"/>
              <a:t>(x; </a:t>
            </a:r>
            <a:r>
              <a:rPr lang="el-GR" sz="2400" dirty="0" smtClean="0"/>
              <a:t>λ</a:t>
            </a:r>
            <a:r>
              <a:rPr lang="en-US" sz="2400" dirty="0" smtClean="0"/>
              <a:t>) satisfies following: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 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1676400"/>
            <a:ext cx="2788921" cy="1295400"/>
            <a:chOff x="3124199" y="2362200"/>
            <a:chExt cx="2788921" cy="1295400"/>
          </a:xfrm>
        </p:grpSpPr>
        <p:pic>
          <p:nvPicPr>
            <p:cNvPr id="11265" name="Picture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24199" y="2362200"/>
              <a:ext cx="2777067" cy="609600"/>
            </a:xfrm>
            <a:prstGeom prst="rect">
              <a:avLst/>
            </a:prstGeom>
            <a:noFill/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24200" y="2971800"/>
              <a:ext cx="2758440" cy="304800"/>
            </a:xfrm>
            <a:prstGeom prst="rect">
              <a:avLst/>
            </a:prstGeom>
            <a:noFill/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24200" y="3352800"/>
              <a:ext cx="2788920" cy="304800"/>
            </a:xfrm>
            <a:prstGeom prst="rect">
              <a:avLst/>
            </a:prstGeom>
            <a:noFill/>
          </p:spPr>
        </p:pic>
      </p:grp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4572000"/>
            <a:ext cx="685800" cy="335280"/>
          </a:xfrm>
          <a:prstGeom prst="rect">
            <a:avLst/>
          </a:prstGeom>
          <a:noFill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4983481"/>
            <a:ext cx="2621280" cy="304800"/>
          </a:xfrm>
          <a:prstGeom prst="rect">
            <a:avLst/>
          </a:prstGeom>
          <a:noFill/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5440681"/>
            <a:ext cx="1802674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30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Phase 1 -- </a:t>
            </a:r>
            <a:r>
              <a:rPr lang="en-US" sz="2800" dirty="0">
                <a:ea typeface="宋体"/>
                <a:cs typeface="Times New Roman"/>
              </a:rPr>
              <a:t>c</a:t>
            </a:r>
            <a:r>
              <a:rPr lang="en-US" sz="2800" dirty="0" smtClean="0">
                <a:ea typeface="宋体"/>
                <a:cs typeface="Times New Roman"/>
              </a:rPr>
              <a:t>alculation </a:t>
            </a:r>
            <a:r>
              <a:rPr lang="en-US" sz="2800" dirty="0">
                <a:ea typeface="宋体"/>
                <a:cs typeface="Times New Roman"/>
              </a:rPr>
              <a:t>of </a:t>
            </a:r>
            <a:r>
              <a:rPr lang="en-US" sz="2800" dirty="0" smtClean="0">
                <a:ea typeface="宋体"/>
                <a:cs typeface="Times New Roman"/>
              </a:rPr>
              <a:t>an inital </a:t>
            </a:r>
            <a:r>
              <a:rPr lang="en-US" sz="2800" dirty="0">
                <a:ea typeface="宋体"/>
                <a:cs typeface="Times New Roman"/>
              </a:rPr>
              <a:t>feasible point </a:t>
            </a:r>
            <a:r>
              <a:rPr lang="en-US" sz="2800" dirty="0"/>
              <a:t>x</a:t>
            </a:r>
            <a:r>
              <a:rPr lang="en-US" sz="2800" baseline="-25000" dirty="0" smtClean="0"/>
              <a:t>0</a:t>
            </a:r>
          </a:p>
          <a:p>
            <a:endParaRPr lang="en-US" sz="2800" dirty="0"/>
          </a:p>
          <a:p>
            <a:pPr lvl="1"/>
            <a:r>
              <a:rPr lang="en-US" sz="2400" dirty="0"/>
              <a:t>A </a:t>
            </a:r>
            <a:r>
              <a:rPr lang="en-US" sz="2400" dirty="0" smtClean="0"/>
              <a:t>point </a:t>
            </a:r>
            <a:r>
              <a:rPr lang="en-US" sz="2400" i="1" dirty="0" smtClean="0"/>
              <a:t>x </a:t>
            </a:r>
            <a:r>
              <a:rPr lang="en-US" sz="300" dirty="0" smtClean="0"/>
              <a:t>    </a:t>
            </a:r>
            <a:r>
              <a:rPr lang="en-US" sz="2400" dirty="0" smtClean="0"/>
              <a:t>is </a:t>
            </a:r>
            <a:r>
              <a:rPr lang="en-US" sz="2400" dirty="0"/>
              <a:t>said to be </a:t>
            </a:r>
            <a:r>
              <a:rPr lang="en-US" sz="2400" i="1" dirty="0"/>
              <a:t>feasible</a:t>
            </a:r>
            <a:r>
              <a:rPr lang="en-US" sz="2400" dirty="0"/>
              <a:t> if it </a:t>
            </a:r>
            <a:r>
              <a:rPr lang="en-US" sz="2400" dirty="0" smtClean="0"/>
              <a:t>satisfies all the constraints </a:t>
            </a:r>
            <a:r>
              <a:rPr lang="en-US" sz="2400" i="1" dirty="0" smtClean="0"/>
              <a:t>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Solving </a:t>
            </a:r>
            <a:r>
              <a:rPr lang="en-US" sz="2400" dirty="0"/>
              <a:t>the </a:t>
            </a:r>
            <a:r>
              <a:rPr lang="en-US" sz="2400" dirty="0" smtClean="0"/>
              <a:t>following equations to find x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>
              <a:ea typeface="宋体"/>
              <a:cs typeface="Times New Roman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01520" imgH="253800" progId="Equation.3">
                  <p:embed/>
                </p:oleObj>
              </mc:Choice>
              <mc:Fallback>
                <p:oleObj name="Equation" r:id="rId4" imgW="101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95600" y="3886200"/>
            <a:ext cx="2895600" cy="1409700"/>
            <a:chOff x="3048000" y="2514600"/>
            <a:chExt cx="1933575" cy="800100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52800" y="2514600"/>
              <a:ext cx="1009650" cy="190500"/>
            </a:xfrm>
            <a:prstGeom prst="rect">
              <a:avLst/>
            </a:prstGeom>
            <a:noFill/>
          </p:spPr>
        </p:pic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00400" y="2819400"/>
              <a:ext cx="1371600" cy="190500"/>
            </a:xfrm>
            <a:prstGeom prst="rect">
              <a:avLst/>
            </a:prstGeom>
            <a:noFill/>
          </p:spPr>
        </p:pic>
        <p:pic>
          <p:nvPicPr>
            <p:cNvPr id="18439" name="Picture 7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48000" y="3124200"/>
              <a:ext cx="1933575" cy="190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642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229600" cy="55927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Phase 2 -- </a:t>
            </a:r>
            <a:r>
              <a:rPr lang="en-US" sz="2800" dirty="0"/>
              <a:t>generation of an iterative sequence of feasible points that converge to the solution</a:t>
            </a:r>
            <a:r>
              <a:rPr lang="en-US" sz="2800" baseline="30000" dirty="0"/>
              <a:t> </a:t>
            </a:r>
            <a:endParaRPr lang="en-US" sz="2800" baseline="30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            where       is the step length, and       is the QP search direction. 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1600200"/>
            <a:ext cx="1937385" cy="342900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05000" y="2133600"/>
            <a:ext cx="2895600" cy="285750"/>
            <a:chOff x="1295400" y="2819400"/>
            <a:chExt cx="2895600" cy="285750"/>
          </a:xfrm>
        </p:grpSpPr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5400" y="2819400"/>
              <a:ext cx="213360" cy="266700"/>
            </a:xfrm>
            <a:prstGeom prst="rect">
              <a:avLst/>
            </a:prstGeom>
            <a:noFill/>
          </p:spPr>
        </p:pic>
        <p:pic>
          <p:nvPicPr>
            <p:cNvPr id="21511" name="Picture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62400" y="2819400"/>
              <a:ext cx="228600" cy="285750"/>
            </a:xfrm>
            <a:prstGeom prst="rect">
              <a:avLst/>
            </a:prstGeom>
            <a:noFill/>
          </p:spPr>
        </p:pic>
      </p:grp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057400" y="2590800"/>
            <a:ext cx="5065395" cy="3412958"/>
            <a:chOff x="2057400" y="2590800"/>
            <a:chExt cx="5065395" cy="3412958"/>
          </a:xfrm>
        </p:grpSpPr>
        <p:grpSp>
          <p:nvGrpSpPr>
            <p:cNvPr id="27" name="Group 26"/>
            <p:cNvGrpSpPr/>
            <p:nvPr/>
          </p:nvGrpSpPr>
          <p:grpSpPr>
            <a:xfrm>
              <a:off x="2057400" y="2590800"/>
              <a:ext cx="5065395" cy="2855885"/>
              <a:chOff x="2209800" y="3259165"/>
              <a:chExt cx="5065395" cy="2855885"/>
            </a:xfrm>
          </p:grpSpPr>
          <p:pic>
            <p:nvPicPr>
              <p:cNvPr id="21513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850006" y="3259165"/>
                <a:ext cx="950594" cy="322235"/>
              </a:xfrm>
              <a:prstGeom prst="rect">
                <a:avLst/>
              </a:prstGeom>
              <a:noFill/>
            </p:spPr>
          </p:pic>
          <p:pic>
            <p:nvPicPr>
              <p:cNvPr id="21515" name="Picture 11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590799" y="4038601"/>
                <a:ext cx="4433885" cy="533400"/>
              </a:xfrm>
              <a:prstGeom prst="rect">
                <a:avLst/>
              </a:prstGeom>
              <a:noFill/>
            </p:spPr>
          </p:pic>
          <p:pic>
            <p:nvPicPr>
              <p:cNvPr id="21517" name="Picture 13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886200" y="3657600"/>
                <a:ext cx="979170" cy="343568"/>
              </a:xfrm>
              <a:prstGeom prst="rect">
                <a:avLst/>
              </a:prstGeom>
              <a:noFill/>
            </p:spPr>
          </p:pic>
          <p:pic>
            <p:nvPicPr>
              <p:cNvPr id="21519" name="Picture 15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200400" y="4800600"/>
                <a:ext cx="3048000" cy="361627"/>
              </a:xfrm>
              <a:prstGeom prst="rect">
                <a:avLst/>
              </a:prstGeom>
              <a:noFill/>
            </p:spPr>
          </p:pic>
          <p:pic>
            <p:nvPicPr>
              <p:cNvPr id="21521" name="Picture 17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09800" y="5486400"/>
                <a:ext cx="2514600" cy="628650"/>
              </a:xfrm>
              <a:prstGeom prst="rect">
                <a:avLst/>
              </a:prstGeom>
              <a:noFill/>
            </p:spPr>
          </p:pic>
          <p:pic>
            <p:nvPicPr>
              <p:cNvPr id="21523" name="Picture 19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9200" y="5562600"/>
                <a:ext cx="2245995" cy="34290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3352800" y="5638800"/>
              <a:ext cx="2320290" cy="364958"/>
              <a:chOff x="3657600" y="1295400"/>
              <a:chExt cx="2320290" cy="364958"/>
            </a:xfrm>
          </p:grpSpPr>
          <p:pic>
            <p:nvPicPr>
              <p:cNvPr id="29" name="Picture 1"/>
              <p:cNvPicPr>
                <a:picLocks noChangeAspect="1" noChangeArrowheads="1"/>
              </p:cNvPicPr>
              <p:nvPr/>
            </p:nvPicPr>
            <p:blipFill>
              <a:blip r:embed="rId1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57600" y="1295400"/>
                <a:ext cx="990600" cy="364958"/>
              </a:xfrm>
              <a:prstGeom prst="rect">
                <a:avLst/>
              </a:prstGeom>
              <a:noFill/>
            </p:spPr>
          </p:pic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57800" y="1295400"/>
                <a:ext cx="720090" cy="34290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2635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Matlab example</a:t>
            </a:r>
            <a:endParaRPr lang="en-US" sz="1400" dirty="0" smtClean="0"/>
          </a:p>
          <a:p>
            <a:pPr lvl="1"/>
            <a:r>
              <a:rPr lang="en-US" sz="1800" dirty="0" smtClean="0"/>
              <a:t>6 dimensions and 4 constraint s problem</a:t>
            </a:r>
          </a:p>
          <a:p>
            <a:pPr lvl="1"/>
            <a:endParaRPr lang="en-US" sz="900" dirty="0" smtClean="0"/>
          </a:p>
          <a:p>
            <a:pPr indent="401638">
              <a:buNone/>
            </a:pPr>
            <a:r>
              <a:rPr lang="en-US" sz="1200" dirty="0" smtClean="0"/>
              <a:t>H = [ 36 17 19 12 8 15; </a:t>
            </a:r>
          </a:p>
          <a:p>
            <a:pPr indent="401638">
              <a:buNone/>
            </a:pPr>
            <a:r>
              <a:rPr lang="en-US" sz="1200" dirty="0" smtClean="0"/>
              <a:t>         17 33 18 11 7 14; </a:t>
            </a:r>
          </a:p>
          <a:p>
            <a:pPr indent="401638">
              <a:buNone/>
            </a:pPr>
            <a:r>
              <a:rPr lang="en-US" sz="1200" dirty="0" smtClean="0"/>
              <a:t>         19 18 43 13 8 16;</a:t>
            </a:r>
          </a:p>
          <a:p>
            <a:pPr indent="401638">
              <a:buNone/>
            </a:pPr>
            <a:r>
              <a:rPr lang="en-US" sz="1200" dirty="0" smtClean="0"/>
              <a:t>         12 11 13 18 6 11;</a:t>
            </a:r>
          </a:p>
          <a:p>
            <a:pPr indent="401638">
              <a:buNone/>
            </a:pPr>
            <a:r>
              <a:rPr lang="en-US" sz="1200" dirty="0" smtClean="0"/>
              <a:t>          8 7 8 6 9 8; </a:t>
            </a:r>
          </a:p>
          <a:p>
            <a:pPr indent="401638">
              <a:buNone/>
            </a:pPr>
            <a:r>
              <a:rPr lang="en-US" sz="1200" dirty="0" smtClean="0"/>
              <a:t>         15 14 16 11 8 29];</a:t>
            </a:r>
          </a:p>
          <a:p>
            <a:pPr indent="401638">
              <a:buNone/>
            </a:pPr>
            <a:r>
              <a:rPr lang="en-US" sz="1200" dirty="0" smtClean="0"/>
              <a:t>f = [ 20 15 21 18 29 24 ]';</a:t>
            </a:r>
          </a:p>
          <a:p>
            <a:pPr indent="401638">
              <a:buNone/>
            </a:pPr>
            <a:r>
              <a:rPr lang="en-US" sz="1200" dirty="0" smtClean="0"/>
              <a:t>A = [ 7 1 8 3 3 3; </a:t>
            </a:r>
          </a:p>
          <a:p>
            <a:pPr indent="401638">
              <a:buNone/>
            </a:pPr>
            <a:r>
              <a:rPr lang="en-US" sz="1200" dirty="0" smtClean="0"/>
              <a:t>         5 0 5 1 5 8; </a:t>
            </a:r>
          </a:p>
          <a:p>
            <a:pPr indent="401638">
              <a:buNone/>
            </a:pPr>
            <a:r>
              <a:rPr lang="en-US" sz="1200" dirty="0" smtClean="0"/>
              <a:t>         2 6 7 1 1 8; </a:t>
            </a:r>
          </a:p>
          <a:p>
            <a:pPr indent="401638">
              <a:buNone/>
            </a:pPr>
            <a:r>
              <a:rPr lang="en-US" sz="1200" dirty="0" smtClean="0"/>
              <a:t>         1 0 0 0 0 0 ];</a:t>
            </a:r>
          </a:p>
          <a:p>
            <a:pPr indent="401638">
              <a:buNone/>
            </a:pPr>
            <a:r>
              <a:rPr lang="en-US" sz="1200" dirty="0" smtClean="0"/>
              <a:t>b = [ 84 62 65 1 ]';</a:t>
            </a:r>
          </a:p>
          <a:p>
            <a:pPr indent="401638">
              <a:buNone/>
            </a:pPr>
            <a:r>
              <a:rPr lang="en-US" sz="1200" dirty="0" smtClean="0"/>
              <a:t>options = </a:t>
            </a:r>
            <a:r>
              <a:rPr lang="en-US" sz="1200" dirty="0" err="1" smtClean="0"/>
              <a:t>optimset</a:t>
            </a:r>
            <a:r>
              <a:rPr lang="en-US" sz="1200" dirty="0" smtClean="0"/>
              <a:t> ('</a:t>
            </a:r>
            <a:r>
              <a:rPr lang="en-US" sz="1200" dirty="0" err="1" smtClean="0"/>
              <a:t>largescale','off</a:t>
            </a:r>
            <a:r>
              <a:rPr lang="en-US" sz="1200" dirty="0" smtClean="0"/>
              <a:t>');</a:t>
            </a:r>
          </a:p>
          <a:p>
            <a:pPr indent="401638">
              <a:buNone/>
            </a:pPr>
            <a:r>
              <a:rPr lang="en-US" sz="1200" dirty="0" err="1" smtClean="0"/>
              <a:t>xsol</a:t>
            </a:r>
            <a:r>
              <a:rPr lang="en-US" sz="1200" dirty="0" smtClean="0"/>
              <a:t> = </a:t>
            </a:r>
            <a:r>
              <a:rPr lang="en-US" sz="1200" dirty="0" err="1" smtClean="0"/>
              <a:t>quadprog</a:t>
            </a:r>
            <a:r>
              <a:rPr lang="en-US" sz="1200" dirty="0" smtClean="0"/>
              <a:t>(</a:t>
            </a:r>
            <a:r>
              <a:rPr lang="en-US" sz="1200" dirty="0" err="1" smtClean="0"/>
              <a:t>H,f</a:t>
            </a:r>
            <a:r>
              <a:rPr lang="en-US" sz="1200" dirty="0" smtClean="0"/>
              <a:t>,[],[],</a:t>
            </a:r>
            <a:r>
              <a:rPr lang="en-US" sz="1200" dirty="0" err="1" smtClean="0"/>
              <a:t>A,b</a:t>
            </a:r>
            <a:r>
              <a:rPr lang="en-US" sz="1200" dirty="0" smtClean="0"/>
              <a:t>,[],[],[],options)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800" dirty="0" smtClean="0"/>
              <a:t>           </a:t>
            </a:r>
            <a:r>
              <a:rPr lang="en-US" sz="1800" dirty="0" err="1" smtClean="0"/>
              <a:t>xsol</a:t>
            </a:r>
            <a:r>
              <a:rPr lang="en-US" sz="1800" dirty="0" smtClean="0"/>
              <a:t> = 1.000, -2.3027, 9.5138, -0.0467, -0.1972,1.3097</a:t>
            </a:r>
          </a:p>
          <a:p>
            <a:pPr>
              <a:buNone/>
            </a:pPr>
            <a:endParaRPr lang="en-US" sz="1600" dirty="0"/>
          </a:p>
          <a:p>
            <a:r>
              <a:rPr lang="en-US" sz="2000" dirty="0" smtClean="0"/>
              <a:t>Application example: </a:t>
            </a:r>
            <a:r>
              <a:rPr lang="en-US" sz="2000" dirty="0"/>
              <a:t>p</a:t>
            </a:r>
            <a:r>
              <a:rPr lang="en-US" sz="2000" dirty="0" smtClean="0"/>
              <a:t>ortfolio optimization</a:t>
            </a:r>
          </a:p>
          <a:p>
            <a:pPr lvl="1"/>
            <a:r>
              <a:rPr lang="en-US" sz="1800" dirty="0"/>
              <a:t>data </a:t>
            </a:r>
            <a:r>
              <a:rPr lang="en-US" sz="1800" dirty="0" smtClean="0"/>
              <a:t>is </a:t>
            </a:r>
            <a:r>
              <a:rPr lang="en-US" sz="1800" dirty="0"/>
              <a:t>determined by the expected return of the investments </a:t>
            </a:r>
            <a:r>
              <a:rPr lang="en-US" sz="1800" dirty="0" smtClean="0"/>
              <a:t>and </a:t>
            </a:r>
            <a:r>
              <a:rPr lang="en-US" sz="1800" dirty="0"/>
              <a:t>the covariance of the returns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solve for the optimal weighting of the investments by minimizing the variance in the portfolio while requiring the sum of the weights to be unity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0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/>
          <a:lstStyle/>
          <a:p>
            <a:r>
              <a:rPr lang="en-US" sz="2000" dirty="0"/>
              <a:t>Boyd, Stephen and </a:t>
            </a:r>
            <a:r>
              <a:rPr lang="en-US" sz="2000" dirty="0" err="1"/>
              <a:t>Lieven</a:t>
            </a:r>
            <a:r>
              <a:rPr lang="en-US" sz="2000" dirty="0"/>
              <a:t> </a:t>
            </a:r>
            <a:r>
              <a:rPr lang="en-US" sz="2000" dirty="0" err="1"/>
              <a:t>Vandenberghe</a:t>
            </a:r>
            <a:r>
              <a:rPr lang="en-US" sz="2000" dirty="0"/>
              <a:t>. </a:t>
            </a:r>
            <a:r>
              <a:rPr lang="en-US" sz="2000" u="sng" dirty="0"/>
              <a:t>Convex Optimization</a:t>
            </a:r>
            <a:r>
              <a:rPr lang="en-US" sz="2000" dirty="0"/>
              <a:t>. Cambridge University Press.</a:t>
            </a:r>
          </a:p>
          <a:p>
            <a:r>
              <a:rPr lang="en-US" sz="2000" dirty="0"/>
              <a:t>Jensen, Paul A. and Jonathan F. Bard. </a:t>
            </a:r>
            <a:r>
              <a:rPr lang="en-US" sz="2000" u="sng" dirty="0"/>
              <a:t>Nonlinear Programming Methods: Quadratic Programming</a:t>
            </a:r>
            <a:r>
              <a:rPr lang="en-US" sz="2000" dirty="0"/>
              <a:t>. Operations Research Models and Methods.</a:t>
            </a:r>
          </a:p>
          <a:p>
            <a:r>
              <a:rPr lang="en-US" sz="2000" i="1" dirty="0"/>
              <a:t>Medium-Scale </a:t>
            </a:r>
            <a:r>
              <a:rPr lang="en-US" sz="2000" i="1" dirty="0" err="1"/>
              <a:t>quadprog</a:t>
            </a:r>
            <a:r>
              <a:rPr lang="en-US" sz="2000" i="1" dirty="0"/>
              <a:t> </a:t>
            </a:r>
            <a:r>
              <a:rPr lang="en-US" sz="2000" i="1"/>
              <a:t>Algorithm</a:t>
            </a:r>
            <a:r>
              <a:rPr lang="en-US" sz="2000"/>
              <a:t> </a:t>
            </a:r>
            <a:endParaRPr lang="en-US" sz="2000" smtClean="0"/>
          </a:p>
          <a:p>
            <a:r>
              <a:rPr lang="en-US" sz="2000" u="sng" smtClean="0"/>
              <a:t>On </a:t>
            </a:r>
            <a:r>
              <a:rPr lang="en-US" sz="2000" u="sng" dirty="0"/>
              <a:t>the convergence of reflective Newton methods for large-scale nonlinear minimization subject to bounds</a:t>
            </a:r>
            <a:r>
              <a:rPr lang="en-US" sz="2000" dirty="0"/>
              <a:t>, Math. Programming, 67 (1994), pp. 189-224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Prof. G. </a:t>
            </a:r>
            <a:r>
              <a:rPr lang="en-US" sz="2000" dirty="0" err="1"/>
              <a:t>Srinivasan</a:t>
            </a:r>
            <a:r>
              <a:rPr lang="en-US" sz="2000" dirty="0"/>
              <a:t>. Department of Management Studies, IIT Madras. </a:t>
            </a:r>
            <a:r>
              <a:rPr lang="en-US" sz="2000" dirty="0" err="1"/>
              <a:t>Youtube</a:t>
            </a:r>
            <a:r>
              <a:rPr lang="en-US" sz="2000" dirty="0"/>
              <a:t> Video: </a:t>
            </a:r>
            <a:r>
              <a:rPr lang="en-US" sz="2000" u="sng" dirty="0"/>
              <a:t>Lec-35: Quadratic Programming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T</a:t>
            </a:r>
            <a:r>
              <a:rPr lang="en-US" sz="2000" dirty="0"/>
              <a:t>. F. COLEMAN AND Y. LI, A Reflective Newton Method for Minimizing a Quadratic Function Subject to Bounds on the Variables, Tech. report TR 92-1315, Computer Science Department, Cornell University, Ithaca, NY, 1992.</a:t>
            </a:r>
          </a:p>
          <a:p>
            <a:pPr marL="0" indent="0">
              <a:buFont typeface="Wingdings 2" pitchFamily="18" charset="2"/>
              <a:buNone/>
            </a:pPr>
            <a:endParaRPr lang="en-US" sz="2000" dirty="0" smtClean="0"/>
          </a:p>
          <a:p>
            <a:pPr marL="0" indent="0">
              <a:buFont typeface="Wingdings 2" pitchFamily="18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657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quadratic </a:t>
            </a:r>
            <a:r>
              <a:rPr lang="en-US" dirty="0"/>
              <a:t>programming minimizes a convex quadratic function over a polyhedron.  As shown, </a:t>
            </a:r>
            <a:r>
              <a:rPr lang="en-US" i="1" dirty="0"/>
              <a:t>P </a:t>
            </a:r>
            <a:r>
              <a:rPr lang="en-US" dirty="0"/>
              <a:t>is a feasible set and the contour lines of the objective function are the dashed curves.  The point x* is optimal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56" y="1524000"/>
            <a:ext cx="3733800" cy="326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3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Convex Problem</a:t>
            </a:r>
          </a:p>
          <a:p>
            <a:pPr lvl="1"/>
            <a:r>
              <a:rPr lang="en-US" sz="2200" i="1" dirty="0"/>
              <a:t>H </a:t>
            </a:r>
            <a:r>
              <a:rPr lang="en-US" sz="2200" dirty="0"/>
              <a:t>is positive semi-definite </a:t>
            </a:r>
            <a:endParaRPr lang="en-US" sz="2200" dirty="0" smtClean="0"/>
          </a:p>
          <a:p>
            <a:pPr lvl="1"/>
            <a:r>
              <a:rPr lang="en-US" sz="2200" dirty="0" smtClean="0"/>
              <a:t>Any </a:t>
            </a:r>
            <a:r>
              <a:rPr lang="en-US" sz="2200" dirty="0"/>
              <a:t>local minimizer is global</a:t>
            </a:r>
          </a:p>
          <a:p>
            <a:pPr lvl="1"/>
            <a:r>
              <a:rPr lang="en-US" sz="2000" i="1" dirty="0"/>
              <a:t>H </a:t>
            </a:r>
            <a:r>
              <a:rPr lang="en-US" sz="2000" dirty="0"/>
              <a:t>= </a:t>
            </a:r>
            <a:r>
              <a:rPr lang="en-US" sz="2000" dirty="0" smtClean="0"/>
              <a:t>0 </a:t>
            </a:r>
            <a:r>
              <a:rPr lang="en-US" sz="2200" dirty="0" smtClean="0"/>
              <a:t>       </a:t>
            </a:r>
            <a:r>
              <a:rPr lang="en-US" sz="2200" dirty="0"/>
              <a:t>linear programming                                              </a:t>
            </a:r>
            <a:endParaRPr lang="en-US" sz="2200" dirty="0" smtClean="0"/>
          </a:p>
          <a:p>
            <a:r>
              <a:rPr lang="en-US" dirty="0" smtClean="0"/>
              <a:t>Strictly Convex Problem</a:t>
            </a:r>
          </a:p>
          <a:p>
            <a:pPr lvl="1"/>
            <a:r>
              <a:rPr lang="en-US" sz="2200" i="1" dirty="0" smtClean="0"/>
              <a:t>H </a:t>
            </a:r>
            <a:r>
              <a:rPr lang="en-US" sz="2200" dirty="0"/>
              <a:t>is positive definite 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unique minimizer (if any exists)</a:t>
            </a:r>
          </a:p>
          <a:p>
            <a:r>
              <a:rPr lang="en-US" dirty="0"/>
              <a:t>Non-Convex Problem</a:t>
            </a:r>
          </a:p>
          <a:p>
            <a:pPr lvl="1"/>
            <a:r>
              <a:rPr lang="en-US" sz="2200" i="1" dirty="0"/>
              <a:t>H </a:t>
            </a:r>
            <a:r>
              <a:rPr lang="en-US" sz="2200" dirty="0"/>
              <a:t>may be indefinite </a:t>
            </a:r>
            <a:endParaRPr lang="en-US" sz="2200" dirty="0" smtClean="0"/>
          </a:p>
          <a:p>
            <a:pPr lvl="1"/>
            <a:r>
              <a:rPr lang="en-US" sz="2200" dirty="0" smtClean="0"/>
              <a:t>There </a:t>
            </a:r>
            <a:r>
              <a:rPr lang="en-US" sz="2200" dirty="0"/>
              <a:t>may be many local minimizers</a:t>
            </a:r>
          </a:p>
          <a:p>
            <a:pPr lvl="1"/>
            <a:r>
              <a:rPr lang="en-US" sz="2200" dirty="0"/>
              <a:t>Problem may be unbounded from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9554"/>
            <a:ext cx="9698718" cy="5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54" y="2743200"/>
            <a:ext cx="4123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543559"/>
            <a:ext cx="9270243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4795855"/>
            <a:ext cx="9270243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Order </a:t>
            </a:r>
            <a:r>
              <a:rPr lang="en-US" dirty="0" smtClean="0"/>
              <a:t>Optimality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</a:t>
                </a:r>
                <a:r>
                  <a:rPr lang="en-US" dirty="0"/>
                  <a:t>solve, we introduce the </a:t>
                </a:r>
                <a:r>
                  <a:rPr lang="en-US" dirty="0" err="1"/>
                  <a:t>Lagrangian</a:t>
                </a:r>
                <a:r>
                  <a:rPr lang="en-US" dirty="0"/>
                  <a:t> function   </a:t>
                </a:r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  <a:ea typeface="Cambria Math"/>
                      </a:rPr>
                      <m:t>λ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𝐴𝑥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λ is the n-dimensional row vector (number of constraints).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33" y="2074774"/>
            <a:ext cx="11451158" cy="13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1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Optimality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Karush</a:t>
                </a:r>
                <a:r>
                  <a:rPr lang="en-US" dirty="0" smtClean="0"/>
                  <a:t>-Kuhn-Tucker </a:t>
                </a:r>
                <a:r>
                  <a:rPr lang="en-US" dirty="0"/>
                  <a:t>conditions for a local minimum </a:t>
                </a:r>
                <a:r>
                  <a:rPr lang="en-US" dirty="0" smtClean="0"/>
                  <a:t>are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≥0 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λ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	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   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≥0,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l-GR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9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Optimality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Introduce nonnegative surplus variables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nonnegative </a:t>
                </a:r>
                <a:r>
                  <a:rPr lang="en-US" dirty="0"/>
                  <a:t>slack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We obtain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,µ≥0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that the problem has linear constraints, we can use linear methods to solve to the initial problem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81600"/>
              </a:xfrm>
              <a:blipFill rotWithShape="1">
                <a:blip r:embed="rId2"/>
                <a:stretch>
                  <a:fillRect l="-1333" t="-824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0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Order Optimality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optimization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𝑥𝑛</m:t>
                        </m:r>
                      </m:sup>
                    </m:s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𝑝𝑥𝑛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905000"/>
            <a:ext cx="11658600" cy="136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4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cs typeface="幼圆"/>
              </a:rPr>
              <a:t>QP in Matlab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marL="319088" lvl="1" indent="0" eaLnBrk="1" hangingPunct="1">
              <a:buFont typeface="Wingdings 2" pitchFamily="18" charset="2"/>
              <a:buNone/>
            </a:pPr>
            <a:endParaRPr lang="en-US" dirty="0" smtClean="0"/>
          </a:p>
          <a:p>
            <a:pPr marL="319088" lvl="1" indent="0" eaLnBrk="1" hangingPunct="1">
              <a:buFont typeface="Wingdings 2" pitchFamily="18" charset="2"/>
              <a:buNone/>
            </a:pPr>
            <a:endParaRPr lang="en-US" dirty="0" smtClean="0"/>
          </a:p>
          <a:p>
            <a:pPr marL="319088" lvl="1" indent="0" eaLnBrk="1" hangingPunct="1">
              <a:buFont typeface="Wingdings 2" pitchFamily="18" charset="2"/>
              <a:buNone/>
            </a:pPr>
            <a:r>
              <a:rPr lang="en-US" dirty="0" smtClean="0"/>
              <a:t>[</a:t>
            </a:r>
            <a:r>
              <a:rPr lang="en-US" dirty="0" err="1" smtClean="0"/>
              <a:t>x,fval,exitflag,output,lambda</a:t>
            </a:r>
            <a:r>
              <a:rPr lang="en-US" dirty="0" smtClean="0"/>
              <a:t>] = 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quadprog</a:t>
            </a:r>
            <a:r>
              <a:rPr lang="en-US" dirty="0" smtClean="0"/>
              <a:t>(H,f,A,b,Aeq,beq,lb,ub,x0,options)	</a:t>
            </a:r>
          </a:p>
          <a:p>
            <a:pPr marL="319088" lvl="1" indent="0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altLang="zh-CN" sz="2600" dirty="0" smtClean="0"/>
              <a:t>Large-scale: an interior reflective Newton method coupled with a trust region method.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dirty="0" smtClean="0"/>
          </a:p>
          <a:p>
            <a:pPr marL="319088" lvl="1" indent="0"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3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7283" y="1981200"/>
            <a:ext cx="1987916" cy="16571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</TotalTime>
  <Words>762</Words>
  <Application>Microsoft Office PowerPoint</Application>
  <PresentationFormat>On-screen Show (4:3)</PresentationFormat>
  <Paragraphs>154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Equity</vt:lpstr>
      <vt:lpstr>Office Theme</vt:lpstr>
      <vt:lpstr>Equation</vt:lpstr>
      <vt:lpstr>Quadratic Programming</vt:lpstr>
      <vt:lpstr>Description</vt:lpstr>
      <vt:lpstr>Geometrically</vt:lpstr>
      <vt:lpstr>Types of Problems</vt:lpstr>
      <vt:lpstr>First Order Optimality</vt:lpstr>
      <vt:lpstr>First Order Optimality cont.</vt:lpstr>
      <vt:lpstr>First Order Optimality cont.</vt:lpstr>
      <vt:lpstr>Second Order Optimality</vt:lpstr>
      <vt:lpstr>QP in Matlab </vt:lpstr>
      <vt:lpstr>Quadratic programming problems</vt:lpstr>
      <vt:lpstr>Optimality conditions</vt:lpstr>
      <vt:lpstr>Optimality conditions</vt:lpstr>
      <vt:lpstr>Interior reflective Newton method</vt:lpstr>
      <vt:lpstr>Interior reflective Newton method</vt:lpstr>
      <vt:lpstr>Interior reflective Newton method</vt:lpstr>
      <vt:lpstr>Interior reflective Newton method</vt:lpstr>
      <vt:lpstr>Interior reflective Newton method</vt:lpstr>
      <vt:lpstr>Trust region methods</vt:lpstr>
      <vt:lpstr>Trust region methods</vt:lpstr>
      <vt:lpstr>Trust region methods</vt:lpstr>
      <vt:lpstr>Trust region methods</vt:lpstr>
      <vt:lpstr>Preconditioned conjugate gradient(PCG)</vt:lpstr>
      <vt:lpstr>Medium-Scale QP Problem </vt:lpstr>
      <vt:lpstr>PowerPoint Presentation</vt:lpstr>
      <vt:lpstr>PowerPoint Presentation</vt:lpstr>
      <vt:lpstr>PowerPoint Presentation</vt:lpstr>
      <vt:lpstr>Reference</vt:lpstr>
    </vt:vector>
  </TitlesOfParts>
  <Company>Wake Forest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wfut612008</dc:creator>
  <cp:lastModifiedBy>wfut612008</cp:lastModifiedBy>
  <cp:revision>70</cp:revision>
  <dcterms:created xsi:type="dcterms:W3CDTF">2011-03-31T00:09:19Z</dcterms:created>
  <dcterms:modified xsi:type="dcterms:W3CDTF">2011-04-07T12:17:17Z</dcterms:modified>
</cp:coreProperties>
</file>