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9" r:id="rId4"/>
    <p:sldId id="278" r:id="rId5"/>
    <p:sldId id="260" r:id="rId6"/>
    <p:sldId id="266" r:id="rId7"/>
    <p:sldId id="267" r:id="rId8"/>
    <p:sldId id="268" r:id="rId9"/>
    <p:sldId id="264" r:id="rId10"/>
    <p:sldId id="276" r:id="rId11"/>
    <p:sldId id="265" r:id="rId12"/>
    <p:sldId id="279" r:id="rId13"/>
    <p:sldId id="270" r:id="rId14"/>
    <p:sldId id="283" r:id="rId15"/>
    <p:sldId id="286" r:id="rId16"/>
    <p:sldId id="295" r:id="rId17"/>
    <p:sldId id="280" r:id="rId18"/>
    <p:sldId id="299" r:id="rId19"/>
    <p:sldId id="297" r:id="rId20"/>
    <p:sldId id="296" r:id="rId21"/>
    <p:sldId id="300" r:id="rId22"/>
    <p:sldId id="302" r:id="rId23"/>
    <p:sldId id="303" r:id="rId24"/>
    <p:sldId id="301" r:id="rId25"/>
    <p:sldId id="304" r:id="rId26"/>
    <p:sldId id="307" r:id="rId27"/>
    <p:sldId id="308" r:id="rId28"/>
    <p:sldId id="310" r:id="rId29"/>
    <p:sldId id="311" r:id="rId30"/>
    <p:sldId id="309" r:id="rId31"/>
    <p:sldId id="314" r:id="rId32"/>
    <p:sldId id="315" r:id="rId33"/>
    <p:sldId id="325" r:id="rId34"/>
    <p:sldId id="326" r:id="rId35"/>
    <p:sldId id="328" r:id="rId36"/>
    <p:sldId id="327" r:id="rId37"/>
    <p:sldId id="322" r:id="rId38"/>
    <p:sldId id="329" r:id="rId39"/>
    <p:sldId id="330" r:id="rId40"/>
    <p:sldId id="331" r:id="rId41"/>
    <p:sldId id="332" r:id="rId42"/>
    <p:sldId id="334" r:id="rId43"/>
    <p:sldId id="335" r:id="rId44"/>
    <p:sldId id="323" r:id="rId45"/>
    <p:sldId id="336" r:id="rId46"/>
    <p:sldId id="337" r:id="rId47"/>
    <p:sldId id="338" r:id="rId48"/>
    <p:sldId id="339" r:id="rId49"/>
    <p:sldId id="312" r:id="rId50"/>
    <p:sldId id="306" r:id="rId51"/>
    <p:sldId id="284" r:id="rId52"/>
    <p:sldId id="316" r:id="rId53"/>
    <p:sldId id="317" r:id="rId54"/>
    <p:sldId id="318" r:id="rId55"/>
    <p:sldId id="319" r:id="rId56"/>
    <p:sldId id="32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93094" autoAdjust="0"/>
  </p:normalViewPr>
  <p:slideViewPr>
    <p:cSldViewPr>
      <p:cViewPr>
        <p:scale>
          <a:sx n="100" d="100"/>
          <a:sy n="100" d="100"/>
        </p:scale>
        <p:origin x="-7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416E-15D0-4AFF-A9FE-CE277F6C91D2}" type="datetimeFigureOut">
              <a:rPr lang="en-US" smtClean="0"/>
              <a:t>11/14/2012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17E130-E346-4F25-947E-8A007E81A1E1}" type="slidenum">
              <a:rPr lang="en-US" smtClean="0"/>
              <a:t>‹#›</a:t>
            </a:fld>
            <a:endParaRPr lang="en-US"/>
          </a:p>
        </p:txBody>
      </p:sp>
    </p:spTree>
    <p:extLst>
      <p:ext uri="{BB962C8B-B14F-4D97-AF65-F5344CB8AC3E}">
        <p14:creationId xmlns:p14="http://schemas.microsoft.com/office/powerpoint/2010/main" val="372958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29</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31</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33</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36</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38</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40</a:t>
            </a:fld>
            <a:endParaRPr lang="en-US"/>
          </a:p>
        </p:txBody>
      </p:sp>
    </p:spTree>
    <p:extLst>
      <p:ext uri="{BB962C8B-B14F-4D97-AF65-F5344CB8AC3E}">
        <p14:creationId xmlns:p14="http://schemas.microsoft.com/office/powerpoint/2010/main" val="23588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7E130-E346-4F25-947E-8A007E81A1E1}" type="slidenum">
              <a:rPr lang="en-US" smtClean="0"/>
              <a:t>42</a:t>
            </a:fld>
            <a:endParaRPr lang="en-US"/>
          </a:p>
        </p:txBody>
      </p:sp>
    </p:spTree>
    <p:extLst>
      <p:ext uri="{BB962C8B-B14F-4D97-AF65-F5344CB8AC3E}">
        <p14:creationId xmlns:p14="http://schemas.microsoft.com/office/powerpoint/2010/main" val="23588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8077200" cy="2438400"/>
          </a:xfrm>
        </p:spPr>
        <p:txBody>
          <a:bodyPr>
            <a:normAutofit fontScale="90000"/>
          </a:bodyPr>
          <a:lstStyle/>
          <a:p>
            <a:r>
              <a:rPr lang="en-US" b="1" dirty="0" smtClean="0"/>
              <a:t>A comparison of the Linux and Windows Device Driver Architectures</a:t>
            </a:r>
            <a:r>
              <a:rPr lang="en-US" smtClean="0"/>
              <a:t/>
            </a:r>
            <a:br>
              <a:rPr lang="en-US" smtClean="0"/>
            </a:br>
            <a:r>
              <a:rPr lang="en-US" smtClean="0"/>
              <a:t>by</a:t>
            </a:r>
            <a:r>
              <a:rPr lang="en-US" dirty="0" smtClean="0"/>
              <a:t/>
            </a:r>
            <a:br>
              <a:rPr lang="en-US" dirty="0" smtClean="0"/>
            </a:br>
            <a:r>
              <a:rPr lang="en-US" dirty="0" err="1" smtClean="0"/>
              <a:t>Melekam</a:t>
            </a:r>
            <a:r>
              <a:rPr lang="en-US" dirty="0" smtClean="0"/>
              <a:t> </a:t>
            </a:r>
            <a:r>
              <a:rPr lang="en-US" dirty="0" err="1" smtClean="0"/>
              <a:t>Tsegaye</a:t>
            </a:r>
            <a:r>
              <a:rPr lang="en-US" dirty="0" smtClean="0"/>
              <a:t>, Richard Foss</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Shuowen</a:t>
            </a:r>
            <a:r>
              <a:rPr lang="en-US" dirty="0" smtClean="0"/>
              <a:t> Wei</a:t>
            </a:r>
            <a:endParaRPr lang="en-US" dirty="0"/>
          </a:p>
        </p:txBody>
      </p:sp>
    </p:spTree>
    <p:extLst>
      <p:ext uri="{BB962C8B-B14F-4D97-AF65-F5344CB8AC3E}">
        <p14:creationId xmlns:p14="http://schemas.microsoft.com/office/powerpoint/2010/main" val="1144284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Similarities</a:t>
            </a:r>
            <a:r>
              <a:rPr lang="en-US" dirty="0" smtClean="0"/>
              <a:t> in Driver Architecture</a:t>
            </a:r>
            <a:endParaRPr lang="en-US" dirty="0"/>
          </a:p>
        </p:txBody>
      </p:sp>
      <p:sp>
        <p:nvSpPr>
          <p:cNvPr id="3" name="Content Placeholder 2"/>
          <p:cNvSpPr>
            <a:spLocks noGrp="1"/>
          </p:cNvSpPr>
          <p:nvPr>
            <p:ph idx="1"/>
          </p:nvPr>
        </p:nvSpPr>
        <p:spPr/>
        <p:txBody>
          <a:bodyPr/>
          <a:lstStyle/>
          <a:p>
            <a:r>
              <a:rPr lang="en-US" dirty="0" smtClean="0"/>
              <a:t>In both systems, drivers are modular components that extend the functionality of the kernel, can be loaded into a kernel at runtime</a:t>
            </a:r>
          </a:p>
          <a:p>
            <a:r>
              <a:rPr lang="en-US" dirty="0" smtClean="0"/>
              <a:t>Each module contains an entry point that kernel knows to start code execution from.</a:t>
            </a:r>
          </a:p>
          <a:p>
            <a:endParaRPr lang="en-US" dirty="0"/>
          </a:p>
        </p:txBody>
      </p:sp>
    </p:spTree>
    <p:extLst>
      <p:ext uri="{BB962C8B-B14F-4D97-AF65-F5344CB8AC3E}">
        <p14:creationId xmlns:p14="http://schemas.microsoft.com/office/powerpoint/2010/main" val="2233486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Differences </a:t>
            </a:r>
            <a:r>
              <a:rPr lang="en-US" dirty="0" smtClean="0"/>
              <a:t>in Drive Architectures	</a:t>
            </a:r>
            <a:endParaRPr lang="en-US" dirty="0"/>
          </a:p>
        </p:txBody>
      </p:sp>
      <p:sp>
        <p:nvSpPr>
          <p:cNvPr id="3" name="Content Placeholder 2"/>
          <p:cNvSpPr>
            <a:spLocks noGrp="1"/>
          </p:cNvSpPr>
          <p:nvPr>
            <p:ph idx="1"/>
          </p:nvPr>
        </p:nvSpPr>
        <p:spPr/>
        <p:txBody>
          <a:bodyPr/>
          <a:lstStyle/>
          <a:p>
            <a:r>
              <a:rPr lang="en-US" dirty="0"/>
              <a:t>Windows </a:t>
            </a:r>
            <a:r>
              <a:rPr lang="en-US" dirty="0" smtClean="0"/>
              <a:t>use IRPs to communicate between layers, while Linux use function calls between modules.</a:t>
            </a:r>
          </a:p>
          <a:p>
            <a:r>
              <a:rPr lang="en-US" dirty="0" smtClean="0"/>
              <a:t>Windows has separate kernel components that manage PnP, I/O, and Power; Linux has no clearly distinction between modules.</a:t>
            </a:r>
          </a:p>
          <a:p>
            <a:endParaRPr lang="en-US" dirty="0" smtClean="0"/>
          </a:p>
        </p:txBody>
      </p:sp>
    </p:spTree>
    <p:extLst>
      <p:ext uri="{BB962C8B-B14F-4D97-AF65-F5344CB8AC3E}">
        <p14:creationId xmlns:p14="http://schemas.microsoft.com/office/powerpoint/2010/main" val="399512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a:t>
            </a:r>
            <a:endParaRPr lang="en-US" dirty="0"/>
          </a:p>
        </p:txBody>
      </p:sp>
      <p:sp>
        <p:nvSpPr>
          <p:cNvPr id="3" name="Content Placeholder 2"/>
          <p:cNvSpPr>
            <a:spLocks noGrp="1"/>
          </p:cNvSpPr>
          <p:nvPr>
            <p:ph idx="1"/>
          </p:nvPr>
        </p:nvSpPr>
        <p:spPr/>
        <p:txBody>
          <a:bodyPr/>
          <a:lstStyle/>
          <a:p>
            <a:r>
              <a:rPr lang="en-US" dirty="0" smtClean="0"/>
              <a:t>General driver architecture of the two OS</a:t>
            </a:r>
          </a:p>
          <a:p>
            <a:r>
              <a:rPr lang="en-US" b="1" dirty="0" smtClean="0">
                <a:solidFill>
                  <a:srgbClr val="FF0000"/>
                </a:solidFill>
              </a:rPr>
              <a:t>Driver </a:t>
            </a:r>
            <a:r>
              <a:rPr lang="en-US" b="1" dirty="0">
                <a:solidFill>
                  <a:srgbClr val="FF0000"/>
                </a:solidFill>
              </a:rPr>
              <a:t>architecture </a:t>
            </a:r>
            <a:r>
              <a:rPr lang="en-US" b="1" dirty="0" smtClean="0">
                <a:solidFill>
                  <a:srgbClr val="FF0000"/>
                </a:solidFill>
              </a:rPr>
              <a:t>components of each OS</a:t>
            </a:r>
          </a:p>
          <a:p>
            <a:r>
              <a:rPr lang="en-US" dirty="0" smtClean="0"/>
              <a:t>Implementation of a Driver that performs I/O to a kernel buffer</a:t>
            </a:r>
          </a:p>
          <a:p>
            <a:r>
              <a:rPr lang="en-US" dirty="0" smtClean="0"/>
              <a:t>Driver development environments and facilities offered by the two OS to </a:t>
            </a:r>
            <a:r>
              <a:rPr lang="en-US" dirty="0" err="1" smtClean="0"/>
              <a:t>dvelopers</a:t>
            </a:r>
            <a:endParaRPr lang="en-US" dirty="0"/>
          </a:p>
        </p:txBody>
      </p:sp>
    </p:spTree>
    <p:extLst>
      <p:ext uri="{BB962C8B-B14F-4D97-AF65-F5344CB8AC3E}">
        <p14:creationId xmlns:p14="http://schemas.microsoft.com/office/powerpoint/2010/main" val="2032898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dirty="0"/>
              <a:t>Driver </a:t>
            </a:r>
            <a:r>
              <a:rPr lang="en-US" dirty="0" smtClean="0"/>
              <a:t>Initialization</a:t>
            </a:r>
          </a:p>
          <a:p>
            <a:r>
              <a:rPr lang="en-US" dirty="0" smtClean="0"/>
              <a:t>The </a:t>
            </a:r>
            <a:r>
              <a:rPr lang="en-US" dirty="0" err="1" smtClean="0"/>
              <a:t>AddDevice</a:t>
            </a:r>
            <a:r>
              <a:rPr lang="en-US" dirty="0" smtClean="0"/>
              <a:t> Routine </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dirty="0" smtClean="0"/>
              <a:t>Dispatch Routines</a:t>
            </a:r>
          </a:p>
          <a:p>
            <a:r>
              <a:rPr lang="en-US" dirty="0" smtClean="0"/>
              <a:t>Windows Driver Installation</a:t>
            </a:r>
          </a:p>
          <a:p>
            <a:r>
              <a:rPr lang="en-US" dirty="0" smtClean="0"/>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01647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b="1" dirty="0">
                <a:solidFill>
                  <a:srgbClr val="FF0000"/>
                </a:solidFill>
              </a:rPr>
              <a:t>Driver </a:t>
            </a:r>
            <a:r>
              <a:rPr lang="en-US" b="1" dirty="0" smtClean="0">
                <a:solidFill>
                  <a:srgbClr val="FF0000"/>
                </a:solidFill>
              </a:rPr>
              <a:t>Initialization</a:t>
            </a:r>
          </a:p>
          <a:p>
            <a:r>
              <a:rPr lang="en-US" dirty="0" smtClean="0"/>
              <a:t>The </a:t>
            </a:r>
            <a:r>
              <a:rPr lang="en-US" dirty="0" err="1" smtClean="0"/>
              <a:t>AddDevice</a:t>
            </a:r>
            <a:r>
              <a:rPr lang="en-US" dirty="0" smtClean="0"/>
              <a:t> Routine</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dirty="0" smtClean="0"/>
              <a:t>Dispatch Routines</a:t>
            </a:r>
          </a:p>
          <a:p>
            <a:r>
              <a:rPr lang="en-US" dirty="0" smtClean="0"/>
              <a:t>Windows Driver Installation</a:t>
            </a:r>
          </a:p>
          <a:p>
            <a:r>
              <a:rPr lang="en-US" dirty="0" smtClean="0"/>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542545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Driver </a:t>
            </a:r>
            <a:r>
              <a:rPr lang="en-US" sz="3600" dirty="0" smtClean="0"/>
              <a:t>Initialization (Windows)</a:t>
            </a:r>
            <a:endParaRPr lang="en-US" sz="3600" dirty="0"/>
          </a:p>
        </p:txBody>
      </p:sp>
      <p:sp>
        <p:nvSpPr>
          <p:cNvPr id="3" name="Content Placeholder 2"/>
          <p:cNvSpPr>
            <a:spLocks noGrp="1"/>
          </p:cNvSpPr>
          <p:nvPr>
            <p:ph idx="1"/>
          </p:nvPr>
        </p:nvSpPr>
        <p:spPr>
          <a:xfrm>
            <a:off x="457200" y="1371600"/>
            <a:ext cx="8229600" cy="4876800"/>
          </a:xfrm>
          <a:solidFill>
            <a:schemeClr val="bg1"/>
          </a:solidFill>
        </p:spPr>
        <p:txBody>
          <a:bodyPr>
            <a:normAutofit/>
          </a:bodyPr>
          <a:lstStyle/>
          <a:p>
            <a:pPr lvl="1"/>
            <a:r>
              <a:rPr lang="en-US" dirty="0" err="1" smtClean="0"/>
              <a:t>DriverEntry</a:t>
            </a:r>
            <a:r>
              <a:rPr lang="en-US" dirty="0" smtClean="0"/>
              <a:t>, first routine to be executed</a:t>
            </a:r>
          </a:p>
          <a:p>
            <a:pPr lvl="2">
              <a:buFont typeface="Courier New" pitchFamily="49" charset="0"/>
              <a:buChar char="o"/>
            </a:pPr>
            <a:r>
              <a:rPr lang="en-US" dirty="0" smtClean="0"/>
              <a:t>Driver object represents currently loaded kernel drivers whereas also represents a physical, logical or virtual device</a:t>
            </a:r>
          </a:p>
          <a:p>
            <a:pPr lvl="2">
              <a:buFont typeface="Courier New" pitchFamily="49" charset="0"/>
              <a:buChar char="o"/>
            </a:pPr>
            <a:r>
              <a:rPr lang="en-US" dirty="0" smtClean="0"/>
              <a:t>Currently loaded driver: Function Device Object (FDO)</a:t>
            </a:r>
          </a:p>
          <a:p>
            <a:pPr lvl="2">
              <a:buFont typeface="Courier New" pitchFamily="49" charset="0"/>
              <a:buChar char="o"/>
            </a:pPr>
            <a:r>
              <a:rPr lang="en-US" dirty="0" smtClean="0"/>
              <a:t>Lower driver: Physical </a:t>
            </a:r>
            <a:r>
              <a:rPr lang="en-US" dirty="0"/>
              <a:t>Device </a:t>
            </a:r>
            <a:r>
              <a:rPr lang="en-US" dirty="0" smtClean="0"/>
              <a:t>Object (PDO) </a:t>
            </a:r>
            <a:r>
              <a:rPr lang="en-US" dirty="0" smtClean="0">
                <a:solidFill>
                  <a:schemeClr val="bg1"/>
                </a:solidFill>
                <a:hlinkClick r:id="rId2" action="ppaction://hlinksldjump"/>
              </a:rPr>
              <a:t>(back to 20)</a:t>
            </a:r>
            <a:endParaRPr lang="en-US" dirty="0" smtClean="0">
              <a:solidFill>
                <a:schemeClr val="bg1"/>
              </a:solidFill>
            </a:endParaRPr>
          </a:p>
          <a:p>
            <a:pPr lvl="2">
              <a:buFont typeface="Courier New" pitchFamily="49" charset="0"/>
              <a:buChar char="o"/>
            </a:pPr>
            <a:r>
              <a:rPr lang="en-US" dirty="0" smtClean="0"/>
              <a:t>Upper driver: Filter </a:t>
            </a:r>
            <a:r>
              <a:rPr lang="en-US" dirty="0"/>
              <a:t>Device </a:t>
            </a:r>
            <a:r>
              <a:rPr lang="en-US" dirty="0" smtClean="0"/>
              <a:t>Object (FDO)</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150918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dirty="0"/>
              <a:t>Driver Initialization</a:t>
            </a:r>
          </a:p>
          <a:p>
            <a:r>
              <a:rPr lang="en-US" b="1" dirty="0" smtClean="0">
                <a:solidFill>
                  <a:srgbClr val="FF0000"/>
                </a:solidFill>
              </a:rPr>
              <a:t>The </a:t>
            </a:r>
            <a:r>
              <a:rPr lang="en-US" b="1" dirty="0" err="1" smtClean="0">
                <a:solidFill>
                  <a:srgbClr val="FF0000"/>
                </a:solidFill>
              </a:rPr>
              <a:t>AddDevice</a:t>
            </a:r>
            <a:r>
              <a:rPr lang="en-US" b="1" dirty="0" smtClean="0">
                <a:solidFill>
                  <a:srgbClr val="FF0000"/>
                </a:solidFill>
              </a:rPr>
              <a:t> Routine</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dirty="0" smtClean="0"/>
              <a:t>Dispatch Routines</a:t>
            </a:r>
          </a:p>
          <a:p>
            <a:r>
              <a:rPr lang="en-US" dirty="0" smtClean="0"/>
              <a:t>Windows Driver Installation</a:t>
            </a:r>
          </a:p>
          <a:p>
            <a:r>
              <a:rPr lang="en-US" dirty="0" smtClean="0"/>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950139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 </a:t>
            </a:r>
            <a:r>
              <a:rPr lang="en-US" sz="3600" dirty="0" err="1" smtClean="0"/>
              <a:t>AddDevice</a:t>
            </a:r>
            <a:r>
              <a:rPr lang="en-US" sz="3600" dirty="0" smtClean="0"/>
              <a:t> Routine (Windows)</a:t>
            </a:r>
            <a:endParaRPr lang="en-US" sz="3600" dirty="0"/>
          </a:p>
        </p:txBody>
      </p:sp>
      <p:sp>
        <p:nvSpPr>
          <p:cNvPr id="3" name="Content Placeholder 2"/>
          <p:cNvSpPr>
            <a:spLocks noGrp="1"/>
          </p:cNvSpPr>
          <p:nvPr>
            <p:ph idx="1"/>
          </p:nvPr>
        </p:nvSpPr>
        <p:spPr>
          <a:xfrm>
            <a:off x="457200" y="1371600"/>
            <a:ext cx="8229600" cy="4876800"/>
          </a:xfrm>
        </p:spPr>
        <p:txBody>
          <a:bodyPr>
            <a:normAutofit lnSpcReduction="10000"/>
          </a:bodyPr>
          <a:lstStyle/>
          <a:p>
            <a:pPr lvl="1"/>
            <a:r>
              <a:rPr lang="en-US" dirty="0" smtClean="0"/>
              <a:t>if it is a PnP driver</a:t>
            </a:r>
          </a:p>
          <a:p>
            <a:pPr lvl="2">
              <a:buFont typeface="Courier New" pitchFamily="49" charset="0"/>
              <a:buChar char="o"/>
            </a:pPr>
            <a:r>
              <a:rPr lang="en-US" dirty="0"/>
              <a:t>Creating a device </a:t>
            </a:r>
            <a:r>
              <a:rPr lang="en-US" dirty="0" smtClean="0"/>
              <a:t>object </a:t>
            </a:r>
          </a:p>
          <a:p>
            <a:pPr marL="1371600" lvl="3" indent="0">
              <a:buNone/>
            </a:pPr>
            <a:r>
              <a:rPr lang="en-US" dirty="0" smtClean="0"/>
              <a:t>Use </a:t>
            </a:r>
            <a:r>
              <a:rPr lang="en-US" i="1" dirty="0" err="1" smtClean="0"/>
              <a:t>IocreateDevice</a:t>
            </a:r>
            <a:r>
              <a:rPr lang="en-US" i="1" dirty="0" smtClean="0"/>
              <a:t> </a:t>
            </a:r>
            <a:r>
              <a:rPr lang="en-US" dirty="0" smtClean="0"/>
              <a:t>routine for: </a:t>
            </a:r>
          </a:p>
          <a:p>
            <a:pPr marL="1371600" lvl="3" indent="0">
              <a:buNone/>
            </a:pPr>
            <a:r>
              <a:rPr lang="en-US" dirty="0" smtClean="0"/>
              <a:t>a name of device (gain a handle to the driver) </a:t>
            </a:r>
          </a:p>
          <a:p>
            <a:pPr marL="1371600" lvl="3" indent="0">
              <a:buNone/>
            </a:pPr>
            <a:r>
              <a:rPr lang="en-US" dirty="0" smtClean="0"/>
              <a:t>device type (specify the purpose of driver, e.g</a:t>
            </a:r>
            <a:r>
              <a:rPr lang="en-US" dirty="0"/>
              <a:t>.</a:t>
            </a:r>
            <a:r>
              <a:rPr lang="en-US" dirty="0" smtClean="0"/>
              <a:t> storage device)</a:t>
            </a:r>
            <a:endParaRPr lang="en-US" i="1" dirty="0"/>
          </a:p>
          <a:p>
            <a:pPr lvl="2">
              <a:buFont typeface="Courier New" pitchFamily="49" charset="0"/>
              <a:buChar char="o"/>
            </a:pPr>
            <a:r>
              <a:rPr lang="en-US" dirty="0"/>
              <a:t>Global Driver </a:t>
            </a:r>
            <a:r>
              <a:rPr lang="en-US" dirty="0" smtClean="0"/>
              <a:t>Data</a:t>
            </a:r>
          </a:p>
          <a:p>
            <a:pPr marL="1371600" lvl="3" indent="0">
              <a:buNone/>
            </a:pPr>
            <a:r>
              <a:rPr lang="en-US" altLang="zh-CN" i="1" dirty="0" err="1" smtClean="0"/>
              <a:t>DeviceExtension</a:t>
            </a:r>
            <a:r>
              <a:rPr lang="en-US" altLang="zh-CN" dirty="0" smtClean="0"/>
              <a:t> (store driver data, eliminates the need to use global data in driver code)</a:t>
            </a:r>
            <a:endParaRPr lang="en-US" dirty="0"/>
          </a:p>
          <a:p>
            <a:pPr lvl="2">
              <a:buFont typeface="Courier New" pitchFamily="49" charset="0"/>
              <a:buChar char="o"/>
            </a:pPr>
            <a:r>
              <a:rPr lang="en-US" dirty="0"/>
              <a:t>Device </a:t>
            </a:r>
            <a:r>
              <a:rPr lang="en-US" dirty="0" smtClean="0"/>
              <a:t>naming</a:t>
            </a:r>
          </a:p>
          <a:p>
            <a:pPr marL="1371600" lvl="3" indent="0">
              <a:buNone/>
            </a:pPr>
            <a:r>
              <a:rPr lang="en-US" dirty="0" smtClean="0"/>
              <a:t>At device object creation time, for accessing a handle to a driver (a handle is used for performing I/O)</a:t>
            </a:r>
          </a:p>
          <a:p>
            <a:pPr marL="1371600" lvl="3" indent="0">
              <a:buNone/>
            </a:pPr>
            <a:r>
              <a:rPr lang="en-US" dirty="0" smtClean="0"/>
              <a:t>No naming protocol, may clash if two have the same name, thus MS supports Device interfaces, 128-bit globally unique identifiers (GUIDs), can be </a:t>
            </a:r>
            <a:r>
              <a:rPr lang="en-US" dirty="0" err="1" smtClean="0"/>
              <a:t>publicised</a:t>
            </a:r>
            <a:endParaRPr lang="en-US" dirty="0"/>
          </a:p>
        </p:txBody>
      </p:sp>
    </p:spTree>
    <p:extLst>
      <p:ext uri="{BB962C8B-B14F-4D97-AF65-F5344CB8AC3E}">
        <p14:creationId xmlns:p14="http://schemas.microsoft.com/office/powerpoint/2010/main" val="31663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 </a:t>
            </a:r>
            <a:r>
              <a:rPr lang="en-US" sz="3600" dirty="0" err="1" smtClean="0"/>
              <a:t>AddDevice</a:t>
            </a:r>
            <a:r>
              <a:rPr lang="en-US" sz="3600" dirty="0" smtClean="0"/>
              <a:t> Routine (Windows)</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pPr lvl="2">
              <a:buFont typeface="Courier New" pitchFamily="49" charset="0"/>
              <a:buChar char="o"/>
            </a:pPr>
            <a:r>
              <a:rPr lang="en-US" dirty="0"/>
              <a:t>Driver </a:t>
            </a:r>
            <a:r>
              <a:rPr lang="en-US" dirty="0" smtClean="0"/>
              <a:t>Access </a:t>
            </a:r>
            <a:r>
              <a:rPr lang="en-US" dirty="0"/>
              <a:t>from an </a:t>
            </a:r>
            <a:r>
              <a:rPr lang="en-US" dirty="0" smtClean="0"/>
              <a:t>Application</a:t>
            </a:r>
          </a:p>
          <a:p>
            <a:pPr marL="1371600" lvl="3" indent="0">
              <a:buNone/>
            </a:pPr>
            <a:r>
              <a:rPr lang="en-US" dirty="0" smtClean="0"/>
              <a:t>For </a:t>
            </a:r>
            <a:r>
              <a:rPr lang="en-US" b="1" dirty="0" smtClean="0"/>
              <a:t>named devices</a:t>
            </a:r>
            <a:r>
              <a:rPr lang="en-US" dirty="0" smtClean="0"/>
              <a:t>:</a:t>
            </a:r>
          </a:p>
          <a:p>
            <a:pPr marL="1371600" lvl="3" indent="0">
              <a:buNone/>
            </a:pPr>
            <a:r>
              <a:rPr lang="en-US" dirty="0" smtClean="0"/>
              <a:t>Application can obtain a handle to a device through </a:t>
            </a:r>
            <a:r>
              <a:rPr lang="en-US" i="1" dirty="0" err="1" smtClean="0"/>
              <a:t>CreateFile</a:t>
            </a:r>
            <a:r>
              <a:rPr lang="en-US" i="1" dirty="0" smtClean="0"/>
              <a:t> </a:t>
            </a:r>
            <a:r>
              <a:rPr lang="en-US" dirty="0" smtClean="0"/>
              <a:t>Win32 API </a:t>
            </a:r>
            <a:r>
              <a:rPr lang="en-US" altLang="zh-CN" dirty="0" smtClean="0"/>
              <a:t>call, require a path such as \\device\device</a:t>
            </a:r>
            <a:r>
              <a:rPr lang="en-US" altLang="zh-CN" b="1" dirty="0" smtClean="0"/>
              <a:t>xxx,</a:t>
            </a:r>
            <a:r>
              <a:rPr lang="en-US" altLang="zh-CN" dirty="0" smtClean="0"/>
              <a:t> </a:t>
            </a:r>
            <a:r>
              <a:rPr lang="en-US" altLang="zh-CN" dirty="0" err="1" smtClean="0"/>
              <a:t>devicexxx</a:t>
            </a:r>
            <a:r>
              <a:rPr lang="en-US" altLang="zh-CN" dirty="0" smtClean="0"/>
              <a:t> is the device name and the previous is the path</a:t>
            </a:r>
          </a:p>
          <a:p>
            <a:pPr marL="1371600" lvl="3" indent="0">
              <a:buNone/>
            </a:pPr>
            <a:r>
              <a:rPr lang="en-US" i="1" dirty="0" err="1" smtClean="0"/>
              <a:t>CreateFile</a:t>
            </a:r>
            <a:r>
              <a:rPr lang="en-US" dirty="0"/>
              <a:t> </a:t>
            </a:r>
            <a:r>
              <a:rPr lang="en-US" dirty="0" smtClean="0"/>
              <a:t>can also requires access mode flags such read, write and file sharing for the device</a:t>
            </a:r>
            <a:endParaRPr lang="en-US" altLang="zh-CN" dirty="0" smtClean="0"/>
          </a:p>
          <a:p>
            <a:pPr marL="1371600" lvl="3" indent="0">
              <a:buNone/>
            </a:pPr>
            <a:endParaRPr lang="en-US" dirty="0"/>
          </a:p>
          <a:p>
            <a:pPr marL="1371600" lvl="3" indent="0">
              <a:buNone/>
            </a:pPr>
            <a:r>
              <a:rPr lang="en-US" dirty="0" smtClean="0"/>
              <a:t>For </a:t>
            </a:r>
            <a:r>
              <a:rPr lang="en-US" b="1" dirty="0" smtClean="0"/>
              <a:t>unnamed devices </a:t>
            </a:r>
            <a:r>
              <a:rPr lang="en-US" dirty="0" smtClean="0"/>
              <a:t>(already registered a device interface):</a:t>
            </a:r>
            <a:endParaRPr lang="en-US" dirty="0"/>
          </a:p>
          <a:p>
            <a:pPr marL="1371600" lvl="3" indent="0">
              <a:buNone/>
            </a:pPr>
            <a:endParaRPr lang="en-US" dirty="0" smtClean="0"/>
          </a:p>
        </p:txBody>
      </p:sp>
    </p:spTree>
    <p:extLst>
      <p:ext uri="{BB962C8B-B14F-4D97-AF65-F5344CB8AC3E}">
        <p14:creationId xmlns:p14="http://schemas.microsoft.com/office/powerpoint/2010/main" val="4290539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The </a:t>
            </a:r>
            <a:r>
              <a:rPr lang="en-US" sz="3600" dirty="0" err="1"/>
              <a:t>AddDevice</a:t>
            </a:r>
            <a:r>
              <a:rPr lang="en-US" sz="3600" dirty="0"/>
              <a:t> Routine (Windows)</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32114"/>
            <a:ext cx="7129054" cy="5638800"/>
          </a:xfrm>
          <a:prstGeom prst="rect">
            <a:avLst/>
          </a:prstGeom>
        </p:spPr>
      </p:pic>
      <p:sp>
        <p:nvSpPr>
          <p:cNvPr id="3" name="Content Placeholder 2"/>
          <p:cNvSpPr>
            <a:spLocks noGrp="1"/>
          </p:cNvSpPr>
          <p:nvPr>
            <p:ph idx="1"/>
          </p:nvPr>
        </p:nvSpPr>
        <p:spPr>
          <a:xfrm>
            <a:off x="6172200" y="1295400"/>
            <a:ext cx="2819400" cy="3505200"/>
          </a:xfrm>
        </p:spPr>
        <p:txBody>
          <a:bodyPr>
            <a:normAutofit/>
          </a:bodyPr>
          <a:lstStyle/>
          <a:p>
            <a:pPr marL="914400" lvl="2" indent="0">
              <a:buNone/>
            </a:pPr>
            <a:r>
              <a:rPr lang="en-US" dirty="0" smtClean="0"/>
              <a:t>Application access an unnamed device</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86244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lgn="l">
              <a:buFont typeface="Arial" pitchFamily="34" charset="0"/>
              <a:buChar char="•"/>
            </a:pPr>
            <a:r>
              <a:rPr lang="en-US" dirty="0" smtClean="0"/>
              <a:t>Abstract and Introduction</a:t>
            </a:r>
            <a:endParaRPr lang="en-US" dirty="0"/>
          </a:p>
        </p:txBody>
      </p:sp>
      <p:sp>
        <p:nvSpPr>
          <p:cNvPr id="3" name="Content Placeholder 2"/>
          <p:cNvSpPr>
            <a:spLocks noGrp="1"/>
          </p:cNvSpPr>
          <p:nvPr>
            <p:ph idx="1"/>
          </p:nvPr>
        </p:nvSpPr>
        <p:spPr/>
        <p:txBody>
          <a:bodyPr/>
          <a:lstStyle/>
          <a:p>
            <a:r>
              <a:rPr lang="en-US" dirty="0" smtClean="0"/>
              <a:t>Linux and Windows operating systems</a:t>
            </a:r>
          </a:p>
          <a:p>
            <a:endParaRPr lang="en-US" dirty="0" smtClean="0"/>
          </a:p>
          <a:p>
            <a:endParaRPr lang="en-US" dirty="0" smtClean="0"/>
          </a:p>
        </p:txBody>
      </p:sp>
    </p:spTree>
    <p:extLst>
      <p:ext uri="{BB962C8B-B14F-4D97-AF65-F5344CB8AC3E}">
        <p14:creationId xmlns:p14="http://schemas.microsoft.com/office/powerpoint/2010/main" val="2801191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The </a:t>
            </a:r>
            <a:r>
              <a:rPr lang="en-US" sz="3600" dirty="0" err="1"/>
              <a:t>AddDevice</a:t>
            </a:r>
            <a:r>
              <a:rPr lang="en-US" sz="3600" dirty="0"/>
              <a:t> Routine (Windows)</a:t>
            </a:r>
          </a:p>
        </p:txBody>
      </p:sp>
      <p:sp>
        <p:nvSpPr>
          <p:cNvPr id="3" name="Content Placeholder 2"/>
          <p:cNvSpPr>
            <a:spLocks noGrp="1"/>
          </p:cNvSpPr>
          <p:nvPr>
            <p:ph idx="1"/>
          </p:nvPr>
        </p:nvSpPr>
        <p:spPr>
          <a:xfrm>
            <a:off x="457200" y="1371600"/>
            <a:ext cx="8229600" cy="4876800"/>
          </a:xfrm>
        </p:spPr>
        <p:txBody>
          <a:bodyPr>
            <a:normAutofit/>
          </a:bodyPr>
          <a:lstStyle/>
          <a:p>
            <a:pPr lvl="2">
              <a:buFont typeface="Courier New" pitchFamily="49" charset="0"/>
              <a:buChar char="o"/>
            </a:pPr>
            <a:r>
              <a:rPr lang="en-US" dirty="0" smtClean="0"/>
              <a:t>Device Object Stacking (</a:t>
            </a:r>
            <a:r>
              <a:rPr lang="en-US" dirty="0" smtClean="0">
                <a:hlinkClick r:id="rId2" action="ppaction://hlinksldjump"/>
              </a:rPr>
              <a:t>PDO </a:t>
            </a:r>
            <a:r>
              <a:rPr lang="en-US" dirty="0" smtClean="0"/>
              <a:t>is required)</a:t>
            </a:r>
          </a:p>
          <a:p>
            <a:pPr marL="0" indent="0">
              <a:buNone/>
            </a:pPr>
            <a:endParaRPr lang="en-US" dirty="0" smtClean="0"/>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2438400"/>
            <a:ext cx="8709840" cy="4211800"/>
          </a:xfrm>
          <a:prstGeom prst="rect">
            <a:avLst/>
          </a:prstGeom>
        </p:spPr>
      </p:pic>
    </p:spTree>
    <p:extLst>
      <p:ext uri="{BB962C8B-B14F-4D97-AF65-F5344CB8AC3E}">
        <p14:creationId xmlns:p14="http://schemas.microsoft.com/office/powerpoint/2010/main" val="2363718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0627"/>
            <a:ext cx="7014740" cy="6651171"/>
          </a:xfrm>
          <a:prstGeom prst="rect">
            <a:avLst/>
          </a:prstGeom>
        </p:spPr>
      </p:pic>
      <p:sp>
        <p:nvSpPr>
          <p:cNvPr id="3" name="Content Placeholder 2"/>
          <p:cNvSpPr>
            <a:spLocks noGrp="1"/>
          </p:cNvSpPr>
          <p:nvPr>
            <p:ph idx="1"/>
          </p:nvPr>
        </p:nvSpPr>
        <p:spPr>
          <a:xfrm>
            <a:off x="5943600" y="3886200"/>
            <a:ext cx="3352800" cy="2514600"/>
          </a:xfrm>
        </p:spPr>
        <p:txBody>
          <a:bodyPr>
            <a:normAutofit/>
          </a:bodyPr>
          <a:lstStyle/>
          <a:p>
            <a:pPr lvl="2">
              <a:buFont typeface="Courier New" pitchFamily="49" charset="0"/>
              <a:buChar char="o"/>
            </a:pPr>
            <a:r>
              <a:rPr lang="en-US" dirty="0" smtClean="0"/>
              <a:t>User to Kernel and Kernel to User Data Transfer Modes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242302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dirty="0"/>
              <a:t>Driver Initialization</a:t>
            </a:r>
          </a:p>
          <a:p>
            <a:r>
              <a:rPr lang="en-US" dirty="0"/>
              <a:t>The </a:t>
            </a:r>
            <a:r>
              <a:rPr lang="en-US" dirty="0" err="1"/>
              <a:t>AddDevice</a:t>
            </a:r>
            <a:r>
              <a:rPr lang="en-US" dirty="0"/>
              <a:t> Routine</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b="1" dirty="0">
                <a:solidFill>
                  <a:srgbClr val="FF0000"/>
                </a:solidFill>
              </a:rPr>
              <a:t>Dispatch Routines</a:t>
            </a:r>
          </a:p>
          <a:p>
            <a:r>
              <a:rPr lang="en-US" dirty="0" smtClean="0"/>
              <a:t>Windows Driver Installation</a:t>
            </a:r>
          </a:p>
          <a:p>
            <a:r>
              <a:rPr lang="en-US" dirty="0" smtClean="0"/>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995664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Dispatch</a:t>
            </a:r>
            <a:r>
              <a:rPr lang="en-US" dirty="0"/>
              <a:t> </a:t>
            </a:r>
            <a:r>
              <a:rPr lang="en-US" sz="3600" dirty="0"/>
              <a:t>Routines (Windows)</a:t>
            </a:r>
          </a:p>
        </p:txBody>
      </p:sp>
      <p:sp>
        <p:nvSpPr>
          <p:cNvPr id="3" name="Content Placeholder 2"/>
          <p:cNvSpPr>
            <a:spLocks noGrp="1"/>
          </p:cNvSpPr>
          <p:nvPr>
            <p:ph idx="1"/>
          </p:nvPr>
        </p:nvSpPr>
        <p:spPr/>
        <p:txBody>
          <a:bodyPr/>
          <a:lstStyle/>
          <a:p>
            <a:r>
              <a:rPr lang="en-US" dirty="0"/>
              <a:t>Dispatch </a:t>
            </a:r>
            <a:r>
              <a:rPr lang="en-US" dirty="0" smtClean="0"/>
              <a:t>Routines (</a:t>
            </a:r>
            <a:r>
              <a:rPr lang="en-US" dirty="0" smtClean="0"/>
              <a:t>Handle incoming IRPs)</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4" y="2514600"/>
            <a:ext cx="8929395" cy="4114800"/>
          </a:xfrm>
          <a:prstGeom prst="rect">
            <a:avLst/>
          </a:prstGeom>
        </p:spPr>
      </p:pic>
    </p:spTree>
    <p:extLst>
      <p:ext uri="{BB962C8B-B14F-4D97-AF65-F5344CB8AC3E}">
        <p14:creationId xmlns:p14="http://schemas.microsoft.com/office/powerpoint/2010/main" val="1668858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dirty="0"/>
              <a:t>Driver Initialization</a:t>
            </a:r>
          </a:p>
          <a:p>
            <a:r>
              <a:rPr lang="en-US" dirty="0"/>
              <a:t>The </a:t>
            </a:r>
            <a:r>
              <a:rPr lang="en-US" dirty="0" err="1"/>
              <a:t>AddDevice</a:t>
            </a:r>
            <a:r>
              <a:rPr lang="en-US" dirty="0"/>
              <a:t> Routine</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dirty="0" smtClean="0"/>
              <a:t>Dispatch Routines</a:t>
            </a:r>
          </a:p>
          <a:p>
            <a:r>
              <a:rPr lang="en-US" b="1" dirty="0">
                <a:solidFill>
                  <a:srgbClr val="FF0000"/>
                </a:solidFill>
              </a:rPr>
              <a:t>Windows Driver Installation</a:t>
            </a:r>
          </a:p>
          <a:p>
            <a:r>
              <a:rPr lang="en-US" dirty="0" smtClean="0"/>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995664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Windows</a:t>
            </a:r>
            <a:r>
              <a:rPr lang="en-US" dirty="0"/>
              <a:t> </a:t>
            </a:r>
            <a:r>
              <a:rPr lang="en-US" sz="3600" dirty="0"/>
              <a:t>Driver Installation</a:t>
            </a:r>
          </a:p>
        </p:txBody>
      </p:sp>
      <p:sp>
        <p:nvSpPr>
          <p:cNvPr id="3" name="Content Placeholder 2"/>
          <p:cNvSpPr>
            <a:spLocks noGrp="1"/>
          </p:cNvSpPr>
          <p:nvPr>
            <p:ph idx="1"/>
          </p:nvPr>
        </p:nvSpPr>
        <p:spPr/>
        <p:txBody>
          <a:bodyPr/>
          <a:lstStyle/>
          <a:p>
            <a:r>
              <a:rPr lang="en-US" dirty="0" smtClean="0"/>
              <a:t>Driver installation information contained in INF file, generated by a GUI application called </a:t>
            </a:r>
            <a:r>
              <a:rPr lang="en-US" i="1" dirty="0" err="1" smtClean="0"/>
              <a:t>GenInf</a:t>
            </a:r>
            <a:r>
              <a:rPr lang="en-US" dirty="0" smtClean="0"/>
              <a:t>.</a:t>
            </a:r>
          </a:p>
          <a:p>
            <a:r>
              <a:rPr lang="en-US" dirty="0" smtClean="0"/>
              <a:t>Hardware and PnP-aware device must be specified in the INF fine since it will be used by the system to identify the device when it’s inserted into the system. </a:t>
            </a:r>
          </a:p>
          <a:p>
            <a:endParaRPr lang="en-US" dirty="0"/>
          </a:p>
        </p:txBody>
      </p:sp>
    </p:spTree>
    <p:extLst>
      <p:ext uri="{BB962C8B-B14F-4D97-AF65-F5344CB8AC3E}">
        <p14:creationId xmlns:p14="http://schemas.microsoft.com/office/powerpoint/2010/main" val="597031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(Windows)</a:t>
            </a:r>
            <a:endParaRPr lang="en-US" sz="3600" dirty="0"/>
          </a:p>
        </p:txBody>
      </p:sp>
      <p:sp>
        <p:nvSpPr>
          <p:cNvPr id="3" name="Content Placeholder 2"/>
          <p:cNvSpPr>
            <a:spLocks noGrp="1"/>
          </p:cNvSpPr>
          <p:nvPr>
            <p:ph idx="1"/>
          </p:nvPr>
        </p:nvSpPr>
        <p:spPr>
          <a:xfrm>
            <a:off x="457200" y="1371600"/>
            <a:ext cx="8229600" cy="4876800"/>
          </a:xfrm>
        </p:spPr>
        <p:txBody>
          <a:bodyPr>
            <a:normAutofit fontScale="92500" lnSpcReduction="20000"/>
          </a:bodyPr>
          <a:lstStyle/>
          <a:p>
            <a:r>
              <a:rPr lang="en-US" dirty="0"/>
              <a:t>Driver Initialization</a:t>
            </a:r>
          </a:p>
          <a:p>
            <a:r>
              <a:rPr lang="en-US" dirty="0"/>
              <a:t>The </a:t>
            </a:r>
            <a:r>
              <a:rPr lang="en-US" dirty="0" err="1"/>
              <a:t>AddDevice</a:t>
            </a:r>
            <a:r>
              <a:rPr lang="en-US" dirty="0"/>
              <a:t> Routine</a:t>
            </a:r>
          </a:p>
          <a:p>
            <a:pPr lvl="2">
              <a:buFont typeface="Courier New" pitchFamily="49" charset="0"/>
              <a:buChar char="o"/>
            </a:pPr>
            <a:r>
              <a:rPr lang="en-US" dirty="0"/>
              <a:t>Creating a device object </a:t>
            </a:r>
          </a:p>
          <a:p>
            <a:pPr lvl="2">
              <a:buFont typeface="Courier New" pitchFamily="49" charset="0"/>
              <a:buChar char="o"/>
            </a:pPr>
            <a:r>
              <a:rPr lang="en-US" dirty="0"/>
              <a:t>Global Driver Data</a:t>
            </a:r>
          </a:p>
          <a:p>
            <a:pPr lvl="2">
              <a:buFont typeface="Courier New" pitchFamily="49" charset="0"/>
              <a:buChar char="o"/>
            </a:pPr>
            <a:r>
              <a:rPr lang="en-US" dirty="0"/>
              <a:t>Device naming</a:t>
            </a:r>
          </a:p>
          <a:p>
            <a:pPr lvl="2">
              <a:buFont typeface="Courier New" pitchFamily="49" charset="0"/>
              <a:buChar char="o"/>
            </a:pPr>
            <a:r>
              <a:rPr lang="en-US" dirty="0"/>
              <a:t>Driver Access from an Application</a:t>
            </a:r>
          </a:p>
          <a:p>
            <a:pPr lvl="2">
              <a:buFont typeface="Courier New" pitchFamily="49" charset="0"/>
              <a:buChar char="o"/>
            </a:pPr>
            <a:r>
              <a:rPr lang="en-US" dirty="0"/>
              <a:t>Device Object Stacking</a:t>
            </a:r>
          </a:p>
          <a:p>
            <a:pPr lvl="2">
              <a:buFont typeface="Courier New" pitchFamily="49" charset="0"/>
              <a:buChar char="o"/>
            </a:pPr>
            <a:r>
              <a:rPr lang="en-US" dirty="0"/>
              <a:t>User to Kernel and Kernel to User Data Transfer Modes in </a:t>
            </a:r>
            <a:r>
              <a:rPr lang="en-US" dirty="0" smtClean="0"/>
              <a:t>Windows</a:t>
            </a:r>
          </a:p>
          <a:p>
            <a:r>
              <a:rPr lang="en-US" dirty="0" smtClean="0"/>
              <a:t>Dispatch Routines</a:t>
            </a:r>
          </a:p>
          <a:p>
            <a:r>
              <a:rPr lang="en-US" dirty="0"/>
              <a:t>Windows Driver Installation</a:t>
            </a:r>
          </a:p>
          <a:p>
            <a:r>
              <a:rPr lang="en-US" b="1" dirty="0">
                <a:solidFill>
                  <a:srgbClr val="FF0000"/>
                </a:solidFill>
              </a:rPr>
              <a:t>Obtaining Driver Usage Information in Windows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267840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Obtaining Driver Usage Information in Windows</a:t>
            </a:r>
          </a:p>
        </p:txBody>
      </p:sp>
      <p:sp>
        <p:nvSpPr>
          <p:cNvPr id="3" name="Content Placeholder 2"/>
          <p:cNvSpPr>
            <a:spLocks noGrp="1"/>
          </p:cNvSpPr>
          <p:nvPr>
            <p:ph idx="1"/>
          </p:nvPr>
        </p:nvSpPr>
        <p:spPr/>
        <p:txBody>
          <a:bodyPr/>
          <a:lstStyle/>
          <a:p>
            <a:r>
              <a:rPr lang="en-US" dirty="0" smtClean="0"/>
              <a:t>The device manager found in the control panel system applet provides driver information for uses, lists all currently drivers </a:t>
            </a:r>
          </a:p>
          <a:p>
            <a:endParaRPr lang="en-US" dirty="0"/>
          </a:p>
        </p:txBody>
      </p:sp>
    </p:spTree>
    <p:extLst>
      <p:ext uri="{BB962C8B-B14F-4D97-AF65-F5344CB8AC3E}">
        <p14:creationId xmlns:p14="http://schemas.microsoft.com/office/powerpoint/2010/main" val="2327969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smtClean="0"/>
              <a:t>Device naming</a:t>
            </a:r>
          </a:p>
          <a:p>
            <a:r>
              <a:rPr lang="en-US" dirty="0" smtClean="0"/>
              <a:t>File operations</a:t>
            </a:r>
            <a:endParaRPr lang="en-US" sz="3100" dirty="0"/>
          </a:p>
          <a:p>
            <a:r>
              <a:rPr lang="en-US" sz="3100" dirty="0"/>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618006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b="1" dirty="0">
                <a:solidFill>
                  <a:srgbClr val="FF0000"/>
                </a:solidFill>
              </a:rPr>
              <a:t>Driver Initialization</a:t>
            </a:r>
          </a:p>
          <a:p>
            <a:r>
              <a:rPr lang="en-US" dirty="0" smtClean="0"/>
              <a:t>Device naming</a:t>
            </a:r>
          </a:p>
          <a:p>
            <a:r>
              <a:rPr lang="en-US" dirty="0" smtClean="0"/>
              <a:t>File operations</a:t>
            </a:r>
            <a:endParaRPr lang="en-US" sz="3100" dirty="0"/>
          </a:p>
          <a:p>
            <a:r>
              <a:rPr lang="en-US" sz="3100" dirty="0"/>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80284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a:t>
            </a:r>
            <a:endParaRPr lang="en-US" dirty="0"/>
          </a:p>
        </p:txBody>
      </p:sp>
      <p:sp>
        <p:nvSpPr>
          <p:cNvPr id="3" name="Content Placeholder 2"/>
          <p:cNvSpPr>
            <a:spLocks noGrp="1"/>
          </p:cNvSpPr>
          <p:nvPr>
            <p:ph idx="1"/>
          </p:nvPr>
        </p:nvSpPr>
        <p:spPr/>
        <p:txBody>
          <a:bodyPr/>
          <a:lstStyle/>
          <a:p>
            <a:r>
              <a:rPr lang="en-US" dirty="0" smtClean="0"/>
              <a:t>General driver architecture of the two OS</a:t>
            </a:r>
          </a:p>
          <a:p>
            <a:r>
              <a:rPr lang="en-US" dirty="0" smtClean="0"/>
              <a:t>Driver </a:t>
            </a:r>
            <a:r>
              <a:rPr lang="en-US" dirty="0"/>
              <a:t>architecture </a:t>
            </a:r>
            <a:r>
              <a:rPr lang="en-US" dirty="0" smtClean="0"/>
              <a:t>components of each OS</a:t>
            </a:r>
          </a:p>
          <a:p>
            <a:r>
              <a:rPr lang="en-US" dirty="0" smtClean="0"/>
              <a:t>Implementation of a Driver that performs I/O to a kernel buffer</a:t>
            </a:r>
          </a:p>
          <a:p>
            <a:r>
              <a:rPr lang="en-US" dirty="0" smtClean="0"/>
              <a:t>Driver development environments and facilities offered by the two OS to </a:t>
            </a:r>
            <a:r>
              <a:rPr lang="en-US" dirty="0" err="1" smtClean="0"/>
              <a:t>dvelopers</a:t>
            </a:r>
            <a:endParaRPr lang="en-US" dirty="0"/>
          </a:p>
        </p:txBody>
      </p:sp>
    </p:spTree>
    <p:extLst>
      <p:ext uri="{BB962C8B-B14F-4D97-AF65-F5344CB8AC3E}">
        <p14:creationId xmlns:p14="http://schemas.microsoft.com/office/powerpoint/2010/main" val="1868169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Driver </a:t>
            </a:r>
            <a:r>
              <a:rPr lang="en-US" sz="3600" dirty="0" smtClean="0"/>
              <a:t>Initialization (Linux)</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Kernel defined macros:</a:t>
            </a:r>
          </a:p>
          <a:p>
            <a:pPr lvl="1"/>
            <a:r>
              <a:rPr lang="en-US" b="1" i="1" dirty="0" err="1" smtClean="0"/>
              <a:t>module_init</a:t>
            </a:r>
            <a:r>
              <a:rPr lang="en-US" dirty="0" smtClean="0"/>
              <a:t>: register routine, first executed when a driver is loaded </a:t>
            </a:r>
          </a:p>
          <a:p>
            <a:pPr lvl="1"/>
            <a:r>
              <a:rPr lang="en-US" b="1" i="1" dirty="0" err="1" smtClean="0"/>
              <a:t>register_chrdev</a:t>
            </a:r>
            <a:r>
              <a:rPr lang="en-US" dirty="0" smtClean="0"/>
              <a:t>: </a:t>
            </a:r>
            <a:r>
              <a:rPr lang="en-US" dirty="0"/>
              <a:t>kernel character </a:t>
            </a:r>
            <a:r>
              <a:rPr lang="en-US" dirty="0" smtClean="0"/>
              <a:t>device registration routine, in order to set a name for driver, a driver major number and a set of routines for performing file operations</a:t>
            </a:r>
          </a:p>
          <a:p>
            <a:pPr lvl="1"/>
            <a:r>
              <a:rPr lang="en-US" b="1" i="1" dirty="0" err="1" smtClean="0"/>
              <a:t>unregister_chrdev</a:t>
            </a:r>
            <a:r>
              <a:rPr lang="en-US" i="1" dirty="0" smtClean="0"/>
              <a:t>: </a:t>
            </a:r>
            <a:r>
              <a:rPr lang="en-US" dirty="0" smtClean="0"/>
              <a:t>with a device name and major number</a:t>
            </a:r>
          </a:p>
          <a:p>
            <a:pPr lvl="1"/>
            <a:r>
              <a:rPr lang="en-US" b="1" i="1" dirty="0" err="1" smtClean="0"/>
              <a:t>module_exit</a:t>
            </a:r>
            <a:r>
              <a:rPr lang="en-US" dirty="0" smtClean="0"/>
              <a:t>: deregister routine, when driver is being unloaded (cleanup operations)</a:t>
            </a:r>
            <a:endParaRPr lang="en-US" dirty="0"/>
          </a:p>
        </p:txBody>
      </p:sp>
    </p:spTree>
    <p:extLst>
      <p:ext uri="{BB962C8B-B14F-4D97-AF65-F5344CB8AC3E}">
        <p14:creationId xmlns:p14="http://schemas.microsoft.com/office/powerpoint/2010/main" val="1841957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b="1" dirty="0">
                <a:solidFill>
                  <a:srgbClr val="FF0000"/>
                </a:solidFill>
              </a:rPr>
              <a:t>Device naming</a:t>
            </a:r>
          </a:p>
          <a:p>
            <a:r>
              <a:rPr lang="en-US" dirty="0" smtClean="0"/>
              <a:t>File operations</a:t>
            </a:r>
            <a:endParaRPr lang="en-US" sz="3100" dirty="0"/>
          </a:p>
          <a:p>
            <a:r>
              <a:rPr lang="en-US" sz="3100" dirty="0"/>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639528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Device naming (Linux)</a:t>
            </a:r>
            <a:endParaRPr lang="en-US" sz="3600" dirty="0"/>
          </a:p>
        </p:txBody>
      </p:sp>
      <p:sp>
        <p:nvSpPr>
          <p:cNvPr id="3" name="Content Placeholder 2"/>
          <p:cNvSpPr>
            <a:spLocks noGrp="1"/>
          </p:cNvSpPr>
          <p:nvPr>
            <p:ph idx="1"/>
          </p:nvPr>
        </p:nvSpPr>
        <p:spPr/>
        <p:txBody>
          <a:bodyPr>
            <a:normAutofit/>
          </a:bodyPr>
          <a:lstStyle/>
          <a:p>
            <a:r>
              <a:rPr lang="en-US" dirty="0" smtClean="0"/>
              <a:t>Device major numbers (device handle), range: 0~255, assigned to well known devices</a:t>
            </a:r>
          </a:p>
          <a:p>
            <a:r>
              <a:rPr lang="en-US" dirty="0" smtClean="0"/>
              <a:t>Device minor numbers (</a:t>
            </a:r>
            <a:r>
              <a:rPr lang="en-US" dirty="0"/>
              <a:t>driver-managed</a:t>
            </a:r>
            <a:r>
              <a:rPr lang="en-US" dirty="0" smtClean="0"/>
              <a:t>), range: 0~255</a:t>
            </a:r>
          </a:p>
          <a:p>
            <a:r>
              <a:rPr lang="en-US" dirty="0" smtClean="0"/>
              <a:t>Possible for application to gain access up to 65535 devices</a:t>
            </a:r>
          </a:p>
          <a:p>
            <a:r>
              <a:rPr lang="en-US" dirty="0" smtClean="0"/>
              <a:t>Major 250-254 available for experimental use</a:t>
            </a:r>
          </a:p>
          <a:p>
            <a:r>
              <a:rPr lang="en-US" dirty="0" smtClean="0"/>
              <a:t>Major 0 is reserved for null device</a:t>
            </a:r>
          </a:p>
          <a:p>
            <a:endParaRPr lang="en-US" dirty="0"/>
          </a:p>
        </p:txBody>
      </p:sp>
    </p:spTree>
    <p:extLst>
      <p:ext uri="{BB962C8B-B14F-4D97-AF65-F5344CB8AC3E}">
        <p14:creationId xmlns:p14="http://schemas.microsoft.com/office/powerpoint/2010/main" val="2347285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a:t>Device naming</a:t>
            </a:r>
          </a:p>
          <a:p>
            <a:r>
              <a:rPr lang="en-US" b="1" dirty="0">
                <a:solidFill>
                  <a:srgbClr val="FF0000"/>
                </a:solidFill>
              </a:rPr>
              <a:t>File operations</a:t>
            </a:r>
            <a:endParaRPr lang="en-US" b="1" dirty="0">
              <a:solidFill>
                <a:srgbClr val="FF0000"/>
              </a:solidFill>
            </a:endParaRPr>
          </a:p>
          <a:p>
            <a:r>
              <a:rPr lang="en-US" sz="3100" dirty="0"/>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64758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File operations </a:t>
            </a:r>
            <a:r>
              <a:rPr lang="en-US" sz="3600" dirty="0" smtClean="0"/>
              <a:t>(Linux</a:t>
            </a:r>
            <a:r>
              <a:rPr lang="en-US" sz="3600" dirty="0" smtClean="0"/>
              <a:t>)</a:t>
            </a:r>
            <a:endParaRPr lang="en-US" sz="3600" dirty="0"/>
          </a:p>
        </p:txBody>
      </p:sp>
      <p:sp>
        <p:nvSpPr>
          <p:cNvPr id="3" name="Content Placeholder 2"/>
          <p:cNvSpPr>
            <a:spLocks noGrp="1"/>
          </p:cNvSpPr>
          <p:nvPr>
            <p:ph idx="1"/>
          </p:nvPr>
        </p:nvSpPr>
        <p:spPr/>
        <p:txBody>
          <a:bodyPr>
            <a:normAutofit/>
          </a:bodyPr>
          <a:lstStyle/>
          <a:p>
            <a:r>
              <a:rPr lang="en-US" dirty="0" smtClean="0"/>
              <a:t>Dispatch routines are known as file operations in Linux, and are represent</a:t>
            </a:r>
            <a:r>
              <a:rPr lang="en-US" dirty="0" smtClean="0"/>
              <a:t>ed by a structure called </a:t>
            </a:r>
            <a:r>
              <a:rPr lang="en-US" i="1" dirty="0" err="1" smtClean="0"/>
              <a:t>file_opertions</a:t>
            </a:r>
            <a:endParaRPr lang="en-US" i="1" dirty="0" smtClean="0"/>
          </a:p>
          <a:p>
            <a:r>
              <a:rPr lang="en-US" dirty="0" smtClean="0"/>
              <a:t>File operations are specified during driver registration, a structure called file is created by the kernel whenever an application requests a handle to a device. </a:t>
            </a:r>
          </a:p>
          <a:p>
            <a:pPr marL="0" indent="0">
              <a:buNone/>
            </a:pPr>
            <a:endParaRPr lang="en-US" dirty="0"/>
          </a:p>
          <a:p>
            <a:pPr marL="0" indent="0">
              <a:buNone/>
            </a:pPr>
            <a:endParaRPr lang="en-US" dirty="0" smtClean="0"/>
          </a:p>
          <a:p>
            <a:pPr marL="0" indent="0">
              <a:buNone/>
            </a:pPr>
            <a:endParaRPr lang="en-US" i="1" dirty="0"/>
          </a:p>
        </p:txBody>
      </p:sp>
    </p:spTree>
    <p:extLst>
      <p:ext uri="{BB962C8B-B14F-4D97-AF65-F5344CB8AC3E}">
        <p14:creationId xmlns:p14="http://schemas.microsoft.com/office/powerpoint/2010/main" val="1000048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File operations (Linux)</a:t>
            </a:r>
          </a:p>
        </p:txBody>
      </p:sp>
      <p:sp>
        <p:nvSpPr>
          <p:cNvPr id="3" name="Content Placeholder 2"/>
          <p:cNvSpPr>
            <a:spLocks noGrp="1"/>
          </p:cNvSpPr>
          <p:nvPr>
            <p:ph idx="1"/>
          </p:nvPr>
        </p:nvSpPr>
        <p:spPr/>
        <p:txBody>
          <a:bodyPr/>
          <a:lstStyle/>
          <a:p>
            <a:r>
              <a:rPr lang="en-US" dirty="0" err="1" smtClean="0"/>
              <a:t>File_operations</a:t>
            </a:r>
            <a:r>
              <a:rPr lang="en-US" dirty="0" smtClean="0"/>
              <a:t>:</a:t>
            </a:r>
          </a:p>
          <a:p>
            <a:pPr marL="0" indent="0">
              <a:buNone/>
            </a:pPr>
            <a:endParaRPr lang="en-US" dirty="0"/>
          </a:p>
        </p:txBody>
      </p:sp>
      <p:pic>
        <p:nvPicPr>
          <p:cNvPr id="1027" name="Picture 3" descr="D:\userdata\Desktop\3.2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 y="2980372"/>
            <a:ext cx="8432485" cy="18202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userdata\Desktop\3.2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8610600" cy="656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25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a:t>Device naming</a:t>
            </a:r>
          </a:p>
          <a:p>
            <a:r>
              <a:rPr lang="en-US" dirty="0"/>
              <a:t>File operations</a:t>
            </a:r>
          </a:p>
          <a:p>
            <a:r>
              <a:rPr lang="en-US" b="1" dirty="0">
                <a:solidFill>
                  <a:srgbClr val="FF0000"/>
                </a:solidFill>
              </a:rPr>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744600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How Driver Major Minor Numbers </a:t>
            </a:r>
            <a:r>
              <a:rPr lang="en-US" sz="3600" dirty="0"/>
              <a:t>work (Linux</a:t>
            </a:r>
            <a:r>
              <a:rPr lang="en-US" sz="3600" dirty="0" smtClean="0"/>
              <a:t>)</a:t>
            </a:r>
            <a:endParaRPr lang="en-US" sz="3600" dirty="0"/>
          </a:p>
        </p:txBody>
      </p:sp>
      <p:sp>
        <p:nvSpPr>
          <p:cNvPr id="3" name="Content Placeholder 2"/>
          <p:cNvSpPr>
            <a:spLocks noGrp="1"/>
          </p:cNvSpPr>
          <p:nvPr>
            <p:ph idx="1"/>
          </p:nvPr>
        </p:nvSpPr>
        <p:spPr/>
        <p:txBody>
          <a:bodyPr>
            <a:normAutofit lnSpcReduction="10000"/>
          </a:bodyPr>
          <a:lstStyle/>
          <a:p>
            <a:r>
              <a:rPr lang="en-US" dirty="0"/>
              <a:t>Since only one driver can register itself to manage a device with a particular major </a:t>
            </a:r>
            <a:r>
              <a:rPr lang="en-US" dirty="0" smtClean="0"/>
              <a:t>number, the problem</a:t>
            </a:r>
            <a:r>
              <a:rPr lang="en-US" dirty="0"/>
              <a:t> </a:t>
            </a:r>
            <a:r>
              <a:rPr lang="en-US" dirty="0" smtClean="0"/>
              <a:t>is how </a:t>
            </a:r>
            <a:r>
              <a:rPr lang="en-US" dirty="0"/>
              <a:t>can a driver manage </a:t>
            </a:r>
            <a:r>
              <a:rPr lang="en-US" dirty="0" smtClean="0"/>
              <a:t>two devices with the same major number? </a:t>
            </a:r>
          </a:p>
          <a:p>
            <a:r>
              <a:rPr lang="en-US" dirty="0" smtClean="0"/>
              <a:t>Solution: These devices do not register themselves with the kernel, but with the driver that manages them.</a:t>
            </a:r>
          </a:p>
          <a:p>
            <a:pPr lvl="1"/>
            <a:r>
              <a:rPr lang="en-US" dirty="0" smtClean="0"/>
              <a:t>A </a:t>
            </a:r>
            <a:r>
              <a:rPr lang="en-US" i="1" dirty="0" smtClean="0"/>
              <a:t>file</a:t>
            </a:r>
            <a:r>
              <a:rPr lang="en-US" dirty="0" smtClean="0"/>
              <a:t> structure, operation function pointers, </a:t>
            </a:r>
            <a:r>
              <a:rPr lang="en-US" dirty="0" err="1" smtClean="0"/>
              <a:t>etc</a:t>
            </a:r>
            <a:endParaRPr lang="en-US" dirty="0" smtClean="0"/>
          </a:p>
        </p:txBody>
      </p:sp>
    </p:spTree>
    <p:extLst>
      <p:ext uri="{BB962C8B-B14F-4D97-AF65-F5344CB8AC3E}">
        <p14:creationId xmlns:p14="http://schemas.microsoft.com/office/powerpoint/2010/main" val="3863265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a:t>Device naming</a:t>
            </a:r>
          </a:p>
          <a:p>
            <a:r>
              <a:rPr lang="en-US" dirty="0"/>
              <a:t>File operations</a:t>
            </a:r>
          </a:p>
          <a:p>
            <a:r>
              <a:rPr lang="en-US" dirty="0"/>
              <a:t>How Driver Major Minor Numbers work</a:t>
            </a:r>
          </a:p>
          <a:p>
            <a:pPr marL="342900" lvl="2" indent="-342900"/>
            <a:r>
              <a:rPr lang="en-US" sz="3200" b="1" dirty="0">
                <a:solidFill>
                  <a:srgbClr val="FF0000"/>
                </a:solidFill>
              </a:rPr>
              <a:t>User to Kernel and Kernel to User Data Transfer Modes in Linux</a:t>
            </a:r>
          </a:p>
          <a:p>
            <a:pPr marL="342900" lvl="2" indent="-342900"/>
            <a:r>
              <a:rPr lang="en-US" sz="3200" dirty="0"/>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651820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User to Kernel and Kernel to User Data Transfer Modes </a:t>
            </a:r>
            <a:r>
              <a:rPr lang="en-US" sz="3600" dirty="0" smtClean="0"/>
              <a:t>in Linux</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Three ways:</a:t>
            </a:r>
          </a:p>
          <a:p>
            <a:pPr lvl="1"/>
            <a:r>
              <a:rPr lang="en-US" dirty="0" smtClean="0"/>
              <a:t>Buffered I/O</a:t>
            </a:r>
          </a:p>
          <a:p>
            <a:pPr marL="914400" lvl="2" indent="0">
              <a:buNone/>
            </a:pPr>
            <a:r>
              <a:rPr lang="en-US" dirty="0" smtClean="0"/>
              <a:t>Data is copied by the kernel from user space to a kernel space buffer before it’s used inside a driver</a:t>
            </a:r>
          </a:p>
          <a:p>
            <a:pPr lvl="1"/>
            <a:r>
              <a:rPr lang="en-US" dirty="0" smtClean="0"/>
              <a:t>Direct I/O</a:t>
            </a:r>
          </a:p>
          <a:p>
            <a:pPr marL="914400" lvl="2" indent="0">
              <a:buNone/>
            </a:pPr>
            <a:r>
              <a:rPr lang="en-US" dirty="0" smtClean="0"/>
              <a:t>Drivers can read and write data to and from user space buffers directly (through </a:t>
            </a:r>
            <a:r>
              <a:rPr lang="en-US" i="1" dirty="0" err="1" smtClean="0"/>
              <a:t>kiobuf</a:t>
            </a:r>
            <a:r>
              <a:rPr lang="en-US" dirty="0" smtClean="0"/>
              <a:t> interface)</a:t>
            </a:r>
          </a:p>
          <a:p>
            <a:pPr lvl="1"/>
            <a:r>
              <a:rPr lang="en-US" dirty="0" err="1" smtClean="0"/>
              <a:t>Mmap</a:t>
            </a:r>
            <a:endParaRPr lang="en-US" dirty="0"/>
          </a:p>
          <a:p>
            <a:pPr marL="914400" lvl="2" indent="0">
              <a:buNone/>
            </a:pPr>
            <a:r>
              <a:rPr lang="en-US" dirty="0" err="1" smtClean="0"/>
              <a:t>Drvier</a:t>
            </a:r>
            <a:r>
              <a:rPr lang="en-US" dirty="0" smtClean="0"/>
              <a:t> map a chunk of kernel memory to used space using </a:t>
            </a:r>
            <a:r>
              <a:rPr lang="en-US" i="1" dirty="0" err="1" smtClean="0"/>
              <a:t>mmap</a:t>
            </a:r>
            <a:r>
              <a:rPr lang="en-US" dirty="0" smtClean="0"/>
              <a:t> kernel calls s.t</a:t>
            </a:r>
            <a:r>
              <a:rPr lang="en-US" dirty="0"/>
              <a:t> </a:t>
            </a:r>
            <a:r>
              <a:rPr lang="en-US" dirty="0" err="1" smtClean="0"/>
              <a:t>aplicationa</a:t>
            </a:r>
            <a:r>
              <a:rPr lang="en-US" dirty="0" smtClean="0"/>
              <a:t> can perform I/O to the mapped kernel memory</a:t>
            </a:r>
            <a:endParaRPr lang="en-US" dirty="0"/>
          </a:p>
          <a:p>
            <a:endParaRPr lang="en-US" dirty="0" smtClean="0"/>
          </a:p>
          <a:p>
            <a:endParaRPr lang="en-US" dirty="0" smtClean="0"/>
          </a:p>
        </p:txBody>
      </p:sp>
    </p:spTree>
    <p:extLst>
      <p:ext uri="{BB962C8B-B14F-4D97-AF65-F5344CB8AC3E}">
        <p14:creationId xmlns:p14="http://schemas.microsoft.com/office/powerpoint/2010/main" val="3634591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General driver architecture of the two OS</a:t>
            </a:r>
          </a:p>
          <a:p>
            <a:r>
              <a:rPr lang="en-US" dirty="0" smtClean="0"/>
              <a:t>Driver </a:t>
            </a:r>
            <a:r>
              <a:rPr lang="en-US" dirty="0"/>
              <a:t>architecture </a:t>
            </a:r>
            <a:r>
              <a:rPr lang="en-US" dirty="0" smtClean="0"/>
              <a:t>components of each OS</a:t>
            </a:r>
          </a:p>
          <a:p>
            <a:r>
              <a:rPr lang="en-US" dirty="0" smtClean="0"/>
              <a:t>Implementation of a Driver that performs I/O to a kernel buffer</a:t>
            </a:r>
          </a:p>
          <a:p>
            <a:r>
              <a:rPr lang="en-US" dirty="0" smtClean="0"/>
              <a:t>Driver development environments and facilities offered by the two OS to </a:t>
            </a:r>
            <a:r>
              <a:rPr lang="en-US" dirty="0" err="1" smtClean="0"/>
              <a:t>dvelopers</a:t>
            </a:r>
            <a:endParaRPr lang="en-US" dirty="0"/>
          </a:p>
        </p:txBody>
      </p:sp>
    </p:spTree>
    <p:extLst>
      <p:ext uri="{BB962C8B-B14F-4D97-AF65-F5344CB8AC3E}">
        <p14:creationId xmlns:p14="http://schemas.microsoft.com/office/powerpoint/2010/main" val="3839316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a:t>Device naming</a:t>
            </a:r>
          </a:p>
          <a:p>
            <a:r>
              <a:rPr lang="en-US" dirty="0"/>
              <a:t>File operations</a:t>
            </a:r>
          </a:p>
          <a:p>
            <a:r>
              <a:rPr lang="en-US" dirty="0"/>
              <a:t>How Driver Major Minor Numbers work</a:t>
            </a:r>
          </a:p>
          <a:p>
            <a:pPr marL="342900" lvl="2" indent="-342900"/>
            <a:r>
              <a:rPr lang="en-US" sz="3200" dirty="0"/>
              <a:t>User to Kernel and Kernel to User Data Transfer Modes in Linux</a:t>
            </a:r>
          </a:p>
          <a:p>
            <a:pPr marL="342900" lvl="2" indent="-342900"/>
            <a:r>
              <a:rPr lang="en-US" sz="3200" b="1" dirty="0">
                <a:solidFill>
                  <a:srgbClr val="FF0000"/>
                </a:solidFill>
              </a:rPr>
              <a:t>Linux Driver Installation</a:t>
            </a:r>
          </a:p>
          <a:p>
            <a:r>
              <a:rPr lang="en-US" dirty="0"/>
              <a:t>Obtaining Driver Usage Information in </a:t>
            </a:r>
            <a:r>
              <a:rPr lang="en-US" dirty="0" smtClean="0"/>
              <a:t>Linux</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764842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Linux Driver Installation</a:t>
            </a:r>
          </a:p>
        </p:txBody>
      </p:sp>
      <p:sp>
        <p:nvSpPr>
          <p:cNvPr id="3" name="Content Placeholder 2"/>
          <p:cNvSpPr>
            <a:spLocks noGrp="1"/>
          </p:cNvSpPr>
          <p:nvPr>
            <p:ph idx="1"/>
          </p:nvPr>
        </p:nvSpPr>
        <p:spPr/>
        <p:txBody>
          <a:bodyPr>
            <a:normAutofit/>
          </a:bodyPr>
          <a:lstStyle/>
          <a:p>
            <a:r>
              <a:rPr lang="en-US" dirty="0" smtClean="0"/>
              <a:t>Transfer the drive files into a system specific directory</a:t>
            </a:r>
          </a:p>
          <a:p>
            <a:r>
              <a:rPr lang="en-US" dirty="0" smtClean="0"/>
              <a:t>Module loading and uploading is performed using programs that come with the kernel module utilities package called </a:t>
            </a:r>
            <a:r>
              <a:rPr lang="en-US" i="1" dirty="0" err="1" smtClean="0"/>
              <a:t>insmod</a:t>
            </a:r>
            <a:r>
              <a:rPr lang="en-US" dirty="0" smtClean="0"/>
              <a:t>, </a:t>
            </a:r>
            <a:r>
              <a:rPr lang="en-US" i="1" dirty="0" err="1" smtClean="0"/>
              <a:t>modprobe</a:t>
            </a:r>
            <a:r>
              <a:rPr lang="en-US" dirty="0" smtClean="0"/>
              <a:t> and </a:t>
            </a:r>
            <a:r>
              <a:rPr lang="en-US" i="1" dirty="0" err="1" smtClean="0"/>
              <a:t>rmmod</a:t>
            </a:r>
            <a:r>
              <a:rPr lang="en-US" i="1" dirty="0" smtClean="0"/>
              <a:t>.</a:t>
            </a:r>
          </a:p>
          <a:p>
            <a:endParaRPr lang="en-US" dirty="0" smtClean="0"/>
          </a:p>
        </p:txBody>
      </p:sp>
    </p:spTree>
    <p:extLst>
      <p:ext uri="{BB962C8B-B14F-4D97-AF65-F5344CB8AC3E}">
        <p14:creationId xmlns:p14="http://schemas.microsoft.com/office/powerpoint/2010/main" val="43319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 Architecture Components (Linux)</a:t>
            </a:r>
            <a:endParaRPr lang="en-US" sz="3600"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a:t>Driver Initialization</a:t>
            </a:r>
          </a:p>
          <a:p>
            <a:r>
              <a:rPr lang="en-US" dirty="0"/>
              <a:t>Device naming</a:t>
            </a:r>
          </a:p>
          <a:p>
            <a:r>
              <a:rPr lang="en-US" dirty="0"/>
              <a:t>File operations</a:t>
            </a:r>
          </a:p>
          <a:p>
            <a:r>
              <a:rPr lang="en-US" dirty="0"/>
              <a:t>How Driver Major Minor Numbers work</a:t>
            </a:r>
          </a:p>
          <a:p>
            <a:pPr marL="342900" lvl="2" indent="-342900"/>
            <a:r>
              <a:rPr lang="en-US" sz="3200" dirty="0"/>
              <a:t>User to Kernel and Kernel to User Data Transfer Modes in Linux</a:t>
            </a:r>
          </a:p>
          <a:p>
            <a:pPr marL="342900" lvl="2" indent="-342900"/>
            <a:r>
              <a:rPr lang="en-US" sz="3200" dirty="0"/>
              <a:t>Linux Driver Installation</a:t>
            </a:r>
          </a:p>
          <a:p>
            <a:r>
              <a:rPr lang="en-US" b="1" dirty="0">
                <a:solidFill>
                  <a:srgbClr val="FF0000"/>
                </a:solidFill>
              </a:rPr>
              <a:t>Obtaining Driver Usage Information in </a:t>
            </a:r>
            <a:r>
              <a:rPr lang="en-US" b="1" dirty="0">
                <a:solidFill>
                  <a:srgbClr val="FF0000"/>
                </a:solidFill>
              </a:rPr>
              <a:t>Linux</a:t>
            </a:r>
            <a:endParaRPr lang="en-US" b="1" dirty="0">
              <a:solidFill>
                <a:srgbClr val="FF0000"/>
              </a:solidFill>
            </a:endParaRP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630500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Obtaining Driver Usage Information in Linux</a:t>
            </a:r>
          </a:p>
        </p:txBody>
      </p:sp>
      <p:sp>
        <p:nvSpPr>
          <p:cNvPr id="3" name="Content Placeholder 2"/>
          <p:cNvSpPr>
            <a:spLocks noGrp="1"/>
          </p:cNvSpPr>
          <p:nvPr>
            <p:ph idx="1"/>
          </p:nvPr>
        </p:nvSpPr>
        <p:spPr/>
        <p:txBody>
          <a:bodyPr>
            <a:normAutofit/>
          </a:bodyPr>
          <a:lstStyle/>
          <a:p>
            <a:r>
              <a:rPr lang="en-US" dirty="0" smtClean="0"/>
              <a:t>The </a:t>
            </a:r>
            <a:r>
              <a:rPr lang="en-US" i="1" dirty="0" err="1" smtClean="0"/>
              <a:t>proc</a:t>
            </a:r>
            <a:r>
              <a:rPr lang="en-US" dirty="0" smtClean="0"/>
              <a:t> file system is used to publish kernel information for application usage. </a:t>
            </a:r>
          </a:p>
          <a:p>
            <a:r>
              <a:rPr lang="en-US" dirty="0" smtClean="0"/>
              <a:t>The </a:t>
            </a:r>
            <a:r>
              <a:rPr lang="en-US" i="1" dirty="0" err="1" smtClean="0"/>
              <a:t>proc</a:t>
            </a:r>
            <a:r>
              <a:rPr lang="en-US" dirty="0" smtClean="0"/>
              <a:t> file system is a communication medium for applications and kernel components (instead of disk storage).</a:t>
            </a:r>
          </a:p>
          <a:p>
            <a:endParaRPr lang="en-US" dirty="0" smtClean="0"/>
          </a:p>
        </p:txBody>
      </p:sp>
    </p:spTree>
    <p:extLst>
      <p:ext uri="{BB962C8B-B14F-4D97-AF65-F5344CB8AC3E}">
        <p14:creationId xmlns:p14="http://schemas.microsoft.com/office/powerpoint/2010/main" val="22907090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Driver architecture in two OS compared</a:t>
            </a:r>
            <a:endParaRPr lang="en-US" sz="3600" dirty="0"/>
          </a:p>
        </p:txBody>
      </p:sp>
      <p:sp>
        <p:nvSpPr>
          <p:cNvPr id="3" name="Content Placeholder 2"/>
          <p:cNvSpPr>
            <a:spLocks noGrp="1"/>
          </p:cNvSpPr>
          <p:nvPr>
            <p:ph idx="1"/>
          </p:nvPr>
        </p:nvSpPr>
        <p:spPr/>
        <p:txBody>
          <a:bodyPr/>
          <a:lstStyle/>
          <a:p>
            <a:r>
              <a:rPr lang="en-US" dirty="0" smtClean="0"/>
              <a:t>Driver in both OS have initialization and de-initialization routines, in </a:t>
            </a:r>
            <a:r>
              <a:rPr lang="en-US" dirty="0" err="1" smtClean="0"/>
              <a:t>Lunix</a:t>
            </a:r>
            <a:r>
              <a:rPr lang="en-US" dirty="0" smtClean="0"/>
              <a:t>, both these routines can have custom names. In Windows, the </a:t>
            </a:r>
            <a:r>
              <a:rPr lang="en-US" dirty="0"/>
              <a:t>initialization </a:t>
            </a:r>
            <a:r>
              <a:rPr lang="en-US" dirty="0" smtClean="0"/>
              <a:t>routine is fixed (</a:t>
            </a:r>
            <a:r>
              <a:rPr lang="en-US" dirty="0" err="1" smtClean="0"/>
              <a:t>DriverEntry</a:t>
            </a:r>
            <a:r>
              <a:rPr lang="en-US" dirty="0" smtClean="0"/>
              <a:t>), but and de-</a:t>
            </a:r>
            <a:r>
              <a:rPr lang="en-US" dirty="0"/>
              <a:t> initialization </a:t>
            </a:r>
            <a:r>
              <a:rPr lang="en-US" dirty="0" smtClean="0"/>
              <a:t>routine can be a custom name.</a:t>
            </a:r>
            <a:endParaRPr lang="en-US" dirty="0"/>
          </a:p>
        </p:txBody>
      </p:sp>
    </p:spTree>
    <p:extLst>
      <p:ext uri="{BB962C8B-B14F-4D97-AF65-F5344CB8AC3E}">
        <p14:creationId xmlns:p14="http://schemas.microsoft.com/office/powerpoint/2010/main" val="503023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Driver architecture in two OS compared</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Both OS require drive to implement standard I/O routines, which are called routines in Windows and file operations in Linux.</a:t>
            </a:r>
          </a:p>
          <a:p>
            <a:r>
              <a:rPr lang="en-US" dirty="0"/>
              <a:t>In Windows, dispatch routines are defined once in the </a:t>
            </a:r>
            <a:r>
              <a:rPr lang="en-US" i="1" dirty="0" err="1"/>
              <a:t>DriverEntry</a:t>
            </a:r>
            <a:r>
              <a:rPr lang="en-US" dirty="0"/>
              <a:t> routine inside a driver </a:t>
            </a:r>
            <a:r>
              <a:rPr lang="en-US" dirty="0" smtClean="0"/>
              <a:t>object, and operate on device objects and IRPs</a:t>
            </a:r>
          </a:p>
          <a:p>
            <a:r>
              <a:rPr lang="en-US" dirty="0" smtClean="0"/>
              <a:t>In Linux, file operations are provided for each device handle returned to an application, and operate on a </a:t>
            </a:r>
            <a:r>
              <a:rPr lang="en-US" i="1" dirty="0" smtClean="0"/>
              <a:t>file</a:t>
            </a:r>
            <a:r>
              <a:rPr lang="en-US" dirty="0" smtClean="0"/>
              <a:t> structure.</a:t>
            </a:r>
          </a:p>
          <a:p>
            <a:r>
              <a:rPr lang="en-US" dirty="0" smtClean="0"/>
              <a:t>Custom global driver data is stored in device objects in Windows and in the </a:t>
            </a:r>
            <a:r>
              <a:rPr lang="en-US" i="1" dirty="0" smtClean="0"/>
              <a:t>file</a:t>
            </a:r>
            <a:r>
              <a:rPr lang="en-US" dirty="0" smtClean="0"/>
              <a:t> structure in Linux</a:t>
            </a:r>
            <a:endParaRPr lang="en-US" dirty="0"/>
          </a:p>
        </p:txBody>
      </p:sp>
    </p:spTree>
    <p:extLst>
      <p:ext uri="{BB962C8B-B14F-4D97-AF65-F5344CB8AC3E}">
        <p14:creationId xmlns:p14="http://schemas.microsoft.com/office/powerpoint/2010/main" val="24140659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Driver architecture in two OS compared</a:t>
            </a:r>
            <a:endParaRPr lang="en-US" sz="3600" dirty="0"/>
          </a:p>
        </p:txBody>
      </p:sp>
      <p:sp>
        <p:nvSpPr>
          <p:cNvPr id="3" name="Content Placeholder 2"/>
          <p:cNvSpPr>
            <a:spLocks noGrp="1"/>
          </p:cNvSpPr>
          <p:nvPr>
            <p:ph idx="1"/>
          </p:nvPr>
        </p:nvSpPr>
        <p:spPr/>
        <p:txBody>
          <a:bodyPr/>
          <a:lstStyle/>
          <a:p>
            <a:r>
              <a:rPr lang="en-US" dirty="0" smtClean="0"/>
              <a:t>Drivers in Windows are named using driver-defined strings and are found in the </a:t>
            </a:r>
            <a:r>
              <a:rPr lang="en-US" i="1" dirty="0" smtClean="0"/>
              <a:t>\\device </a:t>
            </a:r>
            <a:r>
              <a:rPr lang="en-US" dirty="0" smtClean="0"/>
              <a:t>namespace, in Linux, drivers are given textual names but applications are not required to know these, driver identification is performed through the use of a major-minor number pair. </a:t>
            </a:r>
            <a:endParaRPr lang="en-US" dirty="0"/>
          </a:p>
        </p:txBody>
      </p:sp>
    </p:spTree>
    <p:extLst>
      <p:ext uri="{BB962C8B-B14F-4D97-AF65-F5344CB8AC3E}">
        <p14:creationId xmlns:p14="http://schemas.microsoft.com/office/powerpoint/2010/main" val="24140659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Driver architecture in two OS compared</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Windows use an INF file to install driver, and the driver will automatically loaded by the PnP manager when the device is present in the system. </a:t>
            </a:r>
          </a:p>
          <a:p>
            <a:r>
              <a:rPr lang="en-US" dirty="0" smtClean="0"/>
              <a:t>In Linux, programs are used to load driver binary image into the kernel. Entries need to be inserted manually into system start up files, so that driver loading programs like </a:t>
            </a:r>
            <a:r>
              <a:rPr lang="en-US" i="1" dirty="0" err="1" smtClean="0"/>
              <a:t>modprobe</a:t>
            </a:r>
            <a:r>
              <a:rPr lang="en-US" dirty="0" smtClean="0"/>
              <a:t> are executed with a driver image path or an alias to the driver as a parameter. </a:t>
            </a:r>
            <a:endParaRPr lang="en-US" dirty="0"/>
          </a:p>
        </p:txBody>
      </p:sp>
    </p:spTree>
    <p:extLst>
      <p:ext uri="{BB962C8B-B14F-4D97-AF65-F5344CB8AC3E}">
        <p14:creationId xmlns:p14="http://schemas.microsoft.com/office/powerpoint/2010/main" val="2414065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a:t>
            </a:r>
            <a:endParaRPr lang="en-US" dirty="0"/>
          </a:p>
        </p:txBody>
      </p:sp>
      <p:sp>
        <p:nvSpPr>
          <p:cNvPr id="3" name="Content Placeholder 2"/>
          <p:cNvSpPr>
            <a:spLocks noGrp="1"/>
          </p:cNvSpPr>
          <p:nvPr>
            <p:ph idx="1"/>
          </p:nvPr>
        </p:nvSpPr>
        <p:spPr/>
        <p:txBody>
          <a:bodyPr/>
          <a:lstStyle/>
          <a:p>
            <a:r>
              <a:rPr lang="en-US" dirty="0" smtClean="0"/>
              <a:t>General driver architecture of the two OS</a:t>
            </a:r>
          </a:p>
          <a:p>
            <a:r>
              <a:rPr lang="en-US" dirty="0"/>
              <a:t>Driver </a:t>
            </a:r>
            <a:r>
              <a:rPr lang="en-US" dirty="0"/>
              <a:t>architecture </a:t>
            </a:r>
            <a:r>
              <a:rPr lang="en-US" dirty="0"/>
              <a:t>components of each OS</a:t>
            </a:r>
          </a:p>
          <a:p>
            <a:r>
              <a:rPr lang="en-US" b="1" dirty="0" smtClean="0">
                <a:solidFill>
                  <a:srgbClr val="FF0000"/>
                </a:solidFill>
              </a:rPr>
              <a:t>Implementation of a Driver that performs I/O to a kernel buffer</a:t>
            </a:r>
          </a:p>
          <a:p>
            <a:r>
              <a:rPr lang="en-US" dirty="0" smtClean="0"/>
              <a:t>Driver development environments and facilities offered by the two OS to </a:t>
            </a:r>
            <a:r>
              <a:rPr lang="en-US" dirty="0" err="1" smtClean="0"/>
              <a:t>dvelopers</a:t>
            </a:r>
            <a:endParaRPr lang="en-US" dirty="0"/>
          </a:p>
        </p:txBody>
      </p:sp>
    </p:spTree>
    <p:extLst>
      <p:ext uri="{BB962C8B-B14F-4D97-AF65-F5344CB8AC3E}">
        <p14:creationId xmlns:p14="http://schemas.microsoft.com/office/powerpoint/2010/main" val="816575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Implementation of a Driver that performs I/O to a kernel </a:t>
            </a:r>
            <a:r>
              <a:rPr lang="en-US" sz="3600" dirty="0" smtClean="0"/>
              <a:t>buffer</a:t>
            </a:r>
            <a:endParaRPr lang="en-US" sz="3600" dirty="0"/>
          </a:p>
        </p:txBody>
      </p:sp>
      <p:sp>
        <p:nvSpPr>
          <p:cNvPr id="3" name="Content Placeholder 2"/>
          <p:cNvSpPr>
            <a:spLocks noGrp="1"/>
          </p:cNvSpPr>
          <p:nvPr>
            <p:ph idx="1"/>
          </p:nvPr>
        </p:nvSpPr>
        <p:spPr/>
        <p:txBody>
          <a:bodyPr/>
          <a:lstStyle/>
          <a:p>
            <a:r>
              <a:rPr lang="en-US" dirty="0" smtClean="0"/>
              <a:t>Required Driver components when implement the read, write and IOCTL driver routines </a:t>
            </a:r>
            <a:r>
              <a:rPr lang="en-US" dirty="0"/>
              <a:t>in both </a:t>
            </a:r>
            <a:r>
              <a:rPr lang="en-US" dirty="0" smtClean="0"/>
              <a:t>OS.</a:t>
            </a:r>
            <a:endParaRPr lang="en-US" dirty="0"/>
          </a:p>
        </p:txBody>
      </p:sp>
      <p:pic>
        <p:nvPicPr>
          <p:cNvPr id="2050" name="Picture 2" descr="D:\userdata\Desktop\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32926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411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itchFamily="34" charset="0"/>
              <a:buChar char="•"/>
            </a:pPr>
            <a:r>
              <a:rPr lang="en-US" dirty="0" smtClean="0"/>
              <a:t>Windows Driver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Two types</a:t>
            </a:r>
          </a:p>
          <a:p>
            <a:pPr lvl="1"/>
            <a:r>
              <a:rPr lang="en-US" dirty="0"/>
              <a:t>L</a:t>
            </a:r>
            <a:r>
              <a:rPr lang="en-US" dirty="0" smtClean="0"/>
              <a:t>egacy drivers (outdated)</a:t>
            </a:r>
          </a:p>
          <a:p>
            <a:pPr lvl="1"/>
            <a:r>
              <a:rPr lang="en-US" b="1" dirty="0" smtClean="0"/>
              <a:t>Plug and Play drivers (PnP)</a:t>
            </a:r>
          </a:p>
          <a:p>
            <a:pPr lvl="1"/>
            <a:endParaRPr lang="en-US" b="1" dirty="0"/>
          </a:p>
          <a:p>
            <a:r>
              <a:rPr lang="en-US" dirty="0" smtClean="0"/>
              <a:t>Advantages of PnP drivers</a:t>
            </a:r>
          </a:p>
          <a:p>
            <a:pPr lvl="1"/>
            <a:r>
              <a:rPr lang="en-US" dirty="0" smtClean="0"/>
              <a:t>User friendly (little effort is required from user to install them)</a:t>
            </a:r>
            <a:endParaRPr lang="en-US" dirty="0"/>
          </a:p>
          <a:p>
            <a:pPr lvl="1"/>
            <a:r>
              <a:rPr lang="en-US" dirty="0" smtClean="0"/>
              <a:t>Loaded only when OS needs (save system resources)</a:t>
            </a:r>
          </a:p>
          <a:p>
            <a:pPr marL="457200" lvl="1" indent="0">
              <a:buNone/>
            </a:pPr>
            <a:endParaRPr lang="en-US" dirty="0"/>
          </a:p>
        </p:txBody>
      </p:sp>
    </p:spTree>
    <p:extLst>
      <p:ext uri="{BB962C8B-B14F-4D97-AF65-F5344CB8AC3E}">
        <p14:creationId xmlns:p14="http://schemas.microsoft.com/office/powerpoint/2010/main" val="7895569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Implementation of a Driver that performs I/O to a kernel buffer</a:t>
            </a:r>
            <a:endParaRPr lang="en-US" sz="3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87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5001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Conclusion (driver architectures)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The two operation systems’ driver architectures are different in many ways but have some similarities.</a:t>
            </a:r>
          </a:p>
          <a:p>
            <a:r>
              <a:rPr lang="en-US" dirty="0" smtClean="0"/>
              <a:t>Windows has a more developed architecture than that of Linux, this does not mean that the Windows architecture offers better functionality than that of Linux, rather it has a more formally defined driver model, which drivers developers are encouraged to follow.</a:t>
            </a:r>
            <a:endParaRPr lang="en-US" dirty="0"/>
          </a:p>
        </p:txBody>
      </p:sp>
    </p:spTree>
    <p:extLst>
      <p:ext uri="{BB962C8B-B14F-4D97-AF65-F5344CB8AC3E}">
        <p14:creationId xmlns:p14="http://schemas.microsoft.com/office/powerpoint/2010/main" val="20124700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Conclusion (driver architectures)</a:t>
            </a:r>
          </a:p>
        </p:txBody>
      </p:sp>
      <p:sp>
        <p:nvSpPr>
          <p:cNvPr id="3" name="Content Placeholder 2"/>
          <p:cNvSpPr>
            <a:spLocks noGrp="1"/>
          </p:cNvSpPr>
          <p:nvPr>
            <p:ph idx="1"/>
          </p:nvPr>
        </p:nvSpPr>
        <p:spPr/>
        <p:txBody>
          <a:bodyPr/>
          <a:lstStyle/>
          <a:p>
            <a:r>
              <a:rPr lang="en-US" dirty="0" smtClean="0"/>
              <a:t>No formally defined driver model exists for the Linux operating system, Linux driver writers produce drivers based on their own personal designs. Drivers from different developers cannot operate together under the Linux system unless they work together. While drivers from two or more sets of developers can be made to work together if they both follow the Windows Driver Model.</a:t>
            </a:r>
          </a:p>
          <a:p>
            <a:endParaRPr lang="en-US" dirty="0"/>
          </a:p>
        </p:txBody>
      </p:sp>
    </p:spTree>
    <p:extLst>
      <p:ext uri="{BB962C8B-B14F-4D97-AF65-F5344CB8AC3E}">
        <p14:creationId xmlns:p14="http://schemas.microsoft.com/office/powerpoint/2010/main" val="20124700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Conclusion (design device drivers)</a:t>
            </a:r>
            <a:endParaRPr lang="en-US" sz="3600" dirty="0"/>
          </a:p>
        </p:txBody>
      </p:sp>
      <p:sp>
        <p:nvSpPr>
          <p:cNvPr id="3" name="Content Placeholder 2"/>
          <p:cNvSpPr>
            <a:spLocks noGrp="1"/>
          </p:cNvSpPr>
          <p:nvPr>
            <p:ph idx="1"/>
          </p:nvPr>
        </p:nvSpPr>
        <p:spPr/>
        <p:txBody>
          <a:bodyPr/>
          <a:lstStyle/>
          <a:p>
            <a:r>
              <a:rPr lang="en-US" dirty="0" smtClean="0"/>
              <a:t>Driver functionality on both OS can be broken up into module, which can be stacked together and that communicate using a </a:t>
            </a:r>
            <a:r>
              <a:rPr lang="en-US" dirty="0" err="1" smtClean="0"/>
              <a:t>standardised</a:t>
            </a:r>
            <a:r>
              <a:rPr lang="en-US" dirty="0" smtClean="0"/>
              <a:t> data structure, which, </a:t>
            </a:r>
            <a:r>
              <a:rPr lang="en-US" dirty="0"/>
              <a:t>u</a:t>
            </a:r>
            <a:r>
              <a:rPr lang="en-US" dirty="0" smtClean="0"/>
              <a:t>nder Windows, is IRP, and under Linux it can be any driver-defined structure, since no </a:t>
            </a:r>
            <a:r>
              <a:rPr lang="en-US" dirty="0" err="1" smtClean="0"/>
              <a:t>standardised</a:t>
            </a:r>
            <a:r>
              <a:rPr lang="en-US" dirty="0" smtClean="0"/>
              <a:t> structure exists on that operating system. </a:t>
            </a:r>
          </a:p>
          <a:p>
            <a:endParaRPr lang="en-US" dirty="0"/>
          </a:p>
        </p:txBody>
      </p:sp>
    </p:spTree>
    <p:extLst>
      <p:ext uri="{BB962C8B-B14F-4D97-AF65-F5344CB8AC3E}">
        <p14:creationId xmlns:p14="http://schemas.microsoft.com/office/powerpoint/2010/main" val="2012470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Thank you!</a:t>
            </a:r>
            <a:endParaRPr lang="en-US" dirty="0"/>
          </a:p>
        </p:txBody>
      </p:sp>
    </p:spTree>
    <p:extLst>
      <p:ext uri="{BB962C8B-B14F-4D97-AF65-F5344CB8AC3E}">
        <p14:creationId xmlns:p14="http://schemas.microsoft.com/office/powerpoint/2010/main" val="30686248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Questions?</a:t>
            </a:r>
            <a:endParaRPr lang="en-US" dirty="0"/>
          </a:p>
        </p:txBody>
      </p:sp>
    </p:spTree>
    <p:extLst>
      <p:ext uri="{BB962C8B-B14F-4D97-AF65-F5344CB8AC3E}">
        <p14:creationId xmlns:p14="http://schemas.microsoft.com/office/powerpoint/2010/main" val="37059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Windows Driver Model(WDM)</a:t>
            </a:r>
            <a:endParaRPr lang="en-US" dirty="0"/>
          </a:p>
        </p:txBody>
      </p:sp>
      <p:sp>
        <p:nvSpPr>
          <p:cNvPr id="3" name="Content Placeholder 2"/>
          <p:cNvSpPr>
            <a:spLocks noGrp="1"/>
          </p:cNvSpPr>
          <p:nvPr>
            <p:ph idx="1"/>
          </p:nvPr>
        </p:nvSpPr>
        <p:spPr/>
        <p:txBody>
          <a:bodyPr>
            <a:normAutofit fontScale="92500"/>
          </a:bodyPr>
          <a:lstStyle/>
          <a:p>
            <a:r>
              <a:rPr lang="en-US" dirty="0" smtClean="0"/>
              <a:t>WDM is a standard model specified by Microsoft. WDM drivers are usable on all of MS’ recent OS (W95 and later) </a:t>
            </a:r>
          </a:p>
          <a:p>
            <a:r>
              <a:rPr lang="en-US" dirty="0" smtClean="0"/>
              <a:t>Three classes of WDM:</a:t>
            </a:r>
          </a:p>
          <a:p>
            <a:pPr lvl="1"/>
            <a:r>
              <a:rPr lang="en-US" dirty="0" smtClean="0"/>
              <a:t>Filter</a:t>
            </a:r>
          </a:p>
          <a:p>
            <a:pPr lvl="1"/>
            <a:r>
              <a:rPr lang="en-US" dirty="0" smtClean="0"/>
              <a:t>Functional</a:t>
            </a:r>
          </a:p>
          <a:p>
            <a:pPr lvl="1"/>
            <a:r>
              <a:rPr lang="en-US" dirty="0" smtClean="0"/>
              <a:t>Bus drivers</a:t>
            </a:r>
          </a:p>
          <a:p>
            <a:r>
              <a:rPr lang="en-US" dirty="0" smtClean="0"/>
              <a:t>WDM must be PnP aware, support management and windows management instrumentation</a:t>
            </a:r>
            <a:endParaRPr lang="en-US" dirty="0"/>
          </a:p>
        </p:txBody>
      </p:sp>
    </p:spTree>
    <p:extLst>
      <p:ext uri="{BB962C8B-B14F-4D97-AF65-F5344CB8AC3E}">
        <p14:creationId xmlns:p14="http://schemas.microsoft.com/office/powerpoint/2010/main" val="400434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5829299" cy="647700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2" y="152400"/>
            <a:ext cx="5943600" cy="6604000"/>
          </a:xfrm>
          <a:prstGeom prst="rect">
            <a:avLst/>
          </a:prstGeom>
        </p:spPr>
      </p:pic>
      <p:sp>
        <p:nvSpPr>
          <p:cNvPr id="3" name="Content Placeholder 2"/>
          <p:cNvSpPr>
            <a:spLocks noGrp="1"/>
          </p:cNvSpPr>
          <p:nvPr>
            <p:ph idx="1"/>
          </p:nvPr>
        </p:nvSpPr>
        <p:spPr>
          <a:xfrm>
            <a:off x="5029200" y="152400"/>
            <a:ext cx="3886200" cy="4800600"/>
          </a:xfrm>
        </p:spPr>
        <p:txBody>
          <a:bodyPr>
            <a:normAutofit lnSpcReduction="10000"/>
          </a:bodyPr>
          <a:lstStyle/>
          <a:p>
            <a:r>
              <a:rPr lang="en-US" sz="2400" dirty="0" smtClean="0"/>
              <a:t>I/O Request Packet (IRP) is used for communication between driver layers</a:t>
            </a:r>
          </a:p>
          <a:p>
            <a:r>
              <a:rPr lang="en-US" sz="2400" dirty="0" smtClean="0"/>
              <a:t>Not every IPR filers down to a bus driver</a:t>
            </a:r>
          </a:p>
          <a:p>
            <a:r>
              <a:rPr lang="en-US" sz="2400" dirty="0" smtClean="0"/>
              <a:t>Some IRPs get handled by the layers above and are returned to the I/O managers</a:t>
            </a:r>
          </a:p>
          <a:p>
            <a:r>
              <a:rPr lang="en-US" sz="2400" dirty="0" smtClean="0"/>
              <a:t>Hardware access to a device is done through a hardware abstraction Layer (HAL)</a:t>
            </a:r>
            <a:endParaRPr lang="en-US" sz="2400" dirty="0"/>
          </a:p>
        </p:txBody>
      </p:sp>
    </p:spTree>
    <p:extLst>
      <p:ext uri="{BB962C8B-B14F-4D97-AF65-F5344CB8AC3E}">
        <p14:creationId xmlns:p14="http://schemas.microsoft.com/office/powerpoint/2010/main" val="1512834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itchFamily="34" charset="0"/>
              <a:buChar char="•"/>
            </a:pPr>
            <a:r>
              <a:rPr lang="en-US" dirty="0" smtClean="0"/>
              <a:t>Linux Driver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Drivers in Linux are represented as modules, which are pieces of code that extend the functionality of the Linux kernel.</a:t>
            </a:r>
          </a:p>
          <a:p>
            <a:r>
              <a:rPr lang="en-US" dirty="0" smtClean="0"/>
              <a:t>Using function calls for communications between modules.</a:t>
            </a:r>
          </a:p>
          <a:p>
            <a:r>
              <a:rPr lang="en-US" dirty="0" smtClean="0"/>
              <a:t>At load time a module exports all functions it wants to make public to a symbol table that the Linux kernel maintains. (visible to all modules)</a:t>
            </a:r>
          </a:p>
          <a:p>
            <a:pPr marL="457200" lvl="1" indent="0">
              <a:buNone/>
            </a:pPr>
            <a:endParaRPr lang="en-US" dirty="0"/>
          </a:p>
        </p:txBody>
      </p:sp>
    </p:spTree>
    <p:extLst>
      <p:ext uri="{BB962C8B-B14F-4D97-AF65-F5344CB8AC3E}">
        <p14:creationId xmlns:p14="http://schemas.microsoft.com/office/powerpoint/2010/main" val="2415774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7626145" cy="6477000"/>
          </a:xfrm>
        </p:spPr>
      </p:pic>
      <p:sp>
        <p:nvSpPr>
          <p:cNvPr id="2" name="Content Placeholder 1"/>
          <p:cNvSpPr>
            <a:spLocks noGrp="1"/>
          </p:cNvSpPr>
          <p:nvPr>
            <p:ph idx="1"/>
          </p:nvPr>
        </p:nvSpPr>
        <p:spPr>
          <a:xfrm>
            <a:off x="6096000" y="152400"/>
            <a:ext cx="2895600" cy="3505200"/>
          </a:xfrm>
        </p:spPr>
        <p:txBody>
          <a:bodyPr/>
          <a:lstStyle/>
          <a:p>
            <a:r>
              <a:rPr lang="en-US" sz="2600" dirty="0" smtClean="0"/>
              <a:t>Linus use function calls to communicate between Modules (drivers)</a:t>
            </a:r>
          </a:p>
          <a:p>
            <a:pPr marL="0" indent="0">
              <a:buNone/>
            </a:pPr>
            <a:endParaRPr lang="en-US" dirty="0"/>
          </a:p>
        </p:txBody>
      </p:sp>
    </p:spTree>
    <p:extLst>
      <p:ext uri="{BB962C8B-B14F-4D97-AF65-F5344CB8AC3E}">
        <p14:creationId xmlns:p14="http://schemas.microsoft.com/office/powerpoint/2010/main" val="683175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2411</Words>
  <Application>Microsoft Office PowerPoint</Application>
  <PresentationFormat>On-screen Show (4:3)</PresentationFormat>
  <Paragraphs>315</Paragraphs>
  <Slides>56</Slides>
  <Notes>7</Notes>
  <HiddenSlides>5</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A comparison of the Linux and Windows Device Driver Architectures by Melekam Tsegaye, Richard Foss</vt:lpstr>
      <vt:lpstr>Abstract and Introduction</vt:lpstr>
      <vt:lpstr>Organization </vt:lpstr>
      <vt:lpstr>Organization </vt:lpstr>
      <vt:lpstr>Windows Driver Architecture</vt:lpstr>
      <vt:lpstr>Windows Driver Model(WDM)</vt:lpstr>
      <vt:lpstr>PowerPoint Presentation</vt:lpstr>
      <vt:lpstr>Linux Driver Architecture</vt:lpstr>
      <vt:lpstr>PowerPoint Presentation</vt:lpstr>
      <vt:lpstr>Similarities in Driver Architecture</vt:lpstr>
      <vt:lpstr>Differences in Drive Architectures </vt:lpstr>
      <vt:lpstr>Organization</vt:lpstr>
      <vt:lpstr>Drive Architecture Components (Windows)</vt:lpstr>
      <vt:lpstr>Drive Architecture Components (Windows)</vt:lpstr>
      <vt:lpstr>Driver Initialization (Windows)</vt:lpstr>
      <vt:lpstr>Drive Architecture Components (Windows)</vt:lpstr>
      <vt:lpstr>The AddDevice Routine (Windows)</vt:lpstr>
      <vt:lpstr>The AddDevice Routine (Windows)</vt:lpstr>
      <vt:lpstr>The AddDevice Routine (Windows)</vt:lpstr>
      <vt:lpstr>The AddDevice Routine (Windows)</vt:lpstr>
      <vt:lpstr>PowerPoint Presentation</vt:lpstr>
      <vt:lpstr>Drive Architecture Components (Windows)</vt:lpstr>
      <vt:lpstr>Dispatch Routines (Windows)</vt:lpstr>
      <vt:lpstr>Drive Architecture Components (Windows)</vt:lpstr>
      <vt:lpstr>Windows Driver Installation</vt:lpstr>
      <vt:lpstr>Drive Architecture Components (Windows)</vt:lpstr>
      <vt:lpstr>Obtaining Driver Usage Information in Windows</vt:lpstr>
      <vt:lpstr>Drive Architecture Components (Linux)</vt:lpstr>
      <vt:lpstr>Drive Architecture Components (Linux)</vt:lpstr>
      <vt:lpstr>Driver Initialization (Linux)</vt:lpstr>
      <vt:lpstr>Drive Architecture Components (Linux)</vt:lpstr>
      <vt:lpstr>Device naming (Linux)</vt:lpstr>
      <vt:lpstr>Drive Architecture Components (Linux)</vt:lpstr>
      <vt:lpstr>File operations (Linux)</vt:lpstr>
      <vt:lpstr>File operations (Linux)</vt:lpstr>
      <vt:lpstr>Drive Architecture Components (Linux)</vt:lpstr>
      <vt:lpstr>How Driver Major Minor Numbers work (Linux)</vt:lpstr>
      <vt:lpstr>Drive Architecture Components (Linux)</vt:lpstr>
      <vt:lpstr>User to Kernel and Kernel to User Data Transfer Modes in Linux</vt:lpstr>
      <vt:lpstr>Drive Architecture Components (Linux)</vt:lpstr>
      <vt:lpstr>Linux Driver Installation</vt:lpstr>
      <vt:lpstr>Drive Architecture Components (Linux)</vt:lpstr>
      <vt:lpstr>Obtaining Driver Usage Information in Linux</vt:lpstr>
      <vt:lpstr>Driver architecture in two OS compared</vt:lpstr>
      <vt:lpstr>Driver architecture in two OS compared</vt:lpstr>
      <vt:lpstr>Driver architecture in two OS compared</vt:lpstr>
      <vt:lpstr>Driver architecture in two OS compared</vt:lpstr>
      <vt:lpstr>Organization</vt:lpstr>
      <vt:lpstr>Implementation of a Driver that performs I/O to a kernel buffer</vt:lpstr>
      <vt:lpstr>Implementation of a Driver that performs I/O to a kernel buffer</vt:lpstr>
      <vt:lpstr>PowerPoint Presentation</vt:lpstr>
      <vt:lpstr>Conclusion (driver architectures)</vt:lpstr>
      <vt:lpstr>Conclusion (driver architectures)</vt:lpstr>
      <vt:lpstr>Conclusion (design device drivers)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the Linux and Windows Device Driver Architectures  Melekam Tsegaye, Richard Foss</dc:title>
  <dc:creator>Wei, Shuowen</dc:creator>
  <cp:lastModifiedBy>WFUT4102010</cp:lastModifiedBy>
  <cp:revision>186</cp:revision>
  <dcterms:created xsi:type="dcterms:W3CDTF">2006-08-16T00:00:00Z</dcterms:created>
  <dcterms:modified xsi:type="dcterms:W3CDTF">2012-11-15T03:20:05Z</dcterms:modified>
</cp:coreProperties>
</file>